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0"/>
  </p:notesMasterIdLst>
  <p:sldIdLst>
    <p:sldId id="256" r:id="rId2"/>
    <p:sldId id="325" r:id="rId3"/>
    <p:sldId id="263" r:id="rId4"/>
    <p:sldId id="266" r:id="rId5"/>
    <p:sldId id="265" r:id="rId6"/>
    <p:sldId id="267" r:id="rId7"/>
    <p:sldId id="270" r:id="rId8"/>
    <p:sldId id="269" r:id="rId9"/>
    <p:sldId id="323" r:id="rId10"/>
    <p:sldId id="271" r:id="rId11"/>
    <p:sldId id="272" r:id="rId12"/>
    <p:sldId id="273" r:id="rId13"/>
    <p:sldId id="284" r:id="rId14"/>
    <p:sldId id="285" r:id="rId15"/>
    <p:sldId id="282" r:id="rId16"/>
    <p:sldId id="274" r:id="rId17"/>
    <p:sldId id="275" r:id="rId18"/>
    <p:sldId id="286" r:id="rId19"/>
    <p:sldId id="287" r:id="rId20"/>
    <p:sldId id="288" r:id="rId21"/>
    <p:sldId id="289" r:id="rId22"/>
    <p:sldId id="290" r:id="rId23"/>
    <p:sldId id="291" r:id="rId24"/>
    <p:sldId id="294" r:id="rId25"/>
    <p:sldId id="293" r:id="rId26"/>
    <p:sldId id="292" r:id="rId27"/>
    <p:sldId id="295" r:id="rId28"/>
    <p:sldId id="296" r:id="rId29"/>
    <p:sldId id="297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24" r:id="rId38"/>
    <p:sldId id="326" r:id="rId39"/>
    <p:sldId id="327" r:id="rId40"/>
    <p:sldId id="328" r:id="rId41"/>
    <p:sldId id="333" r:id="rId42"/>
    <p:sldId id="334" r:id="rId43"/>
    <p:sldId id="335" r:id="rId44"/>
    <p:sldId id="329" r:id="rId45"/>
    <p:sldId id="336" r:id="rId46"/>
    <p:sldId id="330" r:id="rId47"/>
    <p:sldId id="331" r:id="rId48"/>
    <p:sldId id="332" r:id="rId4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 autoAdjust="0"/>
    <p:restoredTop sz="95281" autoAdjust="0"/>
  </p:normalViewPr>
  <p:slideViewPr>
    <p:cSldViewPr snapToGrid="0">
      <p:cViewPr>
        <p:scale>
          <a:sx n="91" d="100"/>
          <a:sy n="91" d="100"/>
        </p:scale>
        <p:origin x="1110" y="588"/>
      </p:cViewPr>
      <p:guideLst/>
    </p:cSldViewPr>
  </p:slideViewPr>
  <p:outlineViewPr>
    <p:cViewPr>
      <p:scale>
        <a:sx n="33" d="100"/>
        <a:sy n="33" d="100"/>
      </p:scale>
      <p:origin x="0" y="-113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E5828-5D53-4C69-997D-7A1DD0846B44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398E8-CF40-4E3A-B849-5DFC67493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5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6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7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6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8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78"/>
            <a:ext cx="103632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2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AAAE48C7-9ECF-49DA-961C-1BB542692A3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49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72AB4-3AFB-4B32-AC1B-C168BD4AD9A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1"/>
            <a:ext cx="2590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5692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EEA67-B4D0-43AC-B433-310AF18A87F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6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F995E-3A7A-4F7E-BD75-B9001206956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EF466-E8BF-404A-B28F-5217BAB3800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C1EF0-0680-4FA1-8C29-DE5DAFD110A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2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846BE-EC03-4D8D-B925-17DCACD4603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3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03B82-B254-4D3D-8A0C-B5D5DE1FDDA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9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4F180-9DB1-44CE-8489-235AB877DE8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3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60802-5F16-4EE1-8D15-A551C148E59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5C737-EA7C-4E15-9C32-9DB90E22946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5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fld id="{681C472A-FDC1-499D-AA2E-2EE2A0332C6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2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3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3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5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8" y="133350"/>
            <a:ext cx="474662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130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y.github.io/levels/1/challenges/1" TargetMode="External"/><Relationship Id="rId4" Type="http://schemas.openxmlformats.org/officeDocument/2006/relationships/hyperlink" Target="https://in.udacity.com/course/how-to-use-git-and-github--ud775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Git-Basics" TargetMode="External"/><Relationship Id="rId2" Type="http://schemas.openxmlformats.org/officeDocument/2006/relationships/hyperlink" Target="https://services.github.com/on-demand/downloads/github-git-cheat-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it-Branching-Basic-Branching-and-Mergin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udacity.com/2015/06/a-beginners-git-github-tutorial.html" TargetMode="External"/><Relationship Id="rId2" Type="http://schemas.openxmlformats.org/officeDocument/2006/relationships/hyperlink" Target="http://blog.scottlowe.org/2015/01/14/non-programmer-git-int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scottlowe.org/2015/01/27/using-fork-branch-git-workflow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9780" y="1781176"/>
            <a:ext cx="8092440" cy="1470025"/>
          </a:xfrm>
        </p:spPr>
        <p:txBody>
          <a:bodyPr/>
          <a:lstStyle/>
          <a:p>
            <a:r>
              <a:rPr lang="en-US" dirty="0"/>
              <a:t>Git: </a:t>
            </a:r>
            <a:br>
              <a:rPr lang="en-US" dirty="0"/>
            </a:br>
            <a:r>
              <a:rPr lang="en-US" dirty="0"/>
              <a:t>Version Control &amp; Collaboration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R. Bradley</a:t>
            </a:r>
          </a:p>
        </p:txBody>
      </p:sp>
    </p:spTree>
    <p:extLst>
      <p:ext uri="{BB962C8B-B14F-4D97-AF65-F5344CB8AC3E}">
        <p14:creationId xmlns:p14="http://schemas.microsoft.com/office/powerpoint/2010/main" val="191148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585" y="1584773"/>
            <a:ext cx="4357119" cy="25588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1" y="1584774"/>
            <a:ext cx="4357119" cy="25588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65557" y="3303378"/>
            <a:ext cx="1820562" cy="115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18" y="883011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8379" y="883011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219200" y="4226560"/>
            <a:ext cx="10690578" cy="2306320"/>
          </a:xfrm>
        </p:spPr>
        <p:txBody>
          <a:bodyPr/>
          <a:lstStyle/>
          <a:p>
            <a:r>
              <a:rPr lang="en-US" dirty="0"/>
              <a:t>Only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will ever appear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r>
              <a:rPr lang="en-US" dirty="0"/>
              <a:t>Git permits switching between versions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  <a:r>
              <a:rPr lang="en-US" dirty="0"/>
              <a:t>) </a:t>
            </a:r>
          </a:p>
          <a:p>
            <a:r>
              <a:rPr lang="en-US" dirty="0"/>
              <a:t>Git will apply whatever changes are appropriate for the version you want to use</a:t>
            </a:r>
          </a:p>
        </p:txBody>
      </p:sp>
    </p:spTree>
    <p:extLst>
      <p:ext uri="{BB962C8B-B14F-4D97-AF65-F5344CB8AC3E}">
        <p14:creationId xmlns:p14="http://schemas.microsoft.com/office/powerpoint/2010/main" val="308882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Git Command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1793" r="92900"/>
          <a:stretch/>
        </p:blipFill>
        <p:spPr>
          <a:xfrm>
            <a:off x="4685232" y="2116474"/>
            <a:ext cx="2980164" cy="45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2526"/>
            <a:ext cx="10836442" cy="5163637"/>
          </a:xfrm>
        </p:spPr>
        <p:txBody>
          <a:bodyPr/>
          <a:lstStyle/>
          <a:p>
            <a:r>
              <a:rPr lang="en-US" dirty="0"/>
              <a:t>Change directory to the git-tutorial folder</a:t>
            </a:r>
          </a:p>
          <a:p>
            <a:pPr lvl="1"/>
            <a:r>
              <a:rPr lang="en-US" dirty="0"/>
              <a:t>Type drive letter corresponding to the location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folder, then a colon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/>
            <a:r>
              <a:rPr lang="en-US" dirty="0"/>
              <a:t>Copy file path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 from Windows Explorer,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Paste into Git Command window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cs typeface="Courier New" panose="02070309020205020404" pitchFamily="49" charset="0"/>
              </a:rPr>
              <a:t> command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b="1" u="sng" dirty="0">
                <a:cs typeface="Courier New" panose="02070309020205020404" pitchFamily="49" charset="0"/>
              </a:rPr>
              <a:t>c</a:t>
            </a:r>
            <a:r>
              <a:rPr lang="en-US" dirty="0">
                <a:cs typeface="Courier New" panose="02070309020205020404" pitchFamily="49" charset="0"/>
              </a:rPr>
              <a:t>hange </a:t>
            </a:r>
            <a:r>
              <a:rPr lang="en-US" b="1" u="sng" dirty="0">
                <a:cs typeface="Courier New" panose="02070309020205020404" pitchFamily="49" charset="0"/>
              </a:rPr>
              <a:t>d</a:t>
            </a:r>
            <a:r>
              <a:rPr lang="en-US" dirty="0">
                <a:cs typeface="Courier New" panose="02070309020205020404" pitchFamily="49" charset="0"/>
              </a:rPr>
              <a:t>irectories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Pasting requires right-clicking on upper left Git icon</a:t>
            </a:r>
          </a:p>
          <a:p>
            <a:r>
              <a:rPr lang="en-US" dirty="0">
                <a:cs typeface="Courier New" panose="02070309020205020404" pitchFamily="49" charset="0"/>
              </a:rPr>
              <a:t>See subsequent slides for screenshots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13" y="1447800"/>
            <a:ext cx="644842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8074" y="1856234"/>
            <a:ext cx="416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Your drive will most likely be c: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673400"/>
            <a:ext cx="82677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6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60" t="4405" r="80976" b="58869"/>
          <a:stretch/>
        </p:blipFill>
        <p:spPr>
          <a:xfrm>
            <a:off x="1106906" y="1219200"/>
            <a:ext cx="6460957" cy="3777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7" y="2511425"/>
            <a:ext cx="6448425" cy="373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9137" y="2981325"/>
            <a:ext cx="6391275" cy="619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0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18938"/>
            <a:ext cx="10363200" cy="500722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Initialize the folder as a git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This tells git to start tracking changes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init</a:t>
            </a:r>
            <a:r>
              <a:rPr lang="en-US" dirty="0"/>
              <a:t> in Git Command window,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9887" y="3533775"/>
            <a:ext cx="6391275" cy="82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3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as a file for git to keep track of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5137" y="3672682"/>
            <a:ext cx="6391275" cy="54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6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2842"/>
            <a:ext cx="10363200" cy="504332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status of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52725" y="3848100"/>
            <a:ext cx="6391275" cy="206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7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86590"/>
            <a:ext cx="10607842" cy="51395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Commit initial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my.py –m “message”</a:t>
            </a:r>
            <a:r>
              <a:rPr lang="en-US" dirty="0"/>
              <a:t>, then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dirty="0"/>
              <a:t>The message give a brief description of the change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our message will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“Initial commit”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0353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7500" y="5648325"/>
            <a:ext cx="6391275" cy="11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14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You’ll need to perform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US" dirty="0"/>
              <a:t>command each time you want to commit changes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ADEF-0F24-47A8-972C-E6C8A0B9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9C1E-548E-4F42-9837-6828E036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  <a:p>
            <a:r>
              <a:rPr lang="en-US" dirty="0"/>
              <a:t>GitHub Desktop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44F22-8D39-42F4-95C8-EB994375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44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06906"/>
            <a:ext cx="10363200" cy="501925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We will revise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so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51142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7950" y="5657850"/>
            <a:ext cx="6391275" cy="58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7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to make sure you created a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dirty="0"/>
              <a:t>gets list of branches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shows which branch you are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619750"/>
            <a:ext cx="6391275" cy="942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8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Change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8194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334000"/>
            <a:ext cx="6391275" cy="122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4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Revise the Python Program in Spyder, and save, 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10" y="1779671"/>
            <a:ext cx="82391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0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Make desired revisions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so the working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is not disrupted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make sure revisions work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then merge back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when you want to finalize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2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89242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14450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/>
              <a:t>, then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“Comment out print statement”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1300" y="4295775"/>
            <a:ext cx="6391275" cy="2266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07" y="266131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0654"/>
            <a:ext cx="10363200" cy="511551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For illustration, go back to master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in Spyder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53757" y="5572125"/>
            <a:ext cx="6391275" cy="71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9903" r="47491" b="13448"/>
          <a:stretch/>
        </p:blipFill>
        <p:spPr>
          <a:xfrm>
            <a:off x="6964132" y="3496553"/>
            <a:ext cx="4326203" cy="3224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1451" y="2661315"/>
            <a:ext cx="3993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Code is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>
                <a:solidFill>
                  <a:srgbClr val="FF0000"/>
                </a:solidFill>
              </a:rPr>
              <a:t> branch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is untouched</a:t>
            </a:r>
          </a:p>
        </p:txBody>
      </p:sp>
    </p:spTree>
    <p:extLst>
      <p:ext uri="{BB962C8B-B14F-4D97-AF65-F5344CB8AC3E}">
        <p14:creationId xmlns:p14="http://schemas.microsoft.com/office/powerpoint/2010/main" val="1674355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Merge changes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45189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048250"/>
            <a:ext cx="6391275" cy="11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52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0316"/>
            <a:ext cx="10363200" cy="506584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Now check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</a:t>
            </a:r>
          </a:p>
          <a:p>
            <a:pPr>
              <a:spcBef>
                <a:spcPts val="0"/>
              </a:spcBef>
            </a:pPr>
            <a:r>
              <a:rPr lang="en-US" dirty="0"/>
              <a:t>It reflects the change made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23" y="2184095"/>
            <a:ext cx="7726049" cy="453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07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28725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Delete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–d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cs typeface="Courier New" panose="02070309020205020404" pitchFamily="49" charset="0"/>
              </a:rPr>
              <a:t>to verify deletion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7495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0988"/>
            <a:ext cx="10363200" cy="511290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Have you revised a working program, and then it didn’t work anymore?</a:t>
            </a:r>
          </a:p>
          <a:p>
            <a:pPr>
              <a:spcBef>
                <a:spcPts val="300"/>
              </a:spcBef>
            </a:pPr>
            <a:r>
              <a:rPr lang="en-US" dirty="0"/>
              <a:t>Version control permits program development while avoiding breaking a program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You can always revert to a previous functional copy</a:t>
            </a:r>
          </a:p>
          <a:p>
            <a:pPr>
              <a:spcBef>
                <a:spcPts val="300"/>
              </a:spcBef>
            </a:pPr>
            <a:r>
              <a:rPr lang="en-US" dirty="0"/>
              <a:t>Git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For a sole developer: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Install git on your computer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For collaboration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Use desktop git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25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Revert to a former commit level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to see commit history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5114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96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--hard commit-hash-number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1526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18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2193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51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59556"/>
            <a:ext cx="10363200" cy="51666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out the file in Spyder… back to original</a:t>
            </a:r>
          </a:p>
          <a:p>
            <a:pPr lvl="1">
              <a:spcBef>
                <a:spcPts val="0"/>
              </a:spcBef>
            </a:pPr>
            <a:r>
              <a:rPr lang="en-US" dirty="0"/>
              <a:t>You need to close the file in Spyder, then reopen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22" y="2035289"/>
            <a:ext cx="7573962" cy="44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6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desktop git</a:t>
            </a:r>
          </a:p>
          <a:p>
            <a:pPr lvl="1"/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https://git-scm.com/download/win</a:t>
            </a:r>
            <a:r>
              <a:rPr lang="en-US" dirty="0"/>
              <a:t> </a:t>
            </a:r>
          </a:p>
          <a:p>
            <a:r>
              <a:rPr lang="en-US" dirty="0"/>
              <a:t>udacity.com course</a:t>
            </a:r>
          </a:p>
          <a:p>
            <a:pPr lvl="1"/>
            <a:r>
              <a:rPr lang="en-US" dirty="0">
                <a:hlinkClick r:id="rId4"/>
              </a:rPr>
              <a:t>https://in.udacity.com/course/how-to-use-git-and-github--ud775/</a:t>
            </a:r>
            <a:r>
              <a:rPr lang="en-US" dirty="0"/>
              <a:t> </a:t>
            </a:r>
          </a:p>
          <a:p>
            <a:r>
              <a:rPr lang="en-US" dirty="0"/>
              <a:t>Online interactive tutorial</a:t>
            </a:r>
          </a:p>
          <a:p>
            <a:pPr lvl="1"/>
            <a:r>
              <a:rPr lang="en-US" dirty="0">
                <a:hlinkClick r:id="rId5"/>
              </a:rPr>
              <a:t>https://try.github.io/levels/1/challenges/1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61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  <a:p>
            <a:pPr lvl="1"/>
            <a:r>
              <a:rPr lang="en-US" dirty="0">
                <a:hlinkClick r:id="rId2"/>
              </a:rPr>
              <a:t>https://services.github.com/on-demand/downloads/github-git-cheat-sheet.pdf</a:t>
            </a:r>
            <a:r>
              <a:rPr lang="en-US" dirty="0"/>
              <a:t> </a:t>
            </a:r>
          </a:p>
          <a:p>
            <a:r>
              <a:rPr lang="en-US" dirty="0"/>
              <a:t>Written tutorials</a:t>
            </a:r>
          </a:p>
          <a:p>
            <a:pPr lvl="1"/>
            <a:r>
              <a:rPr lang="en-US" dirty="0">
                <a:hlinkClick r:id="rId3"/>
              </a:rPr>
              <a:t>https://git-scm.com/book/en/v2/Getting-Started-Git-Basics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Branching &amp; merging</a:t>
            </a:r>
          </a:p>
          <a:p>
            <a:pPr lvl="2"/>
            <a:r>
              <a:rPr lang="en-US" dirty="0">
                <a:hlinkClick r:id="rId4"/>
              </a:rPr>
              <a:t>https://git-scm.com/book/en/v2/Git-Branching-Basic-Branching-and-Merging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63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tutorials</a:t>
            </a:r>
          </a:p>
          <a:p>
            <a:pPr lvl="1"/>
            <a:r>
              <a:rPr lang="en-US" dirty="0">
                <a:hlinkClick r:id="rId2"/>
              </a:rPr>
              <a:t>Udacity:</a:t>
            </a:r>
            <a:r>
              <a:rPr lang="en-US" dirty="0">
                <a:hlinkClick r:id="rId3"/>
              </a:rPr>
              <a:t>http://blog.udacity.com/2015/06/a-beginners-git-github-tutorial.html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http://blog.scottlowe.org/2015/01/14/non-programmer-git-intro/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http://blog.scottlowe.org/2015/01/27/using-fork-branch-git-workflow/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73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9965E4-F79F-4BDF-9BF7-6D91105A1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Desktop App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45F47B-4C37-4F6D-AC57-C759AB126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CAF27-1209-4EB8-ADB0-6961DDAC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2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7860-6CDA-4E21-A86A-6E1E92F4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GitHub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12D6-B4F9-4F69-A350-5B338605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87B-3FA8-4BA4-A976-D8AA5559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001DB-C09C-46DA-9602-5C1CCD41E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34" y="1927843"/>
            <a:ext cx="8140169" cy="45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8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B95A-E754-4343-AC60-62E5D652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5550-F8AB-46CA-B7CC-CA9347AD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git on your desktop/laptop</a:t>
            </a:r>
          </a:p>
          <a:p>
            <a:r>
              <a:rPr lang="en-US" dirty="0"/>
              <a:t>Publishes repo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E1F0D-AF0E-487D-8982-3238FF7F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0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61536"/>
            <a:ext cx="10363200" cy="4964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Git permits a temporary copy of code to be created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branch; can be multiple branches</a:t>
            </a:r>
          </a:p>
          <a:p>
            <a:pPr>
              <a:spcBef>
                <a:spcPts val="0"/>
              </a:spcBef>
            </a:pPr>
            <a:r>
              <a:rPr lang="en-US" dirty="0"/>
              <a:t>Changes are made to branches</a:t>
            </a:r>
          </a:p>
          <a:p>
            <a:pPr>
              <a:spcBef>
                <a:spcPts val="0"/>
              </a:spcBef>
            </a:pPr>
            <a:r>
              <a:rPr lang="en-US" dirty="0"/>
              <a:t>Discussed, debugged, then merged back into the master branch</a:t>
            </a:r>
          </a:p>
          <a:p>
            <a:pPr>
              <a:spcBef>
                <a:spcPts val="0"/>
              </a:spcBef>
            </a:pPr>
            <a:r>
              <a:rPr lang="en-US" dirty="0"/>
              <a:t>Master branch code is never disrupted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470424"/>
            <a:ext cx="9144000" cy="23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8411DE-15A9-4F19-BF9F-82C0E600C733}"/>
              </a:ext>
            </a:extLst>
          </p:cNvPr>
          <p:cNvGrpSpPr/>
          <p:nvPr/>
        </p:nvGrpSpPr>
        <p:grpSpPr>
          <a:xfrm>
            <a:off x="2688879" y="2306622"/>
            <a:ext cx="6003176" cy="4272910"/>
            <a:chOff x="2688879" y="2306622"/>
            <a:chExt cx="6003176" cy="42729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D9CE4E1-0CB7-4CBC-BBF2-DB00141D7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88879" y="2306622"/>
              <a:ext cx="6003176" cy="427291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FA6ADF-CCF7-4C71-9283-97ABFA8B29A4}"/>
                </a:ext>
              </a:extLst>
            </p:cNvPr>
            <p:cNvSpPr/>
            <p:nvPr/>
          </p:nvSpPr>
          <p:spPr>
            <a:xfrm>
              <a:off x="6236120" y="4146944"/>
              <a:ext cx="840827" cy="346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7DA053-31EF-43BC-B32A-BF63F1C64B13}"/>
                </a:ext>
              </a:extLst>
            </p:cNvPr>
            <p:cNvSpPr/>
            <p:nvPr/>
          </p:nvSpPr>
          <p:spPr>
            <a:xfrm>
              <a:off x="4726115" y="5407786"/>
              <a:ext cx="2350831" cy="367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309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106D5-1FAE-45FB-B006-FC5AEA38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603" y="2264795"/>
            <a:ext cx="5952563" cy="42185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DF57CF-B5B7-4FC2-8555-530D3D30FCF8}"/>
              </a:ext>
            </a:extLst>
          </p:cNvPr>
          <p:cNvSpPr/>
          <p:nvPr/>
        </p:nvSpPr>
        <p:spPr>
          <a:xfrm>
            <a:off x="7020909" y="3321269"/>
            <a:ext cx="924911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1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436095-2BB2-4BC0-A203-1C85D46BA10B}"/>
              </a:ext>
            </a:extLst>
          </p:cNvPr>
          <p:cNvGrpSpPr/>
          <p:nvPr/>
        </p:nvGrpSpPr>
        <p:grpSpPr>
          <a:xfrm>
            <a:off x="2837793" y="2241069"/>
            <a:ext cx="6183696" cy="4291764"/>
            <a:chOff x="2837793" y="2241069"/>
            <a:chExt cx="6183696" cy="42917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D5E067-CA2F-4E5B-A3A3-30DEAD00B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7793" y="2241069"/>
              <a:ext cx="6183696" cy="429176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DF57CF-B5B7-4FC2-8555-530D3D30FCF8}"/>
                </a:ext>
              </a:extLst>
            </p:cNvPr>
            <p:cNvSpPr/>
            <p:nvPr/>
          </p:nvSpPr>
          <p:spPr>
            <a:xfrm>
              <a:off x="4414345" y="4424855"/>
              <a:ext cx="2364827" cy="367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4CD189-C806-41A6-A5DF-DE07ED269C8B}"/>
                </a:ext>
              </a:extLst>
            </p:cNvPr>
            <p:cNvSpPr/>
            <p:nvPr/>
          </p:nvSpPr>
          <p:spPr>
            <a:xfrm>
              <a:off x="4414345" y="3941379"/>
              <a:ext cx="2995448" cy="4834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050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51FC30-43B2-4277-B364-0FB657791EC8}"/>
              </a:ext>
            </a:extLst>
          </p:cNvPr>
          <p:cNvGrpSpPr/>
          <p:nvPr/>
        </p:nvGrpSpPr>
        <p:grpSpPr>
          <a:xfrm>
            <a:off x="3035683" y="2335366"/>
            <a:ext cx="6120634" cy="4247996"/>
            <a:chOff x="3035683" y="2335366"/>
            <a:chExt cx="6120634" cy="42479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E0E3AF-10CF-4DC0-8CB8-0878EA521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5683" y="2335366"/>
              <a:ext cx="6120634" cy="424799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DF57CF-B5B7-4FC2-8555-530D3D30FCF8}"/>
                </a:ext>
              </a:extLst>
            </p:cNvPr>
            <p:cNvSpPr/>
            <p:nvPr/>
          </p:nvSpPr>
          <p:spPr>
            <a:xfrm>
              <a:off x="3035683" y="2459421"/>
              <a:ext cx="1567848" cy="346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329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19504"/>
            <a:ext cx="10363200" cy="5106660"/>
          </a:xfrm>
        </p:spPr>
        <p:txBody>
          <a:bodyPr/>
          <a:lstStyle/>
          <a:p>
            <a:r>
              <a:rPr lang="en-US" dirty="0"/>
              <a:t>Edit a file in that cloned repo on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F357E-25DA-4DA6-905F-0B572821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799896"/>
            <a:ext cx="8505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97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19504"/>
            <a:ext cx="10363200" cy="5106660"/>
          </a:xfrm>
        </p:spPr>
        <p:txBody>
          <a:bodyPr/>
          <a:lstStyle/>
          <a:p>
            <a:r>
              <a:rPr lang="en-US" dirty="0"/>
              <a:t>Edit a file in that cloned repo on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9DCD7-4488-4C56-9635-FC74E728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21" y="1720221"/>
            <a:ext cx="6981825" cy="3705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4288FE-B7C5-413B-A583-8CA2C4DCB4BA}"/>
              </a:ext>
            </a:extLst>
          </p:cNvPr>
          <p:cNvSpPr/>
          <p:nvPr/>
        </p:nvSpPr>
        <p:spPr>
          <a:xfrm>
            <a:off x="2394552" y="4466898"/>
            <a:ext cx="1536317" cy="252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76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30014"/>
            <a:ext cx="10363200" cy="5096149"/>
          </a:xfrm>
        </p:spPr>
        <p:txBody>
          <a:bodyPr/>
          <a:lstStyle/>
          <a:p>
            <a:r>
              <a:rPr lang="en-US" dirty="0"/>
              <a:t>Commit changes to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234DB4-9523-4BA8-AB0A-E311BD84647D}"/>
              </a:ext>
            </a:extLst>
          </p:cNvPr>
          <p:cNvGrpSpPr/>
          <p:nvPr/>
        </p:nvGrpSpPr>
        <p:grpSpPr>
          <a:xfrm>
            <a:off x="2680759" y="1689422"/>
            <a:ext cx="7068607" cy="4905933"/>
            <a:chOff x="2680759" y="1815542"/>
            <a:chExt cx="7068607" cy="49059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A26D81-9DBE-4118-97D9-CA729B933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0759" y="1815542"/>
              <a:ext cx="7068607" cy="49059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6DD1F9-09E4-46A6-9BD4-32375801BBBD}"/>
                </a:ext>
              </a:extLst>
            </p:cNvPr>
            <p:cNvSpPr/>
            <p:nvPr/>
          </p:nvSpPr>
          <p:spPr>
            <a:xfrm>
              <a:off x="5380391" y="3134712"/>
              <a:ext cx="1536317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C6DE3B-3DBF-4154-A813-B1AC687DD26B}"/>
                </a:ext>
              </a:extLst>
            </p:cNvPr>
            <p:cNvSpPr/>
            <p:nvPr/>
          </p:nvSpPr>
          <p:spPr>
            <a:xfrm>
              <a:off x="2680759" y="6436217"/>
              <a:ext cx="1796648" cy="2852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53DB06-A650-4527-840F-35D9B15EAB4B}"/>
                </a:ext>
              </a:extLst>
            </p:cNvPr>
            <p:cNvSpPr/>
            <p:nvPr/>
          </p:nvSpPr>
          <p:spPr>
            <a:xfrm>
              <a:off x="2680759" y="5301787"/>
              <a:ext cx="1796648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755E66-97DB-4E35-BCD2-D157BBB47CEA}"/>
                </a:ext>
              </a:extLst>
            </p:cNvPr>
            <p:cNvSpPr/>
            <p:nvPr/>
          </p:nvSpPr>
          <p:spPr>
            <a:xfrm>
              <a:off x="2680759" y="2807633"/>
              <a:ext cx="1796648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4355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40524"/>
            <a:ext cx="10363200" cy="5085639"/>
          </a:xfrm>
        </p:spPr>
        <p:txBody>
          <a:bodyPr/>
          <a:lstStyle/>
          <a:p>
            <a:r>
              <a:rPr lang="en-US" dirty="0"/>
              <a:t>“Push” to GitHub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9D10E7-2E80-4D52-AEF6-E0E10E90E5AC}"/>
              </a:ext>
            </a:extLst>
          </p:cNvPr>
          <p:cNvGrpSpPr>
            <a:grpSpLocks noChangeAspect="1"/>
          </p:cNvGrpSpPr>
          <p:nvPr/>
        </p:nvGrpSpPr>
        <p:grpSpPr>
          <a:xfrm>
            <a:off x="2404826" y="1677430"/>
            <a:ext cx="7068607" cy="4905932"/>
            <a:chOff x="3268717" y="1466738"/>
            <a:chExt cx="7465958" cy="51817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BA86E5-5237-4A44-8D57-3509D8C9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8717" y="1466738"/>
              <a:ext cx="7465958" cy="518171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0B5271-EFC1-47E5-95B8-4F7670E5C028}"/>
                </a:ext>
              </a:extLst>
            </p:cNvPr>
            <p:cNvSpPr/>
            <p:nvPr/>
          </p:nvSpPr>
          <p:spPr>
            <a:xfrm>
              <a:off x="6895407" y="1598946"/>
              <a:ext cx="1859710" cy="5241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0775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Manage your website files on your computer</a:t>
            </a:r>
          </a:p>
          <a:p>
            <a:pPr lvl="1"/>
            <a:r>
              <a:rPr lang="en-US" dirty="0"/>
              <a:t>Upload/push to GitHub.com</a:t>
            </a:r>
          </a:p>
          <a:p>
            <a:pPr lvl="2"/>
            <a:r>
              <a:rPr lang="en-US" dirty="0"/>
              <a:t> Easier than dragging and dropping</a:t>
            </a:r>
          </a:p>
          <a:p>
            <a:pPr lvl="1"/>
            <a:r>
              <a:rPr lang="en-US" dirty="0"/>
              <a:t>Can do this with any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3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3254"/>
            <a:ext cx="10363200" cy="51129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Collaboration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Multiple people cannot edit software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  <p:pic>
        <p:nvPicPr>
          <p:cNvPr id="46" name="Picture 45" descr="ClamCase ClamBook &lt;strong&gt;Laptop&lt;/strong&gt; Dock for iPhone and Android Phon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59" y="2993574"/>
            <a:ext cx="1920447" cy="1152268"/>
          </a:xfrm>
          <a:prstGeom prst="rect">
            <a:avLst/>
          </a:prstGeom>
        </p:spPr>
      </p:pic>
      <p:pic>
        <p:nvPicPr>
          <p:cNvPr id="47" name="Picture 46" descr="Publicado por ROSITA Y DANNY en 21: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4896" r="7375" b="19808"/>
          <a:stretch/>
        </p:blipFill>
        <p:spPr>
          <a:xfrm>
            <a:off x="1194486" y="2841128"/>
            <a:ext cx="2207740" cy="1457161"/>
          </a:xfrm>
          <a:prstGeom prst="rect">
            <a:avLst/>
          </a:prstGeom>
        </p:spPr>
      </p:pic>
      <p:pic>
        <p:nvPicPr>
          <p:cNvPr id="49" name="Picture 48" descr="File:BCDS &lt;strong&gt;Laptop&lt;/strong&gt;.JPG - Wikipedia, the free encyclopedia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b="29794"/>
          <a:stretch/>
        </p:blipFill>
        <p:spPr>
          <a:xfrm>
            <a:off x="5127215" y="5258874"/>
            <a:ext cx="2422915" cy="139620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378" y="2071077"/>
            <a:ext cx="3570588" cy="2997262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47" idx="3"/>
            <a:endCxn id="51" idx="1"/>
          </p:cNvCxnSpPr>
          <p:nvPr/>
        </p:nvCxnSpPr>
        <p:spPr>
          <a:xfrm flipV="1">
            <a:off x="3402226" y="3569708"/>
            <a:ext cx="1151152" cy="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0"/>
            <a:endCxn id="51" idx="2"/>
          </p:cNvCxnSpPr>
          <p:nvPr/>
        </p:nvCxnSpPr>
        <p:spPr>
          <a:xfrm flipH="1" flipV="1">
            <a:off x="6338672" y="5068339"/>
            <a:ext cx="1" cy="19053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46" idx="1"/>
          </p:cNvCxnSpPr>
          <p:nvPr/>
        </p:nvCxnSpPr>
        <p:spPr>
          <a:xfrm>
            <a:off x="8123966" y="3569708"/>
            <a:ext cx="76899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590095">
            <a:off x="4608061" y="2437729"/>
            <a:ext cx="1954381" cy="646331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Conflicts</a:t>
            </a:r>
          </a:p>
        </p:txBody>
      </p:sp>
      <p:sp>
        <p:nvSpPr>
          <p:cNvPr id="61" name="TextBox 60"/>
          <p:cNvSpPr txBox="1"/>
          <p:nvPr/>
        </p:nvSpPr>
        <p:spPr>
          <a:xfrm rot="2072224">
            <a:off x="5782914" y="3435068"/>
            <a:ext cx="2236510" cy="1200329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Corrupted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2826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focus on git in the context of a sole developer</a:t>
            </a:r>
          </a:p>
          <a:p>
            <a:pPr lvl="1"/>
            <a:r>
              <a:rPr lang="en-US" dirty="0"/>
              <a:t>… and Github as a portfolio repository</a:t>
            </a:r>
          </a:p>
          <a:p>
            <a:r>
              <a:rPr lang="en-US" dirty="0"/>
              <a:t>Relatively small step from there to collaboration </a:t>
            </a:r>
          </a:p>
          <a:p>
            <a:pPr lvl="1"/>
            <a:r>
              <a:rPr lang="en-US" dirty="0"/>
              <a:t>Extra session later for this, time permitting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8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Download and install git:</a:t>
            </a:r>
          </a:p>
          <a:p>
            <a:pPr lvl="1">
              <a:spcBef>
                <a:spcPts val="300"/>
              </a:spcBef>
            </a:pPr>
            <a:r>
              <a:rPr lang="en-US" dirty="0">
                <a:hlinkClick r:id="rId2"/>
              </a:rPr>
              <a:t>https://git-scm.com/download/win</a:t>
            </a:r>
            <a:r>
              <a:rPr lang="en-US" dirty="0"/>
              <a:t>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Use all default configuration settings</a:t>
            </a:r>
          </a:p>
          <a:p>
            <a:pPr>
              <a:spcBef>
                <a:spcPts val="300"/>
              </a:spcBef>
            </a:pPr>
            <a:r>
              <a:rPr lang="en-US" dirty="0"/>
              <a:t> Get session materials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github.com/jrb28/git</a:t>
            </a:r>
          </a:p>
          <a:p>
            <a:pPr>
              <a:spcBef>
                <a:spcPts val="300"/>
              </a:spcBef>
            </a:pPr>
            <a:r>
              <a:rPr lang="en-US" dirty="0"/>
              <a:t>Move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>
                <a:cs typeface="Courier New" panose="02070309020205020404" pitchFamily="49" charset="0"/>
              </a:rPr>
              <a:t> to another location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 Folder has one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   </a:t>
            </a:r>
          </a:p>
          <a:p>
            <a:pPr>
              <a:spcBef>
                <a:spcPts val="300"/>
              </a:spcBef>
            </a:pPr>
            <a:r>
              <a:rPr lang="en-US" dirty="0"/>
              <a:t>This section of session: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We’ll step through a basic sequence of git commands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80" y="1328738"/>
            <a:ext cx="3035937" cy="12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447800"/>
            <a:ext cx="10742141" cy="4678363"/>
          </a:xfrm>
        </p:spPr>
        <p:txBody>
          <a:bodyPr/>
          <a:lstStyle/>
          <a:p>
            <a:r>
              <a:rPr lang="en-US" dirty="0"/>
              <a:t>Conceptually what’s happening…</a:t>
            </a:r>
          </a:p>
          <a:p>
            <a:r>
              <a:rPr lang="en-US" dirty="0"/>
              <a:t>We’ll be working on a Python program: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my.py</a:t>
            </a:r>
            <a:r>
              <a:rPr lang="en-US" dirty="0">
                <a:cs typeface="Courier New" panose="02070309020205020404" pitchFamily="49" charset="0"/>
              </a:rPr>
              <a:t> in a folder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r>
              <a:rPr lang="en-US" dirty="0"/>
              <a:t>We’ll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and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/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works, but we want to make changes</a:t>
            </a:r>
          </a:p>
          <a:p>
            <a:pPr lvl="1"/>
            <a:r>
              <a:rPr lang="en-US" dirty="0"/>
              <a:t> We’ll make changes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r>
              <a:rPr lang="en-US" dirty="0"/>
              <a:t>Git keeps track of multiple versions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by logging changes made in each version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r="4945"/>
          <a:stretch/>
        </p:blipFill>
        <p:spPr>
          <a:xfrm>
            <a:off x="1011676" y="2120383"/>
            <a:ext cx="11025188" cy="3083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3125" y="2870904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942279" y="2851447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83998" y="4190624"/>
            <a:ext cx="201529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work on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 version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37446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49ED956E-C4A8-43BF-B05B-1EC0FA056741}" vid="{C9A4002D-6931-46BA-98F4-55A833DAB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3525</TotalTime>
  <Words>1232</Words>
  <Application>Microsoft Office PowerPoint</Application>
  <PresentationFormat>Widescreen</PresentationFormat>
  <Paragraphs>235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Times New Roman</vt:lpstr>
      <vt:lpstr>Theme1</vt:lpstr>
      <vt:lpstr>Git:  Version Control &amp; Collaboration</vt:lpstr>
      <vt:lpstr>Topics</vt:lpstr>
      <vt:lpstr>Version Control</vt:lpstr>
      <vt:lpstr>Version Control</vt:lpstr>
      <vt:lpstr>Version Control</vt:lpstr>
      <vt:lpstr>Version Control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Resources</vt:lpstr>
      <vt:lpstr>Git Resources</vt:lpstr>
      <vt:lpstr>Git Resources</vt:lpstr>
      <vt:lpstr>GitHub Desktop App</vt:lpstr>
      <vt:lpstr>Install GitHub Desktop App</vt:lpstr>
      <vt:lpstr>GitHub Desktop App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… on your laptop</dc:title>
  <dc:creator>Bradley, Jim R</dc:creator>
  <cp:lastModifiedBy>J Bradley</cp:lastModifiedBy>
  <cp:revision>178</cp:revision>
  <dcterms:created xsi:type="dcterms:W3CDTF">2017-03-11T16:09:14Z</dcterms:created>
  <dcterms:modified xsi:type="dcterms:W3CDTF">2020-11-13T14:29:08Z</dcterms:modified>
</cp:coreProperties>
</file>