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6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338" r:id="rId9"/>
    <p:sldId id="269" r:id="rId10"/>
    <p:sldId id="323" r:id="rId11"/>
    <p:sldId id="271" r:id="rId12"/>
    <p:sldId id="272" r:id="rId13"/>
    <p:sldId id="273" r:id="rId14"/>
    <p:sldId id="284" r:id="rId15"/>
    <p:sldId id="285" r:id="rId16"/>
    <p:sldId id="282" r:id="rId17"/>
    <p:sldId id="274" r:id="rId18"/>
    <p:sldId id="27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3" r:id="rId27"/>
    <p:sldId id="292" r:id="rId28"/>
    <p:sldId id="295" r:id="rId29"/>
    <p:sldId id="296" r:id="rId30"/>
    <p:sldId id="297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24" r:id="rId39"/>
    <p:sldId id="326" r:id="rId40"/>
    <p:sldId id="327" r:id="rId41"/>
    <p:sldId id="339" r:id="rId42"/>
    <p:sldId id="340" r:id="rId43"/>
    <p:sldId id="345" r:id="rId44"/>
    <p:sldId id="346" r:id="rId45"/>
    <p:sldId id="347" r:id="rId46"/>
    <p:sldId id="344" r:id="rId47"/>
    <p:sldId id="341" r:id="rId48"/>
    <p:sldId id="342" r:id="rId49"/>
    <p:sldId id="343" r:id="rId50"/>
    <p:sldId id="348" r:id="rId51"/>
    <p:sldId id="349" r:id="rId52"/>
    <p:sldId id="350" r:id="rId53"/>
    <p:sldId id="351" r:id="rId54"/>
    <p:sldId id="352" r:id="rId55"/>
    <p:sldId id="353" r:id="rId56"/>
    <p:sldId id="328" r:id="rId57"/>
    <p:sldId id="333" r:id="rId58"/>
    <p:sldId id="334" r:id="rId59"/>
    <p:sldId id="335" r:id="rId60"/>
    <p:sldId id="329" r:id="rId61"/>
    <p:sldId id="336" r:id="rId62"/>
    <p:sldId id="330" r:id="rId63"/>
    <p:sldId id="331" r:id="rId64"/>
    <p:sldId id="332" r:id="rId6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5281" autoAdjust="0"/>
  </p:normalViewPr>
  <p:slideViewPr>
    <p:cSldViewPr snapToGrid="0">
      <p:cViewPr>
        <p:scale>
          <a:sx n="39" d="100"/>
          <a:sy n="39" d="100"/>
        </p:scale>
        <p:origin x="2418" y="1710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532077-Version-Control-with-Git-and-SVN" TargetMode="External"/><Relationship Id="rId2" Type="http://schemas.openxmlformats.org/officeDocument/2006/relationships/hyperlink" Target="https://docs.spyder-ide.org/current/projec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atom.io/" TargetMode="External"/><Relationship Id="rId4" Type="http://schemas.openxmlformats.org/officeDocument/2006/relationships/hyperlink" Target="https://www.jetbrains.com/help/pycharm/version-control-integration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udacity.com/course/how-to-use-git-and-github--ud775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y.github.io/levels/1/challenges/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C1D8-E286-4B33-AABB-05DFDD37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6B39F-E881-4073-8C51-A95AC62B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45" y="1516281"/>
            <a:ext cx="4457004" cy="26958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FFDCB-9999-4BAF-928E-CE487F5084E8}"/>
              </a:ext>
            </a:extLst>
          </p:cNvPr>
          <p:cNvGrpSpPr/>
          <p:nvPr/>
        </p:nvGrpSpPr>
        <p:grpSpPr>
          <a:xfrm>
            <a:off x="6421961" y="1516281"/>
            <a:ext cx="4457004" cy="2695848"/>
            <a:chOff x="6421961" y="1516281"/>
            <a:chExt cx="4457004" cy="26958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8AA2DC-8499-4783-97A0-13D4BA8E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3669"/>
            <a:ext cx="10363200" cy="4678363"/>
          </a:xfrm>
        </p:spPr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AE967F-BE60-4446-9281-1F94A56F11CC}"/>
              </a:ext>
            </a:extLst>
          </p:cNvPr>
          <p:cNvGrpSpPr/>
          <p:nvPr/>
        </p:nvGrpSpPr>
        <p:grpSpPr>
          <a:xfrm>
            <a:off x="4038600" y="1744133"/>
            <a:ext cx="2692401" cy="4356100"/>
            <a:chOff x="4038600" y="1744133"/>
            <a:chExt cx="2692401" cy="4356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97775B-1BF4-4EA9-AC70-863DA4EF5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745" r="63946"/>
            <a:stretch/>
          </p:blipFill>
          <p:spPr>
            <a:xfrm>
              <a:off x="4038600" y="1744133"/>
              <a:ext cx="2692400" cy="4356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6A244-C826-4591-BEF4-A56AE01443A5}"/>
                </a:ext>
              </a:extLst>
            </p:cNvPr>
            <p:cNvSpPr/>
            <p:nvPr/>
          </p:nvSpPr>
          <p:spPr>
            <a:xfrm>
              <a:off x="4038601" y="3428999"/>
              <a:ext cx="2692400" cy="4233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 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 Copy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file path from Windows Explorer: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23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  <a:p>
            <a:r>
              <a:rPr lang="en-US" dirty="0"/>
              <a:t>git is being integrated into IDEs</a:t>
            </a:r>
          </a:p>
          <a:p>
            <a:pPr lvl="1"/>
            <a:r>
              <a:rPr lang="en-US" dirty="0"/>
              <a:t> Spyder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Rstudio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PyCharm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Atom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is required on the command line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10457-24C7-493F-9628-AA759BE9487A}"/>
              </a:ext>
            </a:extLst>
          </p:cNvPr>
          <p:cNvGrpSpPr>
            <a:grpSpLocks noChangeAspect="1"/>
          </p:cNvGrpSpPr>
          <p:nvPr/>
        </p:nvGrpSpPr>
        <p:grpSpPr>
          <a:xfrm>
            <a:off x="2815862" y="1795680"/>
            <a:ext cx="7657404" cy="4631631"/>
            <a:chOff x="6421961" y="1516281"/>
            <a:chExt cx="4457004" cy="26958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6D362F-9949-43C0-9A6A-5E12F22B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FCD697-F3BD-41C4-8AC6-E8EC1718CEC3}"/>
                </a:ext>
              </a:extLst>
            </p:cNvPr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Commit changes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Then, merge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to incorporate them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F6C91-465B-48E7-A037-B0529C9FA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65" b="18371"/>
          <a:stretch/>
        </p:blipFill>
        <p:spPr>
          <a:xfrm>
            <a:off x="6972645" y="3568409"/>
            <a:ext cx="4057424" cy="31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A2FC-89D0-4FAE-87E2-A921B01B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09" y="2343324"/>
            <a:ext cx="7177745" cy="43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to safely continue without: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Breaking a program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 You can always revert to a previous functional copy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Having multiple “versions” saved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sole developers or 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5710D-167C-41BF-AF3C-1ABEF902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74" y="2137819"/>
            <a:ext cx="7349747" cy="44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command line git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udacity.com</a:t>
            </a:r>
            <a:r>
              <a:rPr lang="en-US" dirty="0"/>
              <a:t> course</a:t>
            </a:r>
          </a:p>
          <a:p>
            <a:pPr lvl="1"/>
            <a:r>
              <a:rPr lang="en-US" dirty="0">
                <a:hlinkClick r:id="rId3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4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01028"/>
            <a:ext cx="10363200" cy="51251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Install GitHub Desktop App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94" y="2165968"/>
            <a:ext cx="7531971" cy="42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Discussed, debugged…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disturbed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447800"/>
            <a:ext cx="10523621" cy="4678363"/>
          </a:xfrm>
        </p:spPr>
        <p:txBody>
          <a:bodyPr/>
          <a:lstStyle/>
          <a:p>
            <a:r>
              <a:rPr lang="en-US" dirty="0"/>
              <a:t>Runs git on your desktop/laptop</a:t>
            </a:r>
          </a:p>
          <a:p>
            <a:pPr lvl="1"/>
            <a:r>
              <a:rPr lang="en-US" dirty="0"/>
              <a:t> GUI</a:t>
            </a:r>
          </a:p>
          <a:p>
            <a:r>
              <a:rPr lang="en-US" dirty="0"/>
              <a:t> GitHub Desktop is different than command line git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is implicit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 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lvl="1"/>
            <a:r>
              <a:rPr lang="en-US" dirty="0"/>
              <a:t> Clones repo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lvl="1"/>
            <a:r>
              <a:rPr lang="en-US" dirty="0"/>
              <a:t> Not all git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8F63-4472-4C73-9C57-9932C6A6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4E3-1228-49B2-BD04-AB60998F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7800"/>
            <a:ext cx="10273364" cy="4678363"/>
          </a:xfrm>
        </p:spPr>
        <p:txBody>
          <a:bodyPr/>
          <a:lstStyle/>
          <a:p>
            <a:r>
              <a:rPr lang="en-US" dirty="0"/>
              <a:t> Repeat 1</a:t>
            </a:r>
            <a:r>
              <a:rPr lang="en-US" baseline="30000" dirty="0"/>
              <a:t>st</a:t>
            </a:r>
            <a:r>
              <a:rPr lang="en-US" dirty="0"/>
              <a:t> exercise with GitHub Desktop</a:t>
            </a:r>
          </a:p>
          <a:p>
            <a:pPr lvl="1"/>
            <a:r>
              <a:rPr lang="en-US" dirty="0"/>
              <a:t>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C:\GitHub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 Open GitHub Desktop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File&gt;New Repository</a:t>
            </a:r>
            <a:endParaRPr lang="en-US" dirty="0"/>
          </a:p>
          <a:p>
            <a:pPr lvl="1"/>
            <a:r>
              <a:rPr lang="en-US" dirty="0"/>
              <a:t> Copy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into folder above</a:t>
            </a:r>
          </a:p>
          <a:p>
            <a:pPr lvl="1"/>
            <a:r>
              <a:rPr lang="en-US" dirty="0"/>
              <a:t>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addition to local repository</a:t>
            </a:r>
          </a:p>
          <a:p>
            <a:pPr lvl="1"/>
            <a:r>
              <a:rPr lang="en-US" dirty="0"/>
              <a:t> Edit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  </a:t>
            </a:r>
          </a:p>
          <a:p>
            <a:pPr lvl="1"/>
            <a:r>
              <a:rPr lang="en-US" dirty="0"/>
              <a:t> Commit changes to local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2F61-E126-4137-8B58-9C6F426B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49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A1FE-3A05-49F6-BEB7-00DD4896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432D-5B26-4BA4-9B7C-1F0A14E8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69EC7-E8EF-4DD0-BFC4-6791ED5B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EAA38-6160-469F-9E3B-F27002D6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2" y="1272340"/>
            <a:ext cx="5525080" cy="38180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828EF7-B63E-4532-BC58-E18D5D78EC24}"/>
              </a:ext>
            </a:extLst>
          </p:cNvPr>
          <p:cNvGrpSpPr>
            <a:grpSpLocks noChangeAspect="1"/>
          </p:cNvGrpSpPr>
          <p:nvPr/>
        </p:nvGrpSpPr>
        <p:grpSpPr>
          <a:xfrm>
            <a:off x="6626719" y="1272339"/>
            <a:ext cx="5501113" cy="3818021"/>
            <a:chOff x="1457325" y="209550"/>
            <a:chExt cx="9277350" cy="64389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B7F41-3654-4491-9CCA-F3EF619E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325" y="209550"/>
              <a:ext cx="9277350" cy="6438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28F1-53DE-4BE3-BF1C-1688C17D8CB3}"/>
                </a:ext>
              </a:extLst>
            </p:cNvPr>
            <p:cNvSpPr/>
            <p:nvPr/>
          </p:nvSpPr>
          <p:spPr>
            <a:xfrm>
              <a:off x="4292600" y="1913467"/>
              <a:ext cx="3589867" cy="524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2AC9E-E970-4A94-9E50-8E26ABBF65B1}"/>
                </a:ext>
              </a:extLst>
            </p:cNvPr>
            <p:cNvSpPr/>
            <p:nvPr/>
          </p:nvSpPr>
          <p:spPr>
            <a:xfrm>
              <a:off x="4292599" y="2946400"/>
              <a:ext cx="3589867" cy="524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18878-181E-4E06-892E-9DD980C6E17E}"/>
                </a:ext>
              </a:extLst>
            </p:cNvPr>
            <p:cNvSpPr/>
            <p:nvPr/>
          </p:nvSpPr>
          <p:spPr>
            <a:xfrm>
              <a:off x="4292598" y="3470010"/>
              <a:ext cx="3589867" cy="2976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2E86F4-4186-4D1F-AE9F-327CD071C91D}"/>
                </a:ext>
              </a:extLst>
            </p:cNvPr>
            <p:cNvSpPr/>
            <p:nvPr/>
          </p:nvSpPr>
          <p:spPr>
            <a:xfrm>
              <a:off x="5384801" y="5071534"/>
              <a:ext cx="1320800" cy="4220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342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F879-BCDF-422E-BB1F-0F3C38E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8878-D906-48C6-A457-23B1AF53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F80C-7672-429C-95E7-908E1BA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4DDB5D-F5B9-44F5-B248-81CA6DACD09B}"/>
              </a:ext>
            </a:extLst>
          </p:cNvPr>
          <p:cNvGrpSpPr>
            <a:grpSpLocks noChangeAspect="1"/>
          </p:cNvGrpSpPr>
          <p:nvPr/>
        </p:nvGrpSpPr>
        <p:grpSpPr>
          <a:xfrm>
            <a:off x="2541420" y="1219200"/>
            <a:ext cx="7718759" cy="5357167"/>
            <a:chOff x="1457325" y="209550"/>
            <a:chExt cx="9277350" cy="6438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EC2689-F7D6-4560-823B-0863881D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5" y="209550"/>
              <a:ext cx="9277350" cy="64389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5A72FA-3531-4C48-A3F8-60997A0494F9}"/>
                </a:ext>
              </a:extLst>
            </p:cNvPr>
            <p:cNvSpPr/>
            <p:nvPr/>
          </p:nvSpPr>
          <p:spPr>
            <a:xfrm>
              <a:off x="1457325" y="1769349"/>
              <a:ext cx="2408822" cy="364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B12E38-C2CB-40AB-B6C7-12645AF37AD6}"/>
                </a:ext>
              </a:extLst>
            </p:cNvPr>
            <p:cNvSpPr/>
            <p:nvPr/>
          </p:nvSpPr>
          <p:spPr>
            <a:xfrm>
              <a:off x="1457325" y="5840930"/>
              <a:ext cx="2408822" cy="364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19D05D-2F2A-4889-8CFB-825E910B2E4A}"/>
                </a:ext>
              </a:extLst>
            </p:cNvPr>
            <p:cNvSpPr/>
            <p:nvPr/>
          </p:nvSpPr>
          <p:spPr>
            <a:xfrm>
              <a:off x="1457325" y="4429981"/>
              <a:ext cx="2408822" cy="364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5098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3337-4029-413F-B3F1-1640A614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BD66-10A6-40F0-9687-75186B62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C9FE-BB65-4ACC-9AE4-A248333D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56401-0EAB-47AB-AF73-F47780D3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63650"/>
            <a:ext cx="8629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1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7E4-9519-4A2A-8C1D-2B4439F4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A413-63AF-4A63-8BD1-7BAF1A1A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B633-2039-4C34-B449-D8ECD3F3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B2ACE-8566-4505-B31F-CC3AD5D58F05}"/>
              </a:ext>
            </a:extLst>
          </p:cNvPr>
          <p:cNvGrpSpPr>
            <a:grpSpLocks noChangeAspect="1"/>
          </p:cNvGrpSpPr>
          <p:nvPr/>
        </p:nvGrpSpPr>
        <p:grpSpPr>
          <a:xfrm>
            <a:off x="1906504" y="1328738"/>
            <a:ext cx="7301664" cy="5067684"/>
            <a:chOff x="1457325" y="1057470"/>
            <a:chExt cx="8055643" cy="5590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A28B42-991E-4D98-9950-5429C815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5" y="1057470"/>
              <a:ext cx="8055643" cy="55909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80D252-7CA7-42E4-8BFC-2B6FAFB41040}"/>
                </a:ext>
              </a:extLst>
            </p:cNvPr>
            <p:cNvSpPr/>
            <p:nvPr/>
          </p:nvSpPr>
          <p:spPr>
            <a:xfrm>
              <a:off x="1457325" y="2400035"/>
              <a:ext cx="2004141" cy="303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D8DF0D-D429-4E96-9D51-B4E93D85AB08}"/>
                </a:ext>
              </a:extLst>
            </p:cNvPr>
            <p:cNvSpPr/>
            <p:nvPr/>
          </p:nvSpPr>
          <p:spPr>
            <a:xfrm>
              <a:off x="1457325" y="4730641"/>
              <a:ext cx="2004141" cy="303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B960F8-C7A4-4054-9B16-14C1B449E0BD}"/>
                </a:ext>
              </a:extLst>
            </p:cNvPr>
            <p:cNvSpPr/>
            <p:nvPr/>
          </p:nvSpPr>
          <p:spPr>
            <a:xfrm>
              <a:off x="1457325" y="5951442"/>
              <a:ext cx="2004141" cy="303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46EC78-62F5-4E8F-9383-EC402AAED749}"/>
                </a:ext>
              </a:extLst>
            </p:cNvPr>
            <p:cNvSpPr/>
            <p:nvPr/>
          </p:nvSpPr>
          <p:spPr>
            <a:xfrm>
              <a:off x="4491789" y="2703091"/>
              <a:ext cx="5021179" cy="505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259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8F63-4472-4C73-9C57-9932C6A6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4E3-1228-49B2-BD04-AB60998F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7800"/>
            <a:ext cx="10273364" cy="4678363"/>
          </a:xfrm>
        </p:spPr>
        <p:txBody>
          <a:bodyPr/>
          <a:lstStyle/>
          <a:p>
            <a:r>
              <a:rPr lang="en-US" dirty="0"/>
              <a:t> Repeat 1</a:t>
            </a:r>
            <a:r>
              <a:rPr lang="en-US" baseline="30000" dirty="0"/>
              <a:t>st</a:t>
            </a:r>
            <a:r>
              <a:rPr lang="en-US" dirty="0"/>
              <a:t> exercise with GitHub Desktop (continued)</a:t>
            </a:r>
          </a:p>
          <a:p>
            <a:pPr lvl="1"/>
            <a:r>
              <a:rPr lang="en-US" dirty="0"/>
              <a:t> Publish repository to GitHub</a:t>
            </a:r>
          </a:p>
          <a:p>
            <a:pPr lvl="1"/>
            <a:r>
              <a:rPr lang="en-US" dirty="0"/>
              <a:t> Edit, push revisions to GitHub</a:t>
            </a:r>
          </a:p>
          <a:p>
            <a:pPr lvl="1"/>
            <a:r>
              <a:rPr lang="en-US" dirty="0"/>
              <a:t> Revert to original code</a:t>
            </a:r>
          </a:p>
          <a:p>
            <a:pPr lvl="2"/>
            <a:r>
              <a:rPr lang="en-US" dirty="0"/>
              <a:t>Use command line git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2F61-E126-4137-8B58-9C6F426B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4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1A8B-DF83-4986-9FA7-89FA2F0F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Repo to GitHub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1E57-1AD9-41A0-944E-41953685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96DC8-9FF5-4785-B756-4AC4363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A99068-F8AC-4A1F-8709-04770358328A}"/>
              </a:ext>
            </a:extLst>
          </p:cNvPr>
          <p:cNvGrpSpPr>
            <a:grpSpLocks noChangeAspect="1"/>
          </p:cNvGrpSpPr>
          <p:nvPr/>
        </p:nvGrpSpPr>
        <p:grpSpPr>
          <a:xfrm>
            <a:off x="3064043" y="1338262"/>
            <a:ext cx="7269580" cy="5045417"/>
            <a:chOff x="1457325" y="209550"/>
            <a:chExt cx="9277350" cy="6438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B4D806-91BD-44A6-B53C-03C6DE4B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5" y="209550"/>
              <a:ext cx="9277350" cy="64389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0CA2A8-E832-47C8-99F5-738BADDD1B18}"/>
                </a:ext>
              </a:extLst>
            </p:cNvPr>
            <p:cNvSpPr/>
            <p:nvPr/>
          </p:nvSpPr>
          <p:spPr>
            <a:xfrm>
              <a:off x="8758988" y="2983832"/>
              <a:ext cx="1283369" cy="4451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56173-DD32-4710-8B6D-98AA4ADDC8B9}"/>
                </a:ext>
              </a:extLst>
            </p:cNvPr>
            <p:cNvSpPr/>
            <p:nvPr/>
          </p:nvSpPr>
          <p:spPr>
            <a:xfrm>
              <a:off x="6096000" y="440239"/>
              <a:ext cx="2149642" cy="485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12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41D-89F2-44C6-B2FA-DB904878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Repo to GitHub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6C67-AFC1-455E-AB85-32A16EBE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F0A0-8CCB-4A4C-8974-4AEEB250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61716D-4386-4CB6-B720-7C6248A76E77}"/>
              </a:ext>
            </a:extLst>
          </p:cNvPr>
          <p:cNvGrpSpPr>
            <a:grpSpLocks noChangeAspect="1"/>
          </p:cNvGrpSpPr>
          <p:nvPr/>
        </p:nvGrpSpPr>
        <p:grpSpPr>
          <a:xfrm>
            <a:off x="2725641" y="1328738"/>
            <a:ext cx="6740718" cy="4678363"/>
            <a:chOff x="2383533" y="1259596"/>
            <a:chExt cx="7670633" cy="5323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D87022-BA7D-4204-9138-D11ACF32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533" y="1259596"/>
              <a:ext cx="7670633" cy="53237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FEF7B7-780A-4A7E-9355-5320A3A78490}"/>
                </a:ext>
              </a:extLst>
            </p:cNvPr>
            <p:cNvSpPr/>
            <p:nvPr/>
          </p:nvSpPr>
          <p:spPr>
            <a:xfrm>
              <a:off x="5775159" y="5101388"/>
              <a:ext cx="1138988" cy="4970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179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F470-8569-4F39-85B9-CB068D9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Repo to GitHub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43B2-0824-4373-B234-F7121EC2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2F36-0C01-4720-8F3F-246062E9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72AB8F-2BB9-4247-8A6C-BF0D24467D34}"/>
              </a:ext>
            </a:extLst>
          </p:cNvPr>
          <p:cNvGrpSpPr/>
          <p:nvPr/>
        </p:nvGrpSpPr>
        <p:grpSpPr>
          <a:xfrm>
            <a:off x="1684421" y="1401158"/>
            <a:ext cx="9432758" cy="5082192"/>
            <a:chOff x="1684421" y="1401158"/>
            <a:chExt cx="9432758" cy="5082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E5D8B-4377-461D-9C44-C8741A95C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421" y="1401158"/>
              <a:ext cx="9432758" cy="50821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E19A55-015A-4C39-ACB7-1C6FD46A691A}"/>
                </a:ext>
              </a:extLst>
            </p:cNvPr>
            <p:cNvSpPr/>
            <p:nvPr/>
          </p:nvSpPr>
          <p:spPr>
            <a:xfrm>
              <a:off x="1892968" y="4940968"/>
              <a:ext cx="2229853" cy="469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52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ACC4-4691-43C9-A652-51F16A3D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to Previous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9D99-9D89-4490-8FC9-B36C7F45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8262-BA67-458E-8691-78E8E47A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01E9A-9FD3-44B9-B566-678BB2A51285}"/>
              </a:ext>
            </a:extLst>
          </p:cNvPr>
          <p:cNvGrpSpPr/>
          <p:nvPr/>
        </p:nvGrpSpPr>
        <p:grpSpPr>
          <a:xfrm>
            <a:off x="2775284" y="1315266"/>
            <a:ext cx="7590422" cy="5268096"/>
            <a:chOff x="2775284" y="1315266"/>
            <a:chExt cx="7590422" cy="52680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70F7F7-CFFF-4203-BF8D-CB7678C2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5284" y="1315266"/>
              <a:ext cx="7590422" cy="526809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E6EB68-EBB5-4C52-94E4-2CA035BC4299}"/>
                </a:ext>
              </a:extLst>
            </p:cNvPr>
            <p:cNvSpPr/>
            <p:nvPr/>
          </p:nvSpPr>
          <p:spPr>
            <a:xfrm>
              <a:off x="3652707" y="2122009"/>
              <a:ext cx="1127839" cy="348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799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ACC4-4691-43C9-A652-51F16A3D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to Previous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9D99-9D89-4490-8FC9-B36C7F45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Right click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8262-BA67-458E-8691-78E8E47A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CD66C-74BC-4176-AD97-925777EDAF96}"/>
              </a:ext>
            </a:extLst>
          </p:cNvPr>
          <p:cNvGrpSpPr>
            <a:grpSpLocks noChangeAspect="1"/>
          </p:cNvGrpSpPr>
          <p:nvPr/>
        </p:nvGrpSpPr>
        <p:grpSpPr>
          <a:xfrm>
            <a:off x="2001335" y="1338262"/>
            <a:ext cx="8189330" cy="5259602"/>
            <a:chOff x="756962" y="0"/>
            <a:chExt cx="10678076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94620D-5210-48CF-BCFC-78DD972D6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62" y="0"/>
              <a:ext cx="10678076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3F6C5-BCFF-4201-B308-7421164D3A24}"/>
                </a:ext>
              </a:extLst>
            </p:cNvPr>
            <p:cNvSpPr/>
            <p:nvPr/>
          </p:nvSpPr>
          <p:spPr>
            <a:xfrm>
              <a:off x="1952369" y="2644346"/>
              <a:ext cx="1705231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6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88D2-4F99-4D7A-A5C3-0E9E3A67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F82E-482E-4D76-94E9-E75806A9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7F23C-AF9D-4B1D-99E7-8917F750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9329-A887-4738-AB4D-FB827EA1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9550"/>
            <a:ext cx="92773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95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A9E4-9527-41E8-A025-5EFC4FD9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59C-3468-4B1D-ABC4-2CA9A454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F2177-77F2-405C-8F45-D5CEC8B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FD443-CDAD-4A01-BED1-D3D5154D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9550"/>
            <a:ext cx="92773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4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7DB-3C6C-4E4C-AA25-D21EB178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76-FA52-4D84-8850-2F082B6D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2B33-89E4-48EE-97E5-B81FAD04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65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7AF8-9876-4EA8-A938-2658F4CE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D4CF-8AEE-400A-9A23-9AB1C59F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28DA2-11DA-4A70-9858-FDCE279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48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11DE-15A9-4F19-BF9F-82C0E600C733}"/>
              </a:ext>
            </a:extLst>
          </p:cNvPr>
          <p:cNvGrpSpPr/>
          <p:nvPr/>
        </p:nvGrpSpPr>
        <p:grpSpPr>
          <a:xfrm>
            <a:off x="2688879" y="2306622"/>
            <a:ext cx="6003176" cy="4272910"/>
            <a:chOff x="2688879" y="2306622"/>
            <a:chExt cx="6003176" cy="42729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9CE4E1-0CB7-4CBC-BBF2-DB00141D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8879" y="2306622"/>
              <a:ext cx="6003176" cy="42729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236120" y="4146944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4726115" y="5407786"/>
              <a:ext cx="2350831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06D5-1FAE-45FB-B006-FC5AEA38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03" y="2264795"/>
            <a:ext cx="5952563" cy="421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F57CF-B5B7-4FC2-8555-530D3D30FCF8}"/>
              </a:ext>
            </a:extLst>
          </p:cNvPr>
          <p:cNvSpPr/>
          <p:nvPr/>
        </p:nvSpPr>
        <p:spPr>
          <a:xfrm>
            <a:off x="7020909" y="3321269"/>
            <a:ext cx="924911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1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36095-2BB2-4BC0-A203-1C85D46BA10B}"/>
              </a:ext>
            </a:extLst>
          </p:cNvPr>
          <p:cNvGrpSpPr/>
          <p:nvPr/>
        </p:nvGrpSpPr>
        <p:grpSpPr>
          <a:xfrm>
            <a:off x="2837793" y="2241069"/>
            <a:ext cx="6183696" cy="4291764"/>
            <a:chOff x="2837793" y="2241069"/>
            <a:chExt cx="6183696" cy="4291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D5E067-CA2F-4E5B-A3A3-30DEAD00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793" y="2241069"/>
              <a:ext cx="6183696" cy="42917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4414345" y="4424855"/>
              <a:ext cx="2364827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CD189-C806-41A6-A5DF-DE07ED269C8B}"/>
                </a:ext>
              </a:extLst>
            </p:cNvPr>
            <p:cNvSpPr/>
            <p:nvPr/>
          </p:nvSpPr>
          <p:spPr>
            <a:xfrm>
              <a:off x="4414345" y="3941379"/>
              <a:ext cx="2995448" cy="483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50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1FC30-43B2-4277-B364-0FB657791EC8}"/>
              </a:ext>
            </a:extLst>
          </p:cNvPr>
          <p:cNvGrpSpPr/>
          <p:nvPr/>
        </p:nvGrpSpPr>
        <p:grpSpPr>
          <a:xfrm>
            <a:off x="3035683" y="2335366"/>
            <a:ext cx="6120634" cy="4247996"/>
            <a:chOff x="3035683" y="2335366"/>
            <a:chExt cx="6120634" cy="4247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E3AF-10CF-4DC0-8CB8-0878EA5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83" y="2335366"/>
              <a:ext cx="6120634" cy="42479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3035683" y="2459421"/>
              <a:ext cx="1567848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3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57E-25DA-4DA6-905F-0B57282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99896"/>
            <a:ext cx="850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9DCD7-4488-4C56-9635-FC74E72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1" y="1720221"/>
            <a:ext cx="6981825" cy="3705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288FE-B7C5-413B-A583-8CA2C4DCB4BA}"/>
              </a:ext>
            </a:extLst>
          </p:cNvPr>
          <p:cNvSpPr/>
          <p:nvPr/>
        </p:nvSpPr>
        <p:spPr>
          <a:xfrm>
            <a:off x="2394552" y="4466898"/>
            <a:ext cx="1536317" cy="25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6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30014"/>
            <a:ext cx="10363200" cy="5096149"/>
          </a:xfrm>
        </p:spPr>
        <p:txBody>
          <a:bodyPr/>
          <a:lstStyle/>
          <a:p>
            <a:r>
              <a:rPr lang="en-US" dirty="0"/>
              <a:t>Commit changes to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34DB4-9523-4BA8-AB0A-E311BD84647D}"/>
              </a:ext>
            </a:extLst>
          </p:cNvPr>
          <p:cNvGrpSpPr/>
          <p:nvPr/>
        </p:nvGrpSpPr>
        <p:grpSpPr>
          <a:xfrm>
            <a:off x="2680759" y="1689422"/>
            <a:ext cx="7068607" cy="4905933"/>
            <a:chOff x="2680759" y="1815542"/>
            <a:chExt cx="7068607" cy="4905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A26D81-9DBE-4118-97D9-CA729B93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759" y="1815542"/>
              <a:ext cx="7068607" cy="49059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DD1F9-09E4-46A6-9BD4-32375801BBBD}"/>
                </a:ext>
              </a:extLst>
            </p:cNvPr>
            <p:cNvSpPr/>
            <p:nvPr/>
          </p:nvSpPr>
          <p:spPr>
            <a:xfrm>
              <a:off x="5380391" y="3134712"/>
              <a:ext cx="1536317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DE3B-3DBF-4154-A813-B1AC687DD26B}"/>
                </a:ext>
              </a:extLst>
            </p:cNvPr>
            <p:cNvSpPr/>
            <p:nvPr/>
          </p:nvSpPr>
          <p:spPr>
            <a:xfrm>
              <a:off x="2680759" y="6436217"/>
              <a:ext cx="1796648" cy="285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3DB06-A650-4527-840F-35D9B15EAB4B}"/>
                </a:ext>
              </a:extLst>
            </p:cNvPr>
            <p:cNvSpPr/>
            <p:nvPr/>
          </p:nvSpPr>
          <p:spPr>
            <a:xfrm>
              <a:off x="2680759" y="5301787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55E66-97DB-4E35-BCD2-D157BBB47CEA}"/>
                </a:ext>
              </a:extLst>
            </p:cNvPr>
            <p:cNvSpPr/>
            <p:nvPr/>
          </p:nvSpPr>
          <p:spPr>
            <a:xfrm>
              <a:off x="2680759" y="2807633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0524"/>
            <a:ext cx="10363200" cy="5085639"/>
          </a:xfrm>
        </p:spPr>
        <p:txBody>
          <a:bodyPr/>
          <a:lstStyle/>
          <a:p>
            <a:r>
              <a:rPr lang="en-US" dirty="0"/>
              <a:t>“Push” to 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10E7-2E80-4D52-AEF6-E0E10E90E5AC}"/>
              </a:ext>
            </a:extLst>
          </p:cNvPr>
          <p:cNvGrpSpPr>
            <a:grpSpLocks noChangeAspect="1"/>
          </p:cNvGrpSpPr>
          <p:nvPr/>
        </p:nvGrpSpPr>
        <p:grpSpPr>
          <a:xfrm>
            <a:off x="2404826" y="1677430"/>
            <a:ext cx="7068607" cy="4905932"/>
            <a:chOff x="3268717" y="1466738"/>
            <a:chExt cx="7465958" cy="518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A86E5-5237-4A44-8D57-3509D8C9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717" y="1466738"/>
              <a:ext cx="7465958" cy="5181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0B5271-EFC1-47E5-95B8-4F7670E5C028}"/>
                </a:ext>
              </a:extLst>
            </p:cNvPr>
            <p:cNvSpPr/>
            <p:nvPr/>
          </p:nvSpPr>
          <p:spPr>
            <a:xfrm>
              <a:off x="6895407" y="1598946"/>
              <a:ext cx="1859710" cy="524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5200"/>
            <a:ext cx="10363200" cy="5160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Download and install git: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hlinkClick r:id="rId2"/>
              </a:rPr>
              <a:t> https://git-scm.com/download/win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Use all default configuration settings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09FB8-B9BC-489A-81B8-7E2F16E8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34" y="2762649"/>
            <a:ext cx="5975661" cy="3886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2D8AD0-D629-41B5-8742-424823580E59}"/>
              </a:ext>
            </a:extLst>
          </p:cNvPr>
          <p:cNvSpPr/>
          <p:nvPr/>
        </p:nvSpPr>
        <p:spPr>
          <a:xfrm>
            <a:off x="5325533" y="4622800"/>
            <a:ext cx="1439334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655C-62F5-4F73-84F5-FAB70AFD4D46}"/>
              </a:ext>
            </a:extLst>
          </p:cNvPr>
          <p:cNvSpPr txBox="1"/>
          <p:nvPr/>
        </p:nvSpPr>
        <p:spPr>
          <a:xfrm>
            <a:off x="8226802" y="3909062"/>
            <a:ext cx="2390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link should work.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8ECCB-8F9B-497A-943E-FA5FC8C842A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6764867" y="4093728"/>
            <a:ext cx="1461935" cy="630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Get session materials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github.com/jrb28/git</a:t>
            </a:r>
          </a:p>
          <a:p>
            <a:pPr>
              <a:spcBef>
                <a:spcPts val="300"/>
              </a:spcBef>
            </a:pPr>
            <a:r>
              <a:rPr lang="en-US" i="1" u="sng" dirty="0"/>
              <a:t>Copy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>
                <a:cs typeface="Courier New" panose="02070309020205020404" pitchFamily="49" charset="0"/>
              </a:rPr>
              <a:t> folder another location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 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pPr>
              <a:spcBef>
                <a:spcPts val="300"/>
              </a:spcBef>
            </a:pPr>
            <a:r>
              <a:rPr lang="en-US" dirty="0"/>
              <a:t>This half of the session: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Step through basic command line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92200"/>
            <a:ext cx="10742141" cy="503396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Conceptually what’s happening…</a:t>
            </a:r>
          </a:p>
          <a:p>
            <a:pPr>
              <a:spcBef>
                <a:spcPts val="200"/>
              </a:spcBef>
            </a:pPr>
            <a:r>
              <a:rPr lang="en-US" dirty="0"/>
              <a:t>We’ll be working on a Python program: </a:t>
            </a:r>
          </a:p>
          <a:p>
            <a:pPr lvl="1"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my.py</a:t>
            </a:r>
            <a:r>
              <a:rPr lang="en-US" dirty="0">
                <a:cs typeface="Courier New" panose="02070309020205020404" pitchFamily="49" charset="0"/>
              </a:rPr>
              <a:t> in the folder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200"/>
              </a:spcBef>
            </a:pPr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appear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at any one time</a:t>
            </a:r>
          </a:p>
          <a:p>
            <a:pPr lvl="1">
              <a:spcBef>
                <a:spcPts val="200"/>
              </a:spcBef>
            </a:pPr>
            <a:r>
              <a:rPr lang="en-US" dirty="0">
                <a:cs typeface="Courier New" panose="02070309020205020404" pitchFamily="49" charset="0"/>
              </a:rPr>
              <a:t> Switch which version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cs typeface="Courier New" panose="02070309020205020404" pitchFamily="49" charset="0"/>
              </a:rPr>
              <a:t>) with git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3888</TotalTime>
  <Words>1471</Words>
  <Application>Microsoft Office PowerPoint</Application>
  <PresentationFormat>Widescreen</PresentationFormat>
  <Paragraphs>290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 1</vt:lpstr>
      <vt:lpstr>Create New Local Repository</vt:lpstr>
      <vt:lpstr>Commit my.py Addition</vt:lpstr>
      <vt:lpstr>Edit Program</vt:lpstr>
      <vt:lpstr>Commit Changes</vt:lpstr>
      <vt:lpstr>Exercise 1</vt:lpstr>
      <vt:lpstr>Publish Repo to GitHub Web</vt:lpstr>
      <vt:lpstr>Publish Repo to GitHub Web</vt:lpstr>
      <vt:lpstr>Publish Repo to GitHub Web</vt:lpstr>
      <vt:lpstr>Revert to Previous Commit</vt:lpstr>
      <vt:lpstr>Revert to Previous Commit</vt:lpstr>
      <vt:lpstr>PowerPoint Presentation</vt:lpstr>
      <vt:lpstr>PowerPoint Presentation</vt:lpstr>
      <vt:lpstr>PowerPoint Presentation</vt:lpstr>
      <vt:lpstr>PowerPoint Presentation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206</cp:revision>
  <dcterms:created xsi:type="dcterms:W3CDTF">2017-03-11T16:09:14Z</dcterms:created>
  <dcterms:modified xsi:type="dcterms:W3CDTF">2020-11-17T18:51:10Z</dcterms:modified>
</cp:coreProperties>
</file>