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676"/>
  </p:normalViewPr>
  <p:slideViewPr>
    <p:cSldViewPr snapToGrid="0" snapToObjects="1">
      <p:cViewPr varScale="1">
        <p:scale>
          <a:sx n="102" d="100"/>
          <a:sy n="102" d="100"/>
        </p:scale>
        <p:origin x="216" y="2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BDDF-71FD-E743-B38F-4905405DBA3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632C75D-ED4C-D74D-9C5E-84AEE270A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BDDF-71FD-E743-B38F-4905405DBA3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32C75D-ED4C-D74D-9C5E-84AEE270A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2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BDDF-71FD-E743-B38F-4905405DBA3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32C75D-ED4C-D74D-9C5E-84AEE270AD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210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BDDF-71FD-E743-B38F-4905405DBA3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32C75D-ED4C-D74D-9C5E-84AEE270A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36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BDDF-71FD-E743-B38F-4905405DBA3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32C75D-ED4C-D74D-9C5E-84AEE270AD0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9587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BDDF-71FD-E743-B38F-4905405DBA3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32C75D-ED4C-D74D-9C5E-84AEE270A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44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BDDF-71FD-E743-B38F-4905405DBA3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C75D-ED4C-D74D-9C5E-84AEE270A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40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BDDF-71FD-E743-B38F-4905405DBA3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C75D-ED4C-D74D-9C5E-84AEE270A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9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BDDF-71FD-E743-B38F-4905405DBA3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C75D-ED4C-D74D-9C5E-84AEE270A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6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BDDF-71FD-E743-B38F-4905405DBA3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32C75D-ED4C-D74D-9C5E-84AEE270A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5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BDDF-71FD-E743-B38F-4905405DBA3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32C75D-ED4C-D74D-9C5E-84AEE270A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0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BDDF-71FD-E743-B38F-4905405DBA3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32C75D-ED4C-D74D-9C5E-84AEE270A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BDDF-71FD-E743-B38F-4905405DBA3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C75D-ED4C-D74D-9C5E-84AEE270A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BDDF-71FD-E743-B38F-4905405DBA3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C75D-ED4C-D74D-9C5E-84AEE270A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BDDF-71FD-E743-B38F-4905405DBA3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C75D-ED4C-D74D-9C5E-84AEE270A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BDDF-71FD-E743-B38F-4905405DBA3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32C75D-ED4C-D74D-9C5E-84AEE270A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5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BDDF-71FD-E743-B38F-4905405DBA3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32C75D-ED4C-D74D-9C5E-84AEE270A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9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0F26-54D7-4042-8B52-78FBAD9FB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TribbleSAT</a:t>
            </a:r>
            <a:r>
              <a:rPr lang="en-US" dirty="0"/>
              <a:t> and </a:t>
            </a:r>
            <a:r>
              <a:rPr lang="en-US" dirty="0" err="1"/>
              <a:t>ClusterSAT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A5A90-651E-1F41-88B8-FC67A0812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Everett Maus</a:t>
            </a:r>
          </a:p>
          <a:p>
            <a:r>
              <a:rPr lang="en-US" dirty="0"/>
              <a:t>CSE 507</a:t>
            </a:r>
          </a:p>
        </p:txBody>
      </p:sp>
    </p:spTree>
    <p:extLst>
      <p:ext uri="{BB962C8B-B14F-4D97-AF65-F5344CB8AC3E}">
        <p14:creationId xmlns:p14="http://schemas.microsoft.com/office/powerpoint/2010/main" val="238562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22EA-CBC9-9B4A-8A69-E1E605A5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SAT 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D89-CB43-9441-B9F0-0511391EE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Portfolio Based:</a:t>
            </a:r>
          </a:p>
          <a:p>
            <a:pPr lvl="1"/>
            <a:r>
              <a:rPr lang="en-US" dirty="0"/>
              <a:t>Intuition:  Parameterize the SAT Solver differently and run it multiple times (</a:t>
            </a:r>
            <a:r>
              <a:rPr lang="en-US" dirty="0" err="1"/>
              <a:t>ManySAT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Current state of the art</a:t>
            </a:r>
          </a:p>
          <a:p>
            <a:r>
              <a:rPr lang="en-US" dirty="0"/>
              <a:t>Partition Based:</a:t>
            </a:r>
          </a:p>
          <a:p>
            <a:pPr lvl="1"/>
            <a:r>
              <a:rPr lang="en-US" dirty="0"/>
              <a:t>Intuition:  Find clever ways to partition the SAT problem</a:t>
            </a:r>
          </a:p>
          <a:p>
            <a:pPr lvl="1"/>
            <a:r>
              <a:rPr lang="en-US" dirty="0"/>
              <a:t>Problem:  This may be harder than just solving the problem.</a:t>
            </a:r>
          </a:p>
        </p:txBody>
      </p:sp>
    </p:spTree>
    <p:extLst>
      <p:ext uri="{BB962C8B-B14F-4D97-AF65-F5344CB8AC3E}">
        <p14:creationId xmlns:p14="http://schemas.microsoft.com/office/powerpoint/2010/main" val="284646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D40F-447D-F648-BF88-B300251C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 Run Across Multiple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7512D-9F0D-CC40-9B73-99CBF08E4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 Solver Competitions focus on performance on a single high performance machine</a:t>
            </a:r>
          </a:p>
          <a:p>
            <a:r>
              <a:rPr lang="en-US" dirty="0"/>
              <a:t>Can we get better performance by running across several weaker computers?</a:t>
            </a:r>
          </a:p>
          <a:p>
            <a:pPr lvl="1"/>
            <a:r>
              <a:rPr lang="en-US" dirty="0"/>
              <a:t>Total compute may be greater, but cost of compute may be much lower</a:t>
            </a:r>
          </a:p>
          <a:p>
            <a:pPr lvl="1"/>
            <a:r>
              <a:rPr lang="en-US" dirty="0" err="1"/>
              <a:t>E.x</a:t>
            </a:r>
            <a:r>
              <a:rPr lang="en-US" dirty="0"/>
              <a:t>. Utilizing cloud resources, etc.</a:t>
            </a:r>
          </a:p>
        </p:txBody>
      </p:sp>
    </p:spTree>
    <p:extLst>
      <p:ext uri="{BB962C8B-B14F-4D97-AF65-F5344CB8AC3E}">
        <p14:creationId xmlns:p14="http://schemas.microsoft.com/office/powerpoint/2010/main" val="46792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C958-13DA-2646-A6ED-6A445000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TribbleSAT</a:t>
            </a:r>
            <a:r>
              <a:rPr lang="en-US" dirty="0"/>
              <a:t> and </a:t>
            </a:r>
            <a:r>
              <a:rPr lang="en-US" dirty="0" err="1"/>
              <a:t>ClusterSAT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9CAA-0CAA-044F-9141-72D385E94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TribbleSAT</a:t>
            </a:r>
            <a:endParaRPr lang="en-US" dirty="0"/>
          </a:p>
          <a:p>
            <a:pPr lvl="1"/>
            <a:r>
              <a:rPr lang="en-US" dirty="0"/>
              <a:t>Low performance SAT Solver</a:t>
            </a:r>
          </a:p>
          <a:p>
            <a:pPr lvl="1"/>
            <a:r>
              <a:rPr lang="en-US" dirty="0"/>
              <a:t>Thread-safe, designed around customizability of implementation</a:t>
            </a:r>
          </a:p>
          <a:p>
            <a:r>
              <a:rPr lang="en-US" dirty="0" err="1"/>
              <a:t>ClusterSAT</a:t>
            </a:r>
            <a:endParaRPr lang="en-US" dirty="0"/>
          </a:p>
          <a:p>
            <a:pPr lvl="1"/>
            <a:r>
              <a:rPr lang="en-US" dirty="0"/>
              <a:t>SAT Solver Independent Clustering Layer</a:t>
            </a:r>
          </a:p>
          <a:p>
            <a:pPr lvl="1"/>
            <a:r>
              <a:rPr lang="en-US" dirty="0"/>
              <a:t>Handles distributing the problem, reporting results</a:t>
            </a:r>
          </a:p>
          <a:p>
            <a:pPr lvl="1"/>
            <a:r>
              <a:rPr lang="en-US" dirty="0"/>
              <a:t>Leader/Follower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3378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8088-D3A3-1B48-9454-8D1541BA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Random 100 Variable 3-SAT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9CE0-1355-F94C-A215-563506A67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Variables, 400 clauses</a:t>
            </a:r>
          </a:p>
          <a:p>
            <a:r>
              <a:rPr lang="en-US" dirty="0"/>
              <a:t>Note: </a:t>
            </a:r>
            <a:r>
              <a:rPr lang="en-US" dirty="0" err="1"/>
              <a:t>CaDiCal</a:t>
            </a:r>
            <a:r>
              <a:rPr lang="en-US" dirty="0"/>
              <a:t> solver time:  0.01s usually</a:t>
            </a:r>
          </a:p>
          <a:p>
            <a:r>
              <a:rPr lang="en-US" dirty="0" err="1"/>
              <a:t>TribbleSAT</a:t>
            </a:r>
            <a:r>
              <a:rPr lang="en-US" dirty="0"/>
              <a:t> Performance:</a:t>
            </a:r>
          </a:p>
          <a:p>
            <a:pPr lvl="1"/>
            <a:r>
              <a:rPr lang="en-US" dirty="0"/>
              <a:t>Average of 1000 problems:  3.80s/2.88s (two runs)</a:t>
            </a:r>
          </a:p>
          <a:p>
            <a:r>
              <a:rPr lang="en-US" dirty="0" err="1"/>
              <a:t>ClusterSAT</a:t>
            </a:r>
            <a:r>
              <a:rPr lang="en-US" dirty="0"/>
              <a:t> Performance:</a:t>
            </a:r>
          </a:p>
          <a:p>
            <a:pPr lvl="1"/>
            <a:r>
              <a:rPr lang="en-US" dirty="0"/>
              <a:t>Average of 1000 problems: </a:t>
            </a:r>
          </a:p>
          <a:p>
            <a:pPr lvl="2"/>
            <a:r>
              <a:rPr lang="en-US" dirty="0"/>
              <a:t>One Node: 3.14 s</a:t>
            </a:r>
          </a:p>
          <a:p>
            <a:pPr lvl="2"/>
            <a:r>
              <a:rPr lang="en-US" dirty="0"/>
              <a:t>Two Nodes: 2.81 s</a:t>
            </a:r>
          </a:p>
        </p:txBody>
      </p:sp>
    </p:spTree>
    <p:extLst>
      <p:ext uri="{BB962C8B-B14F-4D97-AF65-F5344CB8AC3E}">
        <p14:creationId xmlns:p14="http://schemas.microsoft.com/office/powerpoint/2010/main" val="265037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1CEA-BC7A-6D4E-825E-E82C5AD2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</a:t>
            </a:r>
            <a:r>
              <a:rPr lang="en-US" dirty="0" err="1"/>
              <a:t>CaDiCal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50FC-C182-BA4C-B295-7A42AE86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TribbleSAT</a:t>
            </a:r>
            <a:r>
              <a:rPr lang="en-US" dirty="0"/>
              <a:t> is SLOW compared to recent solvers</a:t>
            </a:r>
          </a:p>
          <a:p>
            <a:r>
              <a:rPr lang="en-US" dirty="0" err="1"/>
              <a:t>CaDiCal</a:t>
            </a:r>
            <a:r>
              <a:rPr lang="en-US" dirty="0"/>
              <a:t> could solve problems in seconds that </a:t>
            </a:r>
            <a:r>
              <a:rPr lang="en-US" dirty="0" err="1"/>
              <a:t>TribbleSAT</a:t>
            </a:r>
            <a:r>
              <a:rPr lang="en-US" dirty="0"/>
              <a:t> timed out on after five hours</a:t>
            </a:r>
          </a:p>
          <a:p>
            <a:r>
              <a:rPr lang="en-US" dirty="0"/>
              <a:t>Test problems:  250 variable/1000+ clause random 3-SAT</a:t>
            </a:r>
          </a:p>
          <a:p>
            <a:r>
              <a:rPr lang="en-US" dirty="0" err="1"/>
              <a:t>CaDiCal</a:t>
            </a:r>
            <a:r>
              <a:rPr lang="en-US" dirty="0"/>
              <a:t> Time:  0.10 s / 11.46 s</a:t>
            </a:r>
          </a:p>
          <a:p>
            <a:r>
              <a:rPr lang="en-US" dirty="0" err="1"/>
              <a:t>TribbleSAT</a:t>
            </a:r>
            <a:r>
              <a:rPr lang="en-US" dirty="0"/>
              <a:t> Time:  TIMEOUT / TIMEOUT (&gt; 5 hours)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1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A207-4628-3445-A1DE-A3FFF472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CDDDA-F555-D24A-A72A-67523346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3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2D40-55E4-8041-B5BB-ED57A2CC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1295D-A02B-CE41-82B0-AB31A9203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TribbleSAT</a:t>
            </a:r>
            <a:r>
              <a:rPr lang="en-US" dirty="0"/>
              <a:t> is slow and would require a significant rewrite to speed up</a:t>
            </a:r>
          </a:p>
          <a:p>
            <a:r>
              <a:rPr lang="en-US" dirty="0" err="1"/>
              <a:t>ClusterSAT</a:t>
            </a:r>
            <a:r>
              <a:rPr lang="en-US" dirty="0"/>
              <a:t> adds a negligible overhead to </a:t>
            </a:r>
            <a:r>
              <a:rPr lang="en-US" dirty="0" err="1"/>
              <a:t>TribbleSAT</a:t>
            </a:r>
            <a:r>
              <a:rPr lang="en-US" dirty="0"/>
              <a:t>, even with a minimum 200ms slowdown.</a:t>
            </a:r>
          </a:p>
          <a:p>
            <a:r>
              <a:rPr lang="en-US" dirty="0"/>
              <a:t>Future of </a:t>
            </a:r>
            <a:r>
              <a:rPr lang="en-US" dirty="0" err="1"/>
              <a:t>ClusterSAT</a:t>
            </a:r>
            <a:endParaRPr lang="en-US" dirty="0"/>
          </a:p>
          <a:p>
            <a:pPr lvl="1"/>
            <a:r>
              <a:rPr lang="en-US" dirty="0"/>
              <a:t>Clause Sharing:</a:t>
            </a:r>
          </a:p>
          <a:p>
            <a:pPr lvl="2"/>
            <a:r>
              <a:rPr lang="en-US" dirty="0"/>
              <a:t>Not implemented in this project</a:t>
            </a:r>
          </a:p>
          <a:p>
            <a:pPr lvl="2"/>
            <a:r>
              <a:rPr lang="en-US" dirty="0"/>
              <a:t>Key speedup over individual solver based portfolio approach</a:t>
            </a:r>
          </a:p>
          <a:p>
            <a:pPr lvl="2"/>
            <a:r>
              <a:rPr lang="en-US" dirty="0"/>
              <a:t>Interesting architectural decisions to make</a:t>
            </a:r>
          </a:p>
          <a:p>
            <a:pPr lvl="1"/>
            <a:r>
              <a:rPr lang="en-US" dirty="0"/>
              <a:t>Faster Solver(s)</a:t>
            </a:r>
          </a:p>
          <a:p>
            <a:pPr lvl="2"/>
            <a:r>
              <a:rPr lang="en-US" dirty="0"/>
              <a:t>It would be good to use ”real” solvers rather than </a:t>
            </a:r>
            <a:r>
              <a:rPr lang="en-US" dirty="0" err="1"/>
              <a:t>TribbleSAT</a:t>
            </a:r>
            <a:endParaRPr lang="en-US" dirty="0"/>
          </a:p>
          <a:p>
            <a:pPr lvl="2"/>
            <a:r>
              <a:rPr lang="en-US" dirty="0" err="1"/>
              <a:t>MiniSAT</a:t>
            </a:r>
            <a:r>
              <a:rPr lang="en-US" dirty="0"/>
              <a:t>/Glucose/</a:t>
            </a:r>
            <a:r>
              <a:rPr lang="en-US" dirty="0" err="1"/>
              <a:t>Lingeling</a:t>
            </a:r>
            <a:r>
              <a:rPr lang="en-US" dirty="0"/>
              <a:t>/</a:t>
            </a:r>
            <a:r>
              <a:rPr lang="en-US" dirty="0" err="1"/>
              <a:t>CaDiCal</a:t>
            </a:r>
            <a:r>
              <a:rPr lang="en-US" dirty="0"/>
              <a:t> are all good options</a:t>
            </a:r>
          </a:p>
        </p:txBody>
      </p:sp>
    </p:spTree>
    <p:extLst>
      <p:ext uri="{BB962C8B-B14F-4D97-AF65-F5344CB8AC3E}">
        <p14:creationId xmlns:p14="http://schemas.microsoft.com/office/powerpoint/2010/main" val="12370471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{95CF742E-CAAF-D045-9F3B-E96B46B0A0A2}tf10001069</Template>
  <TotalTime>459</TotalTime>
  <Words>334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TribbleSAT and ClusterSAT</vt:lpstr>
      <vt:lpstr>Parallel SAT Solvers</vt:lpstr>
      <vt:lpstr>Goal:  Run Across Multiple Computers</vt:lpstr>
      <vt:lpstr>TribbleSAT and ClusterSAT</vt:lpstr>
      <vt:lpstr>Results on Random 100 Variable 3-SAT</vt:lpstr>
      <vt:lpstr>Comparison to CaDiCal</vt:lpstr>
      <vt:lpstr>Demo</vt:lpstr>
      <vt:lpstr>Conclusion &amp; 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TribbleSAT and ClusterSAT</dc:title>
  <dc:creator>Everett Maus</dc:creator>
  <cp:lastModifiedBy>Everett Maus</cp:lastModifiedBy>
  <cp:revision>35</cp:revision>
  <dcterms:created xsi:type="dcterms:W3CDTF">2019-03-12T20:18:48Z</dcterms:created>
  <dcterms:modified xsi:type="dcterms:W3CDTF">2019-03-13T03:58:27Z</dcterms:modified>
</cp:coreProperties>
</file>