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9"/>
  </p:notesMasterIdLst>
  <p:sldIdLst>
    <p:sldId id="256" r:id="rId2"/>
    <p:sldId id="269" r:id="rId3"/>
    <p:sldId id="301" r:id="rId4"/>
    <p:sldId id="258" r:id="rId5"/>
    <p:sldId id="259" r:id="rId6"/>
    <p:sldId id="260" r:id="rId7"/>
    <p:sldId id="264" r:id="rId8"/>
    <p:sldId id="293" r:id="rId9"/>
    <p:sldId id="296" r:id="rId10"/>
    <p:sldId id="297" r:id="rId11"/>
    <p:sldId id="295" r:id="rId12"/>
    <p:sldId id="266" r:id="rId13"/>
    <p:sldId id="278" r:id="rId14"/>
    <p:sldId id="279" r:id="rId15"/>
    <p:sldId id="265" r:id="rId16"/>
    <p:sldId id="270" r:id="rId17"/>
    <p:sldId id="294" r:id="rId18"/>
    <p:sldId id="298" r:id="rId19"/>
    <p:sldId id="280" r:id="rId20"/>
    <p:sldId id="281" r:id="rId21"/>
    <p:sldId id="282" r:id="rId22"/>
    <p:sldId id="257" r:id="rId23"/>
    <p:sldId id="261" r:id="rId24"/>
    <p:sldId id="284" r:id="rId25"/>
    <p:sldId id="285" r:id="rId26"/>
    <p:sldId id="283" r:id="rId27"/>
    <p:sldId id="286" r:id="rId28"/>
    <p:sldId id="287" r:id="rId29"/>
    <p:sldId id="288" r:id="rId30"/>
    <p:sldId id="289" r:id="rId31"/>
    <p:sldId id="290" r:id="rId32"/>
    <p:sldId id="299" r:id="rId33"/>
    <p:sldId id="291" r:id="rId34"/>
    <p:sldId id="300" r:id="rId35"/>
    <p:sldId id="292" r:id="rId36"/>
    <p:sldId id="263" r:id="rId37"/>
    <p:sldId id="274" r:id="rId38"/>
  </p:sldIdLst>
  <p:sldSz cx="12192000" cy="6858000"/>
  <p:notesSz cx="6858000" cy="9144000"/>
  <p:embeddedFontLst>
    <p:embeddedFont>
      <p:font typeface="Abril Fatface" panose="02000503000000020003" pitchFamily="2" charset="0"/>
      <p:regular r:id="rId40"/>
    </p:embeddedFont>
    <p:embeddedFont>
      <p:font typeface="Calibri" panose="020F0502020204030204" pitchFamily="34"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Medium"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5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2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83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88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21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3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75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9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30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4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35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85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72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5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59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49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31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91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9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15" name="Google Shape;415;p12"/>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16" name="Google Shape;41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7" name="Google Shape;41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8" name="Google Shape;41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9" name="Google Shape;419;p12"/>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20" name="Google Shape;42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1" name="Google Shape;42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2" name="Google Shape;42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2"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1788" y="2197920"/>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FINAL</a:t>
            </a:r>
            <a:r>
              <a:rPr lang="vi-VN"/>
              <a:t> </a:t>
            </a:r>
            <a:r>
              <a:rPr lang="vi-VN" dirty="0"/>
              <a:t>PROGRESS REPORT</a:t>
            </a:r>
            <a:endParaRPr dirty="0"/>
          </a:p>
        </p:txBody>
      </p:sp>
      <p:sp>
        <p:nvSpPr>
          <p:cNvPr id="641" name="Google Shape;641;p22"/>
          <p:cNvSpPr txBox="1">
            <a:spLocks noGrp="1"/>
          </p:cNvSpPr>
          <p:nvPr>
            <p:ph type="subTitle" idx="1"/>
          </p:nvPr>
        </p:nvSpPr>
        <p:spPr>
          <a:xfrm>
            <a:off x="2756896" y="3685561"/>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sz="2000" dirty="0"/>
              <a:t>GROUP 10</a:t>
            </a:r>
            <a:endParaRPr sz="2000" dirty="0"/>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3. PROTOCOL DESIGN</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7433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App Architechture</a:t>
            </a:r>
            <a:endParaRPr dirty="0"/>
          </a:p>
        </p:txBody>
      </p:sp>
      <p:sp>
        <p:nvSpPr>
          <p:cNvPr id="688" name="Google Shape;688;p26"/>
          <p:cNvSpPr txBox="1">
            <a:spLocks noGrp="1"/>
          </p:cNvSpPr>
          <p:nvPr>
            <p:ph type="subTitle" idx="1"/>
          </p:nvPr>
        </p:nvSpPr>
        <p:spPr>
          <a:xfrm>
            <a:off x="2199000" y="242682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We apply client – server architechture to our app</a:t>
            </a:r>
            <a:endParaRPr dirty="0">
              <a:solidFill>
                <a:schemeClr val="dk1"/>
              </a:solidFill>
            </a:endParaRPr>
          </a:p>
        </p:txBody>
      </p:sp>
      <p:sp>
        <p:nvSpPr>
          <p:cNvPr id="689" name="Google Shape;689;p26"/>
          <p:cNvSpPr txBox="1">
            <a:spLocks noGrp="1"/>
          </p:cNvSpPr>
          <p:nvPr>
            <p:ph type="body" idx="2"/>
          </p:nvPr>
        </p:nvSpPr>
        <p:spPr>
          <a:xfrm>
            <a:off x="2199000" y="3239400"/>
            <a:ext cx="7794000" cy="21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 Server apcept connect from client, listen for request from client</a:t>
            </a:r>
            <a:endParaRPr dirty="0"/>
          </a:p>
          <a:p>
            <a:pPr marL="0" lvl="0" indent="0" algn="l" rtl="0">
              <a:spcBef>
                <a:spcPts val="2100"/>
              </a:spcBef>
              <a:spcAft>
                <a:spcPts val="2100"/>
              </a:spcAft>
              <a:buNone/>
            </a:pPr>
            <a:r>
              <a:rPr lang="vi-VN" dirty="0"/>
              <a:t>- Client send request to server for authentication (login, register), playing game (request to create room, join room, play with computer), and display rank </a:t>
            </a:r>
            <a:endParaRPr dirty="0"/>
          </a:p>
        </p:txBody>
      </p:sp>
    </p:spTree>
    <p:extLst>
      <p:ext uri="{BB962C8B-B14F-4D97-AF65-F5344CB8AC3E}">
        <p14:creationId xmlns:p14="http://schemas.microsoft.com/office/powerpoint/2010/main" val="95021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6396" r="6396"/>
          <a:stretch/>
        </p:blipFill>
        <p:spPr>
          <a:xfrm>
            <a:off x="971100" y="1014200"/>
            <a:ext cx="4497000"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Type of message</a:t>
            </a:r>
            <a:endParaRPr sz="4900" dirty="0">
              <a:highlight>
                <a:schemeClr val="accent2"/>
              </a:highlight>
            </a:endParaRPr>
          </a:p>
        </p:txBody>
      </p:sp>
      <p:sp>
        <p:nvSpPr>
          <p:cNvPr id="755" name="Google Shape;755;p32"/>
          <p:cNvSpPr txBox="1">
            <a:spLocks noGrp="1"/>
          </p:cNvSpPr>
          <p:nvPr>
            <p:ph type="body" idx="4294967295"/>
          </p:nvPr>
        </p:nvSpPr>
        <p:spPr>
          <a:xfrm>
            <a:off x="8545200" y="1695900"/>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13 types of message</a:t>
            </a:r>
            <a:endParaRPr dirty="0"/>
          </a:p>
          <a:p>
            <a:pPr marL="0" lvl="0" indent="0" algn="l" rtl="0">
              <a:lnSpc>
                <a:spcPct val="115000"/>
              </a:lnSpc>
              <a:spcBef>
                <a:spcPts val="2100"/>
              </a:spcBef>
              <a:spcAft>
                <a:spcPts val="0"/>
              </a:spcAft>
              <a:buSzPts val="1900"/>
              <a:buNone/>
            </a:pPr>
            <a:r>
              <a:rPr lang="vi-VN" dirty="0"/>
              <a:t>- There are: CREATE_ROOM, JOIN_ROOM, LEAVE_ROOM, START_ROOM.....</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8022" r="8022"/>
          <a:stretch/>
        </p:blipFill>
        <p:spPr>
          <a:xfrm>
            <a:off x="963144" y="1101133"/>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Structure of message</a:t>
            </a:r>
            <a:endParaRPr sz="4900" dirty="0">
              <a:highlight>
                <a:schemeClr val="accent2"/>
              </a:highlight>
            </a:endParaRPr>
          </a:p>
        </p:txBody>
      </p:sp>
      <p:sp>
        <p:nvSpPr>
          <p:cNvPr id="755" name="Google Shape;755;p32"/>
          <p:cNvSpPr txBox="1">
            <a:spLocks noGrp="1"/>
          </p:cNvSpPr>
          <p:nvPr>
            <p:ph type="body" idx="4294967295"/>
          </p:nvPr>
        </p:nvSpPr>
        <p:spPr>
          <a:xfrm>
            <a:off x="8551882" y="1477759"/>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4 keys in a message: code, message, type, data </a:t>
            </a:r>
            <a:br>
              <a:rPr lang="vi-VN" dirty="0"/>
            </a:br>
            <a:r>
              <a:rPr lang="vi-VN" dirty="0"/>
              <a:t>- Code is about http status code</a:t>
            </a:r>
            <a:br>
              <a:rPr lang="vi-VN" dirty="0"/>
            </a:br>
            <a:r>
              <a:rPr lang="vi-VN" dirty="0"/>
              <a:t>- Message is popping up message purpose</a:t>
            </a:r>
            <a:br>
              <a:rPr lang="vi-VN" dirty="0"/>
            </a:br>
            <a:r>
              <a:rPr lang="vi-VN" dirty="0"/>
              <a:t>- Type is message type</a:t>
            </a:r>
            <a:br>
              <a:rPr lang="vi-VN" dirty="0"/>
            </a:br>
            <a:r>
              <a:rPr lang="vi-VN" dirty="0"/>
              <a:t>- Data is content data of message</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587392"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521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RoomData</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Room data is include: roomID, players, points, ownerId, status, questionIndex, maxQuestions</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8E0FE87D-D34A-DAF6-8AE5-A2D06233764E}"/>
              </a:ext>
            </a:extLst>
          </p:cNvPr>
          <p:cNvPicPr>
            <a:picLocks noChangeAspect="1"/>
          </p:cNvPicPr>
          <p:nvPr/>
        </p:nvPicPr>
        <p:blipFill>
          <a:blip r:embed="rId3"/>
          <a:stretch>
            <a:fillRect/>
          </a:stretch>
        </p:blipFill>
        <p:spPr>
          <a:xfrm>
            <a:off x="6272535" y="818038"/>
            <a:ext cx="4102074" cy="5242130"/>
          </a:xfrm>
          <a:prstGeom prst="rect">
            <a:avLst/>
          </a:prstGeom>
        </p:spPr>
      </p:pic>
    </p:spTree>
    <p:extLst>
      <p:ext uri="{BB962C8B-B14F-4D97-AF65-F5344CB8AC3E}">
        <p14:creationId xmlns:p14="http://schemas.microsoft.com/office/powerpoint/2010/main" val="105972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Send answer</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SendAnswer is include: roomDetail, isTrue, content</a:t>
            </a:r>
          </a:p>
          <a:p>
            <a:pPr marL="342900" lvl="0" indent="-342900" algn="l" rtl="0">
              <a:spcBef>
                <a:spcPts val="0"/>
              </a:spcBef>
              <a:spcAft>
                <a:spcPts val="0"/>
              </a:spcAft>
              <a:buFontTx/>
              <a:buChar char="-"/>
            </a:pPr>
            <a:r>
              <a:rPr lang="vi-VN" dirty="0"/>
              <a:t>isTrue is about the answer is true or not</a:t>
            </a:r>
          </a:p>
          <a:p>
            <a:pPr marL="342900" lvl="0" indent="-342900" algn="l" rtl="0">
              <a:spcBef>
                <a:spcPts val="0"/>
              </a:spcBef>
              <a:spcAft>
                <a:spcPts val="0"/>
              </a:spcAft>
              <a:buFontTx/>
              <a:buChar char="-"/>
            </a:pPr>
            <a:r>
              <a:rPr lang="vi-VN" dirty="0"/>
              <a:t>Content is the message will append to chat</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l="3365" r="3365"/>
          <a:stretch/>
        </p:blipFill>
        <p:spPr>
          <a:xfrm>
            <a:off x="6535225" y="1166302"/>
            <a:ext cx="4665600" cy="4834259"/>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Protocol Processing</a:t>
            </a:r>
            <a:endParaRPr dirty="0">
              <a:highlight>
                <a:schemeClr val="accent2"/>
              </a:highlight>
            </a:endParaRPr>
          </a:p>
        </p:txBody>
      </p:sp>
      <p:sp>
        <p:nvSpPr>
          <p:cNvPr id="1043" name="Google Shape;1043;p36"/>
          <p:cNvSpPr txBox="1">
            <a:spLocks noGrp="1"/>
          </p:cNvSpPr>
          <p:nvPr>
            <p:ph type="body" idx="3"/>
          </p:nvPr>
        </p:nvSpPr>
        <p:spPr>
          <a:xfrm>
            <a:off x="8494437" y="2694745"/>
            <a:ext cx="2873400" cy="2181967"/>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Tx/>
              <a:buChar char="-"/>
            </a:pPr>
            <a:r>
              <a:rPr lang="vi-VN" sz="1800" dirty="0"/>
              <a:t>We use finite state machine to present state</a:t>
            </a:r>
          </a:p>
          <a:p>
            <a:pPr marL="285750" lvl="0" indent="-285750" algn="l" rtl="0">
              <a:spcBef>
                <a:spcPts val="0"/>
              </a:spcBef>
              <a:spcAft>
                <a:spcPts val="0"/>
              </a:spcAft>
              <a:buFontTx/>
              <a:buChar char="-"/>
            </a:pPr>
            <a:r>
              <a:rPr lang="vi-VN" sz="1800" dirty="0"/>
              <a:t>Image beside is our finite state machine graph</a:t>
            </a:r>
            <a:endParaRPr sz="1800" dirty="0"/>
          </a:p>
          <a:p>
            <a:pPr marL="0" lvl="0" indent="0" algn="l" rtl="0">
              <a:spcBef>
                <a:spcPts val="0"/>
              </a:spcBef>
              <a:spcAft>
                <a:spcPts val="0"/>
              </a:spcAft>
              <a:buNone/>
            </a:pPr>
            <a:endParaRPr sz="1800" dirty="0"/>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632624" y="1936470"/>
            <a:ext cx="7734627" cy="36538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4. Usecase, class diagram, flowchart</a:t>
            </a:r>
            <a:endParaRPr sz="6800" dirty="0">
              <a:highlight>
                <a:schemeClr val="accent2"/>
              </a:highlight>
            </a:endParaRPr>
          </a:p>
        </p:txBody>
      </p:sp>
    </p:spTree>
    <p:extLst>
      <p:ext uri="{BB962C8B-B14F-4D97-AF65-F5344CB8AC3E}">
        <p14:creationId xmlns:p14="http://schemas.microsoft.com/office/powerpoint/2010/main" val="80496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Usecase</a:t>
            </a:r>
            <a:endParaRPr dirty="0">
              <a:highlight>
                <a:schemeClr val="accent2"/>
              </a:highlight>
            </a:endParaRPr>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570271" y="1730478"/>
            <a:ext cx="5525730" cy="4424516"/>
          </a:xfrm>
          <a:prstGeom prst="rect">
            <a:avLst/>
          </a:prstGeom>
        </p:spPr>
      </p:pic>
      <p:pic>
        <p:nvPicPr>
          <p:cNvPr id="2" name="Picture 1">
            <a:extLst>
              <a:ext uri="{FF2B5EF4-FFF2-40B4-BE49-F238E27FC236}">
                <a16:creationId xmlns:a16="http://schemas.microsoft.com/office/drawing/2014/main" id="{0B7FB4B0-96CE-E897-9C30-AC0DE4958D47}"/>
              </a:ext>
            </a:extLst>
          </p:cNvPr>
          <p:cNvPicPr>
            <a:picLocks noChangeAspect="1"/>
          </p:cNvPicPr>
          <p:nvPr/>
        </p:nvPicPr>
        <p:blipFill>
          <a:blip r:embed="rId4"/>
          <a:srcRect/>
          <a:stretch/>
        </p:blipFill>
        <p:spPr>
          <a:xfrm>
            <a:off x="6322416" y="1730478"/>
            <a:ext cx="5299313" cy="4424516"/>
          </a:xfrm>
          <a:prstGeom prst="rect">
            <a:avLst/>
          </a:prstGeom>
        </p:spPr>
      </p:pic>
    </p:spTree>
    <p:extLst>
      <p:ext uri="{BB962C8B-B14F-4D97-AF65-F5344CB8AC3E}">
        <p14:creationId xmlns:p14="http://schemas.microsoft.com/office/powerpoint/2010/main" val="294849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366684" y="2118010"/>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Main Usecase</a:t>
            </a:r>
            <a:endParaRPr sz="5700" dirty="0"/>
          </a:p>
        </p:txBody>
      </p:sp>
      <p:sp>
        <p:nvSpPr>
          <p:cNvPr id="729" name="Google Shape;729;p31"/>
          <p:cNvSpPr txBox="1">
            <a:spLocks noGrp="1"/>
          </p:cNvSpPr>
          <p:nvPr>
            <p:ph type="body" idx="4294967295"/>
          </p:nvPr>
        </p:nvSpPr>
        <p:spPr>
          <a:xfrm>
            <a:off x="6096000"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2 main usecase: authentication, play game</a:t>
            </a:r>
          </a:p>
          <a:p>
            <a:pPr marL="342900" lvl="0" indent="-342900" algn="l" rtl="0">
              <a:spcBef>
                <a:spcPts val="0"/>
              </a:spcBef>
              <a:spcAft>
                <a:spcPts val="0"/>
              </a:spcAft>
              <a:buFontTx/>
              <a:buChar char="-"/>
            </a:pPr>
            <a:r>
              <a:rPr lang="vi-VN" dirty="0"/>
              <a:t>Authentication is include: login, logout, register</a:t>
            </a:r>
          </a:p>
          <a:p>
            <a:pPr marL="342900" lvl="0" indent="-342900" algn="l" rtl="0">
              <a:spcBef>
                <a:spcPts val="0"/>
              </a:spcBef>
              <a:spcAft>
                <a:spcPts val="0"/>
              </a:spcAft>
              <a:buFontTx/>
              <a:buChar char="-"/>
            </a:pPr>
            <a:r>
              <a:rPr lang="vi-VN" dirty="0"/>
              <a:t>Play game is about: play with opponent, play with computer, display rank</a:t>
            </a: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188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5"/>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TEAM MEMBER</a:t>
            </a:r>
            <a:endParaRPr dirty="0"/>
          </a:p>
        </p:txBody>
      </p:sp>
      <p:sp>
        <p:nvSpPr>
          <p:cNvPr id="803" name="Google Shape;803;p35"/>
          <p:cNvSpPr txBox="1">
            <a:spLocks noGrp="1"/>
          </p:cNvSpPr>
          <p:nvPr>
            <p:ph type="subTitle" idx="1"/>
          </p:nvPr>
        </p:nvSpPr>
        <p:spPr>
          <a:xfrm>
            <a:off x="1189042" y="3548567"/>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Phạm Minh Đăng 20194737</a:t>
            </a:r>
            <a:endParaRPr sz="1800" dirty="0">
              <a:solidFill>
                <a:schemeClr val="dk1"/>
              </a:solidFill>
            </a:endParaRPr>
          </a:p>
        </p:txBody>
      </p:sp>
      <p:sp>
        <p:nvSpPr>
          <p:cNvPr id="804" name="Google Shape;804;p35"/>
          <p:cNvSpPr txBox="1">
            <a:spLocks noGrp="1"/>
          </p:cNvSpPr>
          <p:nvPr>
            <p:ph type="subTitle" idx="2"/>
          </p:nvPr>
        </p:nvSpPr>
        <p:spPr>
          <a:xfrm>
            <a:off x="4713300" y="3548566"/>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Lê Đình Huy - 20194776</a:t>
            </a:r>
            <a:endParaRPr sz="1800" dirty="0">
              <a:solidFill>
                <a:schemeClr val="dk1"/>
              </a:solidFill>
            </a:endParaRPr>
          </a:p>
        </p:txBody>
      </p:sp>
      <p:sp>
        <p:nvSpPr>
          <p:cNvPr id="805" name="Google Shape;805;p35"/>
          <p:cNvSpPr txBox="1">
            <a:spLocks noGrp="1"/>
          </p:cNvSpPr>
          <p:nvPr>
            <p:ph type="subTitle" idx="3"/>
          </p:nvPr>
        </p:nvSpPr>
        <p:spPr>
          <a:xfrm>
            <a:off x="8257792" y="3548566"/>
            <a:ext cx="2658600" cy="548866"/>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Đặng Minh Khôi - 20194781</a:t>
            </a:r>
            <a:endParaRPr sz="1800" dirty="0">
              <a:solidFill>
                <a:schemeClr val="dk1"/>
              </a:solidFill>
            </a:endParaRPr>
          </a:p>
        </p:txBody>
      </p:sp>
      <p:sp>
        <p:nvSpPr>
          <p:cNvPr id="806" name="Google Shape;806;p35"/>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Backend Developer</a:t>
            </a:r>
          </a:p>
        </p:txBody>
      </p:sp>
      <p:sp>
        <p:nvSpPr>
          <p:cNvPr id="807" name="Google Shape;807;p35"/>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2100"/>
              </a:spcAft>
              <a:buFontTx/>
              <a:buChar char="-"/>
            </a:pPr>
            <a:r>
              <a:rPr lang="en-US" dirty="0"/>
              <a:t>Frontend Developer</a:t>
            </a:r>
            <a:endParaRPr lang="vi-VN" dirty="0"/>
          </a:p>
          <a:p>
            <a:pPr marL="285750" indent="-285750">
              <a:spcAft>
                <a:spcPts val="2100"/>
              </a:spcAft>
              <a:buFontTx/>
              <a:buChar char="-"/>
            </a:pPr>
            <a:r>
              <a:rPr lang="en-US" dirty="0"/>
              <a:t>Ui Designer</a:t>
            </a:r>
          </a:p>
        </p:txBody>
      </p:sp>
      <p:sp>
        <p:nvSpPr>
          <p:cNvPr id="808" name="Google Shape;808;p35"/>
          <p:cNvSpPr txBox="1">
            <a:spLocks noGrp="1"/>
          </p:cNvSpPr>
          <p:nvPr>
            <p:ph type="body" idx="6"/>
          </p:nvPr>
        </p:nvSpPr>
        <p:spPr>
          <a:xfrm>
            <a:off x="8237550" y="4052967"/>
            <a:ext cx="2658900" cy="923400"/>
          </a:xfrm>
          <a:prstGeom prst="rect">
            <a:avLst/>
          </a:prstGeom>
        </p:spPr>
        <p:txBody>
          <a:bodyPr spcFirstLastPara="1" wrap="square" lIns="121900" tIns="121900" rIns="121900" bIns="121900" anchor="t" anchorCtr="0">
            <a:noAutofit/>
          </a:bodyPr>
          <a:lstStyle/>
          <a:p>
            <a:pPr marL="285750" indent="-285750">
              <a:spcAft>
                <a:spcPts val="2100"/>
              </a:spcAft>
              <a:buFontTx/>
              <a:buChar char="-"/>
            </a:pPr>
            <a:r>
              <a:rPr lang="en-US" dirty="0"/>
              <a:t>Frontend Developer</a:t>
            </a:r>
          </a:p>
          <a:p>
            <a:pPr marL="285750" indent="-285750">
              <a:spcAft>
                <a:spcPts val="2100"/>
              </a:spcAft>
              <a:buFontTx/>
              <a:buChar char="-"/>
            </a:pPr>
            <a:r>
              <a:rPr lang="en-US" dirty="0"/>
              <a:t>Ui Designer</a:t>
            </a:r>
          </a:p>
        </p:txBody>
      </p:sp>
      <p:sp>
        <p:nvSpPr>
          <p:cNvPr id="809" name="Google Shape;809;p35"/>
          <p:cNvSpPr/>
          <p:nvPr/>
        </p:nvSpPr>
        <p:spPr>
          <a:xfrm>
            <a:off x="1798642" y="2033438"/>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323717" y="2062167"/>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847142" y="2062184"/>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35"/>
          <p:cNvPicPr preferRelativeResize="0"/>
          <p:nvPr/>
        </p:nvPicPr>
        <p:blipFill rotWithShape="1">
          <a:blip r:embed="rId3"/>
          <a:srcRect l="156" r="156"/>
          <a:stretch/>
        </p:blipFill>
        <p:spPr>
          <a:xfrm>
            <a:off x="1800302" y="2054807"/>
            <a:ext cx="1389900" cy="1389900"/>
          </a:xfrm>
          <a:prstGeom prst="ellipse">
            <a:avLst/>
          </a:prstGeom>
          <a:noFill/>
          <a:ln>
            <a:noFill/>
          </a:ln>
        </p:spPr>
      </p:pic>
      <p:pic>
        <p:nvPicPr>
          <p:cNvPr id="813" name="Google Shape;813;p35"/>
          <p:cNvPicPr preferRelativeResize="0"/>
          <p:nvPr/>
        </p:nvPicPr>
        <p:blipFill>
          <a:blip r:embed="rId4"/>
          <a:srcRect/>
          <a:stretch/>
        </p:blipFill>
        <p:spPr>
          <a:xfrm>
            <a:off x="5325375" y="2063813"/>
            <a:ext cx="1389900" cy="1389900"/>
          </a:xfrm>
          <a:prstGeom prst="ellipse">
            <a:avLst/>
          </a:prstGeom>
          <a:noFill/>
          <a:ln>
            <a:noFill/>
          </a:ln>
        </p:spPr>
      </p:pic>
      <p:pic>
        <p:nvPicPr>
          <p:cNvPr id="814" name="Google Shape;814;p35"/>
          <p:cNvPicPr preferRelativeResize="0"/>
          <p:nvPr/>
        </p:nvPicPr>
        <p:blipFill rotWithShape="1">
          <a:blip r:embed="rId5"/>
          <a:srcRect/>
          <a:stretch/>
        </p:blipFill>
        <p:spPr>
          <a:xfrm>
            <a:off x="8848802" y="2044127"/>
            <a:ext cx="1389900" cy="1389900"/>
          </a:xfrm>
          <a:prstGeom prst="ellipse">
            <a:avLst/>
          </a:prstGeom>
          <a:noFill/>
          <a:ln>
            <a:noFill/>
          </a:ln>
        </p:spPr>
      </p:pic>
      <p:sp>
        <p:nvSpPr>
          <p:cNvPr id="815" name="Google Shape;815;p35"/>
          <p:cNvSpPr/>
          <p:nvPr/>
        </p:nvSpPr>
        <p:spPr>
          <a:xfrm rot="7488241">
            <a:off x="5221045" y="2005768"/>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rot="-9522060" flipH="1">
            <a:off x="1256326" y="1895219"/>
            <a:ext cx="851365" cy="530556"/>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flipH="1">
            <a:off x="9987295" y="1857682"/>
            <a:ext cx="636955" cy="921411"/>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rot="10800000" flipH="1">
            <a:off x="4191631" y="6031073"/>
            <a:ext cx="3702232" cy="98336"/>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5"/>
          <p:cNvGrpSpPr/>
          <p:nvPr/>
        </p:nvGrpSpPr>
        <p:grpSpPr>
          <a:xfrm rot="-742108" flipH="1">
            <a:off x="8775060" y="847875"/>
            <a:ext cx="741052" cy="743051"/>
            <a:chOff x="7970244" y="-543333"/>
            <a:chExt cx="741045" cy="743044"/>
          </a:xfrm>
        </p:grpSpPr>
        <p:sp>
          <p:nvSpPr>
            <p:cNvPr id="820" name="Google Shape;820;p35"/>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573161" y="216717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 Usecase</a:t>
            </a:r>
            <a:endParaRPr sz="5700" dirty="0"/>
          </a:p>
        </p:txBody>
      </p:sp>
      <p:sp>
        <p:nvSpPr>
          <p:cNvPr id="729" name="Google Shape;729;p31"/>
          <p:cNvSpPr txBox="1">
            <a:spLocks noGrp="1"/>
          </p:cNvSpPr>
          <p:nvPr>
            <p:ph type="body" idx="4294967295"/>
          </p:nvPr>
        </p:nvSpPr>
        <p:spPr>
          <a:xfrm>
            <a:off x="6436236" y="194079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sub usecase: login, logout, resgiter</a:t>
            </a:r>
          </a:p>
          <a:p>
            <a:pPr marL="342900" lvl="0" indent="-342900" algn="l" rtl="0">
              <a:spcBef>
                <a:spcPts val="0"/>
              </a:spcBef>
              <a:spcAft>
                <a:spcPts val="0"/>
              </a:spcAft>
              <a:buFontTx/>
              <a:buChar char="-"/>
            </a:pPr>
            <a:r>
              <a:rPr lang="vi-VN" dirty="0"/>
              <a:t>If user has account then can login</a:t>
            </a:r>
          </a:p>
          <a:p>
            <a:pPr marL="342900" lvl="0" indent="-342900" algn="l" rtl="0">
              <a:spcBef>
                <a:spcPts val="0"/>
              </a:spcBef>
              <a:spcAft>
                <a:spcPts val="0"/>
              </a:spcAft>
              <a:buFontTx/>
              <a:buChar char="-"/>
            </a:pPr>
            <a:r>
              <a:rPr lang="vi-VN" dirty="0"/>
              <a:t>If user don’t have account then resgiter</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568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425678" y="22163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Game</a:t>
            </a:r>
            <a:endParaRPr sz="5700" dirty="0"/>
          </a:p>
        </p:txBody>
      </p:sp>
      <p:sp>
        <p:nvSpPr>
          <p:cNvPr id="729" name="Google Shape;729;p31"/>
          <p:cNvSpPr txBox="1">
            <a:spLocks noGrp="1"/>
          </p:cNvSpPr>
          <p:nvPr>
            <p:ph type="body" idx="4294967295"/>
          </p:nvPr>
        </p:nvSpPr>
        <p:spPr>
          <a:xfrm>
            <a:off x="6746113"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4 sub usecase: create room, join room, play with computer, display rank</a:t>
            </a:r>
          </a:p>
          <a:p>
            <a:pPr marL="342900" lvl="0" indent="-342900" algn="l" rtl="0">
              <a:spcBef>
                <a:spcPts val="0"/>
              </a:spcBef>
              <a:spcAft>
                <a:spcPts val="0"/>
              </a:spcAft>
              <a:buFontTx/>
              <a:buChar char="-"/>
            </a:pPr>
            <a:r>
              <a:rPr lang="vi-VN" dirty="0"/>
              <a:t>User can create new room or join existed room or play with computer</a:t>
            </a:r>
          </a:p>
          <a:p>
            <a:pPr marL="342900" lvl="0" indent="-342900" algn="l" rtl="0">
              <a:spcBef>
                <a:spcPts val="0"/>
              </a:spcBef>
              <a:spcAft>
                <a:spcPts val="0"/>
              </a:spcAft>
              <a:buFontTx/>
              <a:buChar char="-"/>
            </a:pPr>
            <a:r>
              <a:rPr lang="vi-VN" dirty="0"/>
              <a:t>User can view rank</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04010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23"/>
          <p:cNvSpPr txBox="1">
            <a:spLocks noGrp="1"/>
          </p:cNvSpPr>
          <p:nvPr>
            <p:ph type="title"/>
          </p:nvPr>
        </p:nvSpPr>
        <p:spPr>
          <a:xfrm>
            <a:off x="3624858" y="1916228"/>
            <a:ext cx="5322600" cy="883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a:t>
            </a:r>
            <a:endParaRPr dirty="0"/>
          </a:p>
        </p:txBody>
      </p:sp>
      <p:sp>
        <p:nvSpPr>
          <p:cNvPr id="654" name="Google Shape;654;p23"/>
          <p:cNvSpPr txBox="1">
            <a:spLocks noGrp="1"/>
          </p:cNvSpPr>
          <p:nvPr>
            <p:ph type="body" idx="1"/>
          </p:nvPr>
        </p:nvSpPr>
        <p:spPr>
          <a:xfrm>
            <a:off x="3624833" y="2787128"/>
            <a:ext cx="5322600" cy="22359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vi-VN" dirty="0"/>
              <a:t>Because the flow chart is too big then we split it into two sub-flow charts: auth and play flow charts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tretch>
            <a:fillRect/>
          </a:stretch>
        </p:blipFill>
        <p:spPr>
          <a:xfrm>
            <a:off x="525867" y="580103"/>
            <a:ext cx="11145023" cy="597801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rcRect/>
          <a:stretch/>
        </p:blipFill>
        <p:spPr>
          <a:xfrm>
            <a:off x="452284" y="580103"/>
            <a:ext cx="11228439" cy="5978013"/>
          </a:xfrm>
          <a:prstGeom prst="rect">
            <a:avLst/>
          </a:prstGeom>
        </p:spPr>
      </p:pic>
    </p:spTree>
    <p:extLst>
      <p:ext uri="{BB962C8B-B14F-4D97-AF65-F5344CB8AC3E}">
        <p14:creationId xmlns:p14="http://schemas.microsoft.com/office/powerpoint/2010/main" val="3168335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5. RESULT AND DEMO</a:t>
            </a:r>
            <a:endParaRPr sz="6800" dirty="0">
              <a:highlight>
                <a:schemeClr val="accent2"/>
              </a:highlight>
            </a:endParaRPr>
          </a:p>
        </p:txBody>
      </p:sp>
    </p:spTree>
    <p:extLst>
      <p:ext uri="{BB962C8B-B14F-4D97-AF65-F5344CB8AC3E}">
        <p14:creationId xmlns:p14="http://schemas.microsoft.com/office/powerpoint/2010/main" val="195252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Work Result </a:t>
            </a:r>
            <a:endParaRPr dirty="0"/>
          </a:p>
        </p:txBody>
      </p:sp>
      <p:sp>
        <p:nvSpPr>
          <p:cNvPr id="695" name="Google Shape;695;p27"/>
          <p:cNvSpPr txBox="1">
            <a:spLocks noGrp="1"/>
          </p:cNvSpPr>
          <p:nvPr>
            <p:ph type="body" idx="4"/>
          </p:nvPr>
        </p:nvSpPr>
        <p:spPr>
          <a:xfrm>
            <a:off x="6464149" y="1651820"/>
            <a:ext cx="5098586" cy="3903406"/>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play game with other online players. In the room, owner player wait for opponent to start the game. If the room is full then the game can be started. When the game started, each player answer the question, who has the correct answer will has point. If opponent leaves room, owner has to wait other player join the room. If owner leave the room then the room is gone and opponent has to join another room</a:t>
            </a:r>
          </a:p>
          <a:p>
            <a:pPr marL="342900" lvl="0" indent="-342900" algn="l" rtl="0">
              <a:spcBef>
                <a:spcPts val="0"/>
              </a:spcBef>
              <a:spcAft>
                <a:spcPts val="0"/>
              </a:spcAft>
              <a:buFontTx/>
              <a:buChar char="-"/>
            </a:pPr>
            <a:endParaRPr dirty="0"/>
          </a:p>
        </p:txBody>
      </p:sp>
      <p:sp>
        <p:nvSpPr>
          <p:cNvPr id="696" name="Google Shape;696;p27"/>
          <p:cNvSpPr txBox="1">
            <a:spLocks noGrp="1"/>
          </p:cNvSpPr>
          <p:nvPr>
            <p:ph type="body" idx="3"/>
          </p:nvPr>
        </p:nvSpPr>
        <p:spPr>
          <a:xfrm>
            <a:off x="629265" y="1651820"/>
            <a:ext cx="5834883" cy="3637935"/>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login into their accounts, if they don’t have any, they can register new account</a:t>
            </a:r>
          </a:p>
          <a:p>
            <a:pPr marL="342900" lvl="0" indent="-342900" algn="l" rtl="0">
              <a:spcBef>
                <a:spcPts val="0"/>
              </a:spcBef>
              <a:spcAft>
                <a:spcPts val="0"/>
              </a:spcAft>
              <a:buFontTx/>
              <a:buChar char="-"/>
            </a:pPr>
            <a:r>
              <a:rPr lang="vi-VN" dirty="0"/>
              <a:t>In the main room, players can see which room is available, which room is busy and room’s level. They can join room by room id</a:t>
            </a:r>
          </a:p>
          <a:p>
            <a:pPr marL="342900" lvl="0" indent="-342900" algn="l" rtl="0">
              <a:spcBef>
                <a:spcPts val="0"/>
              </a:spcBef>
              <a:spcAft>
                <a:spcPts val="0"/>
              </a:spcAft>
              <a:buFontTx/>
              <a:buChar char="-"/>
            </a:pPr>
            <a:r>
              <a:rPr lang="vi-VN" dirty="0"/>
              <a:t>Players can see rank of all users when they click into display rank button</a:t>
            </a:r>
          </a:p>
          <a:p>
            <a:pPr marL="342900" lvl="0" indent="-342900" algn="l" rtl="0">
              <a:spcBef>
                <a:spcPts val="0"/>
              </a:spcBef>
              <a:spcAft>
                <a:spcPts val="0"/>
              </a:spcAft>
              <a:buFontTx/>
              <a:buChar char="-"/>
            </a:pPr>
            <a:r>
              <a:rPr lang="vi-VN" dirty="0"/>
              <a:t>Players can player with computer to train theirselves: in play with computer room, player see question and send answer, if the question is difficult then it has hint for thems</a:t>
            </a:r>
            <a:endParaRPr dirty="0"/>
          </a:p>
          <a:p>
            <a:pPr marL="0" lvl="0" indent="0" algn="l" rtl="0">
              <a:spcBef>
                <a:spcPts val="2100"/>
              </a:spcBef>
              <a:spcAft>
                <a:spcPts val="2100"/>
              </a:spcAft>
              <a:buNone/>
            </a:pP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50591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Login: if users have account then they can login to app. If account is not exist or password is wrong then it will show error</a:t>
            </a:r>
            <a:endParaRPr dirty="0"/>
          </a:p>
        </p:txBody>
      </p:sp>
      <p:pic>
        <p:nvPicPr>
          <p:cNvPr id="730" name="Google Shape;730;p31"/>
          <p:cNvPicPr preferRelativeResize="0"/>
          <p:nvPr/>
        </p:nvPicPr>
        <p:blipFill rotWithShape="1">
          <a:blip r:embed="rId3"/>
          <a:srcRect l="939" r="93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8177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Register: if users don’t have account then they create new one. If account is exist then it will show error</a:t>
            </a:r>
            <a:endParaRPr dirty="0"/>
          </a:p>
        </p:txBody>
      </p:sp>
      <p:pic>
        <p:nvPicPr>
          <p:cNvPr id="730" name="Google Shape;730;p31"/>
          <p:cNvPicPr preferRelativeResize="0"/>
          <p:nvPr/>
        </p:nvPicPr>
        <p:blipFill rotWithShape="1">
          <a:blip r:embed="rId3"/>
          <a:srcRect l="863" r="86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36190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In main room, user can: </a:t>
            </a:r>
            <a:br>
              <a:rPr lang="vi-VN" dirty="0"/>
            </a:br>
            <a:r>
              <a:rPr lang="vi-VN" dirty="0"/>
              <a:t>+ Create room</a:t>
            </a:r>
            <a:br>
              <a:rPr lang="vi-VN" dirty="0"/>
            </a:br>
            <a:r>
              <a:rPr lang="vi-VN" dirty="0"/>
              <a:t>+ Join room (from room list)</a:t>
            </a:r>
            <a:br>
              <a:rPr lang="vi-VN" dirty="0"/>
            </a:br>
            <a:r>
              <a:rPr lang="vi-VN" dirty="0"/>
              <a:t>+ Play with computer</a:t>
            </a:r>
            <a:br>
              <a:rPr lang="vi-VN" dirty="0"/>
            </a:br>
            <a:r>
              <a:rPr lang="vi-VN" dirty="0"/>
              <a:t>+ Show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604" r="604"/>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169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07A851-2455-1924-3C12-3FC34D0E6116}"/>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C82D8ABE-145D-4063-6E14-6B56F2BE4F1A}"/>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38A5228D-AD03-D7D1-BEDC-3755410057B2}"/>
              </a:ext>
            </a:extLst>
          </p:cNvPr>
          <p:cNvSpPr>
            <a:spLocks noGrp="1"/>
          </p:cNvSpPr>
          <p:nvPr>
            <p:ph type="subTitle" idx="3"/>
          </p:nvPr>
        </p:nvSpPr>
        <p:spPr/>
        <p:txBody>
          <a:bodyPr/>
          <a:lstStyle/>
          <a:p>
            <a:endParaRPr lang="en-US"/>
          </a:p>
        </p:txBody>
      </p:sp>
      <p:sp>
        <p:nvSpPr>
          <p:cNvPr id="5" name="Title 4">
            <a:extLst>
              <a:ext uri="{FF2B5EF4-FFF2-40B4-BE49-F238E27FC236}">
                <a16:creationId xmlns:a16="http://schemas.microsoft.com/office/drawing/2014/main" id="{B7C46C0A-99B7-E1A0-EADB-B63EB408D831}"/>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25E0C3DF-47C1-2EE0-3F83-01B6FE576189}"/>
              </a:ext>
            </a:extLst>
          </p:cNvPr>
          <p:cNvSpPr>
            <a:spLocks noGrp="1"/>
          </p:cNvSpPr>
          <p:nvPr>
            <p:ph type="body" idx="4"/>
          </p:nvPr>
        </p:nvSpPr>
        <p:spPr/>
        <p:txBody>
          <a:bodyPr/>
          <a:lstStyle/>
          <a:p>
            <a:endParaRPr lang="en-US"/>
          </a:p>
        </p:txBody>
      </p:sp>
      <p:sp>
        <p:nvSpPr>
          <p:cNvPr id="7" name="Text Placeholder 6">
            <a:extLst>
              <a:ext uri="{FF2B5EF4-FFF2-40B4-BE49-F238E27FC236}">
                <a16:creationId xmlns:a16="http://schemas.microsoft.com/office/drawing/2014/main" id="{DA591CE1-617B-FA02-6CFB-61FFF7C82345}"/>
              </a:ext>
            </a:extLst>
          </p:cNvPr>
          <p:cNvSpPr>
            <a:spLocks noGrp="1"/>
          </p:cNvSpPr>
          <p:nvPr>
            <p:ph type="body" idx="5"/>
          </p:nvPr>
        </p:nvSpPr>
        <p:spPr/>
        <p:txBody>
          <a:bodyPr/>
          <a:lstStyle/>
          <a:p>
            <a:endParaRPr lang="en-US"/>
          </a:p>
        </p:txBody>
      </p:sp>
      <p:sp>
        <p:nvSpPr>
          <p:cNvPr id="8" name="Text Placeholder 7">
            <a:extLst>
              <a:ext uri="{FF2B5EF4-FFF2-40B4-BE49-F238E27FC236}">
                <a16:creationId xmlns:a16="http://schemas.microsoft.com/office/drawing/2014/main" id="{418C2A31-1491-A7C2-DF35-727DC4D0E508}"/>
              </a:ext>
            </a:extLst>
          </p:cNvPr>
          <p:cNvSpPr>
            <a:spLocks noGrp="1"/>
          </p:cNvSpPr>
          <p:nvPr>
            <p:ph type="body" idx="6"/>
          </p:nvPr>
        </p:nvSpPr>
        <p:spPr/>
        <p:txBody>
          <a:bodyPr/>
          <a:lstStyle/>
          <a:p>
            <a:endParaRPr lang="en-US"/>
          </a:p>
        </p:txBody>
      </p:sp>
    </p:spTree>
    <p:extLst>
      <p:ext uri="{BB962C8B-B14F-4D97-AF65-F5344CB8AC3E}">
        <p14:creationId xmlns:p14="http://schemas.microsoft.com/office/powerpoint/2010/main" val="816959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create room, owner room will wait for opponent. Only after opponent join, owner can click start then new question will show up and clock will run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113" r="111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4901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user joining room, the game starts and each user try to answer correct, who answer correct will get point and next question will show up and clock will run again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02" r="50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7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776748" y="1124951"/>
            <a:ext cx="3441289"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with computer</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When users want to train, they can play with computer. It also has question and hint for users can play</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17" r="517"/>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37426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8D44ED0-0B23-8978-90BA-4B4590D30BCB}"/>
              </a:ext>
            </a:extLst>
          </p:cNvPr>
          <p:cNvPicPr>
            <a:picLocks noChangeAspect="1"/>
          </p:cNvPicPr>
          <p:nvPr/>
        </p:nvPicPr>
        <p:blipFill>
          <a:blip r:embed="rId3"/>
          <a:stretch>
            <a:fillRect/>
          </a:stretch>
        </p:blipFill>
        <p:spPr>
          <a:xfrm>
            <a:off x="4725084" y="603992"/>
            <a:ext cx="7020967" cy="5845409"/>
          </a:xfrm>
          <a:prstGeom prst="rect">
            <a:avLst/>
          </a:prstGeom>
        </p:spPr>
      </p:pic>
    </p:spTree>
    <p:extLst>
      <p:ext uri="{BB962C8B-B14F-4D97-AF65-F5344CB8AC3E}">
        <p14:creationId xmlns:p14="http://schemas.microsoft.com/office/powerpoint/2010/main" val="3792733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F96A370F-AB3C-8ABA-BC5B-473F8A76CC70}"/>
              </a:ext>
            </a:extLst>
          </p:cNvPr>
          <p:cNvPicPr>
            <a:picLocks noChangeAspect="1"/>
          </p:cNvPicPr>
          <p:nvPr/>
        </p:nvPicPr>
        <p:blipFill>
          <a:blip r:embed="rId3"/>
          <a:stretch>
            <a:fillRect/>
          </a:stretch>
        </p:blipFill>
        <p:spPr>
          <a:xfrm>
            <a:off x="4700875" y="603992"/>
            <a:ext cx="7012748" cy="5708943"/>
          </a:xfrm>
          <a:prstGeom prst="rect">
            <a:avLst/>
          </a:prstGeom>
        </p:spPr>
      </p:pic>
    </p:spTree>
    <p:extLst>
      <p:ext uri="{BB962C8B-B14F-4D97-AF65-F5344CB8AC3E}">
        <p14:creationId xmlns:p14="http://schemas.microsoft.com/office/powerpoint/2010/main" val="4136035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6. SUMMARY</a:t>
            </a:r>
            <a:endParaRPr sz="6800" dirty="0">
              <a:highlight>
                <a:schemeClr val="accent2"/>
              </a:highlight>
            </a:endParaRPr>
          </a:p>
        </p:txBody>
      </p:sp>
    </p:spTree>
    <p:extLst>
      <p:ext uri="{BB962C8B-B14F-4D97-AF65-F5344CB8AC3E}">
        <p14:creationId xmlns:p14="http://schemas.microsoft.com/office/powerpoint/2010/main" val="4134060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Summary</a:t>
            </a:r>
            <a:endParaRPr dirty="0"/>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Learning new technology</a:t>
            </a:r>
            <a:endParaRPr dirty="0"/>
          </a:p>
        </p:txBody>
      </p:sp>
      <p:sp>
        <p:nvSpPr>
          <p:cNvPr id="713" name="Google Shape;713;p29"/>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know how to build a game and the result after building it is similar as we expected</a:t>
            </a:r>
            <a:endParaRPr sz="1600" dirty="0"/>
          </a:p>
        </p:txBody>
      </p:sp>
      <p:sp>
        <p:nvSpPr>
          <p:cNvPr id="714" name="Google Shape;714;p29"/>
          <p:cNvSpPr txBox="1">
            <a:spLocks noGrp="1"/>
          </p:cNvSpPr>
          <p:nvPr>
            <p:ph type="subTitle" idx="2"/>
          </p:nvPr>
        </p:nvSpPr>
        <p:spPr>
          <a:xfrm>
            <a:off x="1217550" y="3250751"/>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Building a game</a:t>
            </a:r>
            <a:endParaRPr dirty="0"/>
          </a:p>
        </p:txBody>
      </p:sp>
      <p:sp>
        <p:nvSpPr>
          <p:cNvPr id="715" name="Google Shape;715;p29"/>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learn how to cooporate with each member and control our time more reasonably</a:t>
            </a:r>
            <a:endParaRPr sz="1600" dirty="0"/>
          </a:p>
          <a:p>
            <a:pPr marL="0" lvl="0" indent="0" algn="l" rtl="0">
              <a:spcBef>
                <a:spcPts val="2100"/>
              </a:spcBef>
              <a:spcAft>
                <a:spcPts val="2100"/>
              </a:spcAft>
              <a:buNone/>
            </a:pPr>
            <a:endParaRPr sz="1600" dirty="0"/>
          </a:p>
        </p:txBody>
      </p:sp>
      <p:sp>
        <p:nvSpPr>
          <p:cNvPr id="716" name="Google Shape;716;p29"/>
          <p:cNvSpPr txBox="1">
            <a:spLocks noGrp="1"/>
          </p:cNvSpPr>
          <p:nvPr>
            <p:ph type="subTitle" idx="3"/>
          </p:nvPr>
        </p:nvSpPr>
        <p:spPr>
          <a:xfrm>
            <a:off x="1217550" y="45264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Teamwork and time management</a:t>
            </a:r>
            <a:endParaRPr dirty="0"/>
          </a:p>
        </p:txBody>
      </p:sp>
      <p:sp>
        <p:nvSpPr>
          <p:cNvPr id="717" name="Google Shape;717;p29"/>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600" dirty="0"/>
              <a:t>- After we’ve done this project, we learn more about Qt framework and C++ language</a:t>
            </a:r>
            <a:endParaRPr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3187552" y="27582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178" name="Google Shape;1178;p40"/>
          <p:cNvSpPr txBox="1">
            <a:spLocks noGrp="1"/>
          </p:cNvSpPr>
          <p:nvPr>
            <p:ph type="subTitle" idx="1"/>
          </p:nvPr>
        </p:nvSpPr>
        <p:spPr>
          <a:xfrm>
            <a:off x="3333502" y="3995850"/>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grpSp>
        <p:nvGrpSpPr>
          <p:cNvPr id="1186" name="Google Shape;1186;p40"/>
          <p:cNvGrpSpPr/>
          <p:nvPr/>
        </p:nvGrpSpPr>
        <p:grpSpPr>
          <a:xfrm>
            <a:off x="9537055" y="2115538"/>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866805" y="2115538"/>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60" name="Google Shape;660;p24"/>
          <p:cNvSpPr txBox="1">
            <a:spLocks noGrp="1"/>
          </p:cNvSpPr>
          <p:nvPr>
            <p:ph type="body" idx="1"/>
          </p:nvPr>
        </p:nvSpPr>
        <p:spPr>
          <a:xfrm>
            <a:off x="4406609" y="3016825"/>
            <a:ext cx="3095400" cy="105664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endParaRPr dirty="0"/>
          </a:p>
        </p:txBody>
      </p:sp>
      <p:sp>
        <p:nvSpPr>
          <p:cNvPr id="661" name="Google Shape;661;p24"/>
          <p:cNvSpPr txBox="1">
            <a:spLocks noGrp="1"/>
          </p:cNvSpPr>
          <p:nvPr>
            <p:ph type="body" idx="2"/>
          </p:nvPr>
        </p:nvSpPr>
        <p:spPr>
          <a:xfrm>
            <a:off x="8441390" y="3016824"/>
            <a:ext cx="3095400" cy="93396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p>
        </p:txBody>
      </p:sp>
      <p:sp>
        <p:nvSpPr>
          <p:cNvPr id="662" name="Google Shape;662;p24"/>
          <p:cNvSpPr txBox="1">
            <a:spLocks noGrp="1"/>
          </p:cNvSpPr>
          <p:nvPr>
            <p:ph type="body" idx="3"/>
          </p:nvPr>
        </p:nvSpPr>
        <p:spPr>
          <a:xfrm>
            <a:off x="8448754" y="4884197"/>
            <a:ext cx="3095400" cy="88648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What we get after doing project</a:t>
            </a:r>
            <a:endParaRPr dirty="0"/>
          </a:p>
        </p:txBody>
      </p:sp>
      <p:sp>
        <p:nvSpPr>
          <p:cNvPr id="664" name="Google Shape;664;p24"/>
          <p:cNvSpPr txBox="1">
            <a:spLocks noGrp="1"/>
          </p:cNvSpPr>
          <p:nvPr>
            <p:ph type="title" idx="5"/>
          </p:nvPr>
        </p:nvSpPr>
        <p:spPr>
          <a:xfrm>
            <a:off x="4406609" y="2232814"/>
            <a:ext cx="3095400" cy="8785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2 | SOLUTION AND TECHNOLOGY</a:t>
            </a:r>
            <a:endParaRPr dirty="0"/>
          </a:p>
        </p:txBody>
      </p:sp>
      <p:sp>
        <p:nvSpPr>
          <p:cNvPr id="665" name="Google Shape;665;p24"/>
          <p:cNvSpPr txBox="1">
            <a:spLocks noGrp="1"/>
          </p:cNvSpPr>
          <p:nvPr>
            <p:ph type="title" idx="6"/>
          </p:nvPr>
        </p:nvSpPr>
        <p:spPr>
          <a:xfrm>
            <a:off x="8448754" y="2232814"/>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3 | APPLICATION PROTOCOL DESIGN</a:t>
            </a:r>
            <a:endParaRPr dirty="0"/>
          </a:p>
        </p:txBody>
      </p:sp>
      <p:sp>
        <p:nvSpPr>
          <p:cNvPr id="666" name="Google Shape;666;p24"/>
          <p:cNvSpPr txBox="1">
            <a:spLocks noGrp="1"/>
          </p:cNvSpPr>
          <p:nvPr>
            <p:ph type="title" idx="7"/>
          </p:nvPr>
        </p:nvSpPr>
        <p:spPr>
          <a:xfrm>
            <a:off x="8448754" y="4335961"/>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4 | SUMMARY</a:t>
            </a:r>
            <a:endParaRPr dirty="0"/>
          </a:p>
        </p:txBody>
      </p:sp>
      <p:sp>
        <p:nvSpPr>
          <p:cNvPr id="668" name="Google Shape;668;p24"/>
          <p:cNvSpPr txBox="1">
            <a:spLocks noGrp="1"/>
          </p:cNvSpPr>
          <p:nvPr>
            <p:ph type="body" idx="9"/>
          </p:nvPr>
        </p:nvSpPr>
        <p:spPr>
          <a:xfrm>
            <a:off x="4406609" y="4863426"/>
            <a:ext cx="3095400" cy="106765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Result of our work and demonstration</a:t>
            </a:r>
            <a:endParaRPr dirty="0"/>
          </a:p>
        </p:txBody>
      </p:sp>
      <p:sp>
        <p:nvSpPr>
          <p:cNvPr id="670" name="Google Shape;670;p24"/>
          <p:cNvSpPr txBox="1">
            <a:spLocks noGrp="1"/>
          </p:cNvSpPr>
          <p:nvPr>
            <p:ph type="title" idx="14"/>
          </p:nvPr>
        </p:nvSpPr>
        <p:spPr>
          <a:xfrm>
            <a:off x="4370001" y="430421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5 | RESULT AND DEMO</a:t>
            </a:r>
            <a:endParaRPr dirty="0"/>
          </a:p>
        </p:txBody>
      </p:sp>
      <p:sp>
        <p:nvSpPr>
          <p:cNvPr id="672" name="Google Shape;672;p24"/>
          <p:cNvSpPr/>
          <p:nvPr/>
        </p:nvSpPr>
        <p:spPr>
          <a:xfrm rot="10800000" flipH="1">
            <a:off x="5308796"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660;p24">
            <a:extLst>
              <a:ext uri="{FF2B5EF4-FFF2-40B4-BE49-F238E27FC236}">
                <a16:creationId xmlns:a16="http://schemas.microsoft.com/office/drawing/2014/main" id="{D399C6C4-4A59-CD2E-F77F-8921486BDE32}"/>
              </a:ext>
            </a:extLst>
          </p:cNvPr>
          <p:cNvSpPr txBox="1">
            <a:spLocks/>
          </p:cNvSpPr>
          <p:nvPr/>
        </p:nvSpPr>
        <p:spPr>
          <a:xfrm>
            <a:off x="655210" y="2712318"/>
            <a:ext cx="3095400" cy="10566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spcAft>
                <a:spcPts val="2100"/>
              </a:spcAft>
              <a:buFont typeface="Roboto"/>
              <a:buNone/>
            </a:pPr>
            <a:r>
              <a:rPr lang="vi-VN" dirty="0"/>
              <a:t>Introduce the topic of project </a:t>
            </a:r>
          </a:p>
        </p:txBody>
      </p:sp>
      <p:sp>
        <p:nvSpPr>
          <p:cNvPr id="3" name="Google Shape;664;p24">
            <a:extLst>
              <a:ext uri="{FF2B5EF4-FFF2-40B4-BE49-F238E27FC236}">
                <a16:creationId xmlns:a16="http://schemas.microsoft.com/office/drawing/2014/main" id="{19A5EBA7-1494-8147-2030-1CDFD3B11A1B}"/>
              </a:ext>
            </a:extLst>
          </p:cNvPr>
          <p:cNvSpPr txBox="1">
            <a:spLocks/>
          </p:cNvSpPr>
          <p:nvPr/>
        </p:nvSpPr>
        <p:spPr>
          <a:xfrm>
            <a:off x="655210" y="2232815"/>
            <a:ext cx="3095400" cy="8785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1 | INTRODUCE TOPIC</a:t>
            </a:r>
          </a:p>
        </p:txBody>
      </p:sp>
      <p:sp>
        <p:nvSpPr>
          <p:cNvPr id="4" name="Google Shape;668;p24">
            <a:extLst>
              <a:ext uri="{FF2B5EF4-FFF2-40B4-BE49-F238E27FC236}">
                <a16:creationId xmlns:a16="http://schemas.microsoft.com/office/drawing/2014/main" id="{C4E87A46-29D0-FD03-F636-3A81376AB33E}"/>
              </a:ext>
            </a:extLst>
          </p:cNvPr>
          <p:cNvSpPr txBox="1">
            <a:spLocks/>
          </p:cNvSpPr>
          <p:nvPr/>
        </p:nvSpPr>
        <p:spPr>
          <a:xfrm>
            <a:off x="623543" y="5038486"/>
            <a:ext cx="3095400" cy="106765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lvl="0" indent="0" algn="l" rtl="0">
              <a:spcBef>
                <a:spcPts val="0"/>
              </a:spcBef>
              <a:spcAft>
                <a:spcPts val="2100"/>
              </a:spcAft>
              <a:buNone/>
            </a:pPr>
            <a:r>
              <a:rPr lang="en-US" dirty="0"/>
              <a:t>This is use case and app process, state</a:t>
            </a:r>
          </a:p>
        </p:txBody>
      </p:sp>
      <p:sp>
        <p:nvSpPr>
          <p:cNvPr id="5" name="Google Shape;670;p24">
            <a:extLst>
              <a:ext uri="{FF2B5EF4-FFF2-40B4-BE49-F238E27FC236}">
                <a16:creationId xmlns:a16="http://schemas.microsoft.com/office/drawing/2014/main" id="{E54B20C4-761E-5764-8835-69D811249563}"/>
              </a:ext>
            </a:extLst>
          </p:cNvPr>
          <p:cNvSpPr txBox="1">
            <a:spLocks/>
          </p:cNvSpPr>
          <p:nvPr/>
        </p:nvSpPr>
        <p:spPr>
          <a:xfrm>
            <a:off x="618602" y="4304219"/>
            <a:ext cx="3095400" cy="650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4 | USE-CASE AND PROCESS</a:t>
            </a:r>
          </a:p>
        </p:txBody>
      </p:sp>
      <p:sp>
        <p:nvSpPr>
          <p:cNvPr id="6" name="Google Shape;672;p24">
            <a:extLst>
              <a:ext uri="{FF2B5EF4-FFF2-40B4-BE49-F238E27FC236}">
                <a16:creationId xmlns:a16="http://schemas.microsoft.com/office/drawing/2014/main" id="{A5E2B307-D83E-DBD9-5F62-A3E45E928A80}"/>
              </a:ext>
            </a:extLst>
          </p:cNvPr>
          <p:cNvSpPr/>
          <p:nvPr/>
        </p:nvSpPr>
        <p:spPr>
          <a:xfrm rot="10800000" flipH="1">
            <a:off x="1557397" y="6060390"/>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1. INTRODUCE TOPIC</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26"/>
          <p:cNvSpPr txBox="1">
            <a:spLocks noGrp="1"/>
          </p:cNvSpPr>
          <p:nvPr>
            <p:ph type="body" idx="2"/>
          </p:nvPr>
        </p:nvSpPr>
        <p:spPr>
          <a:xfrm>
            <a:off x="1994235" y="1730313"/>
            <a:ext cx="8203530" cy="3397374"/>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Duoi hinh bat chu </a:t>
            </a:r>
            <a:r>
              <a:rPr lang="en-US" dirty="0"/>
              <a:t>is a popular word puzzle game that challenges players to form words by connecting a series of given letters</a:t>
            </a:r>
            <a:r>
              <a:rPr lang="vi-VN" dirty="0"/>
              <a:t> and picture</a:t>
            </a:r>
          </a:p>
          <a:p>
            <a:pPr marL="342900" lvl="0" indent="-342900" algn="l" rtl="0">
              <a:spcBef>
                <a:spcPts val="0"/>
              </a:spcBef>
              <a:spcAft>
                <a:spcPts val="0"/>
              </a:spcAft>
              <a:buFontTx/>
              <a:buChar char="-"/>
            </a:pPr>
            <a:r>
              <a:rPr lang="en-US" dirty="0"/>
              <a:t>Although it has become a popular game, the game “</a:t>
            </a:r>
            <a:r>
              <a:rPr lang="vi-VN" dirty="0"/>
              <a:t>Duoi hinh bat chu</a:t>
            </a:r>
            <a:r>
              <a:rPr lang="en-US" dirty="0"/>
              <a:t>” can still be improved to </a:t>
            </a:r>
            <a:r>
              <a:rPr lang="vi-VN" dirty="0"/>
              <a:t>be online game that players can play in their own devices (laptop, pc ...)</a:t>
            </a:r>
          </a:p>
          <a:p>
            <a:pPr marL="342900" lvl="0" indent="-342900" algn="l" rtl="0">
              <a:spcBef>
                <a:spcPts val="0"/>
              </a:spcBef>
              <a:spcAft>
                <a:spcPts val="0"/>
              </a:spcAft>
              <a:buFontTx/>
              <a:buChar char="-"/>
            </a:pPr>
            <a:r>
              <a:rPr lang="vi-VN" dirty="0"/>
              <a:t>With online game, players can play it easily in their free time with difficulty variety, familiar user interface, play with friends or pratice with computer.....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2. SOLUTION AND TECHNOLOGY</a:t>
            </a:r>
            <a:endParaRPr sz="6800" dirty="0">
              <a:highlight>
                <a:schemeClr val="accent2"/>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Solution</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Make a program that player can play online game with familiar user interface</a:t>
            </a:r>
          </a:p>
          <a:p>
            <a:pPr marL="342900" lvl="0" indent="-342900" algn="l" rtl="0">
              <a:spcBef>
                <a:spcPts val="0"/>
              </a:spcBef>
              <a:spcAft>
                <a:spcPts val="0"/>
              </a:spcAft>
              <a:buFontTx/>
              <a:buChar char="-"/>
            </a:pPr>
            <a:r>
              <a:rPr lang="vi-VN" dirty="0"/>
              <a:t>Control data by b</a:t>
            </a:r>
            <a:r>
              <a:rPr lang="en-US" dirty="0" err="1"/>
              <a:t>uild</a:t>
            </a:r>
            <a:r>
              <a:rPr lang="vi-VN" dirty="0"/>
              <a:t>ing</a:t>
            </a:r>
            <a:r>
              <a:rPr lang="en-US" dirty="0"/>
              <a:t> a database of words and images used for the game</a:t>
            </a:r>
            <a:endParaRPr lang="vi-VN" dirty="0"/>
          </a:p>
          <a:p>
            <a:pPr marL="342900" lvl="0" indent="-342900" algn="l" rtl="0">
              <a:spcBef>
                <a:spcPts val="0"/>
              </a:spcBef>
              <a:spcAft>
                <a:spcPts val="0"/>
              </a:spcAft>
              <a:buFontTx/>
              <a:buChar char="-"/>
            </a:pPr>
            <a:r>
              <a:rPr lang="vi-VN" dirty="0"/>
              <a:t>Game process logic: cr</a:t>
            </a:r>
            <a:r>
              <a:rPr lang="en-US" dirty="0" err="1"/>
              <a:t>eate</a:t>
            </a:r>
            <a:r>
              <a:rPr lang="en-US" dirty="0"/>
              <a:t> classes and data structures to store and manage game state</a:t>
            </a:r>
            <a:endParaRPr lang="vi-VN" dirty="0"/>
          </a:p>
          <a:p>
            <a:pPr marL="342900" lvl="0" indent="-342900" algn="l" rtl="0">
              <a:spcBef>
                <a:spcPts val="0"/>
              </a:spcBef>
              <a:spcAft>
                <a:spcPts val="0"/>
              </a:spcAft>
              <a:buFontTx/>
              <a:buChar char="-"/>
            </a:pPr>
            <a:r>
              <a:rPr lang="vi-VN" dirty="0"/>
              <a:t>Communication with players: player can communicate with each other by answer the puzzle</a:t>
            </a:r>
            <a:endParaRPr dirty="0"/>
          </a:p>
        </p:txBody>
      </p:sp>
    </p:spTree>
    <p:extLst>
      <p:ext uri="{BB962C8B-B14F-4D97-AF65-F5344CB8AC3E}">
        <p14:creationId xmlns:p14="http://schemas.microsoft.com/office/powerpoint/2010/main" val="153638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Technology</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Create user interface with Qt framework includes: login, play room, list room, list rank.....</a:t>
            </a:r>
          </a:p>
          <a:p>
            <a:pPr marL="342900" lvl="0" indent="-342900" algn="l" rtl="0">
              <a:spcBef>
                <a:spcPts val="0"/>
              </a:spcBef>
              <a:spcAft>
                <a:spcPts val="0"/>
              </a:spcAft>
              <a:buFontTx/>
              <a:buChar char="-"/>
            </a:pPr>
            <a:r>
              <a:rPr lang="vi-VN" dirty="0"/>
              <a:t>Create database by beekeeper application (using sql lite)</a:t>
            </a:r>
          </a:p>
          <a:p>
            <a:pPr marL="342900" lvl="0" indent="-342900" algn="l" rtl="0">
              <a:spcBef>
                <a:spcPts val="0"/>
              </a:spcBef>
              <a:spcAft>
                <a:spcPts val="0"/>
              </a:spcAft>
              <a:buFontTx/>
              <a:buChar char="-"/>
            </a:pPr>
            <a:r>
              <a:rPr lang="vi-VN" dirty="0"/>
              <a:t>Game process logic: using socket and api to control logic </a:t>
            </a:r>
          </a:p>
          <a:p>
            <a:pPr marL="342900" lvl="0" indent="-342900" algn="l" rtl="0">
              <a:spcBef>
                <a:spcPts val="0"/>
              </a:spcBef>
              <a:spcAft>
                <a:spcPts val="0"/>
              </a:spcAft>
              <a:buFontTx/>
              <a:buChar char="-"/>
            </a:pPr>
            <a:r>
              <a:rPr lang="vi-VN" dirty="0"/>
              <a:t>Communication with players: communicate with each player in a game by socket</a:t>
            </a:r>
            <a:endParaRPr dirty="0"/>
          </a:p>
        </p:txBody>
      </p:sp>
    </p:spTree>
    <p:extLst>
      <p:ext uri="{BB962C8B-B14F-4D97-AF65-F5344CB8AC3E}">
        <p14:creationId xmlns:p14="http://schemas.microsoft.com/office/powerpoint/2010/main" val="1194701874"/>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1122</Words>
  <Application>Microsoft Office PowerPoint</Application>
  <PresentationFormat>Widescreen</PresentationFormat>
  <Paragraphs>111</Paragraphs>
  <Slides>37</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Roboto</vt:lpstr>
      <vt:lpstr>Calibri</vt:lpstr>
      <vt:lpstr>Arial</vt:lpstr>
      <vt:lpstr>Aldrich</vt:lpstr>
      <vt:lpstr>Abril Fatface</vt:lpstr>
      <vt:lpstr>Roboto Medium</vt:lpstr>
      <vt:lpstr>SlidesMania</vt:lpstr>
      <vt:lpstr>FINAL PROGRESS REPORT</vt:lpstr>
      <vt:lpstr>TEAM MEMBER</vt:lpstr>
      <vt:lpstr>PowerPoint Presentation</vt:lpstr>
      <vt:lpstr>TABLE OF CONTENTS.</vt:lpstr>
      <vt:lpstr>WE WILL TALK ABOUT  1. INTRODUCE TOPIC</vt:lpstr>
      <vt:lpstr>PowerPoint Presentation</vt:lpstr>
      <vt:lpstr>2. SOLUTION AND TECHNOLOGY</vt:lpstr>
      <vt:lpstr>PowerPoint Presentation</vt:lpstr>
      <vt:lpstr>PowerPoint Presentation</vt:lpstr>
      <vt:lpstr>WE WILL TALK ABOUT  3. PROTOCOL DESIGN</vt:lpstr>
      <vt:lpstr>App Architechture</vt:lpstr>
      <vt:lpstr>Type of message</vt:lpstr>
      <vt:lpstr>Structure of message</vt:lpstr>
      <vt:lpstr>RoomData</vt:lpstr>
      <vt:lpstr>Send answer</vt:lpstr>
      <vt:lpstr>Protocol Processing</vt:lpstr>
      <vt:lpstr>4. Usecase, class diagram, flowchart</vt:lpstr>
      <vt:lpstr>Usecase</vt:lpstr>
      <vt:lpstr>Main Usecase</vt:lpstr>
      <vt:lpstr>Auth Usecase</vt:lpstr>
      <vt:lpstr>Play Game</vt:lpstr>
      <vt:lpstr>Flow Chart</vt:lpstr>
      <vt:lpstr>Flow chart </vt:lpstr>
      <vt:lpstr>Flow chart </vt:lpstr>
      <vt:lpstr>5. RESULT AND DEMO</vt:lpstr>
      <vt:lpstr>Work Result </vt:lpstr>
      <vt:lpstr>Auth</vt:lpstr>
      <vt:lpstr>Auth</vt:lpstr>
      <vt:lpstr>Playing game</vt:lpstr>
      <vt:lpstr>Playing game</vt:lpstr>
      <vt:lpstr>Playing game</vt:lpstr>
      <vt:lpstr>Play with computer</vt:lpstr>
      <vt:lpstr>Rank</vt:lpstr>
      <vt:lpstr>Rank</vt:lpstr>
      <vt:lpstr>6.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PROGRESS REPORT</dc:title>
  <cp:lastModifiedBy>LE DINH HUY 20194776</cp:lastModifiedBy>
  <cp:revision>87</cp:revision>
  <dcterms:modified xsi:type="dcterms:W3CDTF">2023-07-18T01:37:47Z</dcterms:modified>
</cp:coreProperties>
</file>