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68" r:id="rId5"/>
    <p:sldId id="269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93B55-4280-1D73-3412-B67BD12374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5CB784-45B8-73FC-BD50-1A04141BA0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A2D65-4BB3-3CE0-ED21-C5C573CC7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66973-04DC-49CA-956E-2619E9B799C9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8A9B4C-409A-5A44-7B8B-1AC85BA05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13DED-B780-B241-F4BA-86BBC6BEA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C93E3-36B1-4D68-BCD0-5F5336979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636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81081-E4B4-8038-A9C1-F25E824EF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BF7E4D-0AB6-7322-B3CF-F9D8F32448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71971-B20B-22DB-D2DC-DC37DD525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66973-04DC-49CA-956E-2619E9B799C9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FA232-8879-59FE-458D-05A9EA065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6F044-B159-80EF-54E3-9202B2A87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C93E3-36B1-4D68-BCD0-5F5336979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725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20BF9C-A3DD-0875-1DB8-0B221C0729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4FBC33-D20F-A5A4-C0C1-D3FE71D270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1A168-8512-5468-F10A-CB6EA3E25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66973-04DC-49CA-956E-2619E9B799C9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A59A9-ABF5-C013-A84D-CD83AD01A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91784-A8A1-C504-8D2F-23758690F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C93E3-36B1-4D68-BCD0-5F5336979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925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63191-A53F-FDE9-4EC6-C8A476D4E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41635-5CB9-DB80-1FCA-E8E88C58A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2B69E-4005-D518-E569-6E8F21169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66973-04DC-49CA-956E-2619E9B799C9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4944B-2CD0-680B-3D8D-3EC63116C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8408A-5DC4-A0DF-A5D7-99A9AEA09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C93E3-36B1-4D68-BCD0-5F5336979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385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F56A8-DB0B-E721-C758-FA6AF6ADA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4F9B2C-BA84-989B-8144-6B9BAD7278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66A52-9116-DCB9-D8DC-FDB774B3A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66973-04DC-49CA-956E-2619E9B799C9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7D6532-019D-50C0-FF25-67865163B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E48D9-4A6C-AE6B-DA60-8A36F31DD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C93E3-36B1-4D68-BCD0-5F5336979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202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8E22A-12E7-169A-C6E1-BFA13BF20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5A0EB-8B0E-033D-DE17-265C907C7B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73D7FA-DC0C-3810-1A33-9560A36406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74C251-D48E-585E-90E4-E34686806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66973-04DC-49CA-956E-2619E9B799C9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8CE62E-31AC-0CC6-7DA1-BF502CD3E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E733BE-2F72-3F0A-AFCB-B91722864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C93E3-36B1-4D68-BCD0-5F5336979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949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95B22-0FD1-FFE9-399A-D043F2F36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C6504C-C9AA-DB6A-1509-8BDFAEFF85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09D4C4-4DC5-4229-FB5C-5934474094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E68715-AD74-76E0-378B-C2AF67B0A5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6D4ADD-476F-C197-25FC-EA87F74344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B9B97B-5F1E-E387-7886-51D9CC2B6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66973-04DC-49CA-956E-2619E9B799C9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00954C-5EFE-E293-4011-5D9226DBE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3DB700-8400-109F-6C60-D8DF9F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C93E3-36B1-4D68-BCD0-5F5336979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273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E42D2-F270-365A-D43E-602960318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70F46E-4FC2-03B8-1561-025EB295D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66973-04DC-49CA-956E-2619E9B799C9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17B014-CD13-03D7-88B3-4DEAC7645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415C86-D8F3-53B2-92CA-BDAB032A0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C93E3-36B1-4D68-BCD0-5F5336979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813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8BFBB0-9184-94A4-9181-0E6B3018C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66973-04DC-49CA-956E-2619E9B799C9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9DCB79-AE12-0275-7569-63AC7F97B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B2411B-AD73-15DF-09F8-5B96E7B23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C93E3-36B1-4D68-BCD0-5F5336979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04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69B5D-4B61-E85F-E186-49C8D92BB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A8CE7-C1A6-A301-99B5-AD6026886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1AE70A-F287-5546-E4F4-49F7B9CFFC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45A56D-FB48-D3E0-4CE8-2590A920E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66973-04DC-49CA-956E-2619E9B799C9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8EB6C3-67F9-7B36-94F3-733F75225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8210D5-B9E6-DDA5-7B30-0DA66CC7E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C93E3-36B1-4D68-BCD0-5F5336979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855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0C9F2-13D8-D32C-4558-D85BC0EE5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D2389C-54CD-58D1-6C67-EFDD482A90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8E099F-1BF6-3A77-3A40-A0E80C8E9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1A0D08-DF97-CDCC-CD1A-2631326DC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66973-04DC-49CA-956E-2619E9B799C9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9140C5-0A6E-2F26-4CEC-D2BA440C0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FD7822-B44E-8D61-3D32-B7A61526A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C93E3-36B1-4D68-BCD0-5F5336979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533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A0EB1F-CBBA-68D0-95E5-1A09F6A8E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A2D68-68B3-C42F-41DC-E82A632013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8E88D-DDBA-655F-BD5B-BFDCD4DF5A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6366973-04DC-49CA-956E-2619E9B799C9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D4A7E4-1D65-59BB-6E37-5D38B23623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57A45-70BD-C5B8-CE18-FEFDFCE6D6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9C93E3-36B1-4D68-BCD0-5F5336979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117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chat.openai.com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66AA9-D3B9-FE59-6142-F51424E511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Four Pillars of Object-Oriented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02C467-16D0-853D-E7AF-3107A779A4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Encapsulation, Abstraction, Inheritance, and Polymorphism</a:t>
            </a:r>
          </a:p>
        </p:txBody>
      </p:sp>
    </p:spTree>
    <p:extLst>
      <p:ext uri="{BB962C8B-B14F-4D97-AF65-F5344CB8AC3E}">
        <p14:creationId xmlns:p14="http://schemas.microsoft.com/office/powerpoint/2010/main" val="1762166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CD700-F3C2-A1CC-8B76-207D7A0E1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9A78D-9B37-EBF3-77D0-01DC1CAC9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4805363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Definition: Inheritance allows one class (child) to inherit attributes and methods from another class (parent).</a:t>
            </a:r>
          </a:p>
          <a:p>
            <a:r>
              <a:rPr lang="en-US" sz="2400" dirty="0"/>
              <a:t>Key Concept: Promotes code reuse and hierarchical class structures.</a:t>
            </a:r>
          </a:p>
          <a:p>
            <a:r>
              <a:rPr lang="en-US" sz="2400" dirty="0"/>
              <a:t>Example: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Types:</a:t>
            </a:r>
          </a:p>
          <a:p>
            <a:pPr lvl="1"/>
            <a:r>
              <a:rPr lang="en-US" sz="2000" dirty="0"/>
              <a:t>Single inheritance</a:t>
            </a:r>
          </a:p>
          <a:p>
            <a:pPr lvl="1"/>
            <a:r>
              <a:rPr lang="en-US" sz="2000" dirty="0"/>
              <a:t>Multiple inheritance (unique to Python)</a:t>
            </a:r>
          </a:p>
          <a:p>
            <a:pPr lvl="1"/>
            <a:r>
              <a:rPr lang="en-US" sz="2000" dirty="0"/>
              <a:t>Multilevel inheritance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A0BEB2-51D2-37BA-65AB-D9B7C9FE1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683" y="2591357"/>
            <a:ext cx="6877050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609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6CD55-CAE7-2DF0-0B5E-B86E6EFDA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120A5-07FC-405D-E573-94A9F52B9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Definition: Polymorphism allows methods to do different things based on the object it is acting upon.</a:t>
            </a:r>
          </a:p>
          <a:p>
            <a:r>
              <a:rPr lang="en-US" dirty="0"/>
              <a:t>Key Concept: Same interface, different behavior.</a:t>
            </a:r>
          </a:p>
          <a:p>
            <a:r>
              <a:rPr lang="en-US" dirty="0"/>
              <a:t>Example: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Benefits: Flexibility in code design and maintenance.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37509B-9AE9-5503-17F7-AFDEFB3EC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302" y="3519370"/>
            <a:ext cx="661035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925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CF36D-BDC4-E16F-BAEE-7D25F8ADC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the Four Pillars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9BCD4A-8E86-D28C-17F0-A10AAC96AE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4150"/>
          <a:stretch/>
        </p:blipFill>
        <p:spPr>
          <a:xfrm>
            <a:off x="598134" y="2133304"/>
            <a:ext cx="11172334" cy="2808347"/>
          </a:xfrm>
        </p:spPr>
      </p:pic>
    </p:spTree>
    <p:extLst>
      <p:ext uri="{BB962C8B-B14F-4D97-AF65-F5344CB8AC3E}">
        <p14:creationId xmlns:p14="http://schemas.microsoft.com/office/powerpoint/2010/main" val="3642085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6F755-DE6D-FE95-89D6-3746FEFB7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Real-World Application of 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CC40A-94A7-73CE-B481-6F510B1C2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OOP is used in a variety of fields:</a:t>
            </a:r>
          </a:p>
          <a:p>
            <a:pPr lvl="1"/>
            <a:r>
              <a:rPr lang="en-US" dirty="0"/>
              <a:t>Game Development</a:t>
            </a:r>
          </a:p>
          <a:p>
            <a:pPr lvl="1"/>
            <a:r>
              <a:rPr lang="en-US" dirty="0"/>
              <a:t>Web Applications</a:t>
            </a:r>
          </a:p>
          <a:p>
            <a:pPr lvl="1"/>
            <a:r>
              <a:rPr lang="en-US" dirty="0"/>
              <a:t>GUI Design</a:t>
            </a:r>
          </a:p>
          <a:p>
            <a:pPr lvl="1"/>
            <a:r>
              <a:rPr lang="en-US" dirty="0"/>
              <a:t>Systems Development</a:t>
            </a:r>
          </a:p>
          <a:p>
            <a:pPr lvl="1"/>
            <a:endParaRPr lang="en-US" dirty="0"/>
          </a:p>
          <a:p>
            <a:r>
              <a:rPr lang="en-US" dirty="0"/>
              <a:t>Example: OOP principles in designing a transportation system (e.g., Cars, Bikes, Buses all as subclasses of Vehicle).</a:t>
            </a:r>
          </a:p>
        </p:txBody>
      </p:sp>
    </p:spTree>
    <p:extLst>
      <p:ext uri="{BB962C8B-B14F-4D97-AF65-F5344CB8AC3E}">
        <p14:creationId xmlns:p14="http://schemas.microsoft.com/office/powerpoint/2010/main" val="36175455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8D6FF-01ED-1971-6714-A2BC56065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75447-DA35-8AC8-71FA-BD2773079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Encapsulation: Controls access to the internal state.</a:t>
            </a:r>
          </a:p>
          <a:p>
            <a:r>
              <a:rPr lang="en-US" dirty="0"/>
              <a:t>Abstraction: Simplifies complexity by focusing on essential details.</a:t>
            </a:r>
          </a:p>
          <a:p>
            <a:r>
              <a:rPr lang="en-US" dirty="0"/>
              <a:t>Inheritance: Promotes reusability through hierarchical class structures.</a:t>
            </a:r>
          </a:p>
          <a:p>
            <a:r>
              <a:rPr lang="en-US" dirty="0"/>
              <a:t>Polymorphism: Flexibility to handle objects of different types through a common interface.</a:t>
            </a:r>
          </a:p>
          <a:p>
            <a:r>
              <a:rPr lang="en-US" dirty="0"/>
              <a:t>OOP helps in building scalable, maintainable, and reusable code.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163EA6-E938-D334-DD82-D8AE5E0DB1EC}"/>
              </a:ext>
            </a:extLst>
          </p:cNvPr>
          <p:cNvSpPr txBox="1"/>
          <p:nvPr/>
        </p:nvSpPr>
        <p:spPr>
          <a:xfrm>
            <a:off x="838200" y="5988734"/>
            <a:ext cx="9833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Slides prepared with assistance from:</a:t>
            </a:r>
          </a:p>
          <a:p>
            <a:r>
              <a:rPr lang="en-US" sz="1200" dirty="0"/>
              <a:t>ChatGPT. (2024, October 9). Lecture on the Four Pillars of Object-Oriented Programming. OpenAI. Retrieved from </a:t>
            </a:r>
            <a:r>
              <a:rPr lang="en-US" sz="1200" dirty="0">
                <a:hlinkClick r:id="rId2"/>
              </a:rPr>
              <a:t>https://chat.openai.com/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438765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2384D-F80B-D774-A73E-EC966B725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2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27866-452D-5A2A-2F9D-79D1CC05E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Available at Noon on Wednesday Due Sunday, Nov 3</a:t>
            </a:r>
            <a:r>
              <a:rPr lang="en-US" baseline="30000" dirty="0"/>
              <a:t>rd</a:t>
            </a:r>
            <a:endParaRPr lang="en-US" dirty="0"/>
          </a:p>
          <a:p>
            <a:r>
              <a:rPr lang="en-US" dirty="0"/>
              <a:t>Choose one of three project options:</a:t>
            </a:r>
          </a:p>
          <a:p>
            <a:pPr lvl="1"/>
            <a:r>
              <a:rPr lang="en-US" dirty="0"/>
              <a:t>A calculator app</a:t>
            </a:r>
          </a:p>
          <a:p>
            <a:pPr lvl="1"/>
            <a:r>
              <a:rPr lang="en-US" dirty="0"/>
              <a:t>A to-do list app</a:t>
            </a:r>
          </a:p>
          <a:p>
            <a:pPr lvl="1"/>
            <a:r>
              <a:rPr lang="en-US" dirty="0"/>
              <a:t>A contacts app</a:t>
            </a:r>
          </a:p>
          <a:p>
            <a:r>
              <a:rPr lang="en-US" dirty="0"/>
              <a:t>All three have similar requirements</a:t>
            </a:r>
          </a:p>
          <a:p>
            <a:pPr lvl="1"/>
            <a:r>
              <a:rPr lang="en-US" dirty="0"/>
              <a:t>GUI interface using </a:t>
            </a:r>
            <a:r>
              <a:rPr lang="en-US" dirty="0" err="1"/>
              <a:t>Tkinter</a:t>
            </a:r>
            <a:endParaRPr lang="en-US" dirty="0"/>
          </a:p>
          <a:p>
            <a:pPr lvl="1"/>
            <a:r>
              <a:rPr lang="en-US" dirty="0"/>
              <a:t>text entry, text display, buttons, and other widgets</a:t>
            </a:r>
          </a:p>
          <a:p>
            <a:pPr lvl="1"/>
            <a:r>
              <a:rPr lang="en-US" dirty="0"/>
              <a:t>Automatically save and retrieve history to / from a text file</a:t>
            </a:r>
          </a:p>
          <a:p>
            <a:pPr lvl="1"/>
            <a:r>
              <a:rPr lang="en-US" dirty="0"/>
              <a:t>Required use of “app class” template (2</a:t>
            </a:r>
            <a:r>
              <a:rPr lang="en-US" baseline="30000" dirty="0"/>
              <a:t>nd</a:t>
            </a:r>
            <a:r>
              <a:rPr lang="en-US" dirty="0"/>
              <a:t> example from lecture 6)</a:t>
            </a:r>
          </a:p>
        </p:txBody>
      </p:sp>
    </p:spTree>
    <p:extLst>
      <p:ext uri="{BB962C8B-B14F-4D97-AF65-F5344CB8AC3E}">
        <p14:creationId xmlns:p14="http://schemas.microsoft.com/office/powerpoint/2010/main" val="3293577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3E9F7-511B-CC89-CD87-CB3B8B1FF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9E382-6A18-2D80-0CAE-9BF7EF70C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 of the next 6 weeks</a:t>
            </a:r>
          </a:p>
          <a:p>
            <a:r>
              <a:rPr lang="en-US" dirty="0"/>
              <a:t>What is OOP?</a:t>
            </a:r>
          </a:p>
          <a:p>
            <a:r>
              <a:rPr lang="en-US" dirty="0"/>
              <a:t>The Four Pillars:</a:t>
            </a:r>
          </a:p>
          <a:p>
            <a:pPr lvl="1"/>
            <a:r>
              <a:rPr lang="en-US" dirty="0"/>
              <a:t>Encapsulation</a:t>
            </a:r>
          </a:p>
          <a:p>
            <a:pPr lvl="1"/>
            <a:r>
              <a:rPr lang="en-US" dirty="0"/>
              <a:t>Abstraction</a:t>
            </a:r>
          </a:p>
          <a:p>
            <a:pPr lvl="1"/>
            <a:r>
              <a:rPr lang="en-US" dirty="0"/>
              <a:t>Inheritance</a:t>
            </a:r>
          </a:p>
          <a:p>
            <a:pPr lvl="1"/>
            <a:r>
              <a:rPr lang="en-US" dirty="0"/>
              <a:t>Polymorphism</a:t>
            </a:r>
          </a:p>
          <a:p>
            <a:r>
              <a:rPr lang="en-US" dirty="0"/>
              <a:t>Summary &amp; Q&amp;A</a:t>
            </a:r>
          </a:p>
          <a:p>
            <a:r>
              <a:rPr lang="en-US" dirty="0"/>
              <a:t>Discussion of Project 2</a:t>
            </a:r>
          </a:p>
        </p:txBody>
      </p:sp>
    </p:spTree>
    <p:extLst>
      <p:ext uri="{BB962C8B-B14F-4D97-AF65-F5344CB8AC3E}">
        <p14:creationId xmlns:p14="http://schemas.microsoft.com/office/powerpoint/2010/main" val="2181944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4DB31-0742-D926-A943-CFB7A78DA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Remaining 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C92DB-A581-5D7F-A9F1-19206EB79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b="1" i="0" dirty="0">
                <a:solidFill>
                  <a:srgbClr val="2D3B45"/>
                </a:solidFill>
                <a:effectLst/>
                <a:latin typeface="Aptos" panose="020B0004020202020204" pitchFamily="34" charset="0"/>
              </a:rPr>
              <a:t>Week 08: The pillars of OOP </a:t>
            </a:r>
            <a:r>
              <a:rPr lang="en-US" sz="2400" b="0" i="0" dirty="0">
                <a:solidFill>
                  <a:srgbClr val="2D3B45"/>
                </a:solidFill>
                <a:effectLst/>
                <a:latin typeface="Aptos" panose="020B0004020202020204" pitchFamily="34" charset="0"/>
              </a:rPr>
              <a:t> </a:t>
            </a:r>
          </a:p>
          <a:p>
            <a:pPr lvl="1"/>
            <a:r>
              <a:rPr lang="en-US" sz="2000" b="0" i="0" dirty="0">
                <a:solidFill>
                  <a:srgbClr val="2D3B45"/>
                </a:solidFill>
                <a:effectLst/>
                <a:latin typeface="Aptos" panose="020B0004020202020204" pitchFamily="34" charset="0"/>
              </a:rPr>
              <a:t>an introduction to Encapsulation, Abstraction, Inheritance, and Polymorphism. </a:t>
            </a:r>
          </a:p>
          <a:p>
            <a:pPr lvl="1"/>
            <a:r>
              <a:rPr lang="en-US" sz="2000" b="0" i="0" dirty="0">
                <a:solidFill>
                  <a:srgbClr val="2D3B45"/>
                </a:solidFill>
                <a:effectLst/>
                <a:latin typeface="Aptos" panose="020B0004020202020204" pitchFamily="34" charset="0"/>
              </a:rPr>
              <a:t>No quiz or lab exercises this week, but we do have required readings. </a:t>
            </a:r>
          </a:p>
          <a:p>
            <a:pPr lvl="1"/>
            <a:r>
              <a:rPr lang="en-US" sz="2000" b="0" i="0" dirty="0">
                <a:solidFill>
                  <a:srgbClr val="2D3B45"/>
                </a:solidFill>
                <a:effectLst/>
                <a:latin typeface="Aptos" panose="020B0004020202020204" pitchFamily="34" charset="0"/>
              </a:rPr>
              <a:t>Project 2 will be assigned with three weeks to complete. It is an individual project.</a:t>
            </a:r>
          </a:p>
          <a:p>
            <a:pPr algn="l"/>
            <a:endParaRPr lang="en-US" sz="2400" b="0" i="0" dirty="0">
              <a:solidFill>
                <a:srgbClr val="2D3B45"/>
              </a:solidFill>
              <a:effectLst/>
              <a:latin typeface="Aptos" panose="020B0004020202020204" pitchFamily="34" charset="0"/>
            </a:endParaRPr>
          </a:p>
          <a:p>
            <a:pPr algn="l"/>
            <a:r>
              <a:rPr lang="en-US" sz="2400" b="1" i="0" dirty="0">
                <a:solidFill>
                  <a:srgbClr val="2D3B45"/>
                </a:solidFill>
                <a:effectLst/>
                <a:latin typeface="Aptos" panose="020B0004020202020204" pitchFamily="34" charset="0"/>
              </a:rPr>
              <a:t>Week 09: Collaborative programming</a:t>
            </a:r>
          </a:p>
          <a:p>
            <a:pPr lvl="1"/>
            <a:r>
              <a:rPr lang="en-US" sz="2000" b="0" i="0" dirty="0">
                <a:solidFill>
                  <a:srgbClr val="2D3B45"/>
                </a:solidFill>
                <a:effectLst/>
                <a:latin typeface="Aptos" panose="020B0004020202020204" pitchFamily="34" charset="0"/>
              </a:rPr>
              <a:t>We will introduce </a:t>
            </a:r>
            <a:r>
              <a:rPr lang="en-US" sz="2000" b="0" i="0" dirty="0" err="1">
                <a:solidFill>
                  <a:srgbClr val="2D3B45"/>
                </a:solidFill>
                <a:effectLst/>
                <a:latin typeface="Aptos" panose="020B0004020202020204" pitchFamily="34" charset="0"/>
              </a:rPr>
              <a:t>Github</a:t>
            </a:r>
            <a:r>
              <a:rPr lang="en-US" sz="2000" b="0" i="0" dirty="0">
                <a:solidFill>
                  <a:srgbClr val="2D3B45"/>
                </a:solidFill>
                <a:effectLst/>
                <a:latin typeface="Aptos" panose="020B0004020202020204" pitchFamily="34" charset="0"/>
              </a:rPr>
              <a:t> and assign groups in advance of our group project, Project 3.</a:t>
            </a:r>
          </a:p>
          <a:p>
            <a:pPr lvl="1"/>
            <a:r>
              <a:rPr lang="en-US" sz="2000" b="0" i="0" dirty="0">
                <a:solidFill>
                  <a:srgbClr val="2D3B45"/>
                </a:solidFill>
                <a:effectLst/>
                <a:latin typeface="Aptos" panose="020B0004020202020204" pitchFamily="34" charset="0"/>
              </a:rPr>
              <a:t> One of the main benefits of OOP is that it makes collaborative programming much easier.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247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4DB31-0742-D926-A943-CFB7A78DA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Remaining 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C92DB-A581-5D7F-A9F1-19206EB79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l"/>
            <a:r>
              <a:rPr lang="en-US" b="1" i="0" dirty="0">
                <a:solidFill>
                  <a:srgbClr val="2D3B45"/>
                </a:solidFill>
                <a:effectLst/>
              </a:rPr>
              <a:t>Week 10: OOP Encapsulation </a:t>
            </a:r>
            <a:endParaRPr lang="en-US" dirty="0">
              <a:solidFill>
                <a:srgbClr val="2D3B45"/>
              </a:solidFill>
            </a:endParaRPr>
          </a:p>
          <a:p>
            <a:pPr lvl="1"/>
            <a:r>
              <a:rPr lang="en-US" b="0" i="0" dirty="0">
                <a:solidFill>
                  <a:srgbClr val="2D3B45"/>
                </a:solidFill>
                <a:effectLst/>
              </a:rPr>
              <a:t>a deep dive into encapsulation as a pillar of OOP. </a:t>
            </a:r>
          </a:p>
          <a:p>
            <a:pPr lvl="1"/>
            <a:r>
              <a:rPr lang="en-US" b="0" i="0" dirty="0">
                <a:solidFill>
                  <a:srgbClr val="2D3B45"/>
                </a:solidFill>
                <a:effectLst/>
              </a:rPr>
              <a:t>Project 3 assigned.</a:t>
            </a:r>
          </a:p>
          <a:p>
            <a:pPr lvl="1"/>
            <a:endParaRPr lang="en-US" b="0" i="0" dirty="0">
              <a:solidFill>
                <a:srgbClr val="2D3B45"/>
              </a:solidFill>
              <a:effectLst/>
            </a:endParaRPr>
          </a:p>
          <a:p>
            <a:pPr algn="l"/>
            <a:r>
              <a:rPr lang="en-US" b="1" i="0" dirty="0">
                <a:solidFill>
                  <a:srgbClr val="2D3B45"/>
                </a:solidFill>
                <a:effectLst/>
              </a:rPr>
              <a:t>Week 11: OOP Abstraction </a:t>
            </a:r>
            <a:endParaRPr lang="en-US" dirty="0">
              <a:solidFill>
                <a:srgbClr val="2D3B45"/>
              </a:solidFill>
            </a:endParaRPr>
          </a:p>
          <a:p>
            <a:pPr lvl="1"/>
            <a:r>
              <a:rPr lang="en-US" b="0" i="0" dirty="0">
                <a:solidFill>
                  <a:srgbClr val="2D3B45"/>
                </a:solidFill>
                <a:effectLst/>
              </a:rPr>
              <a:t>a deep dive into abstraction and how to decide what classes you should have, and what should be in them. </a:t>
            </a:r>
          </a:p>
          <a:p>
            <a:pPr lvl="1"/>
            <a:r>
              <a:rPr lang="en-US" b="0" i="0" dirty="0">
                <a:solidFill>
                  <a:srgbClr val="2D3B45"/>
                </a:solidFill>
                <a:effectLst/>
              </a:rPr>
              <a:t>Project 2 due.</a:t>
            </a:r>
          </a:p>
          <a:p>
            <a:pPr lvl="1"/>
            <a:endParaRPr lang="en-US" b="0" i="0" dirty="0">
              <a:solidFill>
                <a:srgbClr val="2D3B45"/>
              </a:solidFill>
              <a:effectLst/>
            </a:endParaRPr>
          </a:p>
          <a:p>
            <a:pPr algn="l"/>
            <a:r>
              <a:rPr lang="en-US" b="1" i="0" dirty="0">
                <a:solidFill>
                  <a:srgbClr val="2D3B45"/>
                </a:solidFill>
                <a:effectLst/>
              </a:rPr>
              <a:t>Week 12: OOP Inheritance </a:t>
            </a:r>
            <a:endParaRPr lang="en-US" dirty="0">
              <a:solidFill>
                <a:srgbClr val="2D3B45"/>
              </a:solidFill>
            </a:endParaRPr>
          </a:p>
          <a:p>
            <a:pPr lvl="1"/>
            <a:r>
              <a:rPr lang="en-US" b="0" i="0" dirty="0">
                <a:solidFill>
                  <a:srgbClr val="2D3B45"/>
                </a:solidFill>
                <a:effectLst/>
              </a:rPr>
              <a:t>a deep dive into inheritance as a pillar of OOP.</a:t>
            </a:r>
          </a:p>
          <a:p>
            <a:pPr lvl="1"/>
            <a:endParaRPr lang="en-US" b="0" i="0" dirty="0">
              <a:solidFill>
                <a:srgbClr val="2D3B45"/>
              </a:solidFill>
              <a:effectLst/>
            </a:endParaRPr>
          </a:p>
          <a:p>
            <a:pPr algn="l"/>
            <a:r>
              <a:rPr lang="en-US" b="1" i="0" dirty="0">
                <a:solidFill>
                  <a:srgbClr val="2D3B45"/>
                </a:solidFill>
                <a:effectLst/>
              </a:rPr>
              <a:t>Week 13: OOP Polymorphism </a:t>
            </a:r>
          </a:p>
          <a:p>
            <a:pPr lvl="1"/>
            <a:r>
              <a:rPr lang="en-US" b="0" i="0" dirty="0">
                <a:solidFill>
                  <a:srgbClr val="2D3B45"/>
                </a:solidFill>
                <a:effectLst/>
              </a:rPr>
              <a:t>a deep dive into polymorphism as a pillar of OOP. </a:t>
            </a:r>
          </a:p>
          <a:p>
            <a:pPr lvl="1"/>
            <a:r>
              <a:rPr lang="en-US" b="0" i="0" dirty="0">
                <a:solidFill>
                  <a:srgbClr val="2D3B45"/>
                </a:solidFill>
                <a:effectLst/>
              </a:rPr>
              <a:t>Project 3 due. </a:t>
            </a:r>
          </a:p>
          <a:p>
            <a:pPr lvl="1"/>
            <a:r>
              <a:rPr lang="en-US" b="0" i="0" dirty="0">
                <a:solidFill>
                  <a:srgbClr val="2D3B45"/>
                </a:solidFill>
                <a:effectLst/>
              </a:rPr>
              <a:t>Project 4 assigned.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458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4DB31-0742-D926-A943-CFB7A78DA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Remaining 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C92DB-A581-5D7F-A9F1-19206EB79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b="0" i="0" dirty="0">
                <a:solidFill>
                  <a:srgbClr val="2D3B45"/>
                </a:solidFill>
                <a:effectLst/>
              </a:rPr>
              <a:t>Week 14: Thanksgiving break</a:t>
            </a:r>
          </a:p>
          <a:p>
            <a:pPr algn="l"/>
            <a:endParaRPr lang="en-US" sz="2400" b="0" i="0" dirty="0">
              <a:solidFill>
                <a:srgbClr val="2D3B45"/>
              </a:solidFill>
              <a:effectLst/>
            </a:endParaRPr>
          </a:p>
          <a:p>
            <a:pPr algn="l"/>
            <a:r>
              <a:rPr lang="en-US" sz="2400" b="0" i="0" dirty="0">
                <a:solidFill>
                  <a:srgbClr val="2D3B45"/>
                </a:solidFill>
                <a:effectLst/>
              </a:rPr>
              <a:t>Week 15: Course wrap.</a:t>
            </a:r>
          </a:p>
          <a:p>
            <a:pPr algn="l"/>
            <a:endParaRPr lang="en-US" sz="2400" b="0" i="0" dirty="0">
              <a:solidFill>
                <a:srgbClr val="2D3B45"/>
              </a:solidFill>
              <a:effectLst/>
            </a:endParaRPr>
          </a:p>
          <a:p>
            <a:pPr algn="l"/>
            <a:r>
              <a:rPr lang="en-US" sz="2400" b="0" i="0" dirty="0">
                <a:solidFill>
                  <a:srgbClr val="2D3B45"/>
                </a:solidFill>
                <a:effectLst/>
              </a:rPr>
              <a:t>Week 16: Project 4 due.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088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9AB2A-9F21-3A4F-25F7-8B3E646C4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Object-Oriented Programming?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951C2-3CCE-8209-EAA9-354DECD45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Definition: </a:t>
            </a:r>
            <a:r>
              <a:rPr lang="en-US" dirty="0"/>
              <a:t>A programming paradigm that revolves around the concept of “objects.”</a:t>
            </a:r>
          </a:p>
          <a:p>
            <a:endParaRPr lang="en-US" dirty="0"/>
          </a:p>
          <a:p>
            <a:r>
              <a:rPr lang="en-US" b="1" dirty="0"/>
              <a:t>Key Features:</a:t>
            </a:r>
          </a:p>
          <a:p>
            <a:pPr lvl="1"/>
            <a:r>
              <a:rPr lang="en-US" dirty="0"/>
              <a:t>Objects: Hold both data (attributes) and behavior (methods).</a:t>
            </a:r>
          </a:p>
          <a:p>
            <a:pPr lvl="1"/>
            <a:r>
              <a:rPr lang="en-US" dirty="0"/>
              <a:t>Reusability, modularity, scalability.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b="1" dirty="0"/>
              <a:t>Why OOP?: </a:t>
            </a:r>
            <a:r>
              <a:rPr lang="en-US" dirty="0"/>
              <a:t>Simplifies code management, promotes reusability, and models real-world systems.</a:t>
            </a:r>
          </a:p>
        </p:txBody>
      </p:sp>
    </p:spTree>
    <p:extLst>
      <p:ext uri="{BB962C8B-B14F-4D97-AF65-F5344CB8AC3E}">
        <p14:creationId xmlns:p14="http://schemas.microsoft.com/office/powerpoint/2010/main" val="3642349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03E3B-B33B-36B2-B6D8-C25B43687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Four Pillars of 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18231-9F1F-674B-7503-ABA538676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Introduction: The four foundational concepts that make OOP work effectively.</a:t>
            </a:r>
          </a:p>
          <a:p>
            <a:pPr lvl="1"/>
            <a:r>
              <a:rPr lang="en-US" dirty="0"/>
              <a:t>Encapsulation</a:t>
            </a:r>
          </a:p>
          <a:p>
            <a:pPr lvl="1"/>
            <a:r>
              <a:rPr lang="en-US" dirty="0"/>
              <a:t>Abstraction</a:t>
            </a:r>
          </a:p>
          <a:p>
            <a:pPr lvl="1"/>
            <a:r>
              <a:rPr lang="en-US" dirty="0"/>
              <a:t>Inheritance</a:t>
            </a:r>
          </a:p>
          <a:p>
            <a:pPr lvl="1"/>
            <a:r>
              <a:rPr lang="en-US" dirty="0"/>
              <a:t>Polymorphism</a:t>
            </a:r>
          </a:p>
          <a:p>
            <a:pPr lvl="1"/>
            <a:endParaRPr lang="en-US" dirty="0"/>
          </a:p>
          <a:p>
            <a:r>
              <a:rPr lang="en-US" dirty="0"/>
              <a:t>Let’s explore each in detail.</a:t>
            </a:r>
          </a:p>
        </p:txBody>
      </p:sp>
    </p:spTree>
    <p:extLst>
      <p:ext uri="{BB962C8B-B14F-4D97-AF65-F5344CB8AC3E}">
        <p14:creationId xmlns:p14="http://schemas.microsoft.com/office/powerpoint/2010/main" val="1529755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B0DDA-8617-926D-0FD4-7205FD625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DBA54-9EC6-3F88-2AF1-7A4B0F0BD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Definition: </a:t>
            </a:r>
            <a:r>
              <a:rPr lang="en-US" dirty="0"/>
              <a:t>Encapsulation is the bundling of data and methods within a class.</a:t>
            </a:r>
          </a:p>
          <a:p>
            <a:r>
              <a:rPr lang="en-US" b="1" dirty="0"/>
              <a:t>Key Concept: </a:t>
            </a:r>
            <a:r>
              <a:rPr lang="en-US" dirty="0"/>
              <a:t>Hides the internal state of an object and only exposes a controlled interface.</a:t>
            </a:r>
          </a:p>
          <a:p>
            <a:r>
              <a:rPr lang="en-US" b="1" dirty="0"/>
              <a:t>Example:</a:t>
            </a:r>
          </a:p>
          <a:p>
            <a:pPr marL="0" indent="0">
              <a:buNone/>
            </a:pPr>
            <a:r>
              <a:rPr lang="en-US" dirty="0"/>
              <a:t>   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Benefits</a:t>
            </a:r>
            <a:r>
              <a:rPr lang="en-US" dirty="0"/>
              <a:t>: Protects the internal state, promotes modularity, and prevents unintended access.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19C94F-2298-25B5-971D-11B1F1BBC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998" y="3799757"/>
            <a:ext cx="6648450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636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3FA92-6537-994F-A893-6C6956542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BF831-4354-1C32-2B57-1A2C02317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Definition: Abstraction focuses on hiding implementation details and showing only the necessary parts.</a:t>
            </a:r>
          </a:p>
          <a:p>
            <a:r>
              <a:rPr lang="en-US" sz="2400" dirty="0"/>
              <a:t>Key Concept: What an object does, not how it does it.</a:t>
            </a:r>
          </a:p>
          <a:p>
            <a:r>
              <a:rPr lang="en-US" sz="2400" dirty="0"/>
              <a:t>Example:</a:t>
            </a:r>
          </a:p>
          <a:p>
            <a:endParaRPr lang="en-US" sz="2400" dirty="0"/>
          </a:p>
          <a:p>
            <a:endParaRPr lang="en-US" dirty="0"/>
          </a:p>
          <a:p>
            <a:endParaRPr lang="en-US" dirty="0"/>
          </a:p>
          <a:p>
            <a:endParaRPr lang="en-US" sz="2400" dirty="0"/>
          </a:p>
          <a:p>
            <a:r>
              <a:rPr lang="en-US" sz="2400" dirty="0"/>
              <a:t>Benefits: Simplifies complex systems by focusing on high-level functionality.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47AC71-EADD-E16F-E258-1FBD12180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681" y="3429000"/>
            <a:ext cx="6705600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087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725</Words>
  <Application>Microsoft Office PowerPoint</Application>
  <PresentationFormat>Widescreen</PresentationFormat>
  <Paragraphs>127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Aptos</vt:lpstr>
      <vt:lpstr>Aptos Display</vt:lpstr>
      <vt:lpstr>Arial</vt:lpstr>
      <vt:lpstr>Office Theme</vt:lpstr>
      <vt:lpstr>The Four Pillars of Object-Oriented Programming</vt:lpstr>
      <vt:lpstr>Agenda</vt:lpstr>
      <vt:lpstr>Remaining Schedule</vt:lpstr>
      <vt:lpstr>Remaining Schedule</vt:lpstr>
      <vt:lpstr>Remaining Schedule</vt:lpstr>
      <vt:lpstr>What is Object-Oriented Programming?</vt:lpstr>
      <vt:lpstr>The Four Pillars of OOP</vt:lpstr>
      <vt:lpstr>Encapsulation</vt:lpstr>
      <vt:lpstr>Abstraction</vt:lpstr>
      <vt:lpstr>Inheritance</vt:lpstr>
      <vt:lpstr>Polymorphism</vt:lpstr>
      <vt:lpstr>Comparing the Four Pillars</vt:lpstr>
      <vt:lpstr>Real-World Application of OOP</vt:lpstr>
      <vt:lpstr>Summary</vt:lpstr>
      <vt:lpstr>Project 2 Discussion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Christopher Scott Dempwolf</dc:creator>
  <cp:lastModifiedBy>Christopher Scott Dempwolf</cp:lastModifiedBy>
  <cp:revision>3</cp:revision>
  <dcterms:created xsi:type="dcterms:W3CDTF">2024-10-09T13:43:46Z</dcterms:created>
  <dcterms:modified xsi:type="dcterms:W3CDTF">2024-10-15T10:18:43Z</dcterms:modified>
</cp:coreProperties>
</file>