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504-4025-4EF2-8D23-8D85E87D9161}" type="datetimeFigureOut">
              <a:rPr lang="en-UG" smtClean="0"/>
              <a:t>29/10/2025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AB04-9C9E-4F92-BAAB-EE618C95607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68497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504-4025-4EF2-8D23-8D85E87D9161}" type="datetimeFigureOut">
              <a:rPr lang="en-UG" smtClean="0"/>
              <a:t>29/10/2025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AB04-9C9E-4F92-BAAB-EE618C95607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12996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504-4025-4EF2-8D23-8D85E87D9161}" type="datetimeFigureOut">
              <a:rPr lang="en-UG" smtClean="0"/>
              <a:t>29/10/2025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AB04-9C9E-4F92-BAAB-EE618C95607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16498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504-4025-4EF2-8D23-8D85E87D9161}" type="datetimeFigureOut">
              <a:rPr lang="en-UG" smtClean="0"/>
              <a:t>29/10/2025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AB04-9C9E-4F92-BAAB-EE618C95607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74638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504-4025-4EF2-8D23-8D85E87D9161}" type="datetimeFigureOut">
              <a:rPr lang="en-UG" smtClean="0"/>
              <a:t>29/10/2025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AB04-9C9E-4F92-BAAB-EE618C95607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6939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504-4025-4EF2-8D23-8D85E87D9161}" type="datetimeFigureOut">
              <a:rPr lang="en-UG" smtClean="0"/>
              <a:t>29/10/2025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AB04-9C9E-4F92-BAAB-EE618C95607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8993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504-4025-4EF2-8D23-8D85E87D9161}" type="datetimeFigureOut">
              <a:rPr lang="en-UG" smtClean="0"/>
              <a:t>29/10/2025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AB04-9C9E-4F92-BAAB-EE618C95607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7032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504-4025-4EF2-8D23-8D85E87D9161}" type="datetimeFigureOut">
              <a:rPr lang="en-UG" smtClean="0"/>
              <a:t>29/10/2025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AB04-9C9E-4F92-BAAB-EE618C95607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02455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504-4025-4EF2-8D23-8D85E87D9161}" type="datetimeFigureOut">
              <a:rPr lang="en-UG" smtClean="0"/>
              <a:t>29/10/2025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AB04-9C9E-4F92-BAAB-EE618C95607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5551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504-4025-4EF2-8D23-8D85E87D9161}" type="datetimeFigureOut">
              <a:rPr lang="en-UG" smtClean="0"/>
              <a:t>29/10/2025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AB04-9C9E-4F92-BAAB-EE618C95607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2869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504-4025-4EF2-8D23-8D85E87D9161}" type="datetimeFigureOut">
              <a:rPr lang="en-UG" smtClean="0"/>
              <a:t>29/10/2025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AB04-9C9E-4F92-BAAB-EE618C95607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0984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FE504-4025-4EF2-8D23-8D85E87D9161}" type="datetimeFigureOut">
              <a:rPr lang="en-UG" smtClean="0"/>
              <a:t>29/10/2025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AB04-9C9E-4F92-BAAB-EE618C95607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87645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7279-9905-4457-AFDF-39C6398ED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3</a:t>
            </a:r>
            <a:endParaRPr lang="en-U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64B59-754E-42F9-A5EA-12C9A95CE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KIJJIBO ADRIAN JAMES </a:t>
            </a:r>
          </a:p>
          <a:p>
            <a:r>
              <a:rPr lang="en-US" sz="1600" dirty="0"/>
              <a:t>TUSIIME JENENAH</a:t>
            </a:r>
          </a:p>
          <a:p>
            <a:r>
              <a:rPr lang="en-US" sz="1600" dirty="0"/>
              <a:t>MASAABA EVANS</a:t>
            </a:r>
          </a:p>
          <a:p>
            <a:r>
              <a:rPr lang="en-US" sz="1600" dirty="0"/>
              <a:t>OBONG  JOSEPH</a:t>
            </a:r>
          </a:p>
          <a:p>
            <a:r>
              <a:rPr lang="en-US" sz="1600" dirty="0"/>
              <a:t>ASIIMWE HORACE</a:t>
            </a:r>
          </a:p>
          <a:p>
            <a:endParaRPr lang="en-UG" sz="1400" dirty="0"/>
          </a:p>
        </p:txBody>
      </p:sp>
    </p:spTree>
    <p:extLst>
      <p:ext uri="{BB962C8B-B14F-4D97-AF65-F5344CB8AC3E}">
        <p14:creationId xmlns:p14="http://schemas.microsoft.com/office/powerpoint/2010/main" val="2246780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E3AC-3828-459D-B4C9-CD17FEF3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471"/>
            <a:ext cx="10515600" cy="389255"/>
          </a:xfrm>
        </p:spPr>
        <p:txBody>
          <a:bodyPr>
            <a:normAutofit fontScale="90000"/>
          </a:bodyPr>
          <a:lstStyle/>
          <a:p>
            <a:r>
              <a:rPr lang="en-UG" sz="18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Model Performance &amp; Evaluation Results</a:t>
            </a:r>
            <a:br>
              <a:rPr lang="en-U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A335-FD3B-45AD-9B2E-3432D07F1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3440"/>
            <a:ext cx="10515600" cy="5323523"/>
          </a:xfrm>
        </p:spPr>
        <p:txBody>
          <a:bodyPr>
            <a:normAutofit/>
          </a:bodyPr>
          <a:lstStyle/>
          <a:p>
            <a:r>
              <a:rPr lang="en-US" sz="1400" dirty="0"/>
              <a:t>Final test results: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G" sz="14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PER-CLASS PERFORMANCE (XLM-</a:t>
            </a:r>
            <a:r>
              <a:rPr lang="en-UG" sz="1400" dirty="0" err="1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RoBERTa</a:t>
            </a:r>
            <a:r>
              <a:rPr lang="en-UG" sz="14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en-UG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G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91CE54-117C-4192-B496-2B8FA0F99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903713"/>
              </p:ext>
            </p:extLst>
          </p:nvPr>
        </p:nvGraphicFramePr>
        <p:xfrm>
          <a:off x="944880" y="1075266"/>
          <a:ext cx="4724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85053356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2930348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00895695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036460675"/>
                    </a:ext>
                  </a:extLst>
                </a:gridCol>
              </a:tblGrid>
              <a:tr h="31792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  <a:endParaRPr lang="en-U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Macro F1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20652"/>
                  </a:ext>
                </a:extLst>
              </a:tr>
              <a:tr h="317924">
                <a:tc>
                  <a:txBody>
                    <a:bodyPr/>
                    <a:lstStyle/>
                    <a:p>
                      <a:r>
                        <a:rPr lang="en-US" dirty="0" err="1"/>
                        <a:t>BiLSTM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87.2%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0.861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5min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31187"/>
                  </a:ext>
                </a:extLst>
              </a:tr>
              <a:tr h="317924">
                <a:tc>
                  <a:txBody>
                    <a:bodyPr/>
                    <a:lstStyle/>
                    <a:p>
                      <a:r>
                        <a:rPr lang="en-US" dirty="0"/>
                        <a:t>XLM-</a:t>
                      </a:r>
                      <a:r>
                        <a:rPr lang="en-US" dirty="0" err="1"/>
                        <a:t>RoBERTa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min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02920"/>
                  </a:ext>
                </a:extLst>
              </a:tr>
              <a:tr h="317924">
                <a:tc>
                  <a:txBody>
                    <a:bodyPr/>
                    <a:lstStyle/>
                    <a:p>
                      <a:r>
                        <a:rPr lang="en-US" dirty="0" err="1"/>
                        <a:t>AfriBERTa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98.5%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0.982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min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3405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698F92-B7B4-4A60-B15C-F87C16F13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839068"/>
              </p:ext>
            </p:extLst>
          </p:nvPr>
        </p:nvGraphicFramePr>
        <p:xfrm>
          <a:off x="944880" y="3429000"/>
          <a:ext cx="462534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957">
                  <a:extLst>
                    <a:ext uri="{9D8B030D-6E8A-4147-A177-3AD203B41FA5}">
                      <a16:colId xmlns:a16="http://schemas.microsoft.com/office/drawing/2014/main" val="4170596316"/>
                    </a:ext>
                  </a:extLst>
                </a:gridCol>
                <a:gridCol w="1048957">
                  <a:extLst>
                    <a:ext uri="{9D8B030D-6E8A-4147-A177-3AD203B41FA5}">
                      <a16:colId xmlns:a16="http://schemas.microsoft.com/office/drawing/2014/main" val="3680977958"/>
                    </a:ext>
                  </a:extLst>
                </a:gridCol>
                <a:gridCol w="1048957">
                  <a:extLst>
                    <a:ext uri="{9D8B030D-6E8A-4147-A177-3AD203B41FA5}">
                      <a16:colId xmlns:a16="http://schemas.microsoft.com/office/drawing/2014/main" val="4130180091"/>
                    </a:ext>
                  </a:extLst>
                </a:gridCol>
                <a:gridCol w="1478470">
                  <a:extLst>
                    <a:ext uri="{9D8B030D-6E8A-4147-A177-3AD203B41FA5}">
                      <a16:colId xmlns:a16="http://schemas.microsoft.com/office/drawing/2014/main" val="1006163208"/>
                    </a:ext>
                  </a:extLst>
                </a:gridCol>
              </a:tblGrid>
              <a:tr h="30700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714161"/>
                  </a:ext>
                </a:extLst>
              </a:tr>
              <a:tr h="537253"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</a:t>
                      </a:r>
                      <a:endParaRPr lang="en-UG" dirty="0"/>
                    </a:p>
                    <a:p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</a:t>
                      </a:r>
                      <a:endParaRPr lang="en-UG" dirty="0"/>
                    </a:p>
                    <a:p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613147"/>
                  </a:ext>
                </a:extLst>
              </a:tr>
              <a:tr h="537253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</a:t>
                      </a:r>
                      <a:endParaRPr lang="en-UG" dirty="0"/>
                    </a:p>
                    <a:p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</a:t>
                      </a:r>
                      <a:endParaRPr lang="en-UG" dirty="0"/>
                    </a:p>
                    <a:p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</a:t>
                      </a:r>
                      <a:endParaRPr lang="en-UG" dirty="0"/>
                    </a:p>
                    <a:p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2096"/>
                  </a:ext>
                </a:extLst>
              </a:tr>
              <a:tr h="537253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</a:t>
                      </a:r>
                      <a:endParaRPr lang="en-UG" dirty="0"/>
                    </a:p>
                    <a:p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</a:t>
                      </a:r>
                      <a:endParaRPr lang="en-UG" dirty="0"/>
                    </a:p>
                    <a:p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</a:t>
                      </a:r>
                      <a:endParaRPr lang="en-UG" dirty="0"/>
                    </a:p>
                    <a:p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3394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334B16C-1F37-4697-88DA-50C61F6F3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89" y="853440"/>
            <a:ext cx="5486411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9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1803-31F1-432C-B078-DE13DFFE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A153-EF5D-4279-8F8C-DA1233288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Key insights:</a:t>
            </a:r>
          </a:p>
          <a:p>
            <a:r>
              <a:rPr lang="en-US" sz="1400" dirty="0"/>
              <a:t> ZERO misclassifications on test set</a:t>
            </a:r>
          </a:p>
          <a:p>
            <a:r>
              <a:rPr lang="en-US" sz="1400" dirty="0"/>
              <a:t> All three classes predicted perfectly</a:t>
            </a:r>
          </a:p>
          <a:p>
            <a:r>
              <a:rPr lang="en-US" sz="1400" dirty="0"/>
              <a:t> Pretrained multilingual model excels on low-resource data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BiLSTM</a:t>
            </a:r>
            <a:r>
              <a:rPr lang="en-US" sz="1400" dirty="0"/>
              <a:t> baseline shows 87.2% - respectable but not perfect</a:t>
            </a:r>
          </a:p>
          <a:p>
            <a:r>
              <a:rPr lang="en-US" sz="1800" dirty="0"/>
              <a:t>Future work:</a:t>
            </a:r>
          </a:p>
          <a:p>
            <a:r>
              <a:rPr lang="en-US" sz="1400" dirty="0"/>
              <a:t>1. Test on larger, real-world </a:t>
            </a:r>
            <a:r>
              <a:rPr lang="en-US" sz="1400" dirty="0" err="1"/>
              <a:t>AfriSenti</a:t>
            </a:r>
            <a:r>
              <a:rPr lang="en-US" sz="1400" dirty="0"/>
              <a:t> dataset (10K+ tweets)</a:t>
            </a:r>
          </a:p>
          <a:p>
            <a:r>
              <a:rPr lang="en-US" sz="1400" dirty="0"/>
              <a:t>2. Explore more African languages (Hausa, Yoruba, Zulu)</a:t>
            </a:r>
          </a:p>
          <a:p>
            <a:r>
              <a:rPr lang="en-US" sz="1400" dirty="0"/>
              <a:t>3. </a:t>
            </a:r>
            <a:r>
              <a:rPr lang="en-UG" sz="1400" dirty="0"/>
              <a:t> </a:t>
            </a:r>
            <a:r>
              <a:rPr lang="en-US" sz="1400" dirty="0"/>
              <a:t>Add machine translation pipeline:   • Swahili/Amharic → English for interpretability   • Back-translation for data augmentation (↑5-10% accuracy)</a:t>
            </a:r>
          </a:p>
          <a:p>
            <a:r>
              <a:rPr lang="en-US" sz="1400" dirty="0"/>
              <a:t>4. Implement aspect-based sentiment analysis</a:t>
            </a:r>
          </a:p>
          <a:p>
            <a:r>
              <a:rPr lang="en-US" sz="1400" dirty="0"/>
              <a:t>5. Deploy as REST API for production use</a:t>
            </a:r>
          </a:p>
          <a:p>
            <a:r>
              <a:rPr lang="en-US" sz="1400" dirty="0"/>
              <a:t>6. Ensemble XLM-R + </a:t>
            </a:r>
            <a:r>
              <a:rPr lang="en-US" sz="1400" dirty="0" err="1"/>
              <a:t>AfriBERTa</a:t>
            </a:r>
            <a:r>
              <a:rPr lang="en-US" sz="1400" dirty="0"/>
              <a:t> for robustness</a:t>
            </a:r>
            <a:endParaRPr lang="en-UG" sz="1400" dirty="0"/>
          </a:p>
        </p:txBody>
      </p:sp>
    </p:spTree>
    <p:extLst>
      <p:ext uri="{BB962C8B-B14F-4D97-AF65-F5344CB8AC3E}">
        <p14:creationId xmlns:p14="http://schemas.microsoft.com/office/powerpoint/2010/main" val="300379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4F24-B9F7-47A7-B3B6-F43D4CEC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and objectives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D356-8542-497B-A3E5-8BC44740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4800" dirty="0"/>
          </a:p>
          <a:p>
            <a:r>
              <a:rPr lang="en-US" sz="4800" b="1" dirty="0"/>
              <a:t>  OBJECTIVE                                          </a:t>
            </a:r>
          </a:p>
          <a:p>
            <a:r>
              <a:rPr lang="en-US" sz="4800" dirty="0"/>
              <a:t>  Build robust multilingual sentiment classifier     </a:t>
            </a:r>
          </a:p>
          <a:p>
            <a:r>
              <a:rPr lang="en-US" sz="4800" dirty="0"/>
              <a:t>  for African social media text                      </a:t>
            </a:r>
          </a:p>
          <a:p>
            <a:r>
              <a:rPr lang="en-US" sz="4800" b="1" dirty="0"/>
              <a:t>DATASET</a:t>
            </a:r>
            <a:r>
              <a:rPr lang="en-US" sz="4800" dirty="0"/>
              <a:t>: </a:t>
            </a:r>
            <a:r>
              <a:rPr lang="en-US" sz="4800" dirty="0" err="1"/>
              <a:t>AfriSenti</a:t>
            </a:r>
            <a:r>
              <a:rPr lang="en-US" sz="4800" dirty="0"/>
              <a:t> Twitter Dataset</a:t>
            </a:r>
          </a:p>
          <a:p>
            <a:r>
              <a:rPr lang="en-US" sz="4800" dirty="0"/>
              <a:t>  </a:t>
            </a:r>
            <a:r>
              <a:rPr lang="en-UG" sz="4800" dirty="0"/>
              <a:t> 450 </a:t>
            </a:r>
            <a:r>
              <a:rPr lang="en-US" sz="4800" dirty="0"/>
              <a:t>tweets across 3 languages</a:t>
            </a:r>
          </a:p>
          <a:p>
            <a:r>
              <a:rPr lang="en-US" sz="4800" dirty="0"/>
              <a:t>  </a:t>
            </a:r>
            <a:r>
              <a:rPr lang="en-UG" sz="4800" dirty="0"/>
              <a:t> </a:t>
            </a:r>
            <a:r>
              <a:rPr lang="en-US" sz="4800" dirty="0"/>
              <a:t>Languages: Swahili , Amharic , English </a:t>
            </a:r>
          </a:p>
          <a:p>
            <a:r>
              <a:rPr lang="en-US" sz="4800" dirty="0"/>
              <a:t>  </a:t>
            </a:r>
            <a:r>
              <a:rPr lang="en-UG" sz="4800" dirty="0"/>
              <a:t> </a:t>
            </a:r>
            <a:r>
              <a:rPr lang="en-US" sz="4800" dirty="0"/>
              <a:t>Sentiments: Positive, Negative, Neutral</a:t>
            </a:r>
          </a:p>
          <a:p>
            <a:r>
              <a:rPr lang="en-US" sz="4800" b="1" dirty="0"/>
              <a:t>KEY GOALS</a:t>
            </a:r>
            <a:r>
              <a:rPr lang="en-US" sz="4800" dirty="0"/>
              <a:t>:</a:t>
            </a:r>
          </a:p>
          <a:p>
            <a:r>
              <a:rPr lang="en-US" sz="4800" dirty="0"/>
              <a:t>   Compare </a:t>
            </a:r>
            <a:r>
              <a:rPr lang="en-US" sz="4800" dirty="0" err="1"/>
              <a:t>BiLSTM</a:t>
            </a:r>
            <a:r>
              <a:rPr lang="en-US" sz="4800" dirty="0"/>
              <a:t> vs. Transformer models</a:t>
            </a:r>
          </a:p>
          <a:p>
            <a:r>
              <a:rPr lang="en-US" sz="4800" dirty="0"/>
              <a:t>   Evaluate cross-lingual transfer learning</a:t>
            </a:r>
          </a:p>
          <a:p>
            <a:r>
              <a:rPr lang="en-US" sz="4800" dirty="0"/>
              <a:t>   Analyze sentiment patterns per language</a:t>
            </a:r>
          </a:p>
          <a:p>
            <a:r>
              <a:rPr lang="en-US" sz="4800" dirty="0"/>
              <a:t>   Visualize embeddings using PCA/t-SNE</a:t>
            </a:r>
          </a:p>
          <a:p>
            <a:r>
              <a:rPr lang="en-US" sz="4800" b="1" dirty="0"/>
              <a:t>WHY IT MATTERS</a:t>
            </a:r>
            <a:r>
              <a:rPr lang="en-US" sz="4800" dirty="0"/>
              <a:t>:</a:t>
            </a:r>
          </a:p>
          <a:p>
            <a:r>
              <a:rPr lang="en-US" sz="4800" dirty="0"/>
              <a:t>  • Low-resource African languages need better NLP</a:t>
            </a:r>
          </a:p>
          <a:p>
            <a:r>
              <a:rPr lang="en-US" sz="4800" dirty="0"/>
              <a:t>  • Social media sentiment for brand monitoring</a:t>
            </a:r>
          </a:p>
          <a:p>
            <a:r>
              <a:rPr lang="en-US" sz="4800" dirty="0"/>
              <a:t>  • Cross-lingual models reduce training costs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67927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7C15-46DF-4C5F-9505-B8766CD9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 and </a:t>
            </a:r>
            <a:r>
              <a:rPr lang="en-US" dirty="0" err="1"/>
              <a:t>LabelDistribution</a:t>
            </a:r>
            <a:endParaRPr lang="en-U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1911A7-2F6E-4C54-92D8-11433484F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22337"/>
              </p:ext>
            </p:extLst>
          </p:nvPr>
        </p:nvGraphicFramePr>
        <p:xfrm>
          <a:off x="838200" y="1707971"/>
          <a:ext cx="3204411" cy="2677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599">
                  <a:extLst>
                    <a:ext uri="{9D8B030D-6E8A-4147-A177-3AD203B41FA5}">
                      <a16:colId xmlns:a16="http://schemas.microsoft.com/office/drawing/2014/main" val="2392088867"/>
                    </a:ext>
                  </a:extLst>
                </a:gridCol>
                <a:gridCol w="1019812">
                  <a:extLst>
                    <a:ext uri="{9D8B030D-6E8A-4147-A177-3AD203B41FA5}">
                      <a16:colId xmlns:a16="http://schemas.microsoft.com/office/drawing/2014/main" val="2167563209"/>
                    </a:ext>
                  </a:extLst>
                </a:gridCol>
              </a:tblGrid>
              <a:tr h="382568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37128"/>
                  </a:ext>
                </a:extLst>
              </a:tr>
              <a:tr h="382568">
                <a:tc>
                  <a:txBody>
                    <a:bodyPr/>
                    <a:lstStyle/>
                    <a:p>
                      <a:r>
                        <a:rPr lang="en-US" dirty="0"/>
                        <a:t>Total tweets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30244"/>
                  </a:ext>
                </a:extLst>
              </a:tr>
              <a:tr h="382568">
                <a:tc>
                  <a:txBody>
                    <a:bodyPr/>
                    <a:lstStyle/>
                    <a:p>
                      <a:r>
                        <a:rPr lang="en-US" dirty="0"/>
                        <a:t>Languages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078224"/>
                  </a:ext>
                </a:extLst>
              </a:tr>
              <a:tr h="382568">
                <a:tc>
                  <a:txBody>
                    <a:bodyPr/>
                    <a:lstStyle/>
                    <a:p>
                      <a:r>
                        <a:rPr lang="en-US" dirty="0"/>
                        <a:t>Classes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981618"/>
                  </a:ext>
                </a:extLst>
              </a:tr>
              <a:tr h="382568">
                <a:tc>
                  <a:txBody>
                    <a:bodyPr/>
                    <a:lstStyle/>
                    <a:p>
                      <a:r>
                        <a:rPr lang="en-US" dirty="0"/>
                        <a:t>Swahili samples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767"/>
                  </a:ext>
                </a:extLst>
              </a:tr>
              <a:tr h="382568">
                <a:tc>
                  <a:txBody>
                    <a:bodyPr/>
                    <a:lstStyle/>
                    <a:p>
                      <a:r>
                        <a:rPr lang="en-US" dirty="0"/>
                        <a:t>Amharic samples 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046703"/>
                  </a:ext>
                </a:extLst>
              </a:tr>
              <a:tr h="382568">
                <a:tc>
                  <a:txBody>
                    <a:bodyPr/>
                    <a:lstStyle/>
                    <a:p>
                      <a:r>
                        <a:rPr lang="en-US" dirty="0"/>
                        <a:t>English samples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8864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A5B29D-7F6D-410C-99E3-407B6946F97D}"/>
              </a:ext>
            </a:extLst>
          </p:cNvPr>
          <p:cNvSpPr txBox="1"/>
          <p:nvPr/>
        </p:nvSpPr>
        <p:spPr>
          <a:xfrm>
            <a:off x="838200" y="4587896"/>
            <a:ext cx="6096000" cy="15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G" sz="18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OVERALL SENTIMENT DISTRIBUTION:</a:t>
            </a:r>
            <a:endParaRPr lang="en-U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G" sz="18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• Positive:  157 (35%)</a:t>
            </a:r>
            <a:endParaRPr lang="en-U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G" sz="18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• Negative:  154 (34%)  </a:t>
            </a:r>
            <a:endParaRPr lang="en-U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G" sz="18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 • Neutral:   139 (31%)</a:t>
            </a:r>
            <a:endParaRPr lang="en-U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0DB3B-7DFA-4D76-940A-5134461792C4}"/>
              </a:ext>
            </a:extLst>
          </p:cNvPr>
          <p:cNvSpPr txBox="1"/>
          <p:nvPr/>
        </p:nvSpPr>
        <p:spPr>
          <a:xfrm>
            <a:off x="838200" y="61775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 sz="18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Balanced dataset - no class imbalance </a:t>
            </a:r>
            <a:r>
              <a:rPr lang="en-UG" sz="18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issues</a:t>
            </a:r>
            <a:endParaRPr lang="en-U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FC8F0A-750E-4B80-95E5-80D1A67A3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40" y="1280555"/>
            <a:ext cx="5580653" cy="23461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F2F6BE-563F-4422-A156-A55547449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89" y="3902239"/>
            <a:ext cx="5486411" cy="288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8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988B-2F10-4F07-8DBB-2AB16B0D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Text characteristics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F644-52FC-4ACA-AEA5-8A1FA69EB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565"/>
            <a:ext cx="10515600" cy="540571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dirty="0"/>
              <a:t>Code snippet</a:t>
            </a:r>
            <a:endParaRPr lang="en-UG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G" sz="4400" b="1" dirty="0">
                <a:solidFill>
                  <a:srgbClr val="8959A8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G" sz="44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pandas </a:t>
            </a:r>
            <a:r>
              <a:rPr lang="en-UG" sz="4400" b="1" dirty="0">
                <a:solidFill>
                  <a:srgbClr val="8959A8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lang="en-UG" sz="44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pd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G" sz="4400" b="1" dirty="0">
                <a:solidFill>
                  <a:srgbClr val="8959A8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G" sz="44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seaborn </a:t>
            </a:r>
            <a:r>
              <a:rPr lang="en-UG" sz="4400" b="1" dirty="0">
                <a:solidFill>
                  <a:srgbClr val="8959A8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lang="en-UG" sz="44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G" sz="4400" dirty="0" err="1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sns</a:t>
            </a:r>
            <a:endParaRPr lang="en-US" sz="4400" dirty="0">
              <a:solidFill>
                <a:srgbClr val="4D4D4C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G" sz="44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df[</a:t>
            </a:r>
            <a:r>
              <a:rPr lang="en-UG" sz="4400" dirty="0">
                <a:solidFill>
                  <a:srgbClr val="718C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G" sz="4400" dirty="0" err="1">
                <a:solidFill>
                  <a:srgbClr val="718C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char_len</a:t>
            </a:r>
            <a:r>
              <a:rPr lang="en-UG" sz="4400" dirty="0">
                <a:solidFill>
                  <a:srgbClr val="718C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G" sz="44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] = df[</a:t>
            </a:r>
            <a:r>
              <a:rPr lang="en-UG" sz="4400" dirty="0">
                <a:solidFill>
                  <a:srgbClr val="718C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'text'</a:t>
            </a:r>
            <a:r>
              <a:rPr lang="en-UG" sz="44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].</a:t>
            </a:r>
            <a:r>
              <a:rPr lang="en-UG" sz="4400" dirty="0" err="1">
                <a:solidFill>
                  <a:srgbClr val="F5871F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G" sz="4400" dirty="0" err="1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G" sz="4400" dirty="0" err="1">
                <a:solidFill>
                  <a:srgbClr val="F5871F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len</a:t>
            </a:r>
            <a:r>
              <a:rPr lang="en-UG" sz="44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G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G" sz="44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df[</a:t>
            </a:r>
            <a:r>
              <a:rPr lang="en-UG" sz="4400" dirty="0">
                <a:solidFill>
                  <a:srgbClr val="718C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G" sz="4400" dirty="0" err="1">
                <a:solidFill>
                  <a:srgbClr val="718C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token_len</a:t>
            </a:r>
            <a:r>
              <a:rPr lang="en-UG" sz="4400" dirty="0">
                <a:solidFill>
                  <a:srgbClr val="718C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G" sz="44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] = df[</a:t>
            </a:r>
            <a:r>
              <a:rPr lang="en-UG" sz="4400" dirty="0">
                <a:solidFill>
                  <a:srgbClr val="718C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'text'</a:t>
            </a:r>
            <a:r>
              <a:rPr lang="en-UG" sz="44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].</a:t>
            </a:r>
            <a:r>
              <a:rPr lang="en-UG" sz="4400" dirty="0" err="1">
                <a:solidFill>
                  <a:srgbClr val="F5871F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G" sz="4400" dirty="0" err="1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.split</a:t>
            </a:r>
            <a:r>
              <a:rPr lang="en-UG" sz="44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().</a:t>
            </a:r>
            <a:r>
              <a:rPr lang="en-UG" sz="4400" dirty="0" err="1">
                <a:solidFill>
                  <a:srgbClr val="F5871F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G" sz="4400" dirty="0" err="1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G" sz="4400" dirty="0" err="1">
                <a:solidFill>
                  <a:srgbClr val="F5871F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len</a:t>
            </a:r>
            <a:r>
              <a:rPr lang="en-UG" sz="44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4400" dirty="0">
              <a:solidFill>
                <a:srgbClr val="4D4D4C"/>
              </a:solidFill>
              <a:effectLst/>
              <a:latin typeface="inheri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G" sz="4400" dirty="0" err="1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corr</a:t>
            </a:r>
            <a:r>
              <a:rPr lang="en-UG" sz="44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= df[[</a:t>
            </a:r>
            <a:r>
              <a:rPr lang="en-UG" sz="4400" dirty="0">
                <a:solidFill>
                  <a:srgbClr val="718C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G" sz="4400" dirty="0" err="1">
                <a:solidFill>
                  <a:srgbClr val="718C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char_len</a:t>
            </a:r>
            <a:r>
              <a:rPr lang="en-UG" sz="4400" dirty="0">
                <a:solidFill>
                  <a:srgbClr val="718C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G" sz="44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G" sz="4400" dirty="0">
                <a:solidFill>
                  <a:srgbClr val="718C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G" sz="4400" dirty="0" err="1">
                <a:solidFill>
                  <a:srgbClr val="718C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token_len</a:t>
            </a:r>
            <a:r>
              <a:rPr lang="en-UG" sz="4400" dirty="0">
                <a:solidFill>
                  <a:srgbClr val="718C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G" sz="44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G" sz="4400" dirty="0">
                <a:solidFill>
                  <a:srgbClr val="718C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G" sz="4400" dirty="0" err="1">
                <a:solidFill>
                  <a:srgbClr val="718C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label_id</a:t>
            </a:r>
            <a:r>
              <a:rPr lang="en-UG" sz="4400" dirty="0">
                <a:solidFill>
                  <a:srgbClr val="718C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G" sz="44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]].</a:t>
            </a:r>
            <a:r>
              <a:rPr lang="en-UG" sz="4400" dirty="0" err="1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corr</a:t>
            </a:r>
            <a:r>
              <a:rPr lang="en-UG" sz="44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G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G" sz="4400" dirty="0" err="1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sns.histplot</a:t>
            </a:r>
            <a:r>
              <a:rPr lang="en-UG" sz="44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(data=df, x=</a:t>
            </a:r>
            <a:r>
              <a:rPr lang="en-UG" sz="4400" dirty="0">
                <a:solidFill>
                  <a:srgbClr val="718C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G" sz="4400" dirty="0" err="1">
                <a:solidFill>
                  <a:srgbClr val="718C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char_len</a:t>
            </a:r>
            <a:r>
              <a:rPr lang="en-UG" sz="4400" dirty="0">
                <a:solidFill>
                  <a:srgbClr val="718C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G" sz="44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, hue=</a:t>
            </a:r>
            <a:r>
              <a:rPr lang="en-UG" sz="4400" dirty="0">
                <a:solidFill>
                  <a:srgbClr val="718C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'label'</a:t>
            </a:r>
            <a:r>
              <a:rPr lang="en-UG" sz="44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G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G" sz="4400" dirty="0" err="1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plt.title</a:t>
            </a:r>
            <a:r>
              <a:rPr lang="en-UG" sz="44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G" sz="4400" dirty="0">
                <a:solidFill>
                  <a:srgbClr val="718C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'Text Length Distribution by Sentiment</a:t>
            </a:r>
            <a:r>
              <a:rPr lang="en-US" sz="4400" dirty="0">
                <a:solidFill>
                  <a:srgbClr val="718C00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’)</a:t>
            </a:r>
            <a:endParaRPr lang="en-UG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/>
              <a:t>Key insights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G" sz="36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G" sz="3600" dirty="0"/>
              <a:t>TEXT LENGTH ANALYSIS:</a:t>
            </a:r>
            <a:endParaRPr lang="en-US" sz="3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G" sz="3600" dirty="0"/>
              <a:t>Character Length: Mean = 29, Range = 22-34</a:t>
            </a:r>
            <a:endParaRPr lang="en-US" sz="3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G" sz="3600" dirty="0"/>
              <a:t> Token Length: Mean = 5.5 tokens per tweet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G" sz="3600" dirty="0"/>
              <a:t> Correlation (char ↔ token): r = 0.91 (strong)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G" sz="3600" dirty="0"/>
              <a:t>SENTIMENT VS LENGTH: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G" sz="3600" dirty="0" err="1"/>
              <a:t>char_len</a:t>
            </a:r>
            <a:r>
              <a:rPr lang="en-UG" sz="3600" dirty="0"/>
              <a:t> ↔ label: r = 0.37 (weak)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G" sz="3600" dirty="0" err="1"/>
              <a:t>token_len</a:t>
            </a:r>
            <a:r>
              <a:rPr lang="en-UG" sz="3600" dirty="0"/>
              <a:t> ↔ label: r = -0.012 (none)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387059-CC9E-4750-AE91-B8BF6028B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22" y="1371348"/>
            <a:ext cx="3110399" cy="22418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0D7EA5-A6B1-429F-8F9E-506DD0F97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775" y="3866357"/>
            <a:ext cx="3640732" cy="23106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2EA71D-0BD8-4347-9D4F-4E3214E44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843" y="1380565"/>
            <a:ext cx="3110400" cy="31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2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F546-7FA5-413E-890A-FAEFF4D9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and feature engineering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078B-4297-45D0-BE6F-7EF2D7D7F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140" y="1825625"/>
            <a:ext cx="5044440" cy="4351338"/>
          </a:xfrm>
        </p:spPr>
        <p:txBody>
          <a:bodyPr>
            <a:normAutofit fontScale="32500" lnSpcReduction="20000"/>
          </a:bodyPr>
          <a:lstStyle/>
          <a:p>
            <a:r>
              <a:rPr lang="en-US" sz="4300" b="1" dirty="0"/>
              <a:t>Preprocessing steps:</a:t>
            </a:r>
          </a:p>
          <a:p>
            <a:pPr marL="0" indent="0">
              <a:buNone/>
            </a:pPr>
            <a:r>
              <a:rPr lang="en-US" sz="4300" dirty="0"/>
              <a:t>Text cleaning</a:t>
            </a:r>
          </a:p>
          <a:p>
            <a:pPr marL="0" indent="0">
              <a:buNone/>
            </a:pPr>
            <a:r>
              <a:rPr lang="en-US" sz="4300" dirty="0"/>
              <a:t>Tokenization</a:t>
            </a:r>
          </a:p>
          <a:p>
            <a:pPr marL="0" indent="0">
              <a:buNone/>
            </a:pPr>
            <a:r>
              <a:rPr lang="en-US" sz="4300" dirty="0"/>
              <a:t>Feature extraction</a:t>
            </a:r>
          </a:p>
          <a:p>
            <a:pPr marL="0" indent="0">
              <a:buNone/>
            </a:pPr>
            <a:r>
              <a:rPr lang="en-US" sz="4300" dirty="0"/>
              <a:t>Data </a:t>
            </a:r>
            <a:r>
              <a:rPr lang="en-US" sz="4300" dirty="0" err="1"/>
              <a:t>augumentation</a:t>
            </a:r>
            <a:endParaRPr lang="en-US" sz="4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G" sz="4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Flow Diagram:</a:t>
            </a:r>
            <a:endParaRPr lang="en-UG" sz="43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G" sz="4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Raw Tweet → Clean]→ Tokenize → Encode → Model Input</a:t>
            </a:r>
            <a:endParaRPr lang="en-US" sz="4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G" sz="4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"Good!"     "good"    [101,2054]   [768-dim]   Ready </a:t>
            </a:r>
            <a:endParaRPr lang="en-UG" sz="4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C8A03-B443-4FCC-B444-483C42C475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Code snippet: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import 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from transformers import </a:t>
            </a:r>
            <a:r>
              <a:rPr lang="en-US" dirty="0" err="1">
                <a:solidFill>
                  <a:schemeClr val="accent1"/>
                </a:solidFill>
              </a:rPr>
              <a:t>AutoTokenizer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Text Cleaning Function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def </a:t>
            </a:r>
            <a:r>
              <a:rPr lang="en-US" dirty="0" err="1">
                <a:solidFill>
                  <a:schemeClr val="accent1"/>
                </a:solidFill>
              </a:rPr>
              <a:t>simple_clean</a:t>
            </a:r>
            <a:r>
              <a:rPr lang="en-US" dirty="0">
                <a:solidFill>
                  <a:schemeClr val="accent1"/>
                </a:solidFill>
              </a:rPr>
              <a:t>(text):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text = </a:t>
            </a:r>
            <a:r>
              <a:rPr lang="en-US" dirty="0" err="1">
                <a:solidFill>
                  <a:schemeClr val="accent1"/>
                </a:solidFill>
              </a:rPr>
              <a:t>re.sub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r'http</a:t>
            </a:r>
            <a:r>
              <a:rPr lang="en-US" dirty="0">
                <a:solidFill>
                  <a:schemeClr val="accent1"/>
                </a:solidFill>
              </a:rPr>
              <a:t>\S+', '', text)    # Remove URLs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text = </a:t>
            </a:r>
            <a:r>
              <a:rPr lang="en-US" dirty="0" err="1">
                <a:solidFill>
                  <a:schemeClr val="accent1"/>
                </a:solidFill>
              </a:rPr>
              <a:t>re.sub</a:t>
            </a:r>
            <a:r>
              <a:rPr lang="en-US" dirty="0">
                <a:solidFill>
                  <a:schemeClr val="accent1"/>
                </a:solidFill>
              </a:rPr>
              <a:t>(r'@\w+', '', text)        # Remove mentions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text = </a:t>
            </a:r>
            <a:r>
              <a:rPr lang="en-US" dirty="0" err="1">
                <a:solidFill>
                  <a:schemeClr val="accent1"/>
                </a:solidFill>
              </a:rPr>
              <a:t>re.sub</a:t>
            </a:r>
            <a:r>
              <a:rPr lang="en-US" dirty="0">
                <a:solidFill>
                  <a:schemeClr val="accent1"/>
                </a:solidFill>
              </a:rPr>
              <a:t>(r'#\w+', '', text)        # Remove hashtags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text = </a:t>
            </a:r>
            <a:r>
              <a:rPr lang="en-US" dirty="0" err="1">
                <a:solidFill>
                  <a:schemeClr val="accent1"/>
                </a:solidFill>
              </a:rPr>
              <a:t>text.lower</a:t>
            </a:r>
            <a:r>
              <a:rPr lang="en-US" dirty="0">
                <a:solidFill>
                  <a:schemeClr val="accent1"/>
                </a:solidFill>
              </a:rPr>
              <a:t>().strip()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return text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Tokenization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tokenizer = </a:t>
            </a:r>
            <a:r>
              <a:rPr lang="en-US" dirty="0" err="1">
                <a:solidFill>
                  <a:schemeClr val="accent1"/>
                </a:solidFill>
              </a:rPr>
              <a:t>AutoTokenizer.from_pretrained</a:t>
            </a:r>
            <a:r>
              <a:rPr lang="en-US" dirty="0">
                <a:solidFill>
                  <a:schemeClr val="accent1"/>
                </a:solidFill>
              </a:rPr>
              <a:t>('</a:t>
            </a:r>
            <a:r>
              <a:rPr lang="en-US" dirty="0" err="1">
                <a:solidFill>
                  <a:schemeClr val="accent1"/>
                </a:solidFill>
              </a:rPr>
              <a:t>xlm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 err="1">
                <a:solidFill>
                  <a:schemeClr val="accent1"/>
                </a:solidFill>
              </a:rPr>
              <a:t>roberta</a:t>
            </a:r>
            <a:r>
              <a:rPr lang="en-US" dirty="0">
                <a:solidFill>
                  <a:schemeClr val="accent1"/>
                </a:solidFill>
              </a:rPr>
              <a:t>-base')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encoded = tokenizer(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texts,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truncation=True,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padding='</a:t>
            </a:r>
            <a:r>
              <a:rPr lang="en-US" dirty="0" err="1">
                <a:solidFill>
                  <a:schemeClr val="accent1"/>
                </a:solidFill>
              </a:rPr>
              <a:t>max_length</a:t>
            </a:r>
            <a:r>
              <a:rPr lang="en-US" dirty="0">
                <a:solidFill>
                  <a:schemeClr val="accent1"/>
                </a:solidFill>
              </a:rPr>
              <a:t>',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max_length</a:t>
            </a:r>
            <a:r>
              <a:rPr lang="en-US" dirty="0">
                <a:solidFill>
                  <a:schemeClr val="accent1"/>
                </a:solidFill>
              </a:rPr>
              <a:t>=128,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return_tensors</a:t>
            </a:r>
            <a:r>
              <a:rPr lang="en-US" dirty="0">
                <a:solidFill>
                  <a:schemeClr val="accent1"/>
                </a:solidFill>
              </a:rPr>
              <a:t>='</a:t>
            </a:r>
            <a:r>
              <a:rPr lang="en-US" dirty="0" err="1">
                <a:solidFill>
                  <a:schemeClr val="accent1"/>
                </a:solidFill>
              </a:rPr>
              <a:t>pt</a:t>
            </a:r>
            <a:r>
              <a:rPr lang="en-US" dirty="0">
                <a:solidFill>
                  <a:schemeClr val="accent1"/>
                </a:solidFill>
              </a:rPr>
              <a:t>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19201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4CCC-F2CD-4DE5-B3A3-A7AE25DC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en-U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A6741E-79E9-48EB-A04A-9CC227AAC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88" y="1368425"/>
            <a:ext cx="498877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247D1A-8F4F-4B9D-886B-20DB4E1D4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59" y="1368425"/>
            <a:ext cx="4213861" cy="449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3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D730-9BC2-4CFB-ACCF-662DC7CF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 ARCHITECTURES( </a:t>
            </a:r>
            <a:r>
              <a:rPr lang="en-US" sz="2400" dirty="0" err="1"/>
              <a:t>BiLSTM</a:t>
            </a:r>
            <a:r>
              <a:rPr lang="en-US" sz="2400" dirty="0"/>
              <a:t> vs XLM-</a:t>
            </a:r>
            <a:r>
              <a:rPr lang="en-US" sz="2400" dirty="0" err="1"/>
              <a:t>RoBERTa</a:t>
            </a:r>
            <a:r>
              <a:rPr lang="en-US" sz="2400" dirty="0"/>
              <a:t>)</a:t>
            </a:r>
            <a:endParaRPr lang="en-UG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99085-A829-479A-8575-065D8E5019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MODEL 1: </a:t>
            </a:r>
            <a:r>
              <a:rPr lang="en-US" dirty="0" err="1"/>
              <a:t>BiLSTM</a:t>
            </a:r>
            <a:r>
              <a:rPr lang="en-US" dirty="0"/>
              <a:t> Baseline                       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Architecture:</a:t>
            </a:r>
          </a:p>
          <a:p>
            <a:pPr marL="0" indent="0">
              <a:buNone/>
            </a:pPr>
            <a:r>
              <a:rPr lang="en-US" dirty="0"/>
              <a:t>  Embedding Layer (300-dim)</a:t>
            </a:r>
          </a:p>
          <a:p>
            <a:pPr marL="0" indent="0">
              <a:buNone/>
            </a:pPr>
            <a:r>
              <a:rPr lang="en-US" dirty="0"/>
              <a:t>       ↓</a:t>
            </a:r>
          </a:p>
          <a:p>
            <a:pPr marL="0" indent="0">
              <a:buNone/>
            </a:pPr>
            <a:r>
              <a:rPr lang="en-US" dirty="0"/>
              <a:t>  Bidirectional LSTM (256 hidden units)</a:t>
            </a:r>
          </a:p>
          <a:p>
            <a:pPr marL="0" indent="0">
              <a:buNone/>
            </a:pPr>
            <a:r>
              <a:rPr lang="en-US" dirty="0"/>
              <a:t>       ↓</a:t>
            </a:r>
          </a:p>
          <a:p>
            <a:pPr marL="0" indent="0">
              <a:buNone/>
            </a:pPr>
            <a:r>
              <a:rPr lang="en-US" dirty="0"/>
              <a:t>  Dropout (0.3)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G" dirty="0"/>
              <a:t> </a:t>
            </a:r>
            <a:r>
              <a:rPr lang="en-US" dirty="0"/>
              <a:t>Parameters: 1.2M trainable</a:t>
            </a:r>
          </a:p>
          <a:p>
            <a:pPr marL="0" indent="0">
              <a:buNone/>
            </a:pPr>
            <a:r>
              <a:rPr lang="en-US" dirty="0"/>
              <a:t> Training Time: ~5 minutes</a:t>
            </a:r>
          </a:p>
          <a:p>
            <a:endParaRPr lang="en-U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B842A-9432-47C9-909B-5557D20CD8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MODEL 2: XLM-</a:t>
            </a:r>
            <a:r>
              <a:rPr lang="en-US" dirty="0" err="1"/>
              <a:t>RoBERTa</a:t>
            </a:r>
            <a:r>
              <a:rPr lang="en-US" dirty="0"/>
              <a:t> (Fine-tuned)             </a:t>
            </a:r>
          </a:p>
          <a:p>
            <a:pPr marL="0" indent="0">
              <a:buNone/>
            </a:pPr>
            <a:r>
              <a:rPr lang="en-US" dirty="0"/>
              <a:t>Architecture:</a:t>
            </a:r>
          </a:p>
          <a:p>
            <a:pPr marL="0" indent="0">
              <a:buNone/>
            </a:pPr>
            <a:r>
              <a:rPr lang="en-US" dirty="0"/>
              <a:t>  XLM-</a:t>
            </a:r>
            <a:r>
              <a:rPr lang="en-US" dirty="0" err="1"/>
              <a:t>RoBERTa</a:t>
            </a:r>
            <a:r>
              <a:rPr lang="en-US" dirty="0"/>
              <a:t> Base Encoder (12 layers) [FROZEN]</a:t>
            </a:r>
          </a:p>
          <a:p>
            <a:pPr marL="0" indent="0">
              <a:buNone/>
            </a:pPr>
            <a:r>
              <a:rPr lang="en-US" dirty="0"/>
              <a:t>       ↓</a:t>
            </a:r>
          </a:p>
          <a:p>
            <a:pPr marL="0" indent="0">
              <a:buNone/>
            </a:pPr>
            <a:r>
              <a:rPr lang="en-US" dirty="0"/>
              <a:t>  Mean Pooling</a:t>
            </a:r>
          </a:p>
          <a:p>
            <a:pPr marL="0" indent="0">
              <a:buNone/>
            </a:pPr>
            <a:r>
              <a:rPr lang="en-US" dirty="0"/>
              <a:t>       ↓</a:t>
            </a:r>
          </a:p>
          <a:p>
            <a:pPr marL="0" indent="0">
              <a:buNone/>
            </a:pPr>
            <a:r>
              <a:rPr lang="en-US" dirty="0"/>
              <a:t>  Classification Head:</a:t>
            </a:r>
          </a:p>
          <a:p>
            <a:pPr marL="0" indent="0">
              <a:buNone/>
            </a:pPr>
            <a:r>
              <a:rPr lang="en-US" dirty="0"/>
              <a:t>  Dense (256,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Drop out (0.3)  </a:t>
            </a:r>
          </a:p>
          <a:p>
            <a:pPr marL="0" indent="0">
              <a:buNone/>
            </a:pPr>
            <a:r>
              <a:rPr lang="en-US" dirty="0"/>
              <a:t>  Dense (3, </a:t>
            </a:r>
            <a:r>
              <a:rPr lang="en-US" dirty="0" err="1"/>
              <a:t>softmax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Parameters: 270M total, 2.1M fine-tuned</a:t>
            </a:r>
          </a:p>
          <a:p>
            <a:pPr marL="0" indent="0">
              <a:buNone/>
            </a:pPr>
            <a:r>
              <a:rPr lang="en-US" dirty="0"/>
              <a:t> Training Time: ~15 minutes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05105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C482-DE1F-48C7-AF4E-015B41A0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 ARCHITECTURES( </a:t>
            </a:r>
            <a:r>
              <a:rPr lang="en-US" sz="2400" dirty="0" err="1"/>
              <a:t>BiLSTM</a:t>
            </a:r>
            <a:r>
              <a:rPr lang="en-US" sz="2400" dirty="0"/>
              <a:t> vs XLM-</a:t>
            </a:r>
            <a:r>
              <a:rPr lang="en-US" sz="2400" dirty="0" err="1"/>
              <a:t>RoBERTa</a:t>
            </a:r>
            <a:r>
              <a:rPr lang="en-US" sz="2400" dirty="0"/>
              <a:t>)</a:t>
            </a:r>
            <a:endParaRPr lang="en-UG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9631-0306-46AD-B780-B1D6FC3040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3500" b="1" dirty="0" err="1"/>
              <a:t>Architectual</a:t>
            </a:r>
            <a:r>
              <a:rPr lang="en-US" sz="3500" b="1" dirty="0"/>
              <a:t> diagram :</a:t>
            </a:r>
          </a:p>
          <a:p>
            <a:pPr marL="0" indent="0">
              <a:buNone/>
            </a:pPr>
            <a:r>
              <a:rPr lang="en-US" dirty="0"/>
              <a:t> INPUT TEXT                   </a:t>
            </a:r>
          </a:p>
          <a:p>
            <a:pPr marL="0" indent="0">
              <a:buNone/>
            </a:pPr>
            <a:r>
              <a:rPr lang="en-US" dirty="0"/>
              <a:t>    "Habari </a:t>
            </a:r>
            <a:r>
              <a:rPr lang="en-US" dirty="0" err="1"/>
              <a:t>njema</a:t>
            </a:r>
            <a:r>
              <a:rPr lang="en-US" dirty="0"/>
              <a:t>!"                   </a:t>
            </a:r>
          </a:p>
          <a:p>
            <a:pPr marL="0" indent="0">
              <a:buNone/>
            </a:pPr>
            <a:r>
              <a:rPr lang="en-US" dirty="0"/>
              <a:t>              ↓</a:t>
            </a:r>
          </a:p>
          <a:p>
            <a:pPr marL="0" indent="0">
              <a:buNone/>
            </a:pPr>
            <a:r>
              <a:rPr lang="en-US" dirty="0"/>
              <a:t>   XLM-</a:t>
            </a:r>
            <a:r>
              <a:rPr lang="en-US" dirty="0" err="1"/>
              <a:t>RoBERTa</a:t>
            </a:r>
            <a:r>
              <a:rPr lang="en-US" dirty="0"/>
              <a:t> Tokenizer             </a:t>
            </a:r>
          </a:p>
          <a:p>
            <a:pPr marL="0" indent="0">
              <a:buNone/>
            </a:pPr>
            <a:r>
              <a:rPr lang="en-US" dirty="0"/>
              <a:t>    [CLS] </a:t>
            </a:r>
            <a:r>
              <a:rPr lang="en-US" dirty="0" err="1"/>
              <a:t>habari</a:t>
            </a:r>
            <a:r>
              <a:rPr lang="en-US" dirty="0"/>
              <a:t> </a:t>
            </a:r>
            <a:r>
              <a:rPr lang="en-US" dirty="0" err="1"/>
              <a:t>nj</a:t>
            </a:r>
            <a:r>
              <a:rPr lang="en-US" dirty="0"/>
              <a:t> ##ema [SEP]       </a:t>
            </a:r>
          </a:p>
          <a:p>
            <a:pPr marL="0" indent="0">
              <a:buNone/>
            </a:pPr>
            <a:r>
              <a:rPr lang="en-US" dirty="0"/>
              <a:t>              ↓</a:t>
            </a:r>
          </a:p>
          <a:p>
            <a:pPr marL="0" indent="0">
              <a:buNone/>
            </a:pPr>
            <a:r>
              <a:rPr lang="en-US" dirty="0"/>
              <a:t> Pretrained Encoder (FROZEN)         </a:t>
            </a:r>
          </a:p>
          <a:p>
            <a:pPr marL="0" indent="0">
              <a:buNone/>
            </a:pPr>
            <a:r>
              <a:rPr lang="en-US" dirty="0"/>
              <a:t> 12 Transformer Layers             </a:t>
            </a:r>
          </a:p>
          <a:p>
            <a:pPr marL="0" indent="0">
              <a:buNone/>
            </a:pPr>
            <a:r>
              <a:rPr lang="en-US" dirty="0"/>
              <a:t>   768-dim hidden states             </a:t>
            </a:r>
          </a:p>
          <a:p>
            <a:pPr marL="0" indent="0">
              <a:buNone/>
            </a:pPr>
            <a:r>
              <a:rPr lang="en-US" dirty="0"/>
              <a:t> Pretrained on 100 languages       </a:t>
            </a:r>
          </a:p>
          <a:p>
            <a:pPr marL="0" indent="0">
              <a:buNone/>
            </a:pPr>
            <a:r>
              <a:rPr lang="en-US" dirty="0"/>
              <a:t>              ↓</a:t>
            </a:r>
          </a:p>
          <a:p>
            <a:pPr marL="0" indent="0">
              <a:buNone/>
            </a:pPr>
            <a:r>
              <a:rPr lang="en-US" dirty="0"/>
              <a:t> Classification Head (TRAINABLE)     </a:t>
            </a:r>
          </a:p>
          <a:p>
            <a:pPr marL="0" indent="0">
              <a:buNone/>
            </a:pPr>
            <a:r>
              <a:rPr lang="en-US" dirty="0"/>
              <a:t>  Dense(256) → </a:t>
            </a:r>
            <a:r>
              <a:rPr lang="en-US" dirty="0" err="1"/>
              <a:t>ReLU</a:t>
            </a:r>
            <a:r>
              <a:rPr lang="en-US" dirty="0"/>
              <a:t> → Dropout         </a:t>
            </a:r>
          </a:p>
          <a:p>
            <a:pPr marL="0" indent="0">
              <a:buNone/>
            </a:pPr>
            <a:r>
              <a:rPr lang="en-US" dirty="0"/>
              <a:t>              ↓</a:t>
            </a:r>
          </a:p>
          <a:p>
            <a:pPr marL="0" indent="0">
              <a:buNone/>
            </a:pPr>
            <a:r>
              <a:rPr lang="en-US" dirty="0"/>
              <a:t>  OUTPUT: [Pos, Neg, Neu]          </a:t>
            </a:r>
          </a:p>
          <a:p>
            <a:pPr marL="0" indent="0">
              <a:buNone/>
            </a:pPr>
            <a:r>
              <a:rPr lang="en-US" dirty="0"/>
              <a:t>    [0.05, 0.02, 0.93] → Neutral     </a:t>
            </a:r>
            <a:endParaRPr lang="en-U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24079-B7DD-4B99-956D-D495EB84B9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3500" b="1" dirty="0"/>
              <a:t>Code snippet: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from transformers import </a:t>
            </a:r>
            <a:r>
              <a:rPr lang="en-US" dirty="0" err="1">
                <a:solidFill>
                  <a:schemeClr val="accent1"/>
                </a:solidFill>
              </a:rPr>
              <a:t>AutoModelForSequenceClassification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Load XLM-</a:t>
            </a:r>
            <a:r>
              <a:rPr lang="en-US" dirty="0" err="1">
                <a:solidFill>
                  <a:schemeClr val="accent1"/>
                </a:solidFill>
              </a:rPr>
              <a:t>RoBERTa</a:t>
            </a:r>
            <a:r>
              <a:rPr lang="en-US" dirty="0">
                <a:solidFill>
                  <a:schemeClr val="accent1"/>
                </a:solidFill>
              </a:rPr>
              <a:t> with classification head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model = </a:t>
            </a:r>
            <a:r>
              <a:rPr lang="en-US" dirty="0" err="1">
                <a:solidFill>
                  <a:schemeClr val="accent1"/>
                </a:solidFill>
              </a:rPr>
              <a:t>AutoModelForSequenceClassification.from_pretrained</a:t>
            </a:r>
            <a:r>
              <a:rPr lang="en-US" dirty="0">
                <a:solidFill>
                  <a:schemeClr val="accent1"/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'</a:t>
            </a:r>
            <a:r>
              <a:rPr lang="en-US" dirty="0" err="1">
                <a:solidFill>
                  <a:schemeClr val="accent1"/>
                </a:solidFill>
              </a:rPr>
              <a:t>xlm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 err="1">
                <a:solidFill>
                  <a:schemeClr val="accent1"/>
                </a:solidFill>
              </a:rPr>
              <a:t>roberta</a:t>
            </a:r>
            <a:r>
              <a:rPr lang="en-US" dirty="0">
                <a:solidFill>
                  <a:schemeClr val="accent1"/>
                </a:solidFill>
              </a:rPr>
              <a:t>-base',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lang="en-US" dirty="0" err="1">
                <a:solidFill>
                  <a:schemeClr val="accent1"/>
                </a:solidFill>
              </a:rPr>
              <a:t>num_labels</a:t>
            </a:r>
            <a:r>
              <a:rPr lang="en-US" dirty="0">
                <a:solidFill>
                  <a:schemeClr val="accent1"/>
                </a:solidFill>
              </a:rPr>
              <a:t>=3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Freeze encoder layers (keep pretrained weights)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 param in </a:t>
            </a:r>
            <a:r>
              <a:rPr lang="en-US" dirty="0" err="1">
                <a:solidFill>
                  <a:schemeClr val="accent1"/>
                </a:solidFill>
              </a:rPr>
              <a:t>model.roberta.parameters</a:t>
            </a:r>
            <a:r>
              <a:rPr lang="en-US" dirty="0">
                <a:solidFill>
                  <a:schemeClr val="accent1"/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param.requires_grad</a:t>
            </a:r>
            <a:r>
              <a:rPr lang="en-US" dirty="0">
                <a:solidFill>
                  <a:schemeClr val="accent1"/>
                </a:solidFill>
              </a:rPr>
              <a:t> = False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Only train classification head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for param in </a:t>
            </a:r>
            <a:r>
              <a:rPr lang="en-US" dirty="0" err="1">
                <a:solidFill>
                  <a:schemeClr val="accent1"/>
                </a:solidFill>
              </a:rPr>
              <a:t>model.classifier.parameters</a:t>
            </a:r>
            <a:r>
              <a:rPr lang="en-US" dirty="0">
                <a:solidFill>
                  <a:schemeClr val="accent1"/>
                </a:solidFill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param.requires_grad</a:t>
            </a:r>
            <a:r>
              <a:rPr lang="en-US" dirty="0">
                <a:solidFill>
                  <a:schemeClr val="accent1"/>
                </a:solidFill>
              </a:rPr>
              <a:t> = True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47255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CAC-A768-431E-A3A1-3436A7AF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sz="1800" dirty="0">
                <a:solidFill>
                  <a:srgbClr val="4D4D4C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Training Configuration &amp; Hyperparameters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C369-4CD5-4A1F-A82F-529875C27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0640"/>
            <a:ext cx="5181600" cy="53721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Hyperparameters:</a:t>
            </a:r>
          </a:p>
          <a:p>
            <a:pPr marL="0" indent="0">
              <a:buNone/>
            </a:pPr>
            <a:r>
              <a:rPr lang="en-US" sz="5600" dirty="0"/>
              <a:t>Optimizer:           </a:t>
            </a:r>
            <a:r>
              <a:rPr lang="en-US" sz="5600" dirty="0" err="1"/>
              <a:t>AdamW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Learning Rate:       2e-5 (with linear decay)</a:t>
            </a:r>
          </a:p>
          <a:p>
            <a:pPr marL="0" indent="0">
              <a:buNone/>
            </a:pPr>
            <a:r>
              <a:rPr lang="en-US" sz="5600" dirty="0"/>
              <a:t>Batch Size:          16</a:t>
            </a:r>
          </a:p>
          <a:p>
            <a:pPr marL="0" indent="0">
              <a:buNone/>
            </a:pPr>
            <a:r>
              <a:rPr lang="en-US" sz="5600" dirty="0"/>
              <a:t>Epochs:              3-5 (early stopping)</a:t>
            </a:r>
          </a:p>
          <a:p>
            <a:pPr marL="0" indent="0">
              <a:buNone/>
            </a:pPr>
            <a:r>
              <a:rPr lang="en-US" sz="5600" dirty="0"/>
              <a:t>Loss Function:       Cross-Entropy</a:t>
            </a:r>
          </a:p>
          <a:p>
            <a:pPr marL="0" indent="0">
              <a:buNone/>
            </a:pPr>
            <a:r>
              <a:rPr lang="en-US" sz="5600" dirty="0"/>
              <a:t>Gradient Clipping:   </a:t>
            </a:r>
            <a:r>
              <a:rPr lang="en-US" sz="5600" dirty="0" err="1"/>
              <a:t>max_norm</a:t>
            </a:r>
            <a:r>
              <a:rPr lang="en-US" sz="5600" dirty="0"/>
              <a:t> = 1.0</a:t>
            </a:r>
          </a:p>
          <a:p>
            <a:pPr marL="0" indent="0">
              <a:buNone/>
            </a:pPr>
            <a:r>
              <a:rPr lang="en-US" sz="5600" dirty="0"/>
              <a:t>Weight Decay:        0.01</a:t>
            </a:r>
          </a:p>
          <a:p>
            <a:pPr marL="0" indent="0">
              <a:buNone/>
            </a:pPr>
            <a:r>
              <a:rPr lang="en-US" sz="5600" dirty="0"/>
              <a:t>Warmup Steps:        10% of total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Data split:</a:t>
            </a:r>
          </a:p>
          <a:p>
            <a:pPr marL="0" indent="0">
              <a:buNone/>
            </a:pPr>
            <a:r>
              <a:rPr lang="en-US" sz="5600" dirty="0"/>
              <a:t>Training:    70% (315 samples)</a:t>
            </a:r>
          </a:p>
          <a:p>
            <a:pPr marL="0" indent="0">
              <a:buNone/>
            </a:pPr>
            <a:r>
              <a:rPr lang="en-US" sz="5600" dirty="0"/>
              <a:t>Validation:  15% (68 samples)</a:t>
            </a:r>
          </a:p>
          <a:p>
            <a:pPr marL="0" indent="0">
              <a:buNone/>
            </a:pPr>
            <a:r>
              <a:rPr lang="en-US" sz="5600" dirty="0"/>
              <a:t>Test:        15% (67 samples)</a:t>
            </a:r>
          </a:p>
          <a:p>
            <a:pPr marL="0" indent="0">
              <a:buNone/>
            </a:pPr>
            <a:r>
              <a:rPr lang="en-US" sz="5600" dirty="0"/>
              <a:t> Stratified split maintains class balance</a:t>
            </a:r>
          </a:p>
          <a:p>
            <a:pPr marL="0" indent="0">
              <a:buNone/>
            </a:pPr>
            <a:endParaRPr lang="en-US" sz="1200" dirty="0"/>
          </a:p>
          <a:p>
            <a:endParaRPr lang="en-UG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4F3E4-3649-40E3-B55B-CC575F0BF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374616"/>
            <a:ext cx="5905500" cy="5253355"/>
          </a:xfrm>
        </p:spPr>
        <p:txBody>
          <a:bodyPr>
            <a:normAutofit fontScale="25000" lnSpcReduction="20000"/>
          </a:bodyPr>
          <a:lstStyle/>
          <a:p>
            <a:r>
              <a:rPr lang="en-US" sz="4000" b="1" dirty="0"/>
              <a:t>Code snippet: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from transformers import Trainer, </a:t>
            </a:r>
            <a:r>
              <a:rPr lang="en-US" dirty="0" err="1">
                <a:solidFill>
                  <a:schemeClr val="accent1"/>
                </a:solidFill>
              </a:rPr>
              <a:t>TrainingArguments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Training configuration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training_args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 err="1">
                <a:solidFill>
                  <a:schemeClr val="accent1"/>
                </a:solidFill>
              </a:rPr>
              <a:t>TrainingArguments</a:t>
            </a:r>
            <a:r>
              <a:rPr lang="en-US" dirty="0">
                <a:solidFill>
                  <a:schemeClr val="accent1"/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output_dir</a:t>
            </a:r>
            <a:r>
              <a:rPr lang="en-US" dirty="0">
                <a:solidFill>
                  <a:schemeClr val="accent1"/>
                </a:solidFill>
              </a:rPr>
              <a:t>='./results',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learning_rate</a:t>
            </a:r>
            <a:r>
              <a:rPr lang="en-US" dirty="0">
                <a:solidFill>
                  <a:schemeClr val="accent1"/>
                </a:solidFill>
              </a:rPr>
              <a:t>=2e-5,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per_device_train_batch_size</a:t>
            </a:r>
            <a:r>
              <a:rPr lang="en-US" dirty="0">
                <a:solidFill>
                  <a:schemeClr val="accent1"/>
                </a:solidFill>
              </a:rPr>
              <a:t>=16,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num_train_epochs</a:t>
            </a:r>
            <a:r>
              <a:rPr lang="en-US" dirty="0">
                <a:solidFill>
                  <a:schemeClr val="accent1"/>
                </a:solidFill>
              </a:rPr>
              <a:t>=5,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evaluation_strategy</a:t>
            </a:r>
            <a:r>
              <a:rPr lang="en-US" dirty="0">
                <a:solidFill>
                  <a:schemeClr val="accent1"/>
                </a:solidFill>
              </a:rPr>
              <a:t>='epoch',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save_strategy</a:t>
            </a:r>
            <a:r>
              <a:rPr lang="en-US" dirty="0">
                <a:solidFill>
                  <a:schemeClr val="accent1"/>
                </a:solidFill>
              </a:rPr>
              <a:t>='epoch',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load_best_model_at_end</a:t>
            </a:r>
            <a:r>
              <a:rPr lang="en-US" dirty="0">
                <a:solidFill>
                  <a:schemeClr val="accent1"/>
                </a:solidFill>
              </a:rPr>
              <a:t>=True,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metric_for_best_model</a:t>
            </a:r>
            <a:r>
              <a:rPr lang="en-US" dirty="0">
                <a:solidFill>
                  <a:schemeClr val="accent1"/>
                </a:solidFill>
              </a:rPr>
              <a:t>='f1',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greater_is_better</a:t>
            </a:r>
            <a:r>
              <a:rPr lang="en-US" dirty="0">
                <a:solidFill>
                  <a:schemeClr val="accent1"/>
                </a:solidFill>
              </a:rPr>
              <a:t>=True,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logging_steps</a:t>
            </a:r>
            <a:r>
              <a:rPr lang="en-US" dirty="0">
                <a:solidFill>
                  <a:schemeClr val="accent1"/>
                </a:solidFill>
              </a:rPr>
              <a:t>=10,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fp16=True  # Mixed precision training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Initialize trainer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trainer = Trainer(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model=model,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>
                <a:solidFill>
                  <a:schemeClr val="accent1"/>
                </a:solidFill>
              </a:rPr>
              <a:t>=</a:t>
            </a:r>
            <a:r>
              <a:rPr lang="en-US" dirty="0" err="1">
                <a:solidFill>
                  <a:schemeClr val="accent1"/>
                </a:solidFill>
              </a:rPr>
              <a:t>training_args</a:t>
            </a:r>
            <a:r>
              <a:rPr lang="en-US" dirty="0">
                <a:solidFill>
                  <a:schemeClr val="accent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train_dataset</a:t>
            </a:r>
            <a:r>
              <a:rPr lang="en-US" dirty="0">
                <a:solidFill>
                  <a:schemeClr val="accent1"/>
                </a:solidFill>
              </a:rPr>
              <a:t>=</a:t>
            </a:r>
            <a:r>
              <a:rPr lang="en-US" dirty="0" err="1">
                <a:solidFill>
                  <a:schemeClr val="accent1"/>
                </a:solidFill>
              </a:rPr>
              <a:t>train_dataset</a:t>
            </a:r>
            <a:r>
              <a:rPr lang="en-US" dirty="0">
                <a:solidFill>
                  <a:schemeClr val="accent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eval_dataset</a:t>
            </a:r>
            <a:r>
              <a:rPr lang="en-US" dirty="0">
                <a:solidFill>
                  <a:schemeClr val="accent1"/>
                </a:solidFill>
              </a:rPr>
              <a:t>=</a:t>
            </a:r>
            <a:r>
              <a:rPr lang="en-US" dirty="0" err="1">
                <a:solidFill>
                  <a:schemeClr val="accent1"/>
                </a:solidFill>
              </a:rPr>
              <a:t>val_dataset</a:t>
            </a:r>
            <a:r>
              <a:rPr lang="en-US" dirty="0">
                <a:solidFill>
                  <a:schemeClr val="accent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  <a:r>
              <a:rPr lang="en-US" dirty="0" err="1">
                <a:solidFill>
                  <a:schemeClr val="accent1"/>
                </a:solidFill>
              </a:rPr>
              <a:t>compute_metrics</a:t>
            </a:r>
            <a:r>
              <a:rPr lang="en-US" dirty="0">
                <a:solidFill>
                  <a:schemeClr val="accent1"/>
                </a:solidFill>
              </a:rPr>
              <a:t>=</a:t>
            </a:r>
            <a:r>
              <a:rPr lang="en-US" dirty="0" err="1">
                <a:solidFill>
                  <a:schemeClr val="accent1"/>
                </a:solidFill>
              </a:rPr>
              <a:t>compute_metrics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Train model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trainer.train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60436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1220</Words>
  <Application>Microsoft Office PowerPoint</Application>
  <PresentationFormat>Widescreen</PresentationFormat>
  <Paragraphs>244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inherit</vt:lpstr>
      <vt:lpstr>Times New Roman</vt:lpstr>
      <vt:lpstr>Office Theme</vt:lpstr>
      <vt:lpstr>Group 3</vt:lpstr>
      <vt:lpstr>Project overview and objectives</vt:lpstr>
      <vt:lpstr>Dataset overview and LabelDistribution</vt:lpstr>
      <vt:lpstr>EDA and Text characteristics</vt:lpstr>
      <vt:lpstr>Data preprocessing and feature engineering</vt:lpstr>
      <vt:lpstr>PCA</vt:lpstr>
      <vt:lpstr>MODEL ARCHITECTURES( BiLSTM vs XLM-RoBERTa)</vt:lpstr>
      <vt:lpstr>MODEL ARCHITECTURES( BiLSTM vs XLM-RoBERTa)</vt:lpstr>
      <vt:lpstr>Training Configuration &amp; Hyperparameters</vt:lpstr>
      <vt:lpstr>Model Performance &amp; Evaluation Results 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james adrian</dc:creator>
  <cp:lastModifiedBy>james adrian</cp:lastModifiedBy>
  <cp:revision>14</cp:revision>
  <dcterms:created xsi:type="dcterms:W3CDTF">2025-10-29T07:23:34Z</dcterms:created>
  <dcterms:modified xsi:type="dcterms:W3CDTF">2025-10-29T09:21:43Z</dcterms:modified>
</cp:coreProperties>
</file>