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1" r:id="rId3"/>
  </p:sldMasterIdLst>
  <p:notesMasterIdLst>
    <p:notesMasterId r:id="rId16"/>
  </p:notesMasterIdLst>
  <p:sldIdLst>
    <p:sldId id="256" r:id="rId4"/>
    <p:sldId id="258" r:id="rId5"/>
    <p:sldId id="299" r:id="rId6"/>
    <p:sldId id="302" r:id="rId7"/>
    <p:sldId id="303" r:id="rId8"/>
    <p:sldId id="304" r:id="rId9"/>
    <p:sldId id="306" r:id="rId10"/>
    <p:sldId id="307" r:id="rId11"/>
    <p:sldId id="310" r:id="rId12"/>
    <p:sldId id="308" r:id="rId13"/>
    <p:sldId id="309" r:id="rId14"/>
    <p:sldId id="301" r:id="rId15"/>
  </p:sldIdLst>
  <p:sldSz cx="9144000" cy="5143500" type="screen16x9"/>
  <p:notesSz cx="6858000" cy="9144000"/>
  <p:embeddedFontLst>
    <p:embeddedFont>
      <p:font typeface="方正兰亭粗黑_GBK" panose="02010600030101010101" charset="-122"/>
      <p:regular r:id="rId17"/>
    </p:embeddedFont>
    <p:embeddedFont>
      <p:font typeface="方正兰亭中黑_GBK" panose="02010600030101010101" charset="-122"/>
      <p:regular r:id="rId18"/>
    </p:embeddedFont>
    <p:embeddedFont>
      <p:font typeface="黑体" panose="02010609060101010101" pitchFamily="49" charset="-122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微软雅黑" panose="020B0503020204020204" pitchFamily="34" charset="-122"/>
      <p:regular r:id="rId24"/>
      <p:bold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B52"/>
    <a:srgbClr val="EEECE1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1" autoAdjust="0"/>
    <p:restoredTop sz="99755" autoAdjust="0"/>
  </p:normalViewPr>
  <p:slideViewPr>
    <p:cSldViewPr>
      <p:cViewPr>
        <p:scale>
          <a:sx n="130" d="100"/>
          <a:sy n="130" d="100"/>
        </p:scale>
        <p:origin x="2340" y="-6"/>
      </p:cViewPr>
      <p:guideLst>
        <p:guide orient="horz" pos="1676"/>
        <p:guide pos="2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60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87450" y="2139554"/>
            <a:ext cx="6659563" cy="594122"/>
          </a:xfrm>
        </p:spPr>
        <p:txBody>
          <a:bodyPr/>
          <a:lstStyle>
            <a:lvl1pPr algn="ctr">
              <a:defRPr sz="3300"/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单击此处编辑标题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2733675"/>
            <a:ext cx="6659563" cy="378619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 sz="2100">
                <a:solidFill>
                  <a:srgbClr val="7BC489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736BB-D433-4DBF-B792-70F7513D36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952499"/>
            <a:ext cx="7488399" cy="5427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000" y="1707978"/>
            <a:ext cx="7776000" cy="29160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83C62-B751-4C99-B6BF-E3E8E7E589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B7EC3-AA8B-4D46-AD9C-6C832E0E0A9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 descr="#wm#_43_21_*Z"/>
          <p:cNvGrpSpPr/>
          <p:nvPr userDrawn="1"/>
        </p:nvGrpSpPr>
        <p:grpSpPr bwMode="auto">
          <a:xfrm>
            <a:off x="900113" y="733425"/>
            <a:ext cx="1546225" cy="864394"/>
            <a:chOff x="0" y="0"/>
            <a:chExt cx="2436" cy="1814"/>
          </a:xfrm>
        </p:grpSpPr>
        <p:sp>
          <p:nvSpPr>
            <p:cNvPr id="6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>
              <a:solidFill>
                <a:srgbClr val="0E965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627" tIns="35242" rIns="67627" bIns="35242" anchor="ctr"/>
            <a:lstStyle/>
            <a:p>
              <a:r>
                <a:rPr lang="en-US" altLang="zh-CN" sz="3000">
                  <a:solidFill>
                    <a:srgbClr val="0E9651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7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627" tIns="35242" rIns="67627" bIns="35242" anchor="ctr"/>
            <a:lstStyle/>
            <a:p>
              <a:endParaRPr lang="zh-CN" altLang="en-US" sz="2100">
                <a:solidFill>
                  <a:srgbClr val="0E9651"/>
                </a:solidFill>
                <a:ea typeface="宋体" pitchFamily="2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8240" y="1926648"/>
            <a:ext cx="2811600" cy="24273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8752" y="1926648"/>
            <a:ext cx="2811600" cy="24273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695952" y="894924"/>
            <a:ext cx="6044400" cy="5427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2C468-6480-43AF-B735-A4FFF8411E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681540"/>
            <a:ext cx="7545338" cy="58647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7497D-ECAA-4550-93C9-440C295AA4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 userDrawn="1">
            <p:custDataLst>
              <p:tags r:id="rId1"/>
            </p:custDataLst>
          </p:nvPr>
        </p:nvGrpSpPr>
        <p:grpSpPr bwMode="auto">
          <a:xfrm>
            <a:off x="5364163" y="3057525"/>
            <a:ext cx="3779837" cy="2064544"/>
            <a:chOff x="0" y="0"/>
            <a:chExt cx="5942" cy="4337"/>
          </a:xfrm>
        </p:grpSpPr>
        <p:sp>
          <p:nvSpPr>
            <p:cNvPr id="4" name="AutoShape 5" descr="#wm#_43_31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-5400000">
              <a:off x="3884" y="658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ea typeface="宋体" pitchFamily="2" charset="-122"/>
              </a:endParaRPr>
            </a:p>
          </p:txBody>
        </p:sp>
        <p:sp>
          <p:nvSpPr>
            <p:cNvPr id="5" name="AutoShape 6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ea typeface="宋体" pitchFamily="2" charset="-122"/>
              </a:endParaRPr>
            </a:p>
          </p:txBody>
        </p:sp>
        <p:sp>
          <p:nvSpPr>
            <p:cNvPr id="6" name="AutoShape 7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ea typeface="宋体" pitchFamily="2" charset="-122"/>
              </a:endParaRPr>
            </a:p>
          </p:txBody>
        </p:sp>
        <p:sp>
          <p:nvSpPr>
            <p:cNvPr id="7" name="AutoShape 8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ea typeface="宋体" pitchFamily="2" charset="-122"/>
              </a:endParaRPr>
            </a:p>
          </p:txBody>
        </p:sp>
        <p:sp>
          <p:nvSpPr>
            <p:cNvPr id="8" name="AutoShape 9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ea typeface="宋体" pitchFamily="2" charset="-122"/>
              </a:endParaRPr>
            </a:p>
          </p:txBody>
        </p:sp>
        <p:sp>
          <p:nvSpPr>
            <p:cNvPr id="9" name="AutoShape 10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ea typeface="宋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87449" y="1977684"/>
            <a:ext cx="6660000" cy="753384"/>
          </a:xfrm>
        </p:spPr>
        <p:txBody>
          <a:bodyPr>
            <a:normAutofit/>
          </a:bodyPr>
          <a:lstStyle>
            <a:lvl1pPr algn="ctr">
              <a:defRPr sz="3300">
                <a:latin typeface="+mj-lt"/>
              </a:defRPr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03263-B745-470A-AFB5-A52D0CC614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3B782-FC20-4966-95A4-10674F3E08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 descr="#wm#_43_21_*Z"/>
          <p:cNvGrpSpPr/>
          <p:nvPr userDrawn="1"/>
        </p:nvGrpSpPr>
        <p:grpSpPr bwMode="auto">
          <a:xfrm>
            <a:off x="900113" y="733425"/>
            <a:ext cx="1546225" cy="864394"/>
            <a:chOff x="0" y="0"/>
            <a:chExt cx="2436" cy="1814"/>
          </a:xfrm>
        </p:grpSpPr>
        <p:sp>
          <p:nvSpPr>
            <p:cNvPr id="6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>
              <a:solidFill>
                <a:srgbClr val="0E965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627" tIns="35242" rIns="67627" bIns="35242" anchor="ctr"/>
            <a:lstStyle/>
            <a:p>
              <a:r>
                <a:rPr lang="en-US" altLang="zh-CN" sz="3000">
                  <a:solidFill>
                    <a:srgbClr val="0E9651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7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627" tIns="35242" rIns="67627" bIns="35242" anchor="ctr"/>
            <a:lstStyle/>
            <a:p>
              <a:endParaRPr lang="zh-CN" altLang="en-US" sz="2100">
                <a:solidFill>
                  <a:srgbClr val="0E9651"/>
                </a:solidFill>
                <a:ea typeface="宋体" pitchFamily="2" charset="-122"/>
              </a:endParaRPr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70496" y="1996860"/>
            <a:ext cx="4528800" cy="2465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292080" y="2005392"/>
            <a:ext cx="2883600" cy="2484000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95952" y="894924"/>
            <a:ext cx="6044400" cy="5427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7F-E694-4140-B4F3-D07FD736B0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8083324" cy="5279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660232" y="-2082"/>
            <a:ext cx="2483768" cy="527985"/>
            <a:chOff x="4041662" y="-2082"/>
            <a:chExt cx="5102338" cy="527985"/>
          </a:xfrm>
        </p:grpSpPr>
        <p:sp>
          <p:nvSpPr>
            <p:cNvPr id="9" name="矩形 8"/>
            <p:cNvSpPr/>
            <p:nvPr/>
          </p:nvSpPr>
          <p:spPr>
            <a:xfrm>
              <a:off x="7986421" y="-2082"/>
              <a:ext cx="1157579" cy="52798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41647" y="-2082"/>
              <a:ext cx="1697639" cy="5279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41662" y="-2082"/>
              <a:ext cx="2299985" cy="5279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10561" y="86796"/>
            <a:ext cx="173783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输入标题文本</a:t>
            </a:r>
            <a:endParaRPr lang="en-US" altLang="zh-CN" sz="2000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2320" y="952501"/>
            <a:ext cx="1234480" cy="3833496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52501"/>
            <a:ext cx="6851104" cy="3833496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916091"/>
            <a:ext cx="2133600" cy="19407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916091"/>
            <a:ext cx="2895600" cy="19407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916091"/>
            <a:ext cx="2133600" cy="194072"/>
          </a:xfrm>
        </p:spPr>
        <p:txBody>
          <a:bodyPr/>
          <a:lstStyle>
            <a:lvl1pPr>
              <a:defRPr/>
            </a:lvl1pPr>
          </a:lstStyle>
          <a:p>
            <a:fld id="{BD59D658-5F40-4043-987B-07C52C7A9D7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97563"/>
            <a:ext cx="7887600" cy="376674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+mn-ea"/>
              </a:defRPr>
            </a:lvl1pPr>
          </a:lstStyle>
          <a:p>
            <a:fld id="{6EF2F5ED-D19D-4097-92A9-D6092B3D6E68}" type="datetimeFigureOut">
              <a:rPr lang="zh-CN" altLang="en-US"/>
              <a:t>2016/5/5</a:t>
            </a:fld>
            <a:endParaRPr lang="zh-CN" altLang="en-US"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618FB-7D53-41AF-8B70-7044CF3FB6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87450" y="2139554"/>
            <a:ext cx="6659563" cy="594122"/>
          </a:xfrm>
        </p:spPr>
        <p:txBody>
          <a:bodyPr/>
          <a:lstStyle>
            <a:lvl1pPr algn="ctr">
              <a:defRPr sz="3300"/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单击此处编辑标题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2733675"/>
            <a:ext cx="6659563" cy="378619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 sz="2100">
                <a:solidFill>
                  <a:srgbClr val="7BC489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736BB-D433-4DBF-B792-70F7513D36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952499"/>
            <a:ext cx="7488399" cy="5427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000" y="1707978"/>
            <a:ext cx="7776000" cy="29160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83C62-B751-4C99-B6BF-E3E8E7E589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B7EC3-AA8B-4D46-AD9C-6C832E0E0A9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 descr="#wm#_43_21_*Z"/>
          <p:cNvGrpSpPr/>
          <p:nvPr userDrawn="1"/>
        </p:nvGrpSpPr>
        <p:grpSpPr bwMode="auto">
          <a:xfrm>
            <a:off x="900113" y="733425"/>
            <a:ext cx="1546225" cy="864394"/>
            <a:chOff x="0" y="0"/>
            <a:chExt cx="2436" cy="1814"/>
          </a:xfrm>
        </p:grpSpPr>
        <p:sp>
          <p:nvSpPr>
            <p:cNvPr id="6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>
              <a:solidFill>
                <a:srgbClr val="0E965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627" tIns="35242" rIns="67627" bIns="35242" anchor="ctr"/>
            <a:lstStyle/>
            <a:p>
              <a:r>
                <a:rPr lang="en-US" altLang="zh-CN" sz="3000">
                  <a:solidFill>
                    <a:srgbClr val="0E9651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7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627" tIns="35242" rIns="67627" bIns="35242" anchor="ctr"/>
            <a:lstStyle/>
            <a:p>
              <a:endParaRPr lang="zh-CN" altLang="en-US" sz="2100">
                <a:solidFill>
                  <a:srgbClr val="0E9651"/>
                </a:solidFill>
                <a:ea typeface="宋体" pitchFamily="2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8240" y="1926648"/>
            <a:ext cx="2811600" cy="24273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8752" y="1926648"/>
            <a:ext cx="2811600" cy="24273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695952" y="894924"/>
            <a:ext cx="6044400" cy="5427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2C468-6480-43AF-B735-A4FFF8411E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681540"/>
            <a:ext cx="7545338" cy="58647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7497D-ECAA-4550-93C9-440C295AA4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 userDrawn="1">
            <p:custDataLst>
              <p:tags r:id="rId1"/>
            </p:custDataLst>
          </p:nvPr>
        </p:nvGrpSpPr>
        <p:grpSpPr bwMode="auto">
          <a:xfrm>
            <a:off x="5364163" y="3057525"/>
            <a:ext cx="3779837" cy="2064544"/>
            <a:chOff x="0" y="0"/>
            <a:chExt cx="5942" cy="4337"/>
          </a:xfrm>
        </p:grpSpPr>
        <p:sp>
          <p:nvSpPr>
            <p:cNvPr id="4" name="AutoShape 5" descr="#wm#_43_31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-5400000">
              <a:off x="3884" y="658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ea typeface="宋体" pitchFamily="2" charset="-122"/>
              </a:endParaRPr>
            </a:p>
          </p:txBody>
        </p:sp>
        <p:sp>
          <p:nvSpPr>
            <p:cNvPr id="5" name="AutoShape 6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ea typeface="宋体" pitchFamily="2" charset="-122"/>
              </a:endParaRPr>
            </a:p>
          </p:txBody>
        </p:sp>
        <p:sp>
          <p:nvSpPr>
            <p:cNvPr id="6" name="AutoShape 7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ea typeface="宋体" pitchFamily="2" charset="-122"/>
              </a:endParaRPr>
            </a:p>
          </p:txBody>
        </p:sp>
        <p:sp>
          <p:nvSpPr>
            <p:cNvPr id="7" name="AutoShape 8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ea typeface="宋体" pitchFamily="2" charset="-122"/>
              </a:endParaRPr>
            </a:p>
          </p:txBody>
        </p:sp>
        <p:sp>
          <p:nvSpPr>
            <p:cNvPr id="8" name="AutoShape 9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ea typeface="宋体" pitchFamily="2" charset="-122"/>
              </a:endParaRPr>
            </a:p>
          </p:txBody>
        </p:sp>
        <p:sp>
          <p:nvSpPr>
            <p:cNvPr id="9" name="AutoShape 10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ea typeface="宋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87449" y="1977684"/>
            <a:ext cx="6660000" cy="753384"/>
          </a:xfrm>
        </p:spPr>
        <p:txBody>
          <a:bodyPr>
            <a:normAutofit/>
          </a:bodyPr>
          <a:lstStyle>
            <a:lvl1pPr algn="ctr">
              <a:defRPr sz="3300">
                <a:latin typeface="+mj-lt"/>
              </a:defRPr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03263-B745-470A-AFB5-A52D0CC614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3B782-FC20-4966-95A4-10674F3E08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 descr="#wm#_43_21_*Z"/>
          <p:cNvGrpSpPr/>
          <p:nvPr userDrawn="1"/>
        </p:nvGrpSpPr>
        <p:grpSpPr bwMode="auto">
          <a:xfrm>
            <a:off x="900113" y="733425"/>
            <a:ext cx="1546225" cy="864394"/>
            <a:chOff x="0" y="0"/>
            <a:chExt cx="2436" cy="1814"/>
          </a:xfrm>
        </p:grpSpPr>
        <p:sp>
          <p:nvSpPr>
            <p:cNvPr id="6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>
              <a:solidFill>
                <a:srgbClr val="0E965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627" tIns="35242" rIns="67627" bIns="35242" anchor="ctr"/>
            <a:lstStyle/>
            <a:p>
              <a:r>
                <a:rPr lang="en-US" altLang="zh-CN" sz="3000">
                  <a:solidFill>
                    <a:srgbClr val="0E9651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7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627" tIns="35242" rIns="67627" bIns="35242" anchor="ctr"/>
            <a:lstStyle/>
            <a:p>
              <a:endParaRPr lang="zh-CN" altLang="en-US" sz="2100">
                <a:solidFill>
                  <a:srgbClr val="0E9651"/>
                </a:solidFill>
                <a:ea typeface="宋体" pitchFamily="2" charset="-122"/>
              </a:endParaRPr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70496" y="1996860"/>
            <a:ext cx="4528800" cy="2465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292080" y="2005392"/>
            <a:ext cx="2883600" cy="2484000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95952" y="894924"/>
            <a:ext cx="6044400" cy="5427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7F-E694-4140-B4F3-D07FD736B0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2320" y="952501"/>
            <a:ext cx="1234480" cy="3833496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52501"/>
            <a:ext cx="6851104" cy="3833496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916091"/>
            <a:ext cx="2133600" cy="19407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916091"/>
            <a:ext cx="2895600" cy="19407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916091"/>
            <a:ext cx="2133600" cy="194072"/>
          </a:xfrm>
        </p:spPr>
        <p:txBody>
          <a:bodyPr/>
          <a:lstStyle>
            <a:lvl1pPr>
              <a:defRPr/>
            </a:lvl1pPr>
          </a:lstStyle>
          <a:p>
            <a:fld id="{BD59D658-5F40-4043-987B-07C52C7A9D7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97563"/>
            <a:ext cx="7887600" cy="376674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+mn-ea"/>
              </a:defRPr>
            </a:lvl1pPr>
          </a:lstStyle>
          <a:p>
            <a:fld id="{6EF2F5ED-D19D-4097-92A9-D6092B3D6E68}" type="datetimeFigureOut">
              <a:rPr lang="zh-CN" altLang="en-US"/>
              <a:t>2016/5/5</a:t>
            </a:fld>
            <a:endParaRPr lang="zh-CN" altLang="en-US"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618FB-7D53-41AF-8B70-7044CF3FB6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16013" y="952500"/>
            <a:ext cx="7561262" cy="5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11188" y="1600200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93469"/>
            <a:ext cx="2133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825" noProof="1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93469"/>
            <a:ext cx="2895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825" noProof="1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93469"/>
            <a:ext cx="2133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825">
                <a:sym typeface="Arial" pitchFamily="34" charset="0"/>
              </a:defRPr>
            </a:lvl1pPr>
          </a:lstStyle>
          <a:p>
            <a:fld id="{AACEC5B6-FB7D-467A-AE2E-360B1161232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>
          <a:solidFill>
            <a:srgbClr val="0E9651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12065" indent="-11430" algn="l" rtl="0" fontAlgn="base">
        <a:lnSpc>
          <a:spcPct val="120000"/>
        </a:lnSpc>
        <a:spcBef>
          <a:spcPct val="15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557530" indent="-213995" algn="l" rtl="0" fontAlgn="base">
        <a:lnSpc>
          <a:spcPct val="120000"/>
        </a:lnSpc>
        <a:spcBef>
          <a:spcPct val="15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857250" indent="-170815" algn="l" rtl="0" fontAlgn="base">
        <a:lnSpc>
          <a:spcPct val="120000"/>
        </a:lnSpc>
        <a:spcBef>
          <a:spcPct val="15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200150" indent="-170815" algn="l" rtl="0" fontAlgn="base">
        <a:lnSpc>
          <a:spcPct val="120000"/>
        </a:lnSpc>
        <a:spcBef>
          <a:spcPct val="15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1543050" indent="-170815" algn="l" rtl="0" fontAlgn="base">
        <a:lnSpc>
          <a:spcPct val="120000"/>
        </a:lnSpc>
        <a:spcBef>
          <a:spcPct val="15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16013" y="952500"/>
            <a:ext cx="7561262" cy="5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11188" y="1600200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93469"/>
            <a:ext cx="2133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825" noProof="1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93469"/>
            <a:ext cx="2895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825" noProof="1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93469"/>
            <a:ext cx="2133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825">
                <a:sym typeface="Arial" pitchFamily="34" charset="0"/>
              </a:defRPr>
            </a:lvl1pPr>
          </a:lstStyle>
          <a:p>
            <a:fld id="{AACEC5B6-FB7D-467A-AE2E-360B1161232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>
          <a:solidFill>
            <a:srgbClr val="0E9651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12065" indent="-11430" algn="l" rtl="0" fontAlgn="base">
        <a:lnSpc>
          <a:spcPct val="120000"/>
        </a:lnSpc>
        <a:spcBef>
          <a:spcPct val="15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557530" indent="-213995" algn="l" rtl="0" fontAlgn="base">
        <a:lnSpc>
          <a:spcPct val="120000"/>
        </a:lnSpc>
        <a:spcBef>
          <a:spcPct val="15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857250" indent="-170815" algn="l" rtl="0" fontAlgn="base">
        <a:lnSpc>
          <a:spcPct val="120000"/>
        </a:lnSpc>
        <a:spcBef>
          <a:spcPct val="15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200150" indent="-170815" algn="l" rtl="0" fontAlgn="base">
        <a:lnSpc>
          <a:spcPct val="120000"/>
        </a:lnSpc>
        <a:spcBef>
          <a:spcPct val="15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1543050" indent="-170815" algn="l" rtl="0" fontAlgn="base">
        <a:lnSpc>
          <a:spcPct val="120000"/>
        </a:lnSpc>
        <a:spcBef>
          <a:spcPct val="15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pagetest.org/result/160504_N3_F5S/1/details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1099927" y="495165"/>
            <a:ext cx="4399713" cy="219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830698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295374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117698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633477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161641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097118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2970980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3963123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149984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623674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31393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010387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39297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2840433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-175093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207865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228650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569140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184509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776139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619045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3725314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2767053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881487" y="2071264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534823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232261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4749137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255402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22169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94056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1902050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247645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333824" y="2083216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6973559" y="2900624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110280" y="24084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700779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3999344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2"/>
          <p:cNvSpPr/>
          <p:nvPr/>
        </p:nvSpPr>
        <p:spPr>
          <a:xfrm rot="5400000">
            <a:off x="-30904" y="2652057"/>
            <a:ext cx="4777616" cy="238428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1457363" y="816186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2"/>
          <p:cNvSpPr/>
          <p:nvPr/>
        </p:nvSpPr>
        <p:spPr>
          <a:xfrm rot="5400000">
            <a:off x="1998562" y="2711335"/>
            <a:ext cx="1715572" cy="85778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323893" y="2001827"/>
            <a:ext cx="4052969" cy="202265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176719" y="159301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2"/>
          <p:cNvSpPr/>
          <p:nvPr/>
        </p:nvSpPr>
        <p:spPr>
          <a:xfrm rot="16200000" flipH="1">
            <a:off x="6043364" y="3124096"/>
            <a:ext cx="4399713" cy="219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A5CB5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5068326" y="3336603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A5CB5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1910" y="853345"/>
            <a:ext cx="4753610" cy="128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tx1"/>
                </a:solidFill>
                <a:latin typeface="方正兰亭粗黑_GBK" pitchFamily="2" charset="-122"/>
                <a:ea typeface="方正兰亭粗黑_GBK" pitchFamily="2" charset="-122"/>
              </a:rPr>
              <a:t>e</a:t>
            </a:r>
            <a:r>
              <a:rPr lang="zh-CN" altLang="en-US" sz="5400" dirty="0" smtClean="0">
                <a:solidFill>
                  <a:schemeClr val="tx1"/>
                </a:solidFill>
                <a:latin typeface="方正兰亭粗黑_GBK" pitchFamily="2" charset="-122"/>
                <a:ea typeface="方正兰亭粗黑_GBK" pitchFamily="2" charset="-122"/>
              </a:rPr>
              <a:t>键换脸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自动化测试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92759" y="3191878"/>
            <a:ext cx="2909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队长：陈远哲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队员：刘欢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仵海云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王鑫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7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2411730" y="267335"/>
            <a:ext cx="5615940" cy="60896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JSCoverage的测试步骤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  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951230"/>
            <a:ext cx="7776210" cy="4062730"/>
          </a:xfrm>
        </p:spPr>
        <p:txBody>
          <a:bodyPr/>
          <a:lstStyle/>
          <a:p>
            <a:pPr marL="635" indent="0" algn="l">
              <a:buNone/>
            </a:pP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确定要测试的 JavaScript 代码并整理到独立文件夹中</a:t>
            </a: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编写测试代码       </a:t>
            </a: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使用 JSCoverage 来生成测试代码，得到结果</a:t>
            </a:r>
          </a:p>
          <a:p>
            <a:pPr marL="635" indent="0" algn="l"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</a:t>
            </a:r>
          </a:p>
          <a:p>
            <a:pPr marL="635" indent="0" algn="l"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由于目前我们小组对JSCoverage使用步骤和操作方法了解不多，尚未测试成功。正在积极学习，争取早点用于我们网站的测试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2411730" y="267335"/>
            <a:ext cx="5615940" cy="60896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自动化测试的感想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951230"/>
            <a:ext cx="7776210" cy="4062730"/>
          </a:xfrm>
        </p:spPr>
        <p:txBody>
          <a:bodyPr/>
          <a:lstStyle/>
          <a:p>
            <a:pPr marL="635" indent="0" algn="l">
              <a:buNone/>
            </a:pP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在很多情况下我们需要自动化测试，以提高代码的准确性和测试的效率。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自动化测试最大好处就是方便，快捷，迅速找到项目中的不足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对于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的测试工具还有很多，比如Chrome DevTools，Cuzillion，</a:t>
            </a:r>
          </a:p>
          <a:p>
            <a:pPr marL="635" indent="0" algn="l"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Grinde等功能各不相同的测试工具。找到一些适合自己项目的才是最好的。</a:t>
            </a:r>
          </a:p>
          <a:p>
            <a:pPr marL="635" indent="0" algn="l"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最后，软件测试关乎项目的成败，受到越来越多的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人重视。</a:t>
            </a:r>
          </a:p>
          <a:p>
            <a:pPr algn="l"/>
            <a:endPara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35" indent="0" algn="l"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</a:t>
            </a:r>
          </a:p>
          <a:p>
            <a:pPr marL="635" indent="0" algn="l"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1871663" y="952500"/>
            <a:ext cx="5616179" cy="54292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1656160" y="1708547"/>
            <a:ext cx="5831681" cy="2915840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3005614" y="2033111"/>
            <a:ext cx="3221831" cy="7086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4050" noProof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THANKS~~</a:t>
            </a:r>
            <a:endParaRPr lang="en-US" altLang="zh-CN" sz="4050" noProof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46543" y="752019"/>
            <a:ext cx="3744416" cy="3744416"/>
            <a:chOff x="3851920" y="836712"/>
            <a:chExt cx="3744416" cy="3744416"/>
          </a:xfrm>
        </p:grpSpPr>
        <p:grpSp>
          <p:nvGrpSpPr>
            <p:cNvPr id="5" name="组合 4"/>
            <p:cNvGrpSpPr/>
            <p:nvPr/>
          </p:nvGrpSpPr>
          <p:grpSpPr>
            <a:xfrm>
              <a:off x="3851920" y="836712"/>
              <a:ext cx="3744416" cy="3744416"/>
              <a:chOff x="3851920" y="836712"/>
              <a:chExt cx="3744416" cy="374441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851920" y="836712"/>
                <a:ext cx="3744416" cy="3744416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4004500" y="989292"/>
                <a:ext cx="3439257" cy="3439257"/>
                <a:chOff x="2758018" y="1768555"/>
                <a:chExt cx="3439257" cy="3439257"/>
              </a:xfrm>
              <a:effectLst>
                <a:outerShdw blurRad="25400" sx="101000" sy="101000" algn="ctr" rotWithShape="0">
                  <a:schemeClr val="accent1">
                    <a:lumMod val="50000"/>
                    <a:alpha val="21000"/>
                  </a:schemeClr>
                </a:outerShdw>
              </a:effectLst>
            </p:grpSpPr>
            <p:sp>
              <p:nvSpPr>
                <p:cNvPr id="9" name="任意多边形 8"/>
                <p:cNvSpPr/>
                <p:nvPr/>
              </p:nvSpPr>
              <p:spPr>
                <a:xfrm>
                  <a:off x="2783515" y="1768555"/>
                  <a:ext cx="3413760" cy="3413760"/>
                </a:xfrm>
                <a:custGeom>
                  <a:avLst/>
                  <a:gdLst>
                    <a:gd name="connsiteX0" fmla="*/ 1706880 w 3413760"/>
                    <a:gd name="connsiteY0" fmla="*/ 0 h 3413760"/>
                    <a:gd name="connsiteX1" fmla="*/ 3413760 w 3413760"/>
                    <a:gd name="connsiteY1" fmla="*/ 1706880 h 3413760"/>
                    <a:gd name="connsiteX2" fmla="*/ 1706880 w 3413760"/>
                    <a:gd name="connsiteY2" fmla="*/ 1706880 h 3413760"/>
                    <a:gd name="connsiteX3" fmla="*/ 1706880 w 3413760"/>
                    <a:gd name="connsiteY3" fmla="*/ 0 h 341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3760" h="3413760">
                      <a:moveTo>
                        <a:pt x="1706880" y="0"/>
                      </a:moveTo>
                      <a:cubicBezTo>
                        <a:pt x="2649564" y="0"/>
                        <a:pt x="3413760" y="764196"/>
                        <a:pt x="3413760" y="1706880"/>
                      </a:cubicBezTo>
                      <a:lnTo>
                        <a:pt x="1706880" y="1706880"/>
                      </a:lnTo>
                      <a:lnTo>
                        <a:pt x="1706880" y="0"/>
                      </a:lnTo>
                      <a:close/>
                    </a:path>
                  </a:pathLst>
                </a:custGeom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l="-18706" r="-38348"/>
                  </a:stretch>
                </a:blip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96695" tIns="682345" rIns="458825" bIns="1817016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4000" kern="1200"/>
                </a:p>
              </p:txBody>
            </p:sp>
            <p:sp>
              <p:nvSpPr>
                <p:cNvPr id="10" name="任意多边形 9"/>
                <p:cNvSpPr/>
                <p:nvPr/>
              </p:nvSpPr>
              <p:spPr>
                <a:xfrm>
                  <a:off x="2781464" y="1794052"/>
                  <a:ext cx="3413760" cy="3413760"/>
                </a:xfrm>
                <a:custGeom>
                  <a:avLst/>
                  <a:gdLst>
                    <a:gd name="connsiteX0" fmla="*/ 3413760 w 3413760"/>
                    <a:gd name="connsiteY0" fmla="*/ 1706880 h 3413760"/>
                    <a:gd name="connsiteX1" fmla="*/ 1706880 w 3413760"/>
                    <a:gd name="connsiteY1" fmla="*/ 3413760 h 3413760"/>
                    <a:gd name="connsiteX2" fmla="*/ 1706880 w 3413760"/>
                    <a:gd name="connsiteY2" fmla="*/ 1706880 h 3413760"/>
                    <a:gd name="connsiteX3" fmla="*/ 3413760 w 3413760"/>
                    <a:gd name="connsiteY3" fmla="*/ 1706880 h 341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3760" h="3413760">
                      <a:moveTo>
                        <a:pt x="3413760" y="1706880"/>
                      </a:moveTo>
                      <a:cubicBezTo>
                        <a:pt x="3413760" y="2649564"/>
                        <a:pt x="2649564" y="3413760"/>
                        <a:pt x="1706880" y="3413760"/>
                      </a:cubicBezTo>
                      <a:lnTo>
                        <a:pt x="1706880" y="1706880"/>
                      </a:lnTo>
                      <a:lnTo>
                        <a:pt x="3413760" y="1706880"/>
                      </a:lnTo>
                      <a:close/>
                    </a:path>
                  </a:pathLst>
                </a:cu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l="-1616" r="-1616"/>
                  </a:stretch>
                </a:blip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849120" tIns="1849120" rIns="467360" bIns="711201" numCol="1" spcCol="1270" anchor="ctr" anchorCtr="0">
                  <a:noAutofit/>
                </a:bodyPr>
                <a:lstStyle/>
                <a:p>
                  <a:pPr lvl="0" algn="ctr" defTabSz="2844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6400" kern="1200"/>
                </a:p>
              </p:txBody>
            </p:sp>
            <p:sp>
              <p:nvSpPr>
                <p:cNvPr id="11" name="任意多边形 10"/>
                <p:cNvSpPr/>
                <p:nvPr/>
              </p:nvSpPr>
              <p:spPr>
                <a:xfrm>
                  <a:off x="2758018" y="1794052"/>
                  <a:ext cx="3413760" cy="3413760"/>
                </a:xfrm>
                <a:custGeom>
                  <a:avLst/>
                  <a:gdLst>
                    <a:gd name="connsiteX0" fmla="*/ 1706880 w 3413760"/>
                    <a:gd name="connsiteY0" fmla="*/ 3413760 h 3413760"/>
                    <a:gd name="connsiteX1" fmla="*/ 0 w 3413760"/>
                    <a:gd name="connsiteY1" fmla="*/ 1706880 h 3413760"/>
                    <a:gd name="connsiteX2" fmla="*/ 1706880 w 3413760"/>
                    <a:gd name="connsiteY2" fmla="*/ 1706880 h 3413760"/>
                    <a:gd name="connsiteX3" fmla="*/ 1706880 w 3413760"/>
                    <a:gd name="connsiteY3" fmla="*/ 3413760 h 341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3760" h="3413760">
                      <a:moveTo>
                        <a:pt x="1706880" y="3413760"/>
                      </a:moveTo>
                      <a:cubicBezTo>
                        <a:pt x="764196" y="3413760"/>
                        <a:pt x="0" y="2649564"/>
                        <a:pt x="0" y="1706880"/>
                      </a:cubicBezTo>
                      <a:lnTo>
                        <a:pt x="1706880" y="1706880"/>
                      </a:lnTo>
                      <a:lnTo>
                        <a:pt x="1706880" y="3413760"/>
                      </a:lnTo>
                      <a:close/>
                    </a:path>
                  </a:pathLst>
                </a:custGeom>
                <a:blipFill dpi="0"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l="-6594" r="-51186"/>
                  </a:stretch>
                </a:blip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36880" tIns="1818640" rIns="1818640" bIns="680721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4000" kern="1200"/>
                </a:p>
              </p:txBody>
            </p:sp>
            <p:sp>
              <p:nvSpPr>
                <p:cNvPr id="12" name="任意多边形 11"/>
                <p:cNvSpPr/>
                <p:nvPr/>
              </p:nvSpPr>
              <p:spPr>
                <a:xfrm>
                  <a:off x="2758018" y="1770606"/>
                  <a:ext cx="3413760" cy="3413760"/>
                </a:xfrm>
                <a:custGeom>
                  <a:avLst/>
                  <a:gdLst>
                    <a:gd name="connsiteX0" fmla="*/ 0 w 3413760"/>
                    <a:gd name="connsiteY0" fmla="*/ 1706880 h 3413760"/>
                    <a:gd name="connsiteX1" fmla="*/ 1706880 w 3413760"/>
                    <a:gd name="connsiteY1" fmla="*/ 0 h 3413760"/>
                    <a:gd name="connsiteX2" fmla="*/ 1706880 w 3413760"/>
                    <a:gd name="connsiteY2" fmla="*/ 1706880 h 3413760"/>
                    <a:gd name="connsiteX3" fmla="*/ 0 w 3413760"/>
                    <a:gd name="connsiteY3" fmla="*/ 1706880 h 341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3760" h="3413760">
                      <a:moveTo>
                        <a:pt x="0" y="1706880"/>
                      </a:moveTo>
                      <a:cubicBezTo>
                        <a:pt x="0" y="764196"/>
                        <a:pt x="764196" y="0"/>
                        <a:pt x="1706880" y="0"/>
                      </a:cubicBezTo>
                      <a:lnTo>
                        <a:pt x="1706880" y="1706880"/>
                      </a:lnTo>
                      <a:lnTo>
                        <a:pt x="0" y="1706880"/>
                      </a:lnTo>
                      <a:close/>
                    </a:path>
                  </a:pathLst>
                </a:custGeom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l="-114170" r="-63336"/>
                  </a:stretch>
                </a:blip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36880" tIns="680720" rIns="1818640" bIns="1818641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4000" kern="1200"/>
                </a:p>
              </p:txBody>
            </p:sp>
          </p:grpSp>
        </p:grpSp>
        <p:sp>
          <p:nvSpPr>
            <p:cNvPr id="6" name="椭圆 5"/>
            <p:cNvSpPr/>
            <p:nvPr/>
          </p:nvSpPr>
          <p:spPr>
            <a:xfrm>
              <a:off x="4968044" y="1952836"/>
              <a:ext cx="1512168" cy="1512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2079" y="1074576"/>
            <a:ext cx="5256584" cy="3277199"/>
            <a:chOff x="611560" y="1735977"/>
            <a:chExt cx="5256584" cy="3277199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11560" y="1735977"/>
              <a:ext cx="496855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1560" y="2555277"/>
              <a:ext cx="439248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11560" y="3374577"/>
              <a:ext cx="424847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11560" y="4193877"/>
              <a:ext cx="446449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11560" y="5013176"/>
              <a:ext cx="525658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355443" y="1130197"/>
            <a:ext cx="4195822" cy="677109"/>
            <a:chOff x="562412" y="1130197"/>
            <a:chExt cx="4195822" cy="677109"/>
          </a:xfrm>
        </p:grpSpPr>
        <p:sp>
          <p:nvSpPr>
            <p:cNvPr id="21" name="TextBox 20"/>
            <p:cNvSpPr txBox="1"/>
            <p:nvPr/>
          </p:nvSpPr>
          <p:spPr>
            <a:xfrm>
              <a:off x="562412" y="1530307"/>
              <a:ext cx="4195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gray">
            <a:xfrm>
              <a:off x="562412" y="1130197"/>
              <a:ext cx="3731132" cy="417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WebPageTest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的介绍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355443" y="1966927"/>
            <a:ext cx="4195822" cy="677109"/>
            <a:chOff x="562412" y="1130197"/>
            <a:chExt cx="4195822" cy="677109"/>
          </a:xfrm>
        </p:grpSpPr>
        <p:sp>
          <p:nvSpPr>
            <p:cNvPr id="51" name="TextBox 50"/>
            <p:cNvSpPr txBox="1"/>
            <p:nvPr/>
          </p:nvSpPr>
          <p:spPr>
            <a:xfrm>
              <a:off x="562412" y="1530307"/>
              <a:ext cx="4195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gray">
            <a:xfrm>
              <a:off x="562412" y="1130197"/>
              <a:ext cx="3731132" cy="417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  <a:sym typeface="+mn-ea"/>
                </a:rPr>
                <a:t>WebPageTest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sym typeface="+mn-ea"/>
                </a:rPr>
                <a:t>测试我们的网站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355443" y="2787774"/>
            <a:ext cx="4195822" cy="677109"/>
            <a:chOff x="562412" y="1130197"/>
            <a:chExt cx="4195822" cy="677109"/>
          </a:xfrm>
        </p:grpSpPr>
        <p:sp>
          <p:nvSpPr>
            <p:cNvPr id="54" name="TextBox 53"/>
            <p:cNvSpPr txBox="1"/>
            <p:nvPr/>
          </p:nvSpPr>
          <p:spPr>
            <a:xfrm>
              <a:off x="562412" y="1530307"/>
              <a:ext cx="4195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gray">
            <a:xfrm>
              <a:off x="562412" y="1130197"/>
              <a:ext cx="3515108" cy="417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JSCoverage的介绍  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355442" y="3611559"/>
            <a:ext cx="4195823" cy="677109"/>
            <a:chOff x="562411" y="1130197"/>
            <a:chExt cx="4195823" cy="677109"/>
          </a:xfrm>
        </p:grpSpPr>
        <p:sp>
          <p:nvSpPr>
            <p:cNvPr id="57" name="TextBox 56"/>
            <p:cNvSpPr txBox="1"/>
            <p:nvPr/>
          </p:nvSpPr>
          <p:spPr>
            <a:xfrm>
              <a:off x="562412" y="1530307"/>
              <a:ext cx="4195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gray">
            <a:xfrm>
              <a:off x="562411" y="1130197"/>
              <a:ext cx="3659125" cy="417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自动化测试的感想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2077" y="1100038"/>
            <a:ext cx="638591" cy="773822"/>
            <a:chOff x="622077" y="1100038"/>
            <a:chExt cx="638591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438" y="1142485"/>
              <a:ext cx="3802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Swiss911 XCm BT" pitchFamily="34" charset="0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22078" y="1918480"/>
            <a:ext cx="638591" cy="881282"/>
            <a:chOff x="622078" y="1100038"/>
            <a:chExt cx="638591" cy="881282"/>
          </a:xfrm>
        </p:grpSpPr>
        <p:sp>
          <p:nvSpPr>
            <p:cNvPr id="98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52438" y="1142485"/>
              <a:ext cx="553720" cy="8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Swiss911 XCm BT" pitchFamily="34" charset="0"/>
                </a:rPr>
                <a:t>2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22078" y="2733526"/>
            <a:ext cx="638591" cy="881282"/>
            <a:chOff x="622078" y="1100038"/>
            <a:chExt cx="638591" cy="881282"/>
          </a:xfrm>
        </p:grpSpPr>
        <p:sp>
          <p:nvSpPr>
            <p:cNvPr id="101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2438" y="1142485"/>
              <a:ext cx="553720" cy="8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Swiss911 XCm BT" pitchFamily="34" charset="0"/>
                </a:rPr>
                <a:t>3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22078" y="3555382"/>
            <a:ext cx="638591" cy="881282"/>
            <a:chOff x="622078" y="1100038"/>
            <a:chExt cx="638591" cy="881282"/>
          </a:xfrm>
        </p:grpSpPr>
        <p:sp>
          <p:nvSpPr>
            <p:cNvPr id="10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2438" y="1142485"/>
              <a:ext cx="553720" cy="8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Swiss911 XCm BT" pitchFamily="34" charset="0"/>
                </a:rPr>
                <a:t>4</a:t>
              </a:r>
            </a:p>
          </p:txBody>
        </p:sp>
      </p:grpSp>
      <p:sp>
        <p:nvSpPr>
          <p:cNvPr id="13" name="动作按钮: 前进或下一项 12">
            <a:hlinkClick r:id="rId7" action="ppaction://hlinksldjump" highlightClick="1"/>
          </p:cNvPr>
          <p:cNvSpPr/>
          <p:nvPr/>
        </p:nvSpPr>
        <p:spPr>
          <a:xfrm>
            <a:off x="4919196" y="1532820"/>
            <a:ext cx="417353" cy="371674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动作按钮: 前进或下一项 14">
            <a:hlinkClick r:id="rId7" action="ppaction://hlinksldjump" highlightClick="1"/>
          </p:cNvPr>
          <p:cNvSpPr/>
          <p:nvPr/>
        </p:nvSpPr>
        <p:spPr>
          <a:xfrm>
            <a:off x="4493359" y="2963596"/>
            <a:ext cx="377192" cy="4167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871980" y="638810"/>
            <a:ext cx="5615940" cy="56388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WebPageTest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的介绍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075" y="1383665"/>
            <a:ext cx="7251700" cy="3203575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altLang="zh-CN" noProof="1"/>
              <a:t>   </a:t>
            </a:r>
            <a:r>
              <a:rPr lang="en-US" altLang="zh-CN" noProof="1">
                <a:solidFill>
                  <a:schemeClr val="tx1"/>
                </a:solidFill>
              </a:rPr>
              <a:t> 影响网站性能的因素非常多，</a:t>
            </a:r>
            <a:r>
              <a:rPr lang="zh-CN" altLang="en-US" noProof="1">
                <a:solidFill>
                  <a:schemeClr val="tx1"/>
                </a:solidFill>
              </a:rPr>
              <a:t>目前</a:t>
            </a:r>
            <a:r>
              <a:rPr lang="en-US" altLang="zh-CN" noProof="1">
                <a:solidFill>
                  <a:schemeClr val="tx1"/>
                </a:solidFill>
              </a:rPr>
              <a:t>大量的网站性能</a:t>
            </a:r>
            <a:r>
              <a:rPr lang="zh-CN" altLang="en-US" noProof="1">
                <a:solidFill>
                  <a:schemeClr val="tx1"/>
                </a:solidFill>
              </a:rPr>
              <a:t>测试</a:t>
            </a:r>
            <a:r>
              <a:rPr lang="en-US" altLang="zh-CN" noProof="1">
                <a:solidFill>
                  <a:schemeClr val="tx1"/>
                </a:solidFill>
              </a:rPr>
              <a:t>工具，可以帮助</a:t>
            </a:r>
            <a:r>
              <a:rPr lang="zh-CN" altLang="en-US" noProof="1">
                <a:solidFill>
                  <a:schemeClr val="tx1"/>
                </a:solidFill>
              </a:rPr>
              <a:t>我们</a:t>
            </a:r>
            <a:r>
              <a:rPr lang="en-US" altLang="zh-CN" noProof="1">
                <a:solidFill>
                  <a:schemeClr val="tx1"/>
                </a:solidFill>
              </a:rPr>
              <a:t>发现影响网站性能的因素。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noProof="1">
                <a:solidFill>
                  <a:schemeClr val="tx1"/>
                </a:solidFill>
              </a:rPr>
              <a:t>   而WebPageTest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（http://www.webpagetest.org/）</a:t>
            </a:r>
            <a:r>
              <a:rPr lang="zh-CN" altLang="en-US" noProof="1">
                <a:solidFill>
                  <a:schemeClr val="tx1"/>
                </a:solidFill>
              </a:rPr>
              <a:t>原本是由AOL开发内部使用的工具，后来在Google Code上开源， 是一款非常优秀的网页前端</a:t>
            </a:r>
            <a:r>
              <a:rPr lang="zh-CN" altLang="en-US" b="1" noProof="1">
                <a:solidFill>
                  <a:schemeClr val="tx1"/>
                </a:solidFill>
              </a:rPr>
              <a:t>性能测试</a:t>
            </a:r>
            <a:r>
              <a:rPr lang="zh-CN" altLang="en-US" noProof="1">
                <a:solidFill>
                  <a:schemeClr val="tx1"/>
                </a:solidFill>
              </a:rPr>
              <a:t>工具。它以在线测试为主，输入网页URL，即可在一两分钟之内获得数据详尽的网站分析报告。其系统实现类似于google Test Driver，通过开启Server和挂载浏览器Agent来实现的。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1550" y="3867785"/>
            <a:ext cx="66986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2"/>
              </a:rPr>
              <a:t>http://www.webpagetest.org/result/160504_N3_F5S/1/details/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871980" y="638810"/>
            <a:ext cx="5615940" cy="56388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WebPageTest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的系统实现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075" y="1383665"/>
            <a:ext cx="7251700" cy="3203575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altLang="zh-CN" noProof="1"/>
              <a:t>   </a:t>
            </a:r>
            <a:r>
              <a:rPr lang="en-US" altLang="zh-CN" noProof="1">
                <a:solidFill>
                  <a:schemeClr val="tx1"/>
                </a:solidFill>
              </a:rPr>
              <a:t> </a:t>
            </a:r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1275715"/>
            <a:ext cx="4641215" cy="3451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871980" y="638810"/>
            <a:ext cx="5615940" cy="56388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WebPageTest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测试我们的网站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075" y="1383665"/>
            <a:ext cx="7251700" cy="3203575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altLang="zh-CN" noProof="1"/>
              <a:t>   </a:t>
            </a:r>
            <a:r>
              <a:rPr lang="en-US" altLang="zh-CN" noProof="1">
                <a:solidFill>
                  <a:schemeClr val="tx1"/>
                </a:solidFill>
              </a:rPr>
              <a:t> </a:t>
            </a:r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198880"/>
            <a:ext cx="4211955" cy="3811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140" y="1203960"/>
            <a:ext cx="4638675" cy="3761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691640" y="339725"/>
            <a:ext cx="5615940" cy="56388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WebPageTest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测试我们的网站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075" y="1383665"/>
            <a:ext cx="7251700" cy="3203575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altLang="zh-CN" noProof="1"/>
              <a:t>   </a:t>
            </a:r>
            <a:r>
              <a:rPr lang="en-US" altLang="zh-CN" noProof="1">
                <a:solidFill>
                  <a:schemeClr val="tx1"/>
                </a:solidFill>
              </a:rPr>
              <a:t> </a:t>
            </a:r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915670"/>
            <a:ext cx="7396480" cy="4032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691640" y="339725"/>
            <a:ext cx="5615940" cy="56388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WebPageTest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测试我们的网站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075" y="1383665"/>
            <a:ext cx="7251700" cy="3203575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altLang="zh-CN" noProof="1"/>
              <a:t>   </a:t>
            </a:r>
            <a:r>
              <a:rPr lang="en-US" altLang="zh-CN" noProof="1">
                <a:solidFill>
                  <a:schemeClr val="tx1"/>
                </a:solidFill>
              </a:rPr>
              <a:t> </a:t>
            </a:r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915670"/>
            <a:ext cx="7125335" cy="4184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2411730" y="267335"/>
            <a:ext cx="5615940" cy="60896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JSCoverage的介绍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  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951230"/>
            <a:ext cx="7776210" cy="4062730"/>
          </a:xfrm>
        </p:spPr>
        <p:txBody>
          <a:bodyPr/>
          <a:lstStyle/>
          <a:p>
            <a:pPr marL="635" indent="0" algn="l">
              <a:buNone/>
            </a:pPr>
            <a:endParaRPr lang="en-US" altLang="zh-CN" sz="1200" dirty="0"/>
          </a:p>
          <a:p>
            <a:pPr marL="635" indent="0" algn="l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什么是</a:t>
            </a:r>
            <a:r>
              <a:rPr lang="zh-CN" altLang="en-US" sz="2000" dirty="0" smtClean="0">
                <a:solidFill>
                  <a:schemeClr val="tx1"/>
                </a:solidFill>
              </a:rPr>
              <a:t>代码</a:t>
            </a:r>
            <a:r>
              <a:rPr lang="zh-CN" altLang="en-US" sz="2000" dirty="0">
                <a:solidFill>
                  <a:schemeClr val="tx1"/>
                </a:solidFill>
              </a:rPr>
              <a:t>覆盖</a:t>
            </a:r>
            <a:r>
              <a:rPr lang="zh-CN" altLang="en-US" sz="2000" dirty="0" smtClean="0">
                <a:solidFill>
                  <a:schemeClr val="tx1"/>
                </a:solidFill>
              </a:rPr>
              <a:t>率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35" indent="0" algn="l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在</a:t>
            </a:r>
            <a:r>
              <a:rPr lang="zh-CN" altLang="en-US" dirty="0">
                <a:solidFill>
                  <a:schemeClr val="tx1"/>
                </a:solidFill>
              </a:rPr>
              <a:t>测试</a:t>
            </a:r>
            <a:r>
              <a:rPr lang="en-US" altLang="zh-CN" dirty="0" err="1">
                <a:solidFill>
                  <a:schemeClr val="tx1"/>
                </a:solidFill>
              </a:rPr>
              <a:t>中的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代码覆盖率</a:t>
            </a:r>
            <a:r>
              <a:rPr lang="en-US" altLang="zh-CN" dirty="0">
                <a:solidFill>
                  <a:schemeClr val="tx1"/>
                </a:solidFill>
              </a:rPr>
              <a:t>是指,你运行测试用例后,走过了多少句代码,拿这个走到过的代码除以你这个测试对象的代码行数,就是你这次测试的代码覆盖率了.比如说,你测试的对象是一个函数,这个函数有100行代码,你所有的测试用例执行完后,走过了60行的代码,还有40行的代码没有走到过,那你这个函数的代码就只被覆盖了60%.</a:t>
            </a:r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en-US" altLang="zh-CN" dirty="0">
                <a:solidFill>
                  <a:schemeClr val="tx1"/>
                </a:solidFill>
              </a:rPr>
              <a:t>般在单元测试中用得多.通过覆盖率数据，可以知道测试得是否充分，测试得弱点在哪些方面，进而可以指导我们设计能够增加覆盖率的测试用例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  <a:p>
            <a:pPr marL="635" indent="0" algn="l">
              <a:buNone/>
            </a:pP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35" indent="0" algn="l">
              <a:buNone/>
            </a:pP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2411730" y="267335"/>
            <a:ext cx="5615940" cy="60896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JSCoverage的介绍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  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951230"/>
            <a:ext cx="7776210" cy="4062730"/>
          </a:xfrm>
        </p:spPr>
        <p:txBody>
          <a:bodyPr/>
          <a:lstStyle/>
          <a:p>
            <a:pPr marL="635" indent="0" algn="l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635" indent="0" algn="l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JavaScript</a:t>
            </a:r>
            <a:r>
              <a:rPr lang="en-US" altLang="zh-CN" dirty="0" err="1">
                <a:solidFill>
                  <a:schemeClr val="tx1"/>
                </a:solidFill>
              </a:rPr>
              <a:t>是基于</a:t>
            </a:r>
            <a:r>
              <a:rPr lang="en-US" altLang="zh-CN" dirty="0">
                <a:solidFill>
                  <a:schemeClr val="tx1"/>
                </a:solidFill>
              </a:rPr>
              <a:t> Web </a:t>
            </a:r>
            <a:r>
              <a:rPr lang="en-US" altLang="zh-CN" dirty="0" err="1">
                <a:solidFill>
                  <a:schemeClr val="tx1"/>
                </a:solidFill>
              </a:rPr>
              <a:t>的用户界面开发必不可少的脚本语言</a:t>
            </a:r>
            <a:r>
              <a:rPr lang="zh-CN" altLang="en-US" dirty="0">
                <a:solidFill>
                  <a:schemeClr val="tx1"/>
                </a:solidFill>
              </a:rPr>
              <a:t>，现在JavaScript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测试代码覆盖率</a:t>
            </a:r>
            <a:r>
              <a:rPr lang="zh-CN" altLang="en-US" dirty="0">
                <a:solidFill>
                  <a:schemeClr val="tx1"/>
                </a:solidFill>
              </a:rPr>
              <a:t>要求也越来越高，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JSCoverage是一个用于度量Javascrīpt程序的代码覆盖率的工具。能显示哪些行被执行过了，哪些行尚未执行，这些信息对于测试覆盖率的分析和测试质量的衡量都很有用。JSCoverage通过度量Web页面使用的Javascrīpt代码，收集被Web浏览器执行的Javascrīpt代码信息来达到测试覆盖率统计的功能。JSCoverage支持IE、Firefox、Opera、Safari等流行的浏览器、支持Windows平台和Linux平台。JSCoverage是开源软件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35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官方网站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http://siliconforks.com/jscoverage/</a:t>
            </a:r>
          </a:p>
          <a:p>
            <a:pPr marL="635" indent="0" algn="l">
              <a:buNone/>
            </a:pPr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35" indent="0" algn="l"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13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31628A"/>
      </a:dk2>
      <a:lt2>
        <a:srgbClr val="EEECE1"/>
      </a:lt2>
      <a:accent1>
        <a:srgbClr val="00ACF1"/>
      </a:accent1>
      <a:accent2>
        <a:srgbClr val="66B699"/>
      </a:accent2>
      <a:accent3>
        <a:srgbClr val="A5CB52"/>
      </a:accent3>
      <a:accent4>
        <a:srgbClr val="E6E7E9"/>
      </a:accent4>
      <a:accent5>
        <a:srgbClr val="31628A"/>
      </a:accent5>
      <a:accent6>
        <a:srgbClr val="F8E9BE"/>
      </a:accent6>
      <a:hlink>
        <a:srgbClr val="31628A"/>
      </a:hlink>
      <a:folHlink>
        <a:srgbClr val="31628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2">
  <a:themeElements>
    <a:clrScheme name="自定义 42">
      <a:dk1>
        <a:srgbClr val="000000"/>
      </a:dk1>
      <a:lt1>
        <a:srgbClr val="FFFFFF"/>
      </a:lt1>
      <a:dk2>
        <a:srgbClr val="0E9651"/>
      </a:dk2>
      <a:lt2>
        <a:srgbClr val="808080"/>
      </a:lt2>
      <a:accent1>
        <a:srgbClr val="EBF092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_2">
  <a:themeElements>
    <a:clrScheme name="自定义 42">
      <a:dk1>
        <a:srgbClr val="000000"/>
      </a:dk1>
      <a:lt1>
        <a:srgbClr val="FFFFFF"/>
      </a:lt1>
      <a:dk2>
        <a:srgbClr val="0E9651"/>
      </a:dk2>
      <a:lt2>
        <a:srgbClr val="808080"/>
      </a:lt2>
      <a:accent1>
        <a:srgbClr val="EBF092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554</Words>
  <Application>Microsoft Office PowerPoint</Application>
  <PresentationFormat>全屏显示(16:9)</PresentationFormat>
  <Paragraphs>61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方正兰亭粗黑_GBK</vt:lpstr>
      <vt:lpstr>方正兰亭中黑_GBK</vt:lpstr>
      <vt:lpstr>方正兰亭黑_GBK</vt:lpstr>
      <vt:lpstr>黑体</vt:lpstr>
      <vt:lpstr>Calibri</vt:lpstr>
      <vt:lpstr>Swiss911 XCm BT</vt:lpstr>
      <vt:lpstr>微软雅黑</vt:lpstr>
      <vt:lpstr>Office 主题​​</vt:lpstr>
      <vt:lpstr>自定义设计方案_2</vt:lpstr>
      <vt:lpstr>1_自定义设计方案_2</vt:lpstr>
      <vt:lpstr>PowerPoint 演示文稿</vt:lpstr>
      <vt:lpstr>PowerPoint 演示文稿</vt:lpstr>
      <vt:lpstr>WebPageTest的介绍</vt:lpstr>
      <vt:lpstr>WebPageTest的系统实现</vt:lpstr>
      <vt:lpstr>WebPageTest测试我们的网站</vt:lpstr>
      <vt:lpstr>WebPageTest测试我们的网站</vt:lpstr>
      <vt:lpstr>WebPageTest测试我们的网站</vt:lpstr>
      <vt:lpstr>   JSCoverage的介绍  </vt:lpstr>
      <vt:lpstr>   JSCoverage的介绍  </vt:lpstr>
      <vt:lpstr>   JSCoverage的测试步骤  </vt:lpstr>
      <vt:lpstr>   自动化测试的感想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dmt</cp:lastModifiedBy>
  <cp:revision>113</cp:revision>
  <dcterms:created xsi:type="dcterms:W3CDTF">2014-09-21T03:23:00Z</dcterms:created>
  <dcterms:modified xsi:type="dcterms:W3CDTF">2016-05-05T12:58:16Z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