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7" r:id="rId4"/>
    <p:sldId id="258" r:id="rId5"/>
    <p:sldId id="265" r:id="rId6"/>
    <p:sldId id="263" r:id="rId7"/>
    <p:sldId id="260" r:id="rId8"/>
    <p:sldId id="261" r:id="rId9"/>
    <p:sldId id="262" r:id="rId10"/>
    <p:sldId id="264"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84" autoAdjust="0"/>
  </p:normalViewPr>
  <p:slideViewPr>
    <p:cSldViewPr snapToGrid="0">
      <p:cViewPr varScale="1">
        <p:scale>
          <a:sx n="100" d="100"/>
          <a:sy n="100"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76D29-8C43-4D18-9255-C97FAFD23C17}" type="datetimeFigureOut">
              <a:rPr lang="hu-HU" smtClean="0"/>
              <a:t>2021. 10. 21.</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F5219-6996-4D61-BE2A-210897541C44}" type="slidenum">
              <a:rPr lang="hu-HU" smtClean="0"/>
              <a:t>‹#›</a:t>
            </a:fld>
            <a:endParaRPr lang="hu-HU"/>
          </a:p>
        </p:txBody>
      </p:sp>
    </p:spTree>
    <p:extLst>
      <p:ext uri="{BB962C8B-B14F-4D97-AF65-F5344CB8AC3E}">
        <p14:creationId xmlns:p14="http://schemas.microsoft.com/office/powerpoint/2010/main" val="20330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https://initialcommit.com/blog/Technical-Guide-VCS-Internals</a:t>
            </a:r>
            <a:endParaRPr lang="en-US" dirty="0"/>
          </a:p>
          <a:p>
            <a:r>
              <a:rPr lang="hu-HU" dirty="0"/>
              <a:t>https://www.red-gate.com/blog/database-devops/history-of-version-control</a:t>
            </a:r>
          </a:p>
        </p:txBody>
      </p:sp>
      <p:sp>
        <p:nvSpPr>
          <p:cNvPr id="4" name="Slide Number Placeholder 3"/>
          <p:cNvSpPr>
            <a:spLocks noGrp="1"/>
          </p:cNvSpPr>
          <p:nvPr>
            <p:ph type="sldNum" sz="quarter" idx="5"/>
          </p:nvPr>
        </p:nvSpPr>
        <p:spPr/>
        <p:txBody>
          <a:bodyPr/>
          <a:lstStyle/>
          <a:p>
            <a:fld id="{FB8F5219-6996-4D61-BE2A-210897541C44}" type="slidenum">
              <a:rPr lang="hu-HU" smtClean="0"/>
              <a:t>3</a:t>
            </a:fld>
            <a:endParaRPr lang="hu-HU"/>
          </a:p>
        </p:txBody>
      </p:sp>
    </p:spTree>
    <p:extLst>
      <p:ext uri="{BB962C8B-B14F-4D97-AF65-F5344CB8AC3E}">
        <p14:creationId xmlns:p14="http://schemas.microsoft.com/office/powerpoint/2010/main" val="34319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https://www.ecanarys.com/Blogs/ArticleID/400/Subversion-Centralized-Version-Control-System</a:t>
            </a:r>
          </a:p>
        </p:txBody>
      </p:sp>
      <p:sp>
        <p:nvSpPr>
          <p:cNvPr id="4" name="Slide Number Placeholder 3"/>
          <p:cNvSpPr>
            <a:spLocks noGrp="1"/>
          </p:cNvSpPr>
          <p:nvPr>
            <p:ph type="sldNum" sz="quarter" idx="5"/>
          </p:nvPr>
        </p:nvSpPr>
        <p:spPr/>
        <p:txBody>
          <a:bodyPr/>
          <a:lstStyle/>
          <a:p>
            <a:fld id="{FB8F5219-6996-4D61-BE2A-210897541C44}" type="slidenum">
              <a:rPr lang="hu-HU" smtClean="0"/>
              <a:t>4</a:t>
            </a:fld>
            <a:endParaRPr lang="hu-HU"/>
          </a:p>
        </p:txBody>
      </p:sp>
    </p:spTree>
    <p:extLst>
      <p:ext uri="{BB962C8B-B14F-4D97-AF65-F5344CB8AC3E}">
        <p14:creationId xmlns:p14="http://schemas.microsoft.com/office/powerpoint/2010/main" val="105440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https://www.geeksforgeeks.org/centralized-vs-distributed-version-control-which-one-should-we-choose/</a:t>
            </a:r>
            <a:endParaRPr lang="en-US" dirty="0"/>
          </a:p>
          <a:p>
            <a:r>
              <a:rPr lang="en-US" dirty="0"/>
              <a:t>-</a:t>
            </a:r>
            <a:r>
              <a:rPr lang="en-US" b="0" i="0" dirty="0">
                <a:solidFill>
                  <a:srgbClr val="273239"/>
                </a:solidFill>
                <a:effectLst/>
                <a:latin typeface="urw-din"/>
              </a:rPr>
              <a:t>You have the entire history of the code in your own hard drive, so all the changes you will be making in your own server or to your own repository which doesn’t require an internet connection, but this is not in the case of CVCS</a:t>
            </a:r>
          </a:p>
          <a:p>
            <a:r>
              <a:rPr lang="en-US" b="0" i="0" dirty="0">
                <a:solidFill>
                  <a:srgbClr val="273239"/>
                </a:solidFill>
                <a:effectLst/>
                <a:latin typeface="urw-din"/>
              </a:rPr>
              <a:t>-Every developer has an entire history of the code in DVCS</a:t>
            </a:r>
          </a:p>
          <a:p>
            <a:r>
              <a:rPr lang="en-US" b="0" i="0" dirty="0">
                <a:solidFill>
                  <a:srgbClr val="273239"/>
                </a:solidFill>
                <a:effectLst/>
                <a:latin typeface="urw-din"/>
              </a:rPr>
              <a:t>-CVCS branching is difficult, because it requires to communicate with the server directly</a:t>
            </a:r>
          </a:p>
          <a:p>
            <a:r>
              <a:rPr lang="en-US" b="0" i="0" dirty="0">
                <a:solidFill>
                  <a:srgbClr val="273239"/>
                </a:solidFill>
                <a:effectLst/>
                <a:latin typeface="urw-din"/>
              </a:rPr>
              <a:t>-CVCS you just need to get few lines of code because you don’t need to save the entire history or complete project in your own server so there is no requirement for additional space</a:t>
            </a:r>
            <a:endParaRPr lang="hu-HU" dirty="0"/>
          </a:p>
        </p:txBody>
      </p:sp>
      <p:sp>
        <p:nvSpPr>
          <p:cNvPr id="4" name="Slide Number Placeholder 3"/>
          <p:cNvSpPr>
            <a:spLocks noGrp="1"/>
          </p:cNvSpPr>
          <p:nvPr>
            <p:ph type="sldNum" sz="quarter" idx="5"/>
          </p:nvPr>
        </p:nvSpPr>
        <p:spPr/>
        <p:txBody>
          <a:bodyPr/>
          <a:lstStyle/>
          <a:p>
            <a:fld id="{FB8F5219-6996-4D61-BE2A-210897541C44}" type="slidenum">
              <a:rPr lang="hu-HU" smtClean="0"/>
              <a:t>5</a:t>
            </a:fld>
            <a:endParaRPr lang="hu-HU"/>
          </a:p>
        </p:txBody>
      </p:sp>
    </p:spTree>
    <p:extLst>
      <p:ext uri="{BB962C8B-B14F-4D97-AF65-F5344CB8AC3E}">
        <p14:creationId xmlns:p14="http://schemas.microsoft.com/office/powerpoint/2010/main" val="173994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https://blog.devmountain.com/git-vs-github-whats-the-difference/</a:t>
            </a:r>
          </a:p>
        </p:txBody>
      </p:sp>
      <p:sp>
        <p:nvSpPr>
          <p:cNvPr id="4" name="Slide Number Placeholder 3"/>
          <p:cNvSpPr>
            <a:spLocks noGrp="1"/>
          </p:cNvSpPr>
          <p:nvPr>
            <p:ph type="sldNum" sz="quarter" idx="5"/>
          </p:nvPr>
        </p:nvSpPr>
        <p:spPr/>
        <p:txBody>
          <a:bodyPr/>
          <a:lstStyle/>
          <a:p>
            <a:fld id="{FB8F5219-6996-4D61-BE2A-210897541C44}" type="slidenum">
              <a:rPr lang="hu-HU" smtClean="0"/>
              <a:t>6</a:t>
            </a:fld>
            <a:endParaRPr lang="hu-HU"/>
          </a:p>
        </p:txBody>
      </p:sp>
    </p:spTree>
    <p:extLst>
      <p:ext uri="{BB962C8B-B14F-4D97-AF65-F5344CB8AC3E}">
        <p14:creationId xmlns:p14="http://schemas.microsoft.com/office/powerpoint/2010/main" val="402116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https://medium.com/@d3vild06/getting-started-with-version-control-part-i-d7b768079676</a:t>
            </a:r>
          </a:p>
        </p:txBody>
      </p:sp>
      <p:sp>
        <p:nvSpPr>
          <p:cNvPr id="4" name="Slide Number Placeholder 3"/>
          <p:cNvSpPr>
            <a:spLocks noGrp="1"/>
          </p:cNvSpPr>
          <p:nvPr>
            <p:ph type="sldNum" sz="quarter" idx="5"/>
          </p:nvPr>
        </p:nvSpPr>
        <p:spPr/>
        <p:txBody>
          <a:bodyPr/>
          <a:lstStyle/>
          <a:p>
            <a:fld id="{FB8F5219-6996-4D61-BE2A-210897541C44}" type="slidenum">
              <a:rPr lang="hu-HU" smtClean="0"/>
              <a:t>7</a:t>
            </a:fld>
            <a:endParaRPr lang="hu-HU"/>
          </a:p>
        </p:txBody>
      </p:sp>
    </p:spTree>
    <p:extLst>
      <p:ext uri="{BB962C8B-B14F-4D97-AF65-F5344CB8AC3E}">
        <p14:creationId xmlns:p14="http://schemas.microsoft.com/office/powerpoint/2010/main" val="364209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https://medium.com/@d3vild06/getting-started-with-version-control-part-i-d7b768079676</a:t>
            </a:r>
          </a:p>
        </p:txBody>
      </p:sp>
      <p:sp>
        <p:nvSpPr>
          <p:cNvPr id="4" name="Slide Number Placeholder 3"/>
          <p:cNvSpPr>
            <a:spLocks noGrp="1"/>
          </p:cNvSpPr>
          <p:nvPr>
            <p:ph type="sldNum" sz="quarter" idx="5"/>
          </p:nvPr>
        </p:nvSpPr>
        <p:spPr/>
        <p:txBody>
          <a:bodyPr/>
          <a:lstStyle/>
          <a:p>
            <a:fld id="{FB8F5219-6996-4D61-BE2A-210897541C44}" type="slidenum">
              <a:rPr lang="hu-HU" smtClean="0"/>
              <a:t>8</a:t>
            </a:fld>
            <a:endParaRPr lang="hu-HU"/>
          </a:p>
        </p:txBody>
      </p:sp>
    </p:spTree>
    <p:extLst>
      <p:ext uri="{BB962C8B-B14F-4D97-AF65-F5344CB8AC3E}">
        <p14:creationId xmlns:p14="http://schemas.microsoft.com/office/powerpoint/2010/main" val="2252158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https://medium.com/@d3vild06/getting-started-with-version-control-part-ii-169d400c7440</a:t>
            </a:r>
          </a:p>
          <a:p>
            <a:r>
              <a:rPr lang="hu-HU" dirty="0"/>
              <a:t>https://medium.com/@d3vild06/getting-started-with-version-control-part-iii-a70d93161ba4</a:t>
            </a:r>
            <a:endParaRPr lang="en-US" dirty="0"/>
          </a:p>
          <a:p>
            <a:r>
              <a:rPr lang="hu-HU" dirty="0"/>
              <a:t>https://gitbetter.substack.com/p/how-to-work-in-multiple-git-branches</a:t>
            </a:r>
          </a:p>
        </p:txBody>
      </p:sp>
      <p:sp>
        <p:nvSpPr>
          <p:cNvPr id="4" name="Slide Number Placeholder 3"/>
          <p:cNvSpPr>
            <a:spLocks noGrp="1"/>
          </p:cNvSpPr>
          <p:nvPr>
            <p:ph type="sldNum" sz="quarter" idx="5"/>
          </p:nvPr>
        </p:nvSpPr>
        <p:spPr/>
        <p:txBody>
          <a:bodyPr/>
          <a:lstStyle/>
          <a:p>
            <a:fld id="{FB8F5219-6996-4D61-BE2A-210897541C44}" type="slidenum">
              <a:rPr lang="hu-HU" smtClean="0"/>
              <a:t>9</a:t>
            </a:fld>
            <a:endParaRPr lang="hu-HU"/>
          </a:p>
        </p:txBody>
      </p:sp>
    </p:spTree>
    <p:extLst>
      <p:ext uri="{BB962C8B-B14F-4D97-AF65-F5344CB8AC3E}">
        <p14:creationId xmlns:p14="http://schemas.microsoft.com/office/powerpoint/2010/main" val="223176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9103-ED68-40F8-B65E-C64C947EA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FD89CCF3-D03B-4439-8CA4-424DB8643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ABE66295-18FD-4D7E-B3CD-92F6B41CCDEE}"/>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5" name="Footer Placeholder 4">
            <a:extLst>
              <a:ext uri="{FF2B5EF4-FFF2-40B4-BE49-F238E27FC236}">
                <a16:creationId xmlns:a16="http://schemas.microsoft.com/office/drawing/2014/main" id="{CDA5464E-6AD5-4323-A109-05A1DF39950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E3A9EAA-1A54-439B-ACD2-6012CAC0A836}"/>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200905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F058-F6C6-4BDE-A762-3CE3D6576D6A}"/>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4D6949C8-0CC8-4929-B9C9-AA015F3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1C8D9EE0-79D7-4C3E-B4BA-262DEBE32B13}"/>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5" name="Footer Placeholder 4">
            <a:extLst>
              <a:ext uri="{FF2B5EF4-FFF2-40B4-BE49-F238E27FC236}">
                <a16:creationId xmlns:a16="http://schemas.microsoft.com/office/drawing/2014/main" id="{461F6041-E043-4DD7-9CBE-38A19CA6A7B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897B7E3C-063A-4EA5-8EF2-681B9CDD9737}"/>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128737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595F2-322C-427C-B5E7-D4E4588404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D73AA1C5-F510-4115-9054-CC85F9615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D086D83C-BA8D-4859-B8BA-81205C8607E9}"/>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5" name="Footer Placeholder 4">
            <a:extLst>
              <a:ext uri="{FF2B5EF4-FFF2-40B4-BE49-F238E27FC236}">
                <a16:creationId xmlns:a16="http://schemas.microsoft.com/office/drawing/2014/main" id="{F2C8255A-E258-4F84-8D00-47A949D3D37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9A1263D4-282E-4917-920B-FDA5F86A75E4}"/>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4337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B0-C0BF-4C92-9DE9-353E5A122A32}"/>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ED913E09-2CE6-4213-8936-66314A346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4BA7F31B-2F7F-4475-A597-22401CC5FAA6}"/>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5" name="Footer Placeholder 4">
            <a:extLst>
              <a:ext uri="{FF2B5EF4-FFF2-40B4-BE49-F238E27FC236}">
                <a16:creationId xmlns:a16="http://schemas.microsoft.com/office/drawing/2014/main" id="{2A0EEE10-F0B1-4BD4-97F9-66DD7A760ACD}"/>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35060B3A-58E9-47D3-99D0-B24C87EA90F6}"/>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326316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B1FE-31E5-4D5E-A72E-2949B6713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23C86A3A-2F1A-476D-BED7-59DBCC6B1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7008A-B5F3-4675-BB6D-4C5CB666FA58}"/>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5" name="Footer Placeholder 4">
            <a:extLst>
              <a:ext uri="{FF2B5EF4-FFF2-40B4-BE49-F238E27FC236}">
                <a16:creationId xmlns:a16="http://schemas.microsoft.com/office/drawing/2014/main" id="{C0057A2C-1A95-450E-9177-167D17DD5DC4}"/>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9E6C8385-32C1-4625-A3A7-BFC1B866EF8A}"/>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304999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5F1-33AD-4D9A-94D6-7674ACBDB3C6}"/>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BAA4CC87-5795-47CB-8552-43816F219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950F1866-24C7-4FD4-8AFF-CCFB4793E0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48D1B5A5-F59A-4797-950E-7264311629B6}"/>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6" name="Footer Placeholder 5">
            <a:extLst>
              <a:ext uri="{FF2B5EF4-FFF2-40B4-BE49-F238E27FC236}">
                <a16:creationId xmlns:a16="http://schemas.microsoft.com/office/drawing/2014/main" id="{C2A7EE6C-866D-4935-A6C6-20379F3F9C8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743076BD-6D04-41C9-A1A6-96524182852D}"/>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418535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14CA-7D06-4FCB-8E49-8A5A72BE64D2}"/>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678ADD3B-AC5E-4E78-B9F3-63D37B4CB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12A776-2306-40A4-B305-A2103421D3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B2159E12-74EA-4E97-A480-D56CBEC06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98CAD-8986-409C-B627-E806D371B0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BCEBA4CD-41E3-4C49-A9A5-63EDBAC6713E}"/>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8" name="Footer Placeholder 7">
            <a:extLst>
              <a:ext uri="{FF2B5EF4-FFF2-40B4-BE49-F238E27FC236}">
                <a16:creationId xmlns:a16="http://schemas.microsoft.com/office/drawing/2014/main" id="{5537E28A-B661-4DC7-84F7-C7000A5025B8}"/>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DDB08AF4-CB75-41D9-9FBE-5D0BE9ED2222}"/>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279624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943A-9AEE-4F85-85FE-50E75A89FC21}"/>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E3172919-16A3-4BBE-A2BC-82BB739B30B8}"/>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4" name="Footer Placeholder 3">
            <a:extLst>
              <a:ext uri="{FF2B5EF4-FFF2-40B4-BE49-F238E27FC236}">
                <a16:creationId xmlns:a16="http://schemas.microsoft.com/office/drawing/2014/main" id="{7A8F9D68-8D50-4E23-83E7-F2481B6B3713}"/>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E64C9EFD-21A0-41A6-A9AF-7D6C79EB96C4}"/>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189620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D63B8-6E1B-4598-8308-E9C57403E787}"/>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3" name="Footer Placeholder 2">
            <a:extLst>
              <a:ext uri="{FF2B5EF4-FFF2-40B4-BE49-F238E27FC236}">
                <a16:creationId xmlns:a16="http://schemas.microsoft.com/office/drawing/2014/main" id="{D8637364-63B8-4B98-8462-CCF9413F06B5}"/>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ED1AAF2F-1FCD-4824-8912-E0051276B402}"/>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184292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5AC2-BC85-493A-861D-CB1D7905D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FE507E58-56BF-49AC-9EAF-949AE3661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64990E99-D808-4CFC-8387-4969330E1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9E265-F77F-4AAB-AB27-A0C2F8AC0E07}"/>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6" name="Footer Placeholder 5">
            <a:extLst>
              <a:ext uri="{FF2B5EF4-FFF2-40B4-BE49-F238E27FC236}">
                <a16:creationId xmlns:a16="http://schemas.microsoft.com/office/drawing/2014/main" id="{566D4B91-2F68-4703-9576-5D91E711F461}"/>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F7DB66F-A594-4D19-B88A-ACD9928E334E}"/>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229077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095F-7CFE-426D-BB34-4556180D7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68D3A25C-F763-46B0-9636-507D64163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B329A082-53E3-4F11-9779-571F75509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BBBA1-68F2-4E00-AA52-4499CDFE2A82}"/>
              </a:ext>
            </a:extLst>
          </p:cNvPr>
          <p:cNvSpPr>
            <a:spLocks noGrp="1"/>
          </p:cNvSpPr>
          <p:nvPr>
            <p:ph type="dt" sz="half" idx="10"/>
          </p:nvPr>
        </p:nvSpPr>
        <p:spPr/>
        <p:txBody>
          <a:bodyPr/>
          <a:lstStyle/>
          <a:p>
            <a:fld id="{66B2A29B-A5DB-4B2C-82CE-AEE195B9E1EA}" type="datetimeFigureOut">
              <a:rPr lang="hu-HU" smtClean="0"/>
              <a:t>2021. 10. 21.</a:t>
            </a:fld>
            <a:endParaRPr lang="hu-HU"/>
          </a:p>
        </p:txBody>
      </p:sp>
      <p:sp>
        <p:nvSpPr>
          <p:cNvPr id="6" name="Footer Placeholder 5">
            <a:extLst>
              <a:ext uri="{FF2B5EF4-FFF2-40B4-BE49-F238E27FC236}">
                <a16:creationId xmlns:a16="http://schemas.microsoft.com/office/drawing/2014/main" id="{A3FCF8F4-FFB5-49B6-8F8D-A0CCB2218839}"/>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0E830504-25EE-4900-9E97-DDD2E75987C6}"/>
              </a:ext>
            </a:extLst>
          </p:cNvPr>
          <p:cNvSpPr>
            <a:spLocks noGrp="1"/>
          </p:cNvSpPr>
          <p:nvPr>
            <p:ph type="sldNum" sz="quarter" idx="12"/>
          </p:nvPr>
        </p:nvSpPr>
        <p:spPr/>
        <p:txBody>
          <a:bodyPr/>
          <a:lstStyle/>
          <a:p>
            <a:fld id="{E660DDF4-705D-4660-9DB7-A8A7B56C53D0}" type="slidenum">
              <a:rPr lang="hu-HU" smtClean="0"/>
              <a:t>‹#›</a:t>
            </a:fld>
            <a:endParaRPr lang="hu-HU"/>
          </a:p>
        </p:txBody>
      </p:sp>
    </p:spTree>
    <p:extLst>
      <p:ext uri="{BB962C8B-B14F-4D97-AF65-F5344CB8AC3E}">
        <p14:creationId xmlns:p14="http://schemas.microsoft.com/office/powerpoint/2010/main" val="276500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03A80-84CE-4F73-BBD7-5229BF4D0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815794BC-0089-4543-A0D0-0286569F3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7C2232FD-EFDB-426A-9BED-D003EB547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2A29B-A5DB-4B2C-82CE-AEE195B9E1EA}" type="datetimeFigureOut">
              <a:rPr lang="hu-HU" smtClean="0"/>
              <a:t>2021. 10. 21.</a:t>
            </a:fld>
            <a:endParaRPr lang="hu-HU"/>
          </a:p>
        </p:txBody>
      </p:sp>
      <p:sp>
        <p:nvSpPr>
          <p:cNvPr id="5" name="Footer Placeholder 4">
            <a:extLst>
              <a:ext uri="{FF2B5EF4-FFF2-40B4-BE49-F238E27FC236}">
                <a16:creationId xmlns:a16="http://schemas.microsoft.com/office/drawing/2014/main" id="{8DA50E2F-5EA8-430E-8769-3D5F4EEB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0D60C86D-46A9-4E97-8727-125C43892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0DDF4-705D-4660-9DB7-A8A7B56C53D0}" type="slidenum">
              <a:rPr lang="hu-HU" smtClean="0"/>
              <a:t>‹#›</a:t>
            </a:fld>
            <a:endParaRPr lang="hu-HU"/>
          </a:p>
        </p:txBody>
      </p:sp>
    </p:spTree>
    <p:extLst>
      <p:ext uri="{BB962C8B-B14F-4D97-AF65-F5344CB8AC3E}">
        <p14:creationId xmlns:p14="http://schemas.microsoft.com/office/powerpoint/2010/main" val="1384221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get-started/quickstart/set-up-git" TargetMode="External"/><Relationship Id="rId2" Type="http://schemas.openxmlformats.org/officeDocument/2006/relationships/hyperlink" Target="https://www.youtube.com/playlist?list=PL6gx4Cwl9DGAKWClAD_iKpNC0bGHxGhcx" TargetMode="External"/><Relationship Id="rId1" Type="http://schemas.openxmlformats.org/officeDocument/2006/relationships/slideLayout" Target="../slideLayouts/slideLayout2.xml"/><Relationship Id="rId6" Type="http://schemas.openxmlformats.org/officeDocument/2006/relationships/hyperlink" Target="https://www.udemy.com/course/the-ultimate-git-5-day-challenge/" TargetMode="External"/><Relationship Id="rId5" Type="http://schemas.openxmlformats.org/officeDocument/2006/relationships/hyperlink" Target="https://www.udemy.com/course/git-started-with-github/" TargetMode="External"/><Relationship Id="rId4" Type="http://schemas.openxmlformats.org/officeDocument/2006/relationships/hyperlink" Target="https://learngitbranching.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B809-2D2C-4B8E-A6D2-E9B26DB36684}"/>
              </a:ext>
            </a:extLst>
          </p:cNvPr>
          <p:cNvSpPr>
            <a:spLocks noGrp="1"/>
          </p:cNvSpPr>
          <p:nvPr>
            <p:ph type="ctrTitle"/>
          </p:nvPr>
        </p:nvSpPr>
        <p:spPr/>
        <p:txBody>
          <a:bodyPr/>
          <a:lstStyle/>
          <a:p>
            <a:r>
              <a:rPr lang="en-US" dirty="0"/>
              <a:t>Version Control System</a:t>
            </a:r>
            <a:endParaRPr lang="hu-HU" dirty="0"/>
          </a:p>
        </p:txBody>
      </p:sp>
      <p:sp>
        <p:nvSpPr>
          <p:cNvPr id="3" name="Subtitle 2">
            <a:extLst>
              <a:ext uri="{FF2B5EF4-FFF2-40B4-BE49-F238E27FC236}">
                <a16:creationId xmlns:a16="http://schemas.microsoft.com/office/drawing/2014/main" id="{25F2061F-CB82-47B4-B4C2-9E0E906784C6}"/>
              </a:ext>
            </a:extLst>
          </p:cNvPr>
          <p:cNvSpPr>
            <a:spLocks noGrp="1"/>
          </p:cNvSpPr>
          <p:nvPr>
            <p:ph type="subTitle" idx="1"/>
          </p:nvPr>
        </p:nvSpPr>
        <p:spPr>
          <a:xfrm>
            <a:off x="1524000" y="3641794"/>
            <a:ext cx="9144000" cy="1655762"/>
          </a:xfrm>
        </p:spPr>
        <p:txBody>
          <a:bodyPr/>
          <a:lstStyle/>
          <a:p>
            <a:r>
              <a:rPr lang="en-US" dirty="0"/>
              <a:t>“Let me send you my project in zip file.”</a:t>
            </a:r>
            <a:endParaRPr lang="hu-HU" dirty="0"/>
          </a:p>
        </p:txBody>
      </p:sp>
    </p:spTree>
    <p:extLst>
      <p:ext uri="{BB962C8B-B14F-4D97-AF65-F5344CB8AC3E}">
        <p14:creationId xmlns:p14="http://schemas.microsoft.com/office/powerpoint/2010/main" val="383874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BC7-2CBB-4763-B3D1-E92208BE1293}"/>
              </a:ext>
            </a:extLst>
          </p:cNvPr>
          <p:cNvSpPr>
            <a:spLocks noGrp="1"/>
          </p:cNvSpPr>
          <p:nvPr>
            <p:ph type="title"/>
          </p:nvPr>
        </p:nvSpPr>
        <p:spPr/>
        <p:txBody>
          <a:bodyPr/>
          <a:lstStyle/>
          <a:p>
            <a:r>
              <a:rPr lang="en-US" dirty="0"/>
              <a:t>Homework</a:t>
            </a:r>
            <a:endParaRPr lang="hu-HU" dirty="0"/>
          </a:p>
        </p:txBody>
      </p:sp>
      <p:sp>
        <p:nvSpPr>
          <p:cNvPr id="3" name="Content Placeholder 2">
            <a:extLst>
              <a:ext uri="{FF2B5EF4-FFF2-40B4-BE49-F238E27FC236}">
                <a16:creationId xmlns:a16="http://schemas.microsoft.com/office/drawing/2014/main" id="{EE8830BB-0747-4CB0-8DA1-0130F37D79C1}"/>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Create GitHub profile and setup git. Send GitHub profile to me and join organization.</a:t>
            </a:r>
          </a:p>
          <a:p>
            <a:pPr marL="514350" indent="-514350">
              <a:buFont typeface="+mj-lt"/>
              <a:buAutoNum type="arabicPeriod"/>
            </a:pPr>
            <a:r>
              <a:rPr lang="en-US" dirty="0"/>
              <a:t>Install Visual Studio and connect git to it.</a:t>
            </a:r>
          </a:p>
          <a:p>
            <a:pPr marL="514350" indent="-514350">
              <a:buFont typeface="+mj-lt"/>
              <a:buAutoNum type="arabicPeriod"/>
            </a:pPr>
            <a:r>
              <a:rPr lang="en-US" dirty="0"/>
              <a:t>Hello world project with favorite programming language.</a:t>
            </a:r>
          </a:p>
          <a:p>
            <a:pPr marL="514350" indent="-514350">
              <a:buFont typeface="+mj-lt"/>
              <a:buAutoNum type="arabicPeriod"/>
            </a:pPr>
            <a:r>
              <a:rPr lang="en-US" dirty="0"/>
              <a:t>Create changes in local repository then push to remote repository.</a:t>
            </a:r>
          </a:p>
          <a:p>
            <a:pPr marL="514350" indent="-514350">
              <a:buFont typeface="+mj-lt"/>
              <a:buAutoNum type="arabicPeriod"/>
            </a:pPr>
            <a:r>
              <a:rPr lang="en-US" dirty="0"/>
              <a:t>Create changes in remote repository then pull to local repository.</a:t>
            </a:r>
          </a:p>
          <a:p>
            <a:pPr marL="514350" indent="-514350">
              <a:buFont typeface="+mj-lt"/>
              <a:buAutoNum type="arabicPeriod"/>
            </a:pPr>
            <a:r>
              <a:rPr lang="en-US" dirty="0"/>
              <a:t>Use git 5 days in a row (15-30 min everyday small changesets).</a:t>
            </a:r>
          </a:p>
          <a:p>
            <a:pPr marL="0" indent="0">
              <a:buNone/>
            </a:pPr>
            <a:r>
              <a:rPr lang="en-US" dirty="0"/>
              <a:t>Sources -&gt; Mr. Internet:</a:t>
            </a:r>
          </a:p>
          <a:p>
            <a:pPr marL="0" indent="0">
              <a:buNone/>
            </a:pPr>
            <a:r>
              <a:rPr lang="en-US" dirty="0">
                <a:hlinkClick r:id="rId2"/>
              </a:rPr>
              <a:t>https://www.youtube.com/playlist?list=PL6gx4Cwl9DGAKWClAD_iKpNC0bGHxGhcx</a:t>
            </a:r>
            <a:endParaRPr lang="en-US" dirty="0"/>
          </a:p>
          <a:p>
            <a:pPr marL="0" indent="0">
              <a:buNone/>
            </a:pPr>
            <a:r>
              <a:rPr lang="hu-HU" dirty="0">
                <a:hlinkClick r:id="rId3"/>
              </a:rPr>
              <a:t>https://docs.github.com/en/get-started/quickstart/set-up-git</a:t>
            </a:r>
            <a:endParaRPr lang="en-US" dirty="0"/>
          </a:p>
          <a:p>
            <a:pPr marL="0" indent="0">
              <a:buNone/>
            </a:pPr>
            <a:r>
              <a:rPr lang="en-US" dirty="0">
                <a:hlinkClick r:id="rId4"/>
              </a:rPr>
              <a:t>https://learngitbranching.js.org/</a:t>
            </a:r>
            <a:endParaRPr lang="en-US" dirty="0"/>
          </a:p>
          <a:p>
            <a:pPr marL="0" indent="0">
              <a:buNone/>
            </a:pPr>
            <a:r>
              <a:rPr lang="en-US" dirty="0">
                <a:hlinkClick r:id="rId5"/>
              </a:rPr>
              <a:t>https://www.udemy.com/course/git-started-with-github/</a:t>
            </a:r>
            <a:endParaRPr lang="en-US" dirty="0"/>
          </a:p>
          <a:p>
            <a:pPr marL="0" indent="0">
              <a:buNone/>
            </a:pPr>
            <a:r>
              <a:rPr lang="en-US" dirty="0">
                <a:hlinkClick r:id="rId6"/>
              </a:rPr>
              <a:t>https://www.udemy.com/course/the-ultimate-git-5-day-challenge/</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95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0DF9-6986-40FA-A185-361A1C77D02B}"/>
              </a:ext>
            </a:extLst>
          </p:cNvPr>
          <p:cNvSpPr>
            <a:spLocks noGrp="1"/>
          </p:cNvSpPr>
          <p:nvPr>
            <p:ph type="title"/>
          </p:nvPr>
        </p:nvSpPr>
        <p:spPr/>
        <p:txBody>
          <a:bodyPr/>
          <a:lstStyle/>
          <a:p>
            <a:r>
              <a:rPr lang="en-US" dirty="0"/>
              <a:t>Why we need version control system?</a:t>
            </a:r>
            <a:endParaRPr lang="hu-HU" dirty="0"/>
          </a:p>
        </p:txBody>
      </p:sp>
      <p:sp>
        <p:nvSpPr>
          <p:cNvPr id="3" name="Content Placeholder 2">
            <a:extLst>
              <a:ext uri="{FF2B5EF4-FFF2-40B4-BE49-F238E27FC236}">
                <a16:creationId xmlns:a16="http://schemas.microsoft.com/office/drawing/2014/main" id="{32FB14A4-075B-4B60-A5E8-C030A294ADBB}"/>
              </a:ext>
            </a:extLst>
          </p:cNvPr>
          <p:cNvSpPr>
            <a:spLocks noGrp="1"/>
          </p:cNvSpPr>
          <p:nvPr>
            <p:ph idx="1"/>
          </p:nvPr>
        </p:nvSpPr>
        <p:spPr/>
        <p:txBody>
          <a:bodyPr/>
          <a:lstStyle/>
          <a:p>
            <a:endParaRPr lang="en-US" dirty="0"/>
          </a:p>
          <a:p>
            <a:r>
              <a:rPr lang="en-US" dirty="0"/>
              <a:t>Loss of data</a:t>
            </a:r>
          </a:p>
          <a:p>
            <a:endParaRPr lang="en-US" dirty="0"/>
          </a:p>
          <a:p>
            <a:r>
              <a:rPr lang="en-US" dirty="0"/>
              <a:t>Cooperation with others</a:t>
            </a:r>
          </a:p>
          <a:p>
            <a:endParaRPr lang="en-US" dirty="0"/>
          </a:p>
          <a:p>
            <a:r>
              <a:rPr lang="en-US" dirty="0"/>
              <a:t>Go back and forth in time</a:t>
            </a:r>
            <a:endParaRPr lang="hu-HU" dirty="0"/>
          </a:p>
        </p:txBody>
      </p:sp>
    </p:spTree>
    <p:extLst>
      <p:ext uri="{BB962C8B-B14F-4D97-AF65-F5344CB8AC3E}">
        <p14:creationId xmlns:p14="http://schemas.microsoft.com/office/powerpoint/2010/main" val="370687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A9F4-7F77-402D-9781-82AF9D45D76D}"/>
              </a:ext>
            </a:extLst>
          </p:cNvPr>
          <p:cNvSpPr>
            <a:spLocks noGrp="1"/>
          </p:cNvSpPr>
          <p:nvPr>
            <p:ph type="title"/>
          </p:nvPr>
        </p:nvSpPr>
        <p:spPr/>
        <p:txBody>
          <a:bodyPr/>
          <a:lstStyle/>
          <a:p>
            <a:r>
              <a:rPr lang="en-US" dirty="0"/>
              <a:t>Version control system history</a:t>
            </a:r>
            <a:endParaRPr lang="hu-HU" dirty="0"/>
          </a:p>
        </p:txBody>
      </p:sp>
      <p:pic>
        <p:nvPicPr>
          <p:cNvPr id="1026" name="Picture 2" descr="The Evolution of Version Control System (VCS) Internals">
            <a:extLst>
              <a:ext uri="{FF2B5EF4-FFF2-40B4-BE49-F238E27FC236}">
                <a16:creationId xmlns:a16="http://schemas.microsoft.com/office/drawing/2014/main" id="{D07DFA0C-40CB-4FBA-9E82-4374AC7330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8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0CB4-4BEF-4E4B-8DAD-7BABC6966A1B}"/>
              </a:ext>
            </a:extLst>
          </p:cNvPr>
          <p:cNvSpPr>
            <a:spLocks noGrp="1"/>
          </p:cNvSpPr>
          <p:nvPr>
            <p:ph type="title"/>
          </p:nvPr>
        </p:nvSpPr>
        <p:spPr/>
        <p:txBody>
          <a:bodyPr/>
          <a:lstStyle/>
          <a:p>
            <a:r>
              <a:rPr lang="en-US" dirty="0"/>
              <a:t>Type of version control system</a:t>
            </a:r>
            <a:endParaRPr lang="hu-HU" dirty="0"/>
          </a:p>
        </p:txBody>
      </p:sp>
      <p:pic>
        <p:nvPicPr>
          <p:cNvPr id="2052" name="Picture 4" descr="Subversion (Centralized Version Control System) - Blogs">
            <a:extLst>
              <a:ext uri="{FF2B5EF4-FFF2-40B4-BE49-F238E27FC236}">
                <a16:creationId xmlns:a16="http://schemas.microsoft.com/office/drawing/2014/main" id="{A02F61FE-4939-4789-BF59-7A6EE7D8AD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565" y="2145673"/>
            <a:ext cx="8236870" cy="376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A595-7BF2-4F5B-B3F1-087F7BE77C2F}"/>
              </a:ext>
            </a:extLst>
          </p:cNvPr>
          <p:cNvSpPr>
            <a:spLocks noGrp="1"/>
          </p:cNvSpPr>
          <p:nvPr>
            <p:ph type="title"/>
          </p:nvPr>
        </p:nvSpPr>
        <p:spPr/>
        <p:txBody>
          <a:bodyPr/>
          <a:lstStyle/>
          <a:p>
            <a:r>
              <a:rPr lang="en-US" dirty="0"/>
              <a:t>Distributed vs centralized VCS</a:t>
            </a:r>
            <a:endParaRPr lang="hu-HU" dirty="0"/>
          </a:p>
        </p:txBody>
      </p:sp>
      <p:sp>
        <p:nvSpPr>
          <p:cNvPr id="4" name="Text Placeholder 3">
            <a:extLst>
              <a:ext uri="{FF2B5EF4-FFF2-40B4-BE49-F238E27FC236}">
                <a16:creationId xmlns:a16="http://schemas.microsoft.com/office/drawing/2014/main" id="{624225C4-5743-463D-9C5A-3958263B33EB}"/>
              </a:ext>
            </a:extLst>
          </p:cNvPr>
          <p:cNvSpPr>
            <a:spLocks noGrp="1"/>
          </p:cNvSpPr>
          <p:nvPr>
            <p:ph type="body" idx="1"/>
          </p:nvPr>
        </p:nvSpPr>
        <p:spPr/>
        <p:txBody>
          <a:bodyPr/>
          <a:lstStyle/>
          <a:p>
            <a:r>
              <a:rPr lang="en-US" dirty="0"/>
              <a:t>PROS</a:t>
            </a:r>
            <a:endParaRPr lang="hu-HU" dirty="0"/>
          </a:p>
        </p:txBody>
      </p:sp>
      <p:sp>
        <p:nvSpPr>
          <p:cNvPr id="5" name="Content Placeholder 4">
            <a:extLst>
              <a:ext uri="{FF2B5EF4-FFF2-40B4-BE49-F238E27FC236}">
                <a16:creationId xmlns:a16="http://schemas.microsoft.com/office/drawing/2014/main" id="{C88FEFC4-CC50-4F97-9218-9FAE53E8F3F2}"/>
              </a:ext>
            </a:extLst>
          </p:cNvPr>
          <p:cNvSpPr>
            <a:spLocks noGrp="1"/>
          </p:cNvSpPr>
          <p:nvPr>
            <p:ph sz="half" idx="2"/>
          </p:nvPr>
        </p:nvSpPr>
        <p:spPr/>
        <p:txBody>
          <a:bodyPr>
            <a:normAutofit fontScale="85000" lnSpcReduction="10000"/>
          </a:bodyPr>
          <a:lstStyle/>
          <a:p>
            <a:r>
              <a:rPr lang="en-US" b="0" i="0" dirty="0">
                <a:solidFill>
                  <a:srgbClr val="273239"/>
                </a:solidFill>
                <a:effectLst/>
                <a:latin typeface="urw-din"/>
              </a:rPr>
              <a:t>CVCS is easy to learn and easy to set up</a:t>
            </a:r>
          </a:p>
          <a:p>
            <a:r>
              <a:rPr lang="en-US" b="0" i="0" dirty="0">
                <a:solidFill>
                  <a:srgbClr val="273239"/>
                </a:solidFill>
                <a:effectLst/>
                <a:latin typeface="urw-din"/>
              </a:rPr>
              <a:t>DVCS allows you to work offline and gives flexibility</a:t>
            </a:r>
          </a:p>
          <a:p>
            <a:r>
              <a:rPr lang="hu-HU" b="0" i="0" dirty="0">
                <a:solidFill>
                  <a:srgbClr val="273239"/>
                </a:solidFill>
                <a:effectLst/>
                <a:latin typeface="urw-din"/>
              </a:rPr>
              <a:t>DVCS is </a:t>
            </a:r>
            <a:r>
              <a:rPr lang="hu-HU" b="0" i="0" dirty="0" err="1">
                <a:solidFill>
                  <a:srgbClr val="273239"/>
                </a:solidFill>
                <a:effectLst/>
                <a:latin typeface="urw-din"/>
              </a:rPr>
              <a:t>faster</a:t>
            </a:r>
            <a:endParaRPr lang="en-US" b="0" i="0" dirty="0">
              <a:solidFill>
                <a:srgbClr val="273239"/>
              </a:solidFill>
              <a:effectLst/>
              <a:latin typeface="urw-din"/>
            </a:endParaRPr>
          </a:p>
          <a:p>
            <a:r>
              <a:rPr lang="en-US" b="0" i="0" dirty="0">
                <a:solidFill>
                  <a:srgbClr val="273239"/>
                </a:solidFill>
                <a:effectLst/>
                <a:latin typeface="urw-din"/>
              </a:rPr>
              <a:t>Working on branches is easy in DVCS</a:t>
            </a:r>
          </a:p>
          <a:p>
            <a:r>
              <a:rPr lang="en-US" b="0" i="0" dirty="0">
                <a:solidFill>
                  <a:srgbClr val="273239"/>
                </a:solidFill>
                <a:effectLst/>
                <a:latin typeface="urw-din"/>
              </a:rPr>
              <a:t>DVCS can take more time and space</a:t>
            </a:r>
          </a:p>
          <a:p>
            <a:r>
              <a:rPr lang="en-US" b="0" i="0" dirty="0">
                <a:solidFill>
                  <a:srgbClr val="273239"/>
                </a:solidFill>
                <a:effectLst/>
                <a:latin typeface="urw-din"/>
              </a:rPr>
              <a:t>DVCS has the backup or entire history of the code</a:t>
            </a:r>
            <a:endParaRPr lang="hu-HU" dirty="0"/>
          </a:p>
        </p:txBody>
      </p:sp>
      <p:sp>
        <p:nvSpPr>
          <p:cNvPr id="6" name="Text Placeholder 5">
            <a:extLst>
              <a:ext uri="{FF2B5EF4-FFF2-40B4-BE49-F238E27FC236}">
                <a16:creationId xmlns:a16="http://schemas.microsoft.com/office/drawing/2014/main" id="{088ACD79-C49E-42A1-A88B-638DBE8DA521}"/>
              </a:ext>
            </a:extLst>
          </p:cNvPr>
          <p:cNvSpPr>
            <a:spLocks noGrp="1"/>
          </p:cNvSpPr>
          <p:nvPr>
            <p:ph type="body" sz="quarter" idx="3"/>
          </p:nvPr>
        </p:nvSpPr>
        <p:spPr/>
        <p:txBody>
          <a:bodyPr/>
          <a:lstStyle/>
          <a:p>
            <a:r>
              <a:rPr lang="en-US" dirty="0"/>
              <a:t>CONS</a:t>
            </a:r>
            <a:endParaRPr lang="hu-HU" dirty="0"/>
          </a:p>
        </p:txBody>
      </p:sp>
      <p:sp>
        <p:nvSpPr>
          <p:cNvPr id="7" name="Content Placeholder 6">
            <a:extLst>
              <a:ext uri="{FF2B5EF4-FFF2-40B4-BE49-F238E27FC236}">
                <a16:creationId xmlns:a16="http://schemas.microsoft.com/office/drawing/2014/main" id="{93C31980-E3F7-4340-B57B-7593D9B081BD}"/>
              </a:ext>
            </a:extLst>
          </p:cNvPr>
          <p:cNvSpPr>
            <a:spLocks noGrp="1"/>
          </p:cNvSpPr>
          <p:nvPr>
            <p:ph sz="quarter" idx="4"/>
          </p:nvPr>
        </p:nvSpPr>
        <p:spPr/>
        <p:txBody>
          <a:bodyPr>
            <a:normAutofit fontScale="85000" lnSpcReduction="10000"/>
          </a:bodyPr>
          <a:lstStyle/>
          <a:p>
            <a:r>
              <a:rPr lang="en-US" b="0" i="0" dirty="0">
                <a:solidFill>
                  <a:srgbClr val="273239"/>
                </a:solidFill>
                <a:effectLst/>
                <a:latin typeface="urw-din"/>
              </a:rPr>
              <a:t>DVCS might be confusing initially</a:t>
            </a:r>
          </a:p>
          <a:p>
            <a:r>
              <a:rPr lang="hu-HU" b="0" i="0" dirty="0">
                <a:solidFill>
                  <a:srgbClr val="273239"/>
                </a:solidFill>
                <a:effectLst/>
                <a:latin typeface="urw-din"/>
              </a:rPr>
              <a:t>CVCS</a:t>
            </a:r>
            <a:r>
              <a:rPr lang="en-US" b="0" i="0" dirty="0">
                <a:solidFill>
                  <a:srgbClr val="273239"/>
                </a:solidFill>
                <a:effectLst/>
                <a:latin typeface="urw-din"/>
              </a:rPr>
              <a:t> is not flexible when working offline</a:t>
            </a:r>
          </a:p>
          <a:p>
            <a:r>
              <a:rPr lang="en-US" dirty="0">
                <a:solidFill>
                  <a:srgbClr val="273239"/>
                </a:solidFill>
                <a:latin typeface="urw-din"/>
              </a:rPr>
              <a:t>CVCS is slower</a:t>
            </a:r>
          </a:p>
          <a:p>
            <a:r>
              <a:rPr lang="en-US" b="0" i="0" dirty="0">
                <a:solidFill>
                  <a:srgbClr val="273239"/>
                </a:solidFill>
                <a:effectLst/>
                <a:latin typeface="urw-din"/>
              </a:rPr>
              <a:t>CVCS it’s difficult and time-consuming to work on branches</a:t>
            </a:r>
          </a:p>
          <a:p>
            <a:r>
              <a:rPr lang="en-US" b="0" i="0" dirty="0">
                <a:solidFill>
                  <a:srgbClr val="273239"/>
                </a:solidFill>
                <a:effectLst/>
                <a:latin typeface="urw-din"/>
              </a:rPr>
              <a:t>CVCS you just need to get few lines of code</a:t>
            </a:r>
          </a:p>
          <a:p>
            <a:r>
              <a:rPr lang="en-US" b="0" i="0" dirty="0">
                <a:solidFill>
                  <a:srgbClr val="273239"/>
                </a:solidFill>
                <a:effectLst/>
                <a:latin typeface="urw-din"/>
              </a:rPr>
              <a:t>CVCS has not the backup or entire history of the code</a:t>
            </a:r>
            <a:endParaRPr lang="hu-HU" dirty="0"/>
          </a:p>
          <a:p>
            <a:endParaRPr lang="hu-HU" dirty="0"/>
          </a:p>
        </p:txBody>
      </p:sp>
    </p:spTree>
    <p:extLst>
      <p:ext uri="{BB962C8B-B14F-4D97-AF65-F5344CB8AC3E}">
        <p14:creationId xmlns:p14="http://schemas.microsoft.com/office/powerpoint/2010/main" val="150419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5DF6-A040-472B-A7B3-B5F801307679}"/>
              </a:ext>
            </a:extLst>
          </p:cNvPr>
          <p:cNvSpPr>
            <a:spLocks noGrp="1"/>
          </p:cNvSpPr>
          <p:nvPr>
            <p:ph type="title"/>
          </p:nvPr>
        </p:nvSpPr>
        <p:spPr/>
        <p:txBody>
          <a:bodyPr/>
          <a:lstStyle/>
          <a:p>
            <a:r>
              <a:rPr lang="en-US" dirty="0"/>
              <a:t>Git vs </a:t>
            </a:r>
            <a:r>
              <a:rPr lang="en-US" dirty="0" err="1"/>
              <a:t>Github</a:t>
            </a:r>
            <a:endParaRPr lang="hu-HU" dirty="0"/>
          </a:p>
        </p:txBody>
      </p:sp>
      <p:sp>
        <p:nvSpPr>
          <p:cNvPr id="3" name="Content Placeholder 2">
            <a:extLst>
              <a:ext uri="{FF2B5EF4-FFF2-40B4-BE49-F238E27FC236}">
                <a16:creationId xmlns:a16="http://schemas.microsoft.com/office/drawing/2014/main" id="{B77FBE12-2FD2-4BFE-A5F5-624F5D7CE37B}"/>
              </a:ext>
            </a:extLst>
          </p:cNvPr>
          <p:cNvSpPr>
            <a:spLocks noGrp="1"/>
          </p:cNvSpPr>
          <p:nvPr>
            <p:ph idx="1"/>
          </p:nvPr>
        </p:nvSpPr>
        <p:spPr/>
        <p:txBody>
          <a:bodyPr/>
          <a:lstStyle/>
          <a:p>
            <a:r>
              <a:rPr lang="en-US" b="1" i="1" dirty="0">
                <a:solidFill>
                  <a:srgbClr val="292929"/>
                </a:solidFill>
                <a:effectLst/>
              </a:rPr>
              <a:t>Git</a:t>
            </a:r>
            <a:r>
              <a:rPr lang="en-US" i="1" dirty="0">
                <a:solidFill>
                  <a:srgbClr val="292929"/>
                </a:solidFill>
                <a:effectLst/>
              </a:rPr>
              <a:t> is a </a:t>
            </a:r>
            <a:r>
              <a:rPr lang="en-US" b="1" i="1" dirty="0">
                <a:solidFill>
                  <a:srgbClr val="292929"/>
                </a:solidFill>
                <a:effectLst/>
              </a:rPr>
              <a:t>free and opensource distributed</a:t>
            </a:r>
            <a:r>
              <a:rPr lang="en-US" i="1" dirty="0">
                <a:solidFill>
                  <a:srgbClr val="292929"/>
                </a:solidFill>
                <a:effectLst/>
              </a:rPr>
              <a:t> </a:t>
            </a:r>
            <a:r>
              <a:rPr lang="en-US" b="1" i="1" dirty="0">
                <a:solidFill>
                  <a:srgbClr val="292929"/>
                </a:solidFill>
                <a:effectLst/>
              </a:rPr>
              <a:t>v</a:t>
            </a:r>
            <a:r>
              <a:rPr lang="en-US" i="1" dirty="0">
                <a:solidFill>
                  <a:srgbClr val="292929"/>
                </a:solidFill>
                <a:effectLst/>
              </a:rPr>
              <a:t>ersion </a:t>
            </a:r>
            <a:r>
              <a:rPr lang="en-US" b="1" i="1" dirty="0">
                <a:solidFill>
                  <a:srgbClr val="292929"/>
                </a:solidFill>
                <a:effectLst/>
              </a:rPr>
              <a:t>c</a:t>
            </a:r>
            <a:r>
              <a:rPr lang="en-US" i="1" dirty="0">
                <a:solidFill>
                  <a:srgbClr val="292929"/>
                </a:solidFill>
                <a:effectLst/>
              </a:rPr>
              <a:t>ontrol </a:t>
            </a:r>
            <a:r>
              <a:rPr lang="en-US" b="1" i="1" dirty="0">
                <a:solidFill>
                  <a:srgbClr val="292929"/>
                </a:solidFill>
                <a:effectLst/>
              </a:rPr>
              <a:t>s</a:t>
            </a:r>
            <a:r>
              <a:rPr lang="en-US" i="1" dirty="0">
                <a:solidFill>
                  <a:srgbClr val="292929"/>
                </a:solidFill>
                <a:effectLst/>
              </a:rPr>
              <a:t>ystem lets you manage and keep track of your source code history.</a:t>
            </a:r>
          </a:p>
          <a:p>
            <a:endParaRPr lang="en-US" i="1" dirty="0">
              <a:solidFill>
                <a:srgbClr val="292929"/>
              </a:solidFill>
            </a:endParaRPr>
          </a:p>
          <a:p>
            <a:r>
              <a:rPr lang="en-US" b="1" i="1" dirty="0">
                <a:solidFill>
                  <a:srgbClr val="252525"/>
                </a:solidFill>
                <a:effectLst/>
              </a:rPr>
              <a:t>GitHub</a:t>
            </a:r>
            <a:r>
              <a:rPr lang="en-US" b="0" i="1" dirty="0">
                <a:solidFill>
                  <a:srgbClr val="252525"/>
                </a:solidFill>
                <a:effectLst/>
              </a:rPr>
              <a:t> is a </a:t>
            </a:r>
            <a:r>
              <a:rPr lang="en-US" b="1" i="1" dirty="0">
                <a:solidFill>
                  <a:srgbClr val="252525"/>
                </a:solidFill>
                <a:effectLst/>
              </a:rPr>
              <a:t>cloud-based hosting service </a:t>
            </a:r>
            <a:r>
              <a:rPr lang="en-US" b="0" i="1" dirty="0">
                <a:solidFill>
                  <a:srgbClr val="252525"/>
                </a:solidFill>
                <a:effectLst/>
              </a:rPr>
              <a:t>that lets you manage Git repositories.</a:t>
            </a:r>
            <a:endParaRPr lang="en-US" i="1" dirty="0">
              <a:solidFill>
                <a:srgbClr val="292929"/>
              </a:solidFill>
            </a:endParaRPr>
          </a:p>
          <a:p>
            <a:endParaRPr lang="hu-HU" i="1" dirty="0"/>
          </a:p>
        </p:txBody>
      </p:sp>
    </p:spTree>
    <p:extLst>
      <p:ext uri="{BB962C8B-B14F-4D97-AF65-F5344CB8AC3E}">
        <p14:creationId xmlns:p14="http://schemas.microsoft.com/office/powerpoint/2010/main" val="218188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0D99-4DB6-4CBB-B2E1-2AC4A16EF942}"/>
              </a:ext>
            </a:extLst>
          </p:cNvPr>
          <p:cNvSpPr>
            <a:spLocks noGrp="1"/>
          </p:cNvSpPr>
          <p:nvPr>
            <p:ph type="title"/>
          </p:nvPr>
        </p:nvSpPr>
        <p:spPr/>
        <p:txBody>
          <a:bodyPr/>
          <a:lstStyle/>
          <a:p>
            <a:r>
              <a:rPr lang="en-US" dirty="0"/>
              <a:t>Git Basics</a:t>
            </a:r>
            <a:endParaRPr lang="hu-HU" dirty="0"/>
          </a:p>
        </p:txBody>
      </p:sp>
      <p:sp>
        <p:nvSpPr>
          <p:cNvPr id="3" name="Content Placeholder 2">
            <a:extLst>
              <a:ext uri="{FF2B5EF4-FFF2-40B4-BE49-F238E27FC236}">
                <a16:creationId xmlns:a16="http://schemas.microsoft.com/office/drawing/2014/main" id="{75885C68-8339-4588-91B4-6056ED4A838D}"/>
              </a:ext>
            </a:extLst>
          </p:cNvPr>
          <p:cNvSpPr>
            <a:spLocks noGrp="1"/>
          </p:cNvSpPr>
          <p:nvPr>
            <p:ph idx="1"/>
          </p:nvPr>
        </p:nvSpPr>
        <p:spPr/>
        <p:txBody>
          <a:bodyPr/>
          <a:lstStyle/>
          <a:p>
            <a:pPr marL="0" indent="0">
              <a:buNone/>
            </a:pPr>
            <a:r>
              <a:rPr lang="en-US" i="1" dirty="0">
                <a:latin typeface="Calibri Light" panose="020F0302020204030204" pitchFamily="34" charset="0"/>
                <a:cs typeface="Calibri Light" panose="020F0302020204030204" pitchFamily="34" charset="0"/>
              </a:rPr>
              <a:t>git </a:t>
            </a:r>
            <a:r>
              <a:rPr lang="en-US" i="1" dirty="0" err="1">
                <a:latin typeface="Calibri Light" panose="020F0302020204030204" pitchFamily="34" charset="0"/>
                <a:cs typeface="Calibri Light" panose="020F0302020204030204" pitchFamily="34" charset="0"/>
              </a:rPr>
              <a:t>init</a:t>
            </a:r>
            <a:r>
              <a:rPr lang="en-US" i="1" dirty="0">
                <a:latin typeface="Calibri Light" panose="020F0302020204030204" pitchFamily="34" charset="0"/>
                <a:cs typeface="Calibri Light" panose="020F0302020204030204" pitchFamily="34" charset="0"/>
              </a:rPr>
              <a:t> </a:t>
            </a:r>
            <a:r>
              <a:rPr lang="en-US" dirty="0"/>
              <a:t>– Initializes a git repository on your local file system. Creates .git file.</a:t>
            </a:r>
          </a:p>
          <a:p>
            <a:pPr marL="0" indent="0">
              <a:buNone/>
            </a:pPr>
            <a:endParaRPr lang="en-US" dirty="0"/>
          </a:p>
          <a:p>
            <a:pPr marL="0" indent="0">
              <a:buNone/>
            </a:pPr>
            <a:r>
              <a:rPr lang="en-US" dirty="0"/>
              <a:t>Git states (</a:t>
            </a:r>
            <a:r>
              <a:rPr lang="en-US" i="1" dirty="0">
                <a:latin typeface="+mj-lt"/>
              </a:rPr>
              <a:t>git status</a:t>
            </a:r>
            <a:r>
              <a:rPr lang="en-US" dirty="0"/>
              <a:t>)</a:t>
            </a:r>
          </a:p>
          <a:p>
            <a:pPr marL="0" indent="0">
              <a:buNone/>
            </a:pPr>
            <a:endParaRPr lang="hu-HU" dirty="0"/>
          </a:p>
        </p:txBody>
      </p:sp>
      <p:sp>
        <p:nvSpPr>
          <p:cNvPr id="4" name="Rectangle: Rounded Corners 3">
            <a:extLst>
              <a:ext uri="{FF2B5EF4-FFF2-40B4-BE49-F238E27FC236}">
                <a16:creationId xmlns:a16="http://schemas.microsoft.com/office/drawing/2014/main" id="{CA42AF08-520C-414C-A13D-53FF857F5CE2}"/>
              </a:ext>
            </a:extLst>
          </p:cNvPr>
          <p:cNvSpPr/>
          <p:nvPr/>
        </p:nvSpPr>
        <p:spPr>
          <a:xfrm>
            <a:off x="1792704" y="4555958"/>
            <a:ext cx="1243263"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Modified</a:t>
            </a:r>
            <a:endParaRPr lang="hu-HU" dirty="0"/>
          </a:p>
        </p:txBody>
      </p:sp>
      <p:sp>
        <p:nvSpPr>
          <p:cNvPr id="5" name="Rectangle: Rounded Corners 4">
            <a:extLst>
              <a:ext uri="{FF2B5EF4-FFF2-40B4-BE49-F238E27FC236}">
                <a16:creationId xmlns:a16="http://schemas.microsoft.com/office/drawing/2014/main" id="{E8ACF6BB-44D1-482F-A8D5-E3C502446F7E}"/>
              </a:ext>
            </a:extLst>
          </p:cNvPr>
          <p:cNvSpPr/>
          <p:nvPr/>
        </p:nvSpPr>
        <p:spPr>
          <a:xfrm>
            <a:off x="4973053" y="4555958"/>
            <a:ext cx="1243263"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Staged</a:t>
            </a:r>
            <a:endParaRPr lang="hu-HU" dirty="0"/>
          </a:p>
        </p:txBody>
      </p:sp>
      <p:sp>
        <p:nvSpPr>
          <p:cNvPr id="6" name="Rectangle: Rounded Corners 5">
            <a:extLst>
              <a:ext uri="{FF2B5EF4-FFF2-40B4-BE49-F238E27FC236}">
                <a16:creationId xmlns:a16="http://schemas.microsoft.com/office/drawing/2014/main" id="{2AEF5BD5-62FA-4F64-BD7B-3DB0A6EA3DB2}"/>
              </a:ext>
            </a:extLst>
          </p:cNvPr>
          <p:cNvSpPr/>
          <p:nvPr/>
        </p:nvSpPr>
        <p:spPr>
          <a:xfrm>
            <a:off x="8153402" y="4555958"/>
            <a:ext cx="1243263"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Commited</a:t>
            </a:r>
            <a:endParaRPr lang="hu-HU" dirty="0"/>
          </a:p>
        </p:txBody>
      </p:sp>
      <p:cxnSp>
        <p:nvCxnSpPr>
          <p:cNvPr id="8" name="Straight Arrow Connector 7">
            <a:extLst>
              <a:ext uri="{FF2B5EF4-FFF2-40B4-BE49-F238E27FC236}">
                <a16:creationId xmlns:a16="http://schemas.microsoft.com/office/drawing/2014/main" id="{B6D4E928-B084-475A-8CD6-32F212A0C09B}"/>
              </a:ext>
            </a:extLst>
          </p:cNvPr>
          <p:cNvCxnSpPr>
            <a:stCxn id="4" idx="3"/>
            <a:endCxn id="5" idx="1"/>
          </p:cNvCxnSpPr>
          <p:nvPr/>
        </p:nvCxnSpPr>
        <p:spPr>
          <a:xfrm>
            <a:off x="3035967" y="5013158"/>
            <a:ext cx="193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9510BB2-28A4-4A92-A534-458A867BD716}"/>
              </a:ext>
            </a:extLst>
          </p:cNvPr>
          <p:cNvCxnSpPr>
            <a:stCxn id="5" idx="3"/>
            <a:endCxn id="6" idx="1"/>
          </p:cNvCxnSpPr>
          <p:nvPr/>
        </p:nvCxnSpPr>
        <p:spPr>
          <a:xfrm>
            <a:off x="6216316" y="5013158"/>
            <a:ext cx="193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082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87DB-A799-419B-9A88-F27F0627AF43}"/>
              </a:ext>
            </a:extLst>
          </p:cNvPr>
          <p:cNvSpPr>
            <a:spLocks noGrp="1"/>
          </p:cNvSpPr>
          <p:nvPr>
            <p:ph type="title"/>
          </p:nvPr>
        </p:nvSpPr>
        <p:spPr/>
        <p:txBody>
          <a:bodyPr/>
          <a:lstStyle/>
          <a:p>
            <a:r>
              <a:rPr lang="en-US" dirty="0"/>
              <a:t>Git Basics</a:t>
            </a:r>
            <a:endParaRPr lang="hu-HU" dirty="0"/>
          </a:p>
        </p:txBody>
      </p:sp>
      <p:sp>
        <p:nvSpPr>
          <p:cNvPr id="5" name="Rectangle: Rounded Corners 4">
            <a:extLst>
              <a:ext uri="{FF2B5EF4-FFF2-40B4-BE49-F238E27FC236}">
                <a16:creationId xmlns:a16="http://schemas.microsoft.com/office/drawing/2014/main" id="{AEEEE438-5930-414E-ACE7-2FF04DE8C498}"/>
              </a:ext>
            </a:extLst>
          </p:cNvPr>
          <p:cNvSpPr/>
          <p:nvPr/>
        </p:nvSpPr>
        <p:spPr>
          <a:xfrm>
            <a:off x="2815389" y="2245894"/>
            <a:ext cx="1227222" cy="74595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Working directory</a:t>
            </a:r>
            <a:endParaRPr lang="hu-HU" dirty="0"/>
          </a:p>
        </p:txBody>
      </p:sp>
      <p:sp>
        <p:nvSpPr>
          <p:cNvPr id="10" name="Rectangle: Rounded Corners 9">
            <a:extLst>
              <a:ext uri="{FF2B5EF4-FFF2-40B4-BE49-F238E27FC236}">
                <a16:creationId xmlns:a16="http://schemas.microsoft.com/office/drawing/2014/main" id="{B9047C67-DE74-4B43-8199-2D694F7FD4B7}"/>
              </a:ext>
            </a:extLst>
          </p:cNvPr>
          <p:cNvSpPr/>
          <p:nvPr/>
        </p:nvSpPr>
        <p:spPr>
          <a:xfrm>
            <a:off x="4491789" y="2245894"/>
            <a:ext cx="1227222" cy="74595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Staging area</a:t>
            </a:r>
            <a:endParaRPr lang="hu-HU" dirty="0"/>
          </a:p>
        </p:txBody>
      </p:sp>
      <p:sp>
        <p:nvSpPr>
          <p:cNvPr id="11" name="Rectangle: Rounded Corners 10">
            <a:extLst>
              <a:ext uri="{FF2B5EF4-FFF2-40B4-BE49-F238E27FC236}">
                <a16:creationId xmlns:a16="http://schemas.microsoft.com/office/drawing/2014/main" id="{A45E154E-B534-4B6D-A8AE-EC312799556F}"/>
              </a:ext>
            </a:extLst>
          </p:cNvPr>
          <p:cNvSpPr/>
          <p:nvPr/>
        </p:nvSpPr>
        <p:spPr>
          <a:xfrm>
            <a:off x="6260432" y="2245894"/>
            <a:ext cx="1227222" cy="7459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Local repository</a:t>
            </a:r>
            <a:endParaRPr lang="hu-HU" dirty="0"/>
          </a:p>
        </p:txBody>
      </p:sp>
      <p:sp>
        <p:nvSpPr>
          <p:cNvPr id="12" name="Rectangle: Rounded Corners 11">
            <a:extLst>
              <a:ext uri="{FF2B5EF4-FFF2-40B4-BE49-F238E27FC236}">
                <a16:creationId xmlns:a16="http://schemas.microsoft.com/office/drawing/2014/main" id="{03F6E6E4-FEE0-4970-9691-7AE42F8C9208}"/>
              </a:ext>
            </a:extLst>
          </p:cNvPr>
          <p:cNvSpPr/>
          <p:nvPr/>
        </p:nvSpPr>
        <p:spPr>
          <a:xfrm>
            <a:off x="8029075" y="2209799"/>
            <a:ext cx="1227222" cy="7459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Remote repository</a:t>
            </a:r>
            <a:endParaRPr lang="hu-HU" dirty="0"/>
          </a:p>
        </p:txBody>
      </p:sp>
      <p:cxnSp>
        <p:nvCxnSpPr>
          <p:cNvPr id="7" name="Straight Connector 6">
            <a:extLst>
              <a:ext uri="{FF2B5EF4-FFF2-40B4-BE49-F238E27FC236}">
                <a16:creationId xmlns:a16="http://schemas.microsoft.com/office/drawing/2014/main" id="{239CA0DD-E8E9-4184-9707-2879BFD26993}"/>
              </a:ext>
            </a:extLst>
          </p:cNvPr>
          <p:cNvCxnSpPr>
            <a:stCxn id="5" idx="2"/>
          </p:cNvCxnSpPr>
          <p:nvPr/>
        </p:nvCxnSpPr>
        <p:spPr>
          <a:xfrm>
            <a:off x="3429000" y="2991852"/>
            <a:ext cx="0" cy="2703095"/>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7BFCEA0-D038-4AB1-9711-A84FB3247C46}"/>
              </a:ext>
            </a:extLst>
          </p:cNvPr>
          <p:cNvCxnSpPr/>
          <p:nvPr/>
        </p:nvCxnSpPr>
        <p:spPr>
          <a:xfrm>
            <a:off x="5105400" y="2991851"/>
            <a:ext cx="0" cy="2703095"/>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1353DBA-3306-4820-A56E-F73014294E92}"/>
              </a:ext>
            </a:extLst>
          </p:cNvPr>
          <p:cNvCxnSpPr/>
          <p:nvPr/>
        </p:nvCxnSpPr>
        <p:spPr>
          <a:xfrm>
            <a:off x="6845970" y="2991850"/>
            <a:ext cx="0" cy="2703095"/>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83A3FA2-3E84-414E-AB80-44CC4BDA40FD}"/>
              </a:ext>
            </a:extLst>
          </p:cNvPr>
          <p:cNvCxnSpPr/>
          <p:nvPr/>
        </p:nvCxnSpPr>
        <p:spPr>
          <a:xfrm>
            <a:off x="8646698" y="2955754"/>
            <a:ext cx="0" cy="2703095"/>
          </a:xfrm>
          <a:prstGeom prst="line">
            <a:avLst/>
          </a:prstGeom>
          <a:ln w="28575"/>
        </p:spPr>
        <p:style>
          <a:lnRef idx="1">
            <a:schemeClr val="dk1"/>
          </a:lnRef>
          <a:fillRef idx="0">
            <a:schemeClr val="dk1"/>
          </a:fillRef>
          <a:effectRef idx="0">
            <a:schemeClr val="dk1"/>
          </a:effectRef>
          <a:fontRef idx="minor">
            <a:schemeClr val="tx1"/>
          </a:fontRef>
        </p:style>
      </p:cxnSp>
      <p:sp>
        <p:nvSpPr>
          <p:cNvPr id="8" name="Arrow: Right 7">
            <a:extLst>
              <a:ext uri="{FF2B5EF4-FFF2-40B4-BE49-F238E27FC236}">
                <a16:creationId xmlns:a16="http://schemas.microsoft.com/office/drawing/2014/main" id="{609C6B05-52DB-40E9-AC61-8986B87117B2}"/>
              </a:ext>
            </a:extLst>
          </p:cNvPr>
          <p:cNvSpPr/>
          <p:nvPr/>
        </p:nvSpPr>
        <p:spPr>
          <a:xfrm>
            <a:off x="3429000" y="3296458"/>
            <a:ext cx="1676393"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git add </a:t>
            </a:r>
            <a:endParaRPr lang="hu-HU" dirty="0"/>
          </a:p>
        </p:txBody>
      </p:sp>
      <p:sp>
        <p:nvSpPr>
          <p:cNvPr id="19" name="Arrow: Right 18">
            <a:extLst>
              <a:ext uri="{FF2B5EF4-FFF2-40B4-BE49-F238E27FC236}">
                <a16:creationId xmlns:a16="http://schemas.microsoft.com/office/drawing/2014/main" id="{5E541AD4-6409-42D2-84CD-AD155DFC27A9}"/>
              </a:ext>
            </a:extLst>
          </p:cNvPr>
          <p:cNvSpPr/>
          <p:nvPr/>
        </p:nvSpPr>
        <p:spPr>
          <a:xfrm>
            <a:off x="5137481" y="3616449"/>
            <a:ext cx="1676393"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git commit </a:t>
            </a:r>
            <a:endParaRPr lang="hu-HU" dirty="0"/>
          </a:p>
        </p:txBody>
      </p:sp>
      <p:sp>
        <p:nvSpPr>
          <p:cNvPr id="20" name="Arrow: Right 19">
            <a:extLst>
              <a:ext uri="{FF2B5EF4-FFF2-40B4-BE49-F238E27FC236}">
                <a16:creationId xmlns:a16="http://schemas.microsoft.com/office/drawing/2014/main" id="{11DC47B7-6329-41E8-A2E6-8F97266A6231}"/>
              </a:ext>
            </a:extLst>
          </p:cNvPr>
          <p:cNvSpPr/>
          <p:nvPr/>
        </p:nvSpPr>
        <p:spPr>
          <a:xfrm>
            <a:off x="6910147" y="4101081"/>
            <a:ext cx="1676393"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git push </a:t>
            </a:r>
            <a:endParaRPr lang="hu-HU" dirty="0"/>
          </a:p>
        </p:txBody>
      </p:sp>
      <p:sp>
        <p:nvSpPr>
          <p:cNvPr id="9" name="Arrow: Left 8">
            <a:extLst>
              <a:ext uri="{FF2B5EF4-FFF2-40B4-BE49-F238E27FC236}">
                <a16:creationId xmlns:a16="http://schemas.microsoft.com/office/drawing/2014/main" id="{67EC40C6-0458-4AEF-85CA-CF2CA6D5F52A}"/>
              </a:ext>
            </a:extLst>
          </p:cNvPr>
          <p:cNvSpPr/>
          <p:nvPr/>
        </p:nvSpPr>
        <p:spPr>
          <a:xfrm>
            <a:off x="3489159" y="4967994"/>
            <a:ext cx="5097381" cy="484632"/>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git pull</a:t>
            </a:r>
            <a:endParaRPr lang="hu-HU"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1513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0"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EDA8-EBED-4732-B32B-33594C4CE05F}"/>
              </a:ext>
            </a:extLst>
          </p:cNvPr>
          <p:cNvSpPr>
            <a:spLocks noGrp="1"/>
          </p:cNvSpPr>
          <p:nvPr>
            <p:ph type="title"/>
          </p:nvPr>
        </p:nvSpPr>
        <p:spPr/>
        <p:txBody>
          <a:bodyPr/>
          <a:lstStyle/>
          <a:p>
            <a:r>
              <a:rPr lang="en-US" dirty="0"/>
              <a:t>Git Advanced</a:t>
            </a:r>
            <a:endParaRPr lang="hu-HU" dirty="0"/>
          </a:p>
        </p:txBody>
      </p:sp>
      <p:sp>
        <p:nvSpPr>
          <p:cNvPr id="3" name="Content Placeholder 2">
            <a:extLst>
              <a:ext uri="{FF2B5EF4-FFF2-40B4-BE49-F238E27FC236}">
                <a16:creationId xmlns:a16="http://schemas.microsoft.com/office/drawing/2014/main" id="{C05B55AE-A8AB-4495-84C3-482702B8DD66}"/>
              </a:ext>
            </a:extLst>
          </p:cNvPr>
          <p:cNvSpPr>
            <a:spLocks noGrp="1"/>
          </p:cNvSpPr>
          <p:nvPr>
            <p:ph idx="1"/>
          </p:nvPr>
        </p:nvSpPr>
        <p:spPr/>
        <p:txBody>
          <a:bodyPr>
            <a:normAutofit lnSpcReduction="10000"/>
          </a:bodyPr>
          <a:lstStyle/>
          <a:p>
            <a:pPr marL="0" indent="0">
              <a:buNone/>
            </a:pPr>
            <a:r>
              <a:rPr lang="en-US" dirty="0"/>
              <a:t>Working with Git and GitHub</a:t>
            </a:r>
          </a:p>
          <a:p>
            <a:pPr marL="971550" lvl="1" indent="-514350">
              <a:buFont typeface="+mj-lt"/>
              <a:buAutoNum type="arabicPeriod"/>
            </a:pPr>
            <a:r>
              <a:rPr lang="en-US" dirty="0"/>
              <a:t>Create remote GitHub Repository</a:t>
            </a:r>
          </a:p>
          <a:p>
            <a:pPr marL="971550" lvl="1" indent="-514350">
              <a:buFont typeface="+mj-lt"/>
              <a:buAutoNum type="arabicPeriod"/>
            </a:pPr>
            <a:r>
              <a:rPr lang="en-US" dirty="0"/>
              <a:t>Pushing Up Local Repository</a:t>
            </a:r>
          </a:p>
          <a:p>
            <a:pPr marL="914400" lvl="2" indent="0">
              <a:buNone/>
            </a:pPr>
            <a:r>
              <a:rPr lang="en-US" sz="2400" i="1" dirty="0">
                <a:latin typeface="Calibri Light" panose="020F0302020204030204" pitchFamily="34" charset="0"/>
                <a:cs typeface="Calibri Light" panose="020F0302020204030204" pitchFamily="34" charset="0"/>
              </a:rPr>
              <a:t>git config</a:t>
            </a:r>
          </a:p>
          <a:p>
            <a:pPr marL="457200" lvl="1" indent="0">
              <a:buNone/>
            </a:pPr>
            <a:r>
              <a:rPr lang="en-US" i="1" dirty="0">
                <a:latin typeface="Calibri Light" panose="020F0302020204030204" pitchFamily="34" charset="0"/>
                <a:cs typeface="Calibri Light" panose="020F0302020204030204" pitchFamily="34" charset="0"/>
              </a:rPr>
              <a:t>	git remote add</a:t>
            </a:r>
          </a:p>
          <a:p>
            <a:pPr marL="457200" lvl="1" indent="0">
              <a:buNone/>
            </a:pPr>
            <a:r>
              <a:rPr lang="en-US" i="1" dirty="0">
                <a:latin typeface="Calibri Light" panose="020F0302020204030204" pitchFamily="34" charset="0"/>
                <a:cs typeface="Calibri Light" panose="020F0302020204030204" pitchFamily="34" charset="0"/>
              </a:rPr>
              <a:t>	git push</a:t>
            </a:r>
          </a:p>
          <a:p>
            <a:pPr marL="0" indent="0">
              <a:buNone/>
            </a:pPr>
            <a:r>
              <a:rPr lang="en-US" dirty="0">
                <a:cs typeface="Calibri Light" panose="020F0302020204030204" pitchFamily="34" charset="0"/>
              </a:rPr>
              <a:t>Working with Branches: </a:t>
            </a:r>
            <a:r>
              <a:rPr lang="en-US" i="1" dirty="0">
                <a:latin typeface="Calibri Light" panose="020F0302020204030204" pitchFamily="34" charset="0"/>
                <a:cs typeface="Calibri Light" panose="020F0302020204030204" pitchFamily="34" charset="0"/>
              </a:rPr>
              <a:t>git branch</a:t>
            </a:r>
          </a:p>
          <a:p>
            <a:pPr marL="0" indent="0">
              <a:buNone/>
            </a:pPr>
            <a:r>
              <a:rPr lang="en-US" dirty="0">
                <a:cs typeface="Calibri Light" panose="020F0302020204030204" pitchFamily="34" charset="0"/>
              </a:rPr>
              <a:t>Reverting your changes</a:t>
            </a:r>
            <a:r>
              <a:rPr lang="en-US" i="1" dirty="0">
                <a:latin typeface="Calibri Light" panose="020F0302020204030204" pitchFamily="34" charset="0"/>
                <a:cs typeface="Calibri Light" panose="020F0302020204030204" pitchFamily="34" charset="0"/>
              </a:rPr>
              <a:t>: git revert HEAD</a:t>
            </a:r>
          </a:p>
          <a:p>
            <a:pPr marL="0" indent="0">
              <a:buNone/>
            </a:pPr>
            <a:r>
              <a:rPr lang="en-US" dirty="0">
                <a:cs typeface="Calibri Light" panose="020F0302020204030204" pitchFamily="34" charset="0"/>
              </a:rPr>
              <a:t>Merging you changes: </a:t>
            </a:r>
            <a:r>
              <a:rPr lang="en-US" i="1" dirty="0">
                <a:latin typeface="Calibri Light" panose="020F0302020204030204" pitchFamily="34" charset="0"/>
                <a:cs typeface="Calibri Light" panose="020F0302020204030204" pitchFamily="34" charset="0"/>
              </a:rPr>
              <a:t>git merge</a:t>
            </a:r>
          </a:p>
          <a:p>
            <a:pPr marL="0" indent="0">
              <a:buNone/>
            </a:pPr>
            <a:r>
              <a:rPr lang="en-US" dirty="0">
                <a:cs typeface="Calibri Light" panose="020F0302020204030204" pitchFamily="34" charset="0"/>
              </a:rPr>
              <a:t>Collaborating: </a:t>
            </a:r>
            <a:r>
              <a:rPr lang="en-US" i="1" dirty="0">
                <a:latin typeface="Calibri Light" panose="020F0302020204030204" pitchFamily="34" charset="0"/>
                <a:cs typeface="Calibri Light" panose="020F0302020204030204" pitchFamily="34" charset="0"/>
              </a:rPr>
              <a:t>pull request</a:t>
            </a:r>
          </a:p>
          <a:p>
            <a:pPr marL="0" indent="0">
              <a:buNone/>
            </a:pPr>
            <a:endParaRPr lang="en-US" i="1" dirty="0">
              <a:latin typeface="Calibri Light" panose="020F0302020204030204" pitchFamily="34" charset="0"/>
              <a:cs typeface="Calibri Light" panose="020F0302020204030204" pitchFamily="34" charset="0"/>
            </a:endParaRPr>
          </a:p>
        </p:txBody>
      </p:sp>
      <p:pic>
        <p:nvPicPr>
          <p:cNvPr id="4098" name="Picture 2" descr="How to work in multiple git branches simultaneously - by Srebalaji  Thirumalai - Git Better">
            <a:extLst>
              <a:ext uri="{FF2B5EF4-FFF2-40B4-BE49-F238E27FC236}">
                <a16:creationId xmlns:a16="http://schemas.microsoft.com/office/drawing/2014/main" id="{ABE7C8C1-E48D-4031-BC69-2D72488E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165" y="3333485"/>
            <a:ext cx="3745330" cy="269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Widescreen</PresentationFormat>
  <Paragraphs>92</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urw-din</vt:lpstr>
      <vt:lpstr>Office Theme</vt:lpstr>
      <vt:lpstr>Version Control System</vt:lpstr>
      <vt:lpstr>Why we need version control system?</vt:lpstr>
      <vt:lpstr>Version control system history</vt:lpstr>
      <vt:lpstr>Type of version control system</vt:lpstr>
      <vt:lpstr>Distributed vs centralized VCS</vt:lpstr>
      <vt:lpstr>Git vs Github</vt:lpstr>
      <vt:lpstr>Git Basics</vt:lpstr>
      <vt:lpstr>Git Basics</vt:lpstr>
      <vt:lpstr>Git Advanced</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dc:title>
  <dc:creator>Szilvasi, Peter (ADV D EU HU OPS 4 1)</dc:creator>
  <cp:lastModifiedBy>Szilvasi, Peter (ADV D EU HU OPS 4 1)</cp:lastModifiedBy>
  <cp:revision>34</cp:revision>
  <dcterms:created xsi:type="dcterms:W3CDTF">2021-10-19T15:20:47Z</dcterms:created>
  <dcterms:modified xsi:type="dcterms:W3CDTF">2021-10-21T06:15:29Z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59b6cd5-d141-4a33-8bf1-0ca04484304f_Enabled">
    <vt:lpwstr>true</vt:lpwstr>
  </property>
  <property fmtid="{D5CDD505-2E9C-101B-9397-08002B2CF9AE}" pid="3" name="MSIP_Label_a59b6cd5-d141-4a33-8bf1-0ca04484304f_SetDate">
    <vt:lpwstr>2021-10-21T06:15:29Z</vt:lpwstr>
  </property>
  <property fmtid="{D5CDD505-2E9C-101B-9397-08002B2CF9AE}" pid="4" name="MSIP_Label_a59b6cd5-d141-4a33-8bf1-0ca04484304f_Method">
    <vt:lpwstr>Standard</vt:lpwstr>
  </property>
  <property fmtid="{D5CDD505-2E9C-101B-9397-08002B2CF9AE}" pid="5" name="MSIP_Label_a59b6cd5-d141-4a33-8bf1-0ca04484304f_Name">
    <vt:lpwstr>restricted-default</vt:lpwstr>
  </property>
  <property fmtid="{D5CDD505-2E9C-101B-9397-08002B2CF9AE}" pid="6" name="MSIP_Label_a59b6cd5-d141-4a33-8bf1-0ca04484304f_SiteId">
    <vt:lpwstr>38ae3bcd-9579-4fd4-adda-b42e1495d55a</vt:lpwstr>
  </property>
  <property fmtid="{D5CDD505-2E9C-101B-9397-08002B2CF9AE}" pid="7" name="MSIP_Label_a59b6cd5-d141-4a33-8bf1-0ca04484304f_ActionId">
    <vt:lpwstr>bfcd36cd-5685-410f-92ee-07c2fe5768e4</vt:lpwstr>
  </property>
  <property fmtid="{D5CDD505-2E9C-101B-9397-08002B2CF9AE}" pid="8" name="MSIP_Label_a59b6cd5-d141-4a33-8bf1-0ca04484304f_ContentBits">
    <vt:lpwstr>0</vt:lpwstr>
  </property>
  <property fmtid="{D5CDD505-2E9C-101B-9397-08002B2CF9AE}" pid="9" name="Document_Confidentiality">
    <vt:lpwstr>Restricted</vt:lpwstr>
  </property>
</Properties>
</file>