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17C-9282-4547-AB96-50223390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9E69-BC68-42D3-8C94-F60575813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947D-6458-4583-8655-3700CEED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3BAF-362A-4766-8AE4-7E80542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EA24-BB7B-4A40-9D0A-07E18204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92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E026-E603-4FE1-9877-2312B364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0E61A-25C0-459E-908C-867816C0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054E-6ECE-48B5-ADD6-C3AF5DF0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4CD3-278D-45A7-85B7-D5881677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C7F1-6E19-4F35-908D-616B103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9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8A829-782F-45AF-B09B-7D96ECFC7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039DD-9EC2-43E8-A342-8C2C1CA5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0231-E4B4-42DF-A57B-4D905AE7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ABB4-720A-473E-9047-F573684F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A8FE-7DB3-430B-AD52-ABA378B2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435F-53A6-45DA-AC45-E4E0D22C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C360-0B22-4144-B900-3B4E1985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DCAE-169F-4C79-9901-784B3882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0490-D3B3-46CC-945F-FD7E1901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DC07-0F9F-45E0-A058-62AC5FA1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1E69-4009-4402-9FEC-14B7132E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42BC-9C2A-492F-B270-0B3AD49A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45DB-2FEB-4B5F-8C69-7308AB9E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FC79-DC66-4D92-8BB5-6FEB17E1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D2FC-4D2B-41C7-A093-547DA213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48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B5C3-B610-4387-836B-8979A817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46E8-7556-4210-9FAB-45BF75C5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D6301-622D-4611-9643-7F0591D55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DB1E-ECAE-4254-9897-152D1C9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3F39-E1EC-4FCE-98FE-7A27ADEC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D5DA-06D2-460E-9091-6EC3752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9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7919-10FB-4C09-8A82-A0B109B5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EE67-8A4B-4035-89BF-104887FD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6DD1C-A23C-47C8-B9EE-2C49DCA3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7F15F-1BC8-4684-B736-38277388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E0756-E381-4810-B1B4-920CC5C4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F6128-1071-4E9C-80B2-6E76BBF8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8DE89-7DF4-4C8D-9C5A-2F011313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98BC9-0DC3-4832-B0A6-7038171C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6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B038-883C-4766-8474-0D867638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282A1-D61E-4A92-BEFA-6B6B3D07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649B7-C0DA-4544-9766-3E04B404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10D5A-A6F4-452F-8051-6D2E4678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3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6BD51-17C9-4C5C-8436-A491CACA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8D42A-91BC-4228-82D6-3BDF4E4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7074-6D65-43B5-A0CA-2AB6787E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4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E410-19F4-4AF5-BA2A-5888975F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52BB-2278-41F9-A360-81E5CB79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2409-8C0B-419F-A0C9-917EAC40D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0157-BC01-4606-B6DE-9112AECA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B9C0-14C8-4B07-8ED0-34844C97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4424-65D8-4631-909D-F21CFE6C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E294-BCA8-4916-B70B-DA580D2B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745A9-8322-4FCE-B78E-46BDB7145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469F-5214-498B-907F-E0F39910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EE88-F405-4AD6-99A5-1901405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1F370-8EEB-4220-AE2F-8DB48831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58AE-5BC7-444B-9707-D50804D8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9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91065-9F4C-4932-B174-715E2F2F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2B33-BD98-48C7-9C45-B4419AA8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BE0E-6A10-4A8E-9A8E-65E5FE7C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460E-7B6A-43EC-9559-4B65C65022CE}" type="datetimeFigureOut">
              <a:rPr lang="hu-HU" smtClean="0"/>
              <a:t>2021. 11. 05.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12B4-CB6B-4347-9714-2A351517F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04D4-C827-4E1D-B125-737263452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14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B3F8-046F-41C2-AAE9-2FB39644F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098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A7A-3CF2-4A2C-8568-CF3822AB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Magas </a:t>
            </a:r>
            <a:r>
              <a:rPr lang="en-US" dirty="0" err="1"/>
              <a:t>jel-zaj</a:t>
            </a:r>
            <a:r>
              <a:rPr lang="en-US" dirty="0"/>
              <a:t> </a:t>
            </a:r>
            <a:r>
              <a:rPr lang="en-US" dirty="0" err="1"/>
              <a:t>arány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FD9DB-C215-4D5B-B08F-17F6AA475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12" y="2734469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A600-7E0E-43E2-B843-69F063A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Nevek</a:t>
            </a:r>
            <a:endParaRPr lang="hu-H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99567-AF10-454A-A176-AA8461B0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6343"/>
            <a:ext cx="4920394" cy="1853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A6A81-076C-4AD9-9125-77295D87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27" y="2686343"/>
            <a:ext cx="5249010" cy="18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C60-9337-4CB3-AF71-6E9F2332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Nevek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69E1-0D86-450B-BDE7-53C3754D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elnevezésnek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mondania</a:t>
            </a:r>
            <a:endParaRPr lang="en-US" dirty="0"/>
          </a:p>
          <a:p>
            <a:r>
              <a:rPr lang="en-US" dirty="0" err="1"/>
              <a:t>Használjunk</a:t>
            </a:r>
            <a:r>
              <a:rPr lang="en-US" dirty="0"/>
              <a:t> </a:t>
            </a:r>
            <a:r>
              <a:rPr lang="en-US" dirty="0" err="1"/>
              <a:t>specifikus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neveket</a:t>
            </a:r>
            <a:endParaRPr lang="en-US" dirty="0"/>
          </a:p>
          <a:p>
            <a:r>
              <a:rPr lang="en-US" dirty="0" err="1"/>
              <a:t>Figyeljünk</a:t>
            </a:r>
            <a:r>
              <a:rPr lang="en-US" dirty="0"/>
              <a:t> a </a:t>
            </a:r>
            <a:r>
              <a:rPr lang="en-US" dirty="0" err="1"/>
              <a:t>metódusok</a:t>
            </a:r>
            <a:r>
              <a:rPr lang="en-US" dirty="0"/>
              <a:t> </a:t>
            </a:r>
            <a:r>
              <a:rPr lang="en-US" dirty="0" err="1"/>
              <a:t>mellékhatásaira</a:t>
            </a:r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használjunk</a:t>
            </a:r>
            <a:r>
              <a:rPr lang="en-US" dirty="0"/>
              <a:t> </a:t>
            </a:r>
            <a:r>
              <a:rPr lang="en-US" dirty="0" err="1"/>
              <a:t>rövidítést</a:t>
            </a:r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visszatérés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/</a:t>
            </a:r>
            <a:r>
              <a:rPr lang="en-US" dirty="0" err="1"/>
              <a:t>hamis</a:t>
            </a:r>
            <a:r>
              <a:rPr lang="en-US" dirty="0"/>
              <a:t> </a:t>
            </a:r>
            <a:r>
              <a:rPr lang="en-US" dirty="0" err="1"/>
              <a:t>kifejezés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r>
              <a:rPr lang="en-US" dirty="0" err="1"/>
              <a:t>Törekedjünk</a:t>
            </a:r>
            <a:r>
              <a:rPr lang="en-US" dirty="0"/>
              <a:t> a </a:t>
            </a:r>
            <a:r>
              <a:rPr lang="en-US" dirty="0" err="1"/>
              <a:t>szimmetriára</a:t>
            </a:r>
            <a:endParaRPr lang="en-US" dirty="0"/>
          </a:p>
          <a:p>
            <a:r>
              <a:rPr lang="en-US" dirty="0" err="1"/>
              <a:t>Foglaljuk</a:t>
            </a:r>
            <a:r>
              <a:rPr lang="en-US" dirty="0"/>
              <a:t> </a:t>
            </a:r>
            <a:r>
              <a:rPr lang="en-US" dirty="0" err="1"/>
              <a:t>szavakba</a:t>
            </a:r>
            <a:r>
              <a:rPr lang="en-US" dirty="0"/>
              <a:t>, ha </a:t>
            </a:r>
            <a:r>
              <a:rPr lang="en-US" dirty="0" err="1"/>
              <a:t>megakadunk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08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3B3-695E-4CB7-B980-B3821969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Feltételek</a:t>
            </a:r>
            <a:endParaRPr lang="hu-HU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E98FA-F559-482C-88A8-B9A80973B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394"/>
            <a:ext cx="2364643" cy="228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BB1F2-1CA6-4415-898B-81C1B1C3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91" y="2203785"/>
            <a:ext cx="3985018" cy="2737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0CE18-26B7-49C3-BA86-DF1424099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918" y="2285394"/>
            <a:ext cx="2051900" cy="2266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A0A9C5-3F1A-4F54-A7C3-7BF4EB4E73FF}"/>
              </a:ext>
            </a:extLst>
          </p:cNvPr>
          <p:cNvSpPr/>
          <p:nvPr/>
        </p:nvSpPr>
        <p:spPr>
          <a:xfrm>
            <a:off x="178128" y="2101516"/>
            <a:ext cx="3744167" cy="328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D2ABC7-BC93-4357-89DC-A8C7B44300F7}"/>
              </a:ext>
            </a:extLst>
          </p:cNvPr>
          <p:cNvSpPr/>
          <p:nvPr/>
        </p:nvSpPr>
        <p:spPr>
          <a:xfrm>
            <a:off x="4044275" y="2101516"/>
            <a:ext cx="4129178" cy="328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254FE-B531-4932-B223-4125EBC3B05D}"/>
              </a:ext>
            </a:extLst>
          </p:cNvPr>
          <p:cNvSpPr/>
          <p:nvPr/>
        </p:nvSpPr>
        <p:spPr>
          <a:xfrm>
            <a:off x="8377047" y="2101516"/>
            <a:ext cx="3301606" cy="328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0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883-9F4B-4473-A42E-7683C04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Feltételek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56B09-BE7F-447C-AF5B-7AC863FDB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48" y="1511070"/>
            <a:ext cx="4062014" cy="1784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4121A-703B-4278-9EB0-58C78005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" y="3824491"/>
            <a:ext cx="1363719" cy="1196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973B7-C372-4013-943C-4EC8DEC8B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2" y="5411406"/>
            <a:ext cx="2156077" cy="1196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4981B-800A-48C6-9BDF-42491F510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914" y="544743"/>
            <a:ext cx="2206943" cy="288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78A77-DD38-4101-971F-5162DBB3C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454" y="544946"/>
            <a:ext cx="2206944" cy="28238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A54C03-1498-49DE-B6BF-B4A9342C33DB}"/>
              </a:ext>
            </a:extLst>
          </p:cNvPr>
          <p:cNvSpPr/>
          <p:nvPr/>
        </p:nvSpPr>
        <p:spPr>
          <a:xfrm>
            <a:off x="5430861" y="4422811"/>
            <a:ext cx="2854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C0806-8B5A-4A22-948F-D9315FF2EA53}"/>
              </a:ext>
            </a:extLst>
          </p:cNvPr>
          <p:cNvSpPr/>
          <p:nvPr/>
        </p:nvSpPr>
        <p:spPr>
          <a:xfrm>
            <a:off x="178129" y="1419726"/>
            <a:ext cx="4168634" cy="206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80DF2-43AD-45DA-ABA0-55189F4BA973}"/>
              </a:ext>
            </a:extLst>
          </p:cNvPr>
          <p:cNvSpPr/>
          <p:nvPr/>
        </p:nvSpPr>
        <p:spPr>
          <a:xfrm>
            <a:off x="284749" y="3824491"/>
            <a:ext cx="3493168" cy="278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7F2F64-293B-419F-A3C0-29AD879C0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7888" y="3809211"/>
            <a:ext cx="2124075" cy="1104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664814-8114-433E-BE1F-CC57FEDA05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659" y="5311775"/>
            <a:ext cx="2162175" cy="11811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7DAA8-B43A-456A-93C0-3C96A4541CE3}"/>
              </a:ext>
            </a:extLst>
          </p:cNvPr>
          <p:cNvSpPr/>
          <p:nvPr/>
        </p:nvSpPr>
        <p:spPr>
          <a:xfrm>
            <a:off x="4900213" y="365125"/>
            <a:ext cx="6690207" cy="6242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258D19-9EDE-411F-BF8D-96BFE87FCB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914" y="3809211"/>
            <a:ext cx="22574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A632-2354-4421-83BD-0437457B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6C60-376A-45FC-AB93-01859855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készítsünk</a:t>
            </a:r>
            <a:r>
              <a:rPr lang="en-US" dirty="0"/>
              <a:t> </a:t>
            </a:r>
            <a:r>
              <a:rPr lang="en-US" dirty="0" err="1"/>
              <a:t>metódust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Duplikált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mély</a:t>
            </a:r>
            <a:r>
              <a:rPr lang="en-US" dirty="0"/>
              <a:t> </a:t>
            </a:r>
            <a:r>
              <a:rPr lang="en-US" dirty="0" err="1"/>
              <a:t>behúzás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egyértelmű</a:t>
            </a:r>
            <a:r>
              <a:rPr lang="en-US" dirty="0"/>
              <a:t> </a:t>
            </a:r>
            <a:r>
              <a:rPr lang="en-US" dirty="0" err="1"/>
              <a:t>szándék</a:t>
            </a:r>
            <a:endParaRPr lang="en-US" dirty="0"/>
          </a:p>
          <a:p>
            <a:pPr lvl="1"/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lát</a:t>
            </a:r>
            <a:r>
              <a:rPr lang="en-US" dirty="0"/>
              <a:t> el</a:t>
            </a:r>
          </a:p>
        </p:txBody>
      </p:sp>
    </p:spTree>
    <p:extLst>
      <p:ext uri="{BB962C8B-B14F-4D97-AF65-F5344CB8AC3E}">
        <p14:creationId xmlns:p14="http://schemas.microsoft.com/office/powerpoint/2010/main" val="40399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C768-2000-41F9-BF78-D74E1406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C025C1-FBA2-487A-857D-85F432D2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19" y="1825625"/>
            <a:ext cx="925996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AE96-6235-427A-98D8-0BFC8634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77453-C4A5-40E0-8193-6978A2CA3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725" y="2351463"/>
            <a:ext cx="3638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A0E7-EC97-4F46-96EE-0E6C22ED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B3A8-292F-4B63-92B7-5502BCFF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Metódusba</a:t>
            </a:r>
            <a:r>
              <a:rPr lang="en-US" dirty="0"/>
              <a:t> </a:t>
            </a:r>
            <a:r>
              <a:rPr lang="en-US" dirty="0" err="1"/>
              <a:t>kiemelés</a:t>
            </a:r>
            <a:endParaRPr lang="en-US" dirty="0"/>
          </a:p>
          <a:p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megbuktatás</a:t>
            </a:r>
            <a:endParaRPr lang="en-US" dirty="0"/>
          </a:p>
          <a:p>
            <a:r>
              <a:rPr lang="en-US" dirty="0"/>
              <a:t>Korai </a:t>
            </a:r>
            <a:r>
              <a:rPr lang="en-US" dirty="0" err="1"/>
              <a:t>visszatérés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22269-BBF9-4232-873E-BBEAE4AD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51" y="3564943"/>
            <a:ext cx="1800225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14F56-AC9C-4D39-B9C3-B90CBC38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13" y="5699248"/>
            <a:ext cx="217170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F8D00-5335-49D6-98D9-7F183531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037" y="513015"/>
            <a:ext cx="3651355" cy="2302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6061E-2759-446B-8C2F-DCB745070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420" y="513015"/>
            <a:ext cx="3708580" cy="2077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8E19C-C43B-453D-BD55-4C860E36E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149" y="3265824"/>
            <a:ext cx="3900271" cy="3079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FE0887-4274-4545-ADBC-455D02346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420" y="3564943"/>
            <a:ext cx="3362779" cy="21173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76ADA0-48A3-45FE-B0E8-AEC70E51AC12}"/>
              </a:ext>
            </a:extLst>
          </p:cNvPr>
          <p:cNvSpPr/>
          <p:nvPr/>
        </p:nvSpPr>
        <p:spPr>
          <a:xfrm>
            <a:off x="1020339" y="3461335"/>
            <a:ext cx="3070411" cy="320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00B87-4610-4B70-8C78-40D5B32E88AE}"/>
              </a:ext>
            </a:extLst>
          </p:cNvPr>
          <p:cNvSpPr/>
          <p:nvPr/>
        </p:nvSpPr>
        <p:spPr>
          <a:xfrm>
            <a:off x="4480862" y="365125"/>
            <a:ext cx="7654991" cy="2597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D61FE-1D66-422C-B7F0-7C41CF08FE65}"/>
              </a:ext>
            </a:extLst>
          </p:cNvPr>
          <p:cNvSpPr/>
          <p:nvPr/>
        </p:nvSpPr>
        <p:spPr>
          <a:xfrm>
            <a:off x="4480862" y="3264109"/>
            <a:ext cx="7654991" cy="320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3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1C6C-FFD3-4825-B261-53F5F78E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ED0B-3B9D-4EFE-A2CB-5EBD694C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parameter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Kerüljük</a:t>
            </a:r>
            <a:r>
              <a:rPr lang="en-US" dirty="0"/>
              <a:t> a </a:t>
            </a:r>
            <a:r>
              <a:rPr lang="en-US" dirty="0" err="1"/>
              <a:t>flagelést</a:t>
            </a:r>
            <a:endParaRPr lang="en-US" dirty="0"/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51DBD-CEB6-4204-BB4A-06D47EBF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025" y="609768"/>
            <a:ext cx="6915301" cy="52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F7207-8470-4E8D-903C-404EE02D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76" y="2121220"/>
            <a:ext cx="3418800" cy="2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52FBA-A0EB-493F-B342-37E49CCB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98" y="4001294"/>
            <a:ext cx="304800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8F566-5D24-4488-97DA-054ECA26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803" y="4001294"/>
            <a:ext cx="2171700" cy="1419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C3ACA9-8F82-472A-AAAC-60E803FCB718}"/>
              </a:ext>
            </a:extLst>
          </p:cNvPr>
          <p:cNvSpPr/>
          <p:nvPr/>
        </p:nvSpPr>
        <p:spPr>
          <a:xfrm>
            <a:off x="4958087" y="565652"/>
            <a:ext cx="7043239" cy="2089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0AD8A-286F-4878-BB97-B2D4601132ED}"/>
              </a:ext>
            </a:extLst>
          </p:cNvPr>
          <p:cNvSpPr/>
          <p:nvPr/>
        </p:nvSpPr>
        <p:spPr>
          <a:xfrm>
            <a:off x="4958087" y="3934616"/>
            <a:ext cx="7043239" cy="1776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3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809-0799-4D95-B4A3-3A53580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C470-5B9D-473D-8C03-1BC0CB01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 fool can write code that a computer can understand. Good programmers write code that humans can understand.”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Martin Fowler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456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516-A2A1-4E56-B47F-13814EAD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931A-89EF-4F18-B218-138E46F9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olyanok</a:t>
            </a:r>
            <a:r>
              <a:rPr lang="en-US" dirty="0"/>
              <a:t>, mint a </a:t>
            </a:r>
            <a:r>
              <a:rPr lang="en-US" dirty="0" err="1"/>
              <a:t>címsorok</a:t>
            </a:r>
            <a:endParaRPr lang="hu-HU" dirty="0"/>
          </a:p>
        </p:txBody>
      </p:sp>
      <p:pic>
        <p:nvPicPr>
          <p:cNvPr id="4" name="Picture 4" descr="Why Clean Code is important | Outware | Media Agencies Software Development">
            <a:extLst>
              <a:ext uri="{FF2B5EF4-FFF2-40B4-BE49-F238E27FC236}">
                <a16:creationId xmlns:a16="http://schemas.microsoft.com/office/drawing/2014/main" id="{C5643948-D258-4099-A793-F7C71BDF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630195"/>
            <a:ext cx="8915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6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F53-C53B-4558-9063-508E55F2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364B-182A-479A-A515-B813A028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készítsünk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koncepció</a:t>
            </a:r>
            <a:endParaRPr lang="en-US" dirty="0"/>
          </a:p>
          <a:p>
            <a:pPr lvl="1"/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kohézió</a:t>
            </a:r>
            <a:endParaRPr lang="en-US" dirty="0"/>
          </a:p>
          <a:p>
            <a:pPr lvl="1"/>
            <a:r>
              <a:rPr lang="en-US" dirty="0" err="1"/>
              <a:t>Újrafelhasználhatóság</a:t>
            </a:r>
            <a:endParaRPr lang="en-US" dirty="0"/>
          </a:p>
          <a:p>
            <a:pPr lvl="1"/>
            <a:r>
              <a:rPr lang="en-US" dirty="0" err="1"/>
              <a:t>Komplexitás</a:t>
            </a:r>
            <a:r>
              <a:rPr lang="en-US" dirty="0"/>
              <a:t> </a:t>
            </a:r>
            <a:r>
              <a:rPr lang="en-US" dirty="0" err="1"/>
              <a:t>csökkentése</a:t>
            </a:r>
            <a:endParaRPr lang="en-US" dirty="0"/>
          </a:p>
          <a:p>
            <a:pPr lvl="1"/>
            <a:r>
              <a:rPr lang="en-US" dirty="0" err="1"/>
              <a:t>Adatcsoport</a:t>
            </a:r>
            <a:r>
              <a:rPr lang="en-US" dirty="0"/>
              <a:t> </a:t>
            </a:r>
            <a:r>
              <a:rPr lang="en-US" dirty="0" err="1"/>
              <a:t>készítés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572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E38-35D5-4AEB-AC3D-92932BA4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r>
              <a:rPr lang="en-US" b="1" dirty="0"/>
              <a:t> – cohesion &amp; coupling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D8B0F-A3F2-413B-B585-E3609C1E6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" y="2525461"/>
            <a:ext cx="4615826" cy="3289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7018E-3478-493A-97E0-421D7294E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6" y="2422399"/>
            <a:ext cx="4905032" cy="3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12E4-20B7-4A66-9735-6A1BF18E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r>
              <a:rPr lang="en-US" b="1" dirty="0"/>
              <a:t> – cohesion &amp; coupling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E1F8-4ED2-44F2-97FB-73390475D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kohézió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31CE5-B31A-48B3-B4B5-4A9FB4F43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Vehicle</a:t>
            </a:r>
          </a:p>
          <a:p>
            <a:pPr lvl="1"/>
            <a:r>
              <a:rPr lang="en-US" dirty="0" err="1"/>
              <a:t>EditVehicleOptions</a:t>
            </a:r>
            <a:endParaRPr lang="en-US" dirty="0"/>
          </a:p>
          <a:p>
            <a:pPr lvl="1"/>
            <a:r>
              <a:rPr lang="en-US" dirty="0" err="1"/>
              <a:t>UpdatePricing</a:t>
            </a:r>
            <a:endParaRPr lang="en-US" dirty="0"/>
          </a:p>
          <a:p>
            <a:pPr lvl="1"/>
            <a:r>
              <a:rPr lang="en-US" dirty="0" err="1"/>
              <a:t>ScheduleMaintenance</a:t>
            </a:r>
            <a:endParaRPr lang="en-US" dirty="0"/>
          </a:p>
          <a:p>
            <a:pPr lvl="1"/>
            <a:r>
              <a:rPr lang="en-US" dirty="0" err="1"/>
              <a:t>SendMaintenanceReminder</a:t>
            </a:r>
            <a:endParaRPr lang="en-US" dirty="0"/>
          </a:p>
          <a:p>
            <a:pPr lvl="1"/>
            <a:r>
              <a:rPr lang="en-US" dirty="0" err="1"/>
              <a:t>SelectFinancing</a:t>
            </a:r>
            <a:endParaRPr lang="en-US" dirty="0"/>
          </a:p>
          <a:p>
            <a:pPr lvl="1"/>
            <a:r>
              <a:rPr lang="en-US" dirty="0" err="1"/>
              <a:t>CalculateMonthlyPayment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6262C-A386-4C6B-9F00-B405CB15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Magas </a:t>
            </a:r>
            <a:r>
              <a:rPr lang="en-US" dirty="0" err="1"/>
              <a:t>kohézió</a:t>
            </a:r>
            <a:endParaRPr lang="hu-H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52AC3-D367-4EE4-8079-7C91438C2B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Vehicle</a:t>
            </a:r>
          </a:p>
          <a:p>
            <a:pPr lvl="1"/>
            <a:r>
              <a:rPr lang="en-US" dirty="0" err="1"/>
              <a:t>EditVehicleOptions</a:t>
            </a:r>
            <a:endParaRPr lang="en-US" dirty="0"/>
          </a:p>
          <a:p>
            <a:pPr lvl="1"/>
            <a:r>
              <a:rPr lang="en-US" dirty="0" err="1"/>
              <a:t>UpdatePricing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VehicleMaintenance</a:t>
            </a:r>
            <a:endParaRPr lang="en-US" dirty="0"/>
          </a:p>
          <a:p>
            <a:pPr lvl="1"/>
            <a:r>
              <a:rPr lang="en-US" dirty="0" err="1"/>
              <a:t>ScheduleMaintenance</a:t>
            </a:r>
            <a:endParaRPr lang="en-US" dirty="0"/>
          </a:p>
          <a:p>
            <a:pPr lvl="1"/>
            <a:r>
              <a:rPr lang="en-US" dirty="0" err="1"/>
              <a:t>SendMaintenanceReminder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VehicleFinance</a:t>
            </a:r>
            <a:endParaRPr lang="en-US" dirty="0"/>
          </a:p>
          <a:p>
            <a:pPr lvl="1"/>
            <a:r>
              <a:rPr lang="en-US" dirty="0" err="1"/>
              <a:t>SelectFinancing</a:t>
            </a:r>
            <a:endParaRPr lang="en-US" dirty="0"/>
          </a:p>
          <a:p>
            <a:pPr lvl="1"/>
            <a:r>
              <a:rPr lang="en-US" dirty="0" err="1"/>
              <a:t>CalculateMonthlyPayment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B85-1D1B-4E81-8143-8ABE70DA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r>
              <a:rPr lang="en-US" b="1" dirty="0"/>
              <a:t> – </a:t>
            </a:r>
            <a:r>
              <a:rPr lang="en-US" b="1" dirty="0" err="1"/>
              <a:t>primitív</a:t>
            </a:r>
            <a:r>
              <a:rPr lang="en-US" b="1" dirty="0"/>
              <a:t> </a:t>
            </a:r>
            <a:r>
              <a:rPr lang="en-US" b="1" dirty="0" err="1"/>
              <a:t>megszállottság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E0764-C375-4B5A-B049-75ADA64A4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4276"/>
            <a:ext cx="10515600" cy="10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96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B85-1D1B-4E81-8143-8ABE70DA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r>
              <a:rPr lang="en-US" b="1" dirty="0"/>
              <a:t> – </a:t>
            </a:r>
            <a:r>
              <a:rPr lang="en-US" b="1" dirty="0" err="1"/>
              <a:t>primitív</a:t>
            </a:r>
            <a:r>
              <a:rPr lang="en-US" b="1" dirty="0"/>
              <a:t> </a:t>
            </a:r>
            <a:r>
              <a:rPr lang="en-US" b="1" dirty="0" err="1"/>
              <a:t>megszállottság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A68328-43E9-4221-B5F1-FADE58BE2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2" y="3138487"/>
            <a:ext cx="5248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32FD-83D5-4E25-9FF3-BABA2E40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r>
              <a:rPr lang="en-US" b="1" dirty="0"/>
              <a:t> – </a:t>
            </a:r>
            <a:r>
              <a:rPr lang="en-US" b="1" dirty="0" err="1"/>
              <a:t>közelség</a:t>
            </a:r>
            <a:r>
              <a:rPr lang="en-US" b="1" dirty="0"/>
              <a:t> </a:t>
            </a:r>
            <a:r>
              <a:rPr lang="en-US" b="1" dirty="0" err="1"/>
              <a:t>elve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A478B-F846-4643-A04C-69A51C988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806" y="1817603"/>
            <a:ext cx="9086388" cy="44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32FD-83D5-4E25-9FF3-BABA2E40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Osztályok</a:t>
            </a:r>
            <a:r>
              <a:rPr lang="en-US" b="1" dirty="0"/>
              <a:t> – </a:t>
            </a:r>
            <a:r>
              <a:rPr lang="en-US" b="1" dirty="0" err="1"/>
              <a:t>közelség</a:t>
            </a:r>
            <a:r>
              <a:rPr lang="en-US" b="1" dirty="0"/>
              <a:t> </a:t>
            </a:r>
            <a:r>
              <a:rPr lang="en-US" b="1" dirty="0" err="1"/>
              <a:t>elve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5F6254-852D-41A7-909A-9D4F125FE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766" y="1849688"/>
            <a:ext cx="7348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2C36-BCD1-4A27-A03E-60327A4D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BOY SCOUTS HAVE A RULE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3AB7-155C-447A-99F7-45ABFCBA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“Always leave the campground cleaner than you found it. If you find a mess on the ground, you clean it up regardless of who might have made it. You intentionally improve the environment for the next group of campers.”</a:t>
            </a:r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hu-HU" b="1" dirty="0"/>
              <a:t> Robert C. Martin</a:t>
            </a:r>
          </a:p>
        </p:txBody>
      </p:sp>
    </p:spTree>
    <p:extLst>
      <p:ext uri="{BB962C8B-B14F-4D97-AF65-F5344CB8AC3E}">
        <p14:creationId xmlns:p14="http://schemas.microsoft.com/office/powerpoint/2010/main" val="40999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78F2-11F3-42C4-B084-3E7FD3EE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 descr="The only valid measurement of code quality is WTFs/minute : ProgrammerHumor">
            <a:extLst>
              <a:ext uri="{FF2B5EF4-FFF2-40B4-BE49-F238E27FC236}">
                <a16:creationId xmlns:a16="http://schemas.microsoft.com/office/drawing/2014/main" id="{90D1963F-0206-481A-B2C6-4645CDD42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2" y="1943894"/>
            <a:ext cx="45624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DAF-95DE-48E1-A4ED-39BA5468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írjunk</a:t>
            </a:r>
            <a:r>
              <a:rPr lang="en-US" dirty="0"/>
              <a:t> “</a:t>
            </a:r>
            <a:r>
              <a:rPr lang="en-US" dirty="0" err="1"/>
              <a:t>tiszta</a:t>
            </a:r>
            <a:r>
              <a:rPr lang="en-US" dirty="0"/>
              <a:t>” </a:t>
            </a:r>
            <a:r>
              <a:rPr lang="en-US" dirty="0" err="1"/>
              <a:t>kódot</a:t>
            </a:r>
            <a:r>
              <a:rPr lang="en-US" dirty="0"/>
              <a:t>?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0B9A-9C05-4182-862E-81E3759A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nehezebb</a:t>
            </a:r>
            <a:r>
              <a:rPr lang="en-US" dirty="0"/>
              <a:t>, mint </a:t>
            </a:r>
            <a:r>
              <a:rPr lang="en-US" dirty="0" err="1"/>
              <a:t>írni</a:t>
            </a:r>
            <a:endParaRPr lang="en-US" dirty="0"/>
          </a:p>
          <a:p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  <a:p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értelmezhetőbb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en-US" dirty="0"/>
          </a:p>
          <a:p>
            <a:r>
              <a:rPr lang="en-US" dirty="0" err="1"/>
              <a:t>Gyorsabb</a:t>
            </a:r>
            <a:r>
              <a:rPr lang="en-US" dirty="0"/>
              <a:t>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idő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0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F78-57E8-4CF0-B917-8668F774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Író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!</a:t>
            </a:r>
            <a:endParaRPr lang="hu-HU" dirty="0"/>
          </a:p>
        </p:txBody>
      </p:sp>
      <p:pic>
        <p:nvPicPr>
          <p:cNvPr id="1028" name="Picture 4" descr="Why Clean Code is important | Outware | Media Agencies Software Development">
            <a:extLst>
              <a:ext uri="{FF2B5EF4-FFF2-40B4-BE49-F238E27FC236}">
                <a16:creationId xmlns:a16="http://schemas.microsoft.com/office/drawing/2014/main" id="{F5EADC4A-2DA4-4876-ACE5-78502394E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79" y="2437690"/>
            <a:ext cx="8915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AC5-F162-4475-BE84-72471605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5E1-134C-4058-A3A3-FDF2E9C5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Magas </a:t>
            </a:r>
            <a:r>
              <a:rPr lang="en-US" dirty="0" err="1"/>
              <a:t>jel-zaj</a:t>
            </a:r>
            <a:r>
              <a:rPr lang="en-US" dirty="0"/>
              <a:t> </a:t>
            </a:r>
            <a:r>
              <a:rPr lang="en-US" dirty="0" err="1"/>
              <a:t>arány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dokumentáló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4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357C-27D6-49A4-95E3-51A483D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5BA16-41E4-481D-A73E-711B2DDB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986" y="2121505"/>
            <a:ext cx="9714027" cy="3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8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3802-93A1-45EA-BF99-A48AAED3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41039-D821-4B47-BF21-B9723400F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452" y="1966704"/>
            <a:ext cx="6989095" cy="37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F11F-A03B-4BC3-BB1D-3DEB348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Magas </a:t>
            </a:r>
            <a:r>
              <a:rPr lang="en-US" dirty="0" err="1"/>
              <a:t>jel-zaj</a:t>
            </a:r>
            <a:r>
              <a:rPr lang="en-US" dirty="0"/>
              <a:t> </a:t>
            </a:r>
            <a:r>
              <a:rPr lang="en-US" dirty="0" err="1"/>
              <a:t>arány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F2517-BFD4-4500-82D6-3951F4F6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507" y="1825625"/>
            <a:ext cx="3780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Clean coding</vt:lpstr>
      <vt:lpstr>PowerPoint Presentation</vt:lpstr>
      <vt:lpstr>PowerPoint Presentation</vt:lpstr>
      <vt:lpstr>Miért írjunk “tiszta” kódot?</vt:lpstr>
      <vt:lpstr>Író vagy!</vt:lpstr>
      <vt:lpstr>Elvek</vt:lpstr>
      <vt:lpstr>Elvek - Megfelelő eszköz használata</vt:lpstr>
      <vt:lpstr>Elvek - Megfelelő eszköz használata</vt:lpstr>
      <vt:lpstr>Elvek - Magas jel-zaj arány</vt:lpstr>
      <vt:lpstr>Elvek - Magas jel-zaj arány</vt:lpstr>
      <vt:lpstr>Nevek</vt:lpstr>
      <vt:lpstr>Nevek</vt:lpstr>
      <vt:lpstr>Feltételek</vt:lpstr>
      <vt:lpstr>Feltételek</vt:lpstr>
      <vt:lpstr>Metódusok</vt:lpstr>
      <vt:lpstr>Metódusok</vt:lpstr>
      <vt:lpstr>Metódusok</vt:lpstr>
      <vt:lpstr>Metódusok</vt:lpstr>
      <vt:lpstr>Metódusok</vt:lpstr>
      <vt:lpstr>Osztályok</vt:lpstr>
      <vt:lpstr>Osztályok</vt:lpstr>
      <vt:lpstr>Osztályok – cohesion &amp; coupling</vt:lpstr>
      <vt:lpstr>Osztályok – cohesion &amp; coupling</vt:lpstr>
      <vt:lpstr>Osztályok – primitív megszállottság</vt:lpstr>
      <vt:lpstr>Osztályok – primitív megszállottság</vt:lpstr>
      <vt:lpstr>Osztályok – közelség elve</vt:lpstr>
      <vt:lpstr>Osztályok – közelség elve</vt:lpstr>
      <vt:lpstr>THE BOY SCOUTS HAVE A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coding</dc:title>
  <dc:creator>Szilvasi, Peter (ADV D EU HU OPS 4 1)</dc:creator>
  <cp:lastModifiedBy>Szilvasi, Peter (ADV D EU HU OPS 4 1)</cp:lastModifiedBy>
  <cp:revision>15</cp:revision>
  <dcterms:created xsi:type="dcterms:W3CDTF">2020-11-12T11:41:15Z</dcterms:created>
  <dcterms:modified xsi:type="dcterms:W3CDTF">2021-11-05T13:47:35Z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2021-11-05T13:47:35Z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2034d80b-cf62-48f6-bd98-b3c4002af594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