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B1090-7B5E-4DF3-AFE3-ACFDA37DC195}">
  <a:tblStyle styleId="{8E9B1090-7B5E-4DF3-AFE3-ACFDA37DC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9171" autoAdjust="0"/>
  </p:normalViewPr>
  <p:slideViewPr>
    <p:cSldViewPr snapToGrid="0">
      <p:cViewPr varScale="1">
        <p:scale>
          <a:sx n="132" d="100"/>
          <a:sy n="132" d="100"/>
        </p:scale>
        <p:origin x="101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kingdom.com/linear-regression-calculator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2_Q9FoD-oQ" TargetMode="External"/><Relationship Id="rId13" Type="http://schemas.openxmlformats.org/officeDocument/2006/relationships/hyperlink" Target="https://i.stack.imgur.com/Ku3N6.gif" TargetMode="External"/><Relationship Id="rId3" Type="http://schemas.openxmlformats.org/officeDocument/2006/relationships/hyperlink" Target="https://en.wikipedia.org/wiki/Computer#History" TargetMode="External"/><Relationship Id="rId7" Type="http://schemas.openxmlformats.org/officeDocument/2006/relationships/hyperlink" Target="https://en.wikipedia.org/wiki/Enigma_machine" TargetMode="External"/><Relationship Id="rId12" Type="http://schemas.openxmlformats.org/officeDocument/2006/relationships/hyperlink" Target="https://electronics.stackexchange.com/questions/222516/is-it-possible-to-replicate-the-eniac-using-logic-gat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nalytical_Engine#/media/File:Babbage_Analytical_Engine_Plan_1840_CHM.agr.jpg" TargetMode="External"/><Relationship Id="rId11" Type="http://schemas.openxmlformats.org/officeDocument/2006/relationships/hyperlink" Target="https://www.youtube.com/watch?v=k4oGI_dNaPc" TargetMode="External"/><Relationship Id="rId5" Type="http://schemas.openxmlformats.org/officeDocument/2006/relationships/hyperlink" Target="https://www.youtube.com/watch?v=XSkGY6LchJs" TargetMode="External"/><Relationship Id="rId15" Type="http://schemas.openxmlformats.org/officeDocument/2006/relationships/hyperlink" Target="https://www.onlinecollegeplan.com/computer-programming-languages/#:~:text=The%20first%20computer%20programming%20language,mechanical%20computer%2C%20the%20Analytical%20Engine.&amp;text=Because%20of%20her%20contribution%2C%20Lovelace,the%20first%20computer%20programming%20language." TargetMode="External"/><Relationship Id="rId10" Type="http://schemas.openxmlformats.org/officeDocument/2006/relationships/hyperlink" Target="https://en.wikipedia.org/wiki/ENIAC" TargetMode="External"/><Relationship Id="rId4" Type="http://schemas.openxmlformats.org/officeDocument/2006/relationships/hyperlink" Target="https://en.wikipedia.org/wiki/Analytical_Engine" TargetMode="External"/><Relationship Id="rId9" Type="http://schemas.openxmlformats.org/officeDocument/2006/relationships/hyperlink" Target="https://www.youtube.com/watch?v=V4V2bpZlqx8" TargetMode="External"/><Relationship Id="rId14" Type="http://schemas.openxmlformats.org/officeDocument/2006/relationships/hyperlink" Target="https://en.wikipedia.org/wiki/Manchester_Baby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.atomicobject.com/2016/07/31/eniac-programmers/#:~:text=The%20ENIAC%20wasn't%20a,for%20entering%20tables%20of%20numbers.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insighting.com/how-to-use-linear-regression-to-predict-housing-pric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i%C2%B3-theory-practice-business/loss-functions-in-machine-learning-for-beginners-fastai-lesson-9-homework-2-2121954f1f7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iganglu.com/post/gradient-descent-derivative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gradient-descent-and-normal-equ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quora.com/When-would-you-use-gradient-Descent-vs-Normal-Equation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analytical-solution-of-linear-regression-a0e870b038d5" TargetMode="External"/><Relationship Id="rId4" Type="http://schemas.openxmlformats.org/officeDocument/2006/relationships/hyperlink" Target="https://www.youtube.com/watch?v=H7DTlXh7z3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fc6cfdd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fc6cfdd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 dirty="0">
                <a:solidFill>
                  <a:schemeClr val="hlink"/>
                </a:solidFill>
                <a:hlinkClick r:id="rId3"/>
              </a:rPr>
              <a:t>linreg calculator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chemeClr val="hlink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u="none" dirty="0">
                <a:solidFill>
                  <a:schemeClr val="hlink"/>
                </a:solidFill>
              </a:rPr>
              <a:t>Draw lines in graph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u="none" dirty="0">
                <a:solidFill>
                  <a:schemeClr val="hlink"/>
                </a:solidFill>
              </a:rPr>
              <a:t>There is no 1 solution -&gt; datapoint could not fit in the same line. Overdetermined equation.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u="none" dirty="0">
                <a:solidFill>
                  <a:schemeClr val="hlink"/>
                </a:solidFill>
              </a:rPr>
              <a:t>There is “almost good” solution.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u="none" dirty="0">
                <a:solidFill>
                  <a:schemeClr val="hlink"/>
                </a:solidFill>
              </a:rPr>
              <a:t>X*b = y; X.TX*b = X.T*y; b = (X.TX)^-1*</a:t>
            </a:r>
            <a:r>
              <a:rPr lang="en-US" u="none" dirty="0" err="1">
                <a:solidFill>
                  <a:schemeClr val="hlink"/>
                </a:solidFill>
              </a:rPr>
              <a:t>X.Ty</a:t>
            </a:r>
            <a:endParaRPr lang="en-US" u="none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>
                <a:solidFill>
                  <a:schemeClr val="hlink"/>
                </a:solidFill>
              </a:rPr>
              <a:t>Homework calculate </a:t>
            </a:r>
            <a:r>
              <a:rPr lang="en-US" u="none">
                <a:solidFill>
                  <a:schemeClr val="hlink"/>
                </a:solidFill>
              </a:rPr>
              <a:t>the example by hand.</a:t>
            </a:r>
            <a:endParaRPr lang="en-US" u="none" dirty="0">
              <a:solidFill>
                <a:schemeClr val="hlink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u="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Neuron</a:t>
            </a:r>
          </a:p>
          <a:p>
            <a:r>
              <a:rPr lang="hu-HU" dirty="0"/>
              <a:t>Neuron </a:t>
            </a:r>
            <a:r>
              <a:rPr lang="hu-HU" dirty="0" err="1"/>
              <a:t>Layers</a:t>
            </a:r>
            <a:r>
              <a:rPr lang="hu-HU" dirty="0"/>
              <a:t>: input, </a:t>
            </a:r>
            <a:r>
              <a:rPr lang="hu-HU" dirty="0" err="1"/>
              <a:t>hidden</a:t>
            </a:r>
            <a:r>
              <a:rPr lang="hu-HU" dirty="0"/>
              <a:t>, output</a:t>
            </a:r>
          </a:p>
          <a:p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propagation</a:t>
            </a:r>
            <a:endParaRPr lang="hu-HU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hu-HU" dirty="0" err="1"/>
              <a:t>Calculate</a:t>
            </a:r>
            <a:r>
              <a:rPr lang="hu-HU" dirty="0"/>
              <a:t> z and </a:t>
            </a:r>
            <a:r>
              <a:rPr lang="hu-HU" dirty="0" err="1"/>
              <a:t>Activation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hu-HU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hu-HU" dirty="0"/>
              <a:t>X, </a:t>
            </a:r>
            <a:r>
              <a:rPr lang="hu-HU" dirty="0" err="1"/>
              <a:t>Weights</a:t>
            </a:r>
            <a:r>
              <a:rPr lang="hu-HU" dirty="0"/>
              <a:t>, A, b, g</a:t>
            </a:r>
          </a:p>
          <a:p>
            <a:r>
              <a:rPr lang="hu-HU" dirty="0" err="1"/>
              <a:t>Backward</a:t>
            </a:r>
            <a:r>
              <a:rPr lang="hu-HU" dirty="0"/>
              <a:t> </a:t>
            </a:r>
            <a:r>
              <a:rPr lang="hu-HU" dirty="0" err="1"/>
              <a:t>propagation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449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fc6cfdd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fc6cfdd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160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ed6157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ed6157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History of Computer: </a:t>
            </a:r>
            <a:r>
              <a:rPr lang="hu" u="sng" dirty="0">
                <a:solidFill>
                  <a:schemeClr val="hlink"/>
                </a:solidFill>
                <a:hlinkClick r:id="rId3"/>
              </a:rPr>
              <a:t>https://en.wikipedia.org/wiki/Computer#History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i="1" dirty="0"/>
              <a:t>Analytical engine</a:t>
            </a:r>
            <a:r>
              <a:rPr lang="hu" dirty="0"/>
              <a:t>: </a:t>
            </a:r>
            <a:r>
              <a:rPr lang="hu" sz="1050" dirty="0">
                <a:solidFill>
                  <a:srgbClr val="202122"/>
                </a:solidFill>
                <a:highlight>
                  <a:srgbClr val="FFFFFF"/>
                </a:highlight>
              </a:rPr>
              <a:t>mechanical general-purpose computer (arithmetic logic unit, control flow -&gt; loops, integrated memory). Polynomials calculation. (</a:t>
            </a:r>
            <a:r>
              <a:rPr lang="hu" sz="1050" i="1" dirty="0">
                <a:solidFill>
                  <a:srgbClr val="202122"/>
                </a:solidFill>
                <a:highlight>
                  <a:srgbClr val="FFFFFF"/>
                </a:highlight>
              </a:rPr>
              <a:t>Programming language: Algorithm for the Analytical Engine)</a:t>
            </a:r>
            <a:r>
              <a:rPr lang="hu" sz="1050" dirty="0">
                <a:solidFill>
                  <a:srgbClr val="202122"/>
                </a:solidFill>
                <a:highlight>
                  <a:srgbClr val="FFFFFF"/>
                </a:highlight>
              </a:rPr>
              <a:t> sources:</a:t>
            </a:r>
            <a:r>
              <a:rPr lang="hu" dirty="0"/>
              <a:t> </a:t>
            </a:r>
            <a:r>
              <a:rPr lang="hu" u="sng" dirty="0">
                <a:solidFill>
                  <a:schemeClr val="hlink"/>
                </a:solidFill>
                <a:hlinkClick r:id="rId4"/>
              </a:rPr>
              <a:t>text</a:t>
            </a:r>
            <a:r>
              <a:rPr lang="hu" dirty="0"/>
              <a:t>, the born of computers: </a:t>
            </a:r>
            <a:r>
              <a:rPr lang="hu" u="sng" dirty="0">
                <a:solidFill>
                  <a:schemeClr val="hlink"/>
                </a:solidFill>
                <a:hlinkClick r:id="rId5"/>
              </a:rPr>
              <a:t>video</a:t>
            </a:r>
            <a:r>
              <a:rPr lang="hu" dirty="0"/>
              <a:t>, </a:t>
            </a:r>
            <a:r>
              <a:rPr lang="hu" u="sng" dirty="0">
                <a:solidFill>
                  <a:schemeClr val="hlink"/>
                </a:solidFill>
                <a:hlinkClick r:id="rId6"/>
              </a:rPr>
              <a:t>image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i="1" dirty="0"/>
              <a:t>Enigma</a:t>
            </a:r>
            <a:r>
              <a:rPr lang="hu" dirty="0"/>
              <a:t>: </a:t>
            </a:r>
            <a:r>
              <a:rPr lang="hu" sz="1050" dirty="0">
                <a:highlight>
                  <a:srgbClr val="FFFFFF"/>
                </a:highlight>
              </a:rPr>
              <a:t>cipher device by Nazi Germany, electrical/mechanical, Turing break the enigma code </a:t>
            </a:r>
            <a:r>
              <a:rPr lang="hu" sz="1050" dirty="0">
                <a:solidFill>
                  <a:srgbClr val="202122"/>
                </a:solidFill>
                <a:highlight>
                  <a:srgbClr val="FFFFFF"/>
                </a:highlight>
              </a:rPr>
              <a:t>at Bletchley Park. sources: </a:t>
            </a:r>
            <a:r>
              <a:rPr lang="hu" u="sng" dirty="0">
                <a:solidFill>
                  <a:schemeClr val="hlink"/>
                </a:solidFill>
                <a:hlinkClick r:id="rId7"/>
              </a:rPr>
              <a:t>text</a:t>
            </a:r>
            <a:r>
              <a:rPr lang="hu" dirty="0"/>
              <a:t>, how it works: </a:t>
            </a:r>
            <a:r>
              <a:rPr lang="hu" u="sng" dirty="0">
                <a:solidFill>
                  <a:schemeClr val="hlink"/>
                </a:solidFill>
                <a:hlinkClick r:id="rId8"/>
              </a:rPr>
              <a:t>video1</a:t>
            </a:r>
            <a:r>
              <a:rPr lang="hu" dirty="0"/>
              <a:t>, what its flaws: </a:t>
            </a:r>
            <a:r>
              <a:rPr lang="hu" u="sng" dirty="0">
                <a:solidFill>
                  <a:schemeClr val="hlink"/>
                </a:solidFill>
                <a:hlinkClick r:id="rId9"/>
              </a:rPr>
              <a:t>video2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i="1" dirty="0"/>
              <a:t>ENIAC</a:t>
            </a:r>
            <a:r>
              <a:rPr lang="hu" dirty="0"/>
              <a:t>: </a:t>
            </a:r>
            <a:r>
              <a:rPr lang="hu" sz="1050" dirty="0">
                <a:solidFill>
                  <a:srgbClr val="202122"/>
                </a:solidFill>
                <a:highlight>
                  <a:srgbClr val="FFFFFF"/>
                </a:highlight>
              </a:rPr>
              <a:t>to calculate artillery firing tables, all electrical. sources, first programmable: </a:t>
            </a:r>
            <a:r>
              <a:rPr lang="hu" u="sng" dirty="0">
                <a:solidFill>
                  <a:schemeClr val="hlink"/>
                </a:solidFill>
                <a:hlinkClick r:id="rId10"/>
              </a:rPr>
              <a:t>text</a:t>
            </a:r>
            <a:r>
              <a:rPr lang="hu" dirty="0"/>
              <a:t>, </a:t>
            </a:r>
            <a:r>
              <a:rPr lang="hu" u="sng" dirty="0">
                <a:solidFill>
                  <a:schemeClr val="hlink"/>
                </a:solidFill>
                <a:hlinkClick r:id="rId11"/>
              </a:rPr>
              <a:t>video</a:t>
            </a:r>
            <a:r>
              <a:rPr lang="hu" dirty="0"/>
              <a:t>, </a:t>
            </a:r>
            <a:r>
              <a:rPr lang="hu" u="sng" dirty="0">
                <a:solidFill>
                  <a:schemeClr val="hlink"/>
                </a:solidFill>
                <a:hlinkClick r:id="rId12"/>
              </a:rPr>
              <a:t>stackexchange</a:t>
            </a:r>
            <a:r>
              <a:rPr lang="hu" dirty="0"/>
              <a:t> </a:t>
            </a:r>
            <a:r>
              <a:rPr lang="hu" u="sng" dirty="0">
                <a:solidFill>
                  <a:schemeClr val="hlink"/>
                </a:solidFill>
                <a:hlinkClick r:id="rId13"/>
              </a:rPr>
              <a:t>image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i="1" dirty="0"/>
              <a:t>Manchester Baby</a:t>
            </a:r>
            <a:r>
              <a:rPr lang="hu" dirty="0"/>
              <a:t>: first electronic stored-program computer, Neumann architecture. sources: </a:t>
            </a:r>
            <a:r>
              <a:rPr lang="hu" u="sng" dirty="0">
                <a:solidFill>
                  <a:schemeClr val="hlink"/>
                </a:solidFill>
                <a:hlinkClick r:id="rId14"/>
              </a:rPr>
              <a:t>text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" sz="1050" b="1" dirty="0">
                <a:solidFill>
                  <a:schemeClr val="dk1"/>
                </a:solidFill>
                <a:highlight>
                  <a:srgbClr val="FFFFFF"/>
                </a:highlight>
              </a:rPr>
              <a:t>Transistors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" sz="1050" b="1" dirty="0">
                <a:solidFill>
                  <a:schemeClr val="dk1"/>
                </a:solidFill>
                <a:highlight>
                  <a:srgbClr val="FFFFFF"/>
                </a:highlight>
              </a:rPr>
              <a:t>Integrated circuits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" sz="1050" b="1" i="1" dirty="0">
                <a:solidFill>
                  <a:schemeClr val="dk1"/>
                </a:solidFill>
                <a:highlight>
                  <a:srgbClr val="FFFFFF"/>
                </a:highlight>
              </a:rPr>
              <a:t>History of programming language</a:t>
            </a:r>
            <a:r>
              <a:rPr lang="hu" sz="1050" dirty="0">
                <a:solidFill>
                  <a:schemeClr val="dk1"/>
                </a:solidFill>
                <a:highlight>
                  <a:srgbClr val="FFFFFF"/>
                </a:highlight>
              </a:rPr>
              <a:t>: Assembly language, Fortran, Pascal, C, C#, Python, … sources: </a:t>
            </a:r>
            <a:r>
              <a:rPr lang="hu" sz="1050" u="sng" dirty="0">
                <a:solidFill>
                  <a:schemeClr val="hlink"/>
                </a:solidFill>
                <a:highlight>
                  <a:srgbClr val="FFFFFF"/>
                </a:highlight>
                <a:hlinkClick r:id="rId15"/>
              </a:rPr>
              <a:t>text</a:t>
            </a:r>
            <a:endParaRPr lang="en-US" sz="1050"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050"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sng" dirty="0" err="1">
                <a:solidFill>
                  <a:schemeClr val="hlink"/>
                </a:solidFill>
                <a:highlight>
                  <a:srgbClr val="FFFFFF"/>
                </a:highlight>
              </a:rPr>
              <a:t>Szöveg</a:t>
            </a:r>
            <a:endParaRPr lang="en-US" sz="1050"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Az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első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mechanikus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általános-célú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számítógép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Analytical Engine volt. Amit Charles Babbage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álmodta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meg,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majd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fia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meg is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valósította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600" b="0" i="0" u="non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1800 </a:t>
            </a:r>
            <a:r>
              <a:rPr lang="en-US" sz="1600" b="0" i="0" u="non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évek</a:t>
            </a:r>
            <a:r>
              <a:rPr lang="en-US" sz="1600" b="0" i="0" u="non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600" b="0" i="0" u="non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végén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Polinom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számításra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használtak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Később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színre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lépett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Enigma,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ami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elektronikus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mechanikus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számítógép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volt. A II.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világháborúba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használták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németek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titkosításra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 Az enigma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kódolást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Alan Turing-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fejtették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meg Bletchley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Parknál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Az ENIAC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első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teljesen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elektronikus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számítógép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volt.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Rakéták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becsapódási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helyét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számolták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ki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vele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Manchester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számítógépnél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pedig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már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megjelent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memória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Neuman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architektúra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tranzisztorok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integrált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áramkörök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megjelenésével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pedig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eljutunk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modern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számítógépekig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050" u="none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Mi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érdekesség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mindegyik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számítógépnél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? Az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hogy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kezdetektől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jelen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voltak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programozási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nyelvek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Enigmánál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cilinderek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páros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kötések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 ENIAC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kapcsolók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drótok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(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amit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nők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“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programoztak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”). A modern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számítógépeknél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pedig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Assmebly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nyelv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, Fortran, Pascal, C#, Python.</a:t>
            </a: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Tehát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mi is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programozzási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nyelv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?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Egy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nyelv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amivel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tudunk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kommunikálni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05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gépekkel</a:t>
            </a:r>
            <a:r>
              <a:rPr lang="en-US" sz="105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  <a:endParaRPr sz="1050" u="none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ed6157a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ed6157a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Model = Algorithm = Intelligence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hu" dirty="0"/>
              <a:t>Enigma: </a:t>
            </a:r>
            <a:r>
              <a:rPr lang="hu" b="1" dirty="0"/>
              <a:t>bemenet</a:t>
            </a:r>
            <a:r>
              <a:rPr lang="hu" dirty="0"/>
              <a:t>: szöveg, </a:t>
            </a:r>
            <a:r>
              <a:rPr lang="hu" b="1" dirty="0"/>
              <a:t>algoritmus: </a:t>
            </a:r>
            <a:r>
              <a:rPr lang="hu" dirty="0"/>
              <a:t>cilinder and plugin settings, </a:t>
            </a:r>
            <a:r>
              <a:rPr lang="hu" b="1" dirty="0"/>
              <a:t>kimenet</a:t>
            </a:r>
            <a:r>
              <a:rPr lang="hu" dirty="0"/>
              <a:t>: kódolt szöveg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hu" dirty="0"/>
              <a:t>ENIAC: </a:t>
            </a:r>
            <a:r>
              <a:rPr lang="hu" b="1" dirty="0"/>
              <a:t>bemenet</a:t>
            </a:r>
            <a:r>
              <a:rPr lang="hu" dirty="0"/>
              <a:t>: rakéta alapbeállítás (lyukkártyán), </a:t>
            </a:r>
            <a:r>
              <a:rPr lang="hu" b="1" dirty="0"/>
              <a:t>algoritmus</a:t>
            </a:r>
            <a:r>
              <a:rPr lang="hu" dirty="0"/>
              <a:t>: kapcsolók, drótok (</a:t>
            </a:r>
            <a:r>
              <a:rPr lang="hu" u="sng" dirty="0">
                <a:solidFill>
                  <a:schemeClr val="hlink"/>
                </a:solidFill>
                <a:hlinkClick r:id="rId3"/>
              </a:rPr>
              <a:t>női programozók</a:t>
            </a:r>
            <a:r>
              <a:rPr lang="hu" dirty="0"/>
              <a:t>), </a:t>
            </a:r>
            <a:r>
              <a:rPr lang="hu" b="1" dirty="0"/>
              <a:t>kimenet</a:t>
            </a:r>
            <a:r>
              <a:rPr lang="hu" dirty="0"/>
              <a:t>: rakéta becsapódási koordináták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hu" dirty="0"/>
              <a:t>Modern számítógépek: </a:t>
            </a:r>
            <a:r>
              <a:rPr lang="hu" b="1" dirty="0"/>
              <a:t>bemenet</a:t>
            </a:r>
            <a:r>
              <a:rPr lang="hu" dirty="0"/>
              <a:t>: kép, hang, szöveg, … (1 és 0), </a:t>
            </a:r>
            <a:r>
              <a:rPr lang="hu" b="1" dirty="0"/>
              <a:t>algoritmus</a:t>
            </a:r>
            <a:r>
              <a:rPr lang="hu" dirty="0"/>
              <a:t>: programok (kedvenc programozási nyelv), </a:t>
            </a:r>
            <a:r>
              <a:rPr lang="hu" b="1" dirty="0"/>
              <a:t>kimenet</a:t>
            </a:r>
            <a:r>
              <a:rPr lang="hu" dirty="0"/>
              <a:t>: arcfelismerő, valós idejű fordító, szöveg összegző.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Mi lenne ha algoritmus írás helyett a gép találná ki a mögöttes algoritmust a bement és a kimenet alapján?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Megszületett a Mesterséges Intelligencia (AI), azon belül a Gépi Tanulás módszertana.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Szöveg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szemügyre</a:t>
            </a:r>
            <a:r>
              <a:rPr lang="en-US" dirty="0"/>
              <a:t> </a:t>
            </a:r>
            <a:r>
              <a:rPr lang="en-US" dirty="0" err="1"/>
              <a:t>vesszük</a:t>
            </a:r>
            <a:r>
              <a:rPr lang="en-US" dirty="0"/>
              <a:t>, </a:t>
            </a:r>
            <a:r>
              <a:rPr lang="en-US" dirty="0" err="1"/>
              <a:t>mik</a:t>
            </a:r>
            <a:r>
              <a:rPr lang="en-US" dirty="0"/>
              <a:t> </a:t>
            </a:r>
            <a:r>
              <a:rPr lang="en-US" dirty="0" err="1"/>
              <a:t>lehetnek</a:t>
            </a:r>
            <a:r>
              <a:rPr lang="en-US" dirty="0"/>
              <a:t> a </a:t>
            </a:r>
            <a:r>
              <a:rPr lang="en-US" dirty="0" err="1"/>
              <a:t>közös</a:t>
            </a:r>
            <a:r>
              <a:rPr lang="en-US" dirty="0"/>
              <a:t> </a:t>
            </a:r>
            <a:r>
              <a:rPr lang="en-US" dirty="0" err="1"/>
              <a:t>pontok</a:t>
            </a:r>
            <a:r>
              <a:rPr lang="en-US" dirty="0"/>
              <a:t> a </a:t>
            </a:r>
            <a:r>
              <a:rPr lang="en-US" dirty="0" err="1"/>
              <a:t>gépeknél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Elöszőr</a:t>
            </a:r>
            <a:r>
              <a:rPr lang="en-US" dirty="0"/>
              <a:t> is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bemenet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Majd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a </a:t>
            </a:r>
            <a:r>
              <a:rPr lang="en-US" dirty="0" err="1"/>
              <a:t>bemeneti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számol</a:t>
            </a:r>
            <a:r>
              <a:rPr lang="en-US" dirty="0"/>
              <a:t>.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nyelvket</a:t>
            </a:r>
            <a:r>
              <a:rPr lang="en-US" dirty="0"/>
              <a:t> </a:t>
            </a:r>
            <a:r>
              <a:rPr lang="en-US" dirty="0" err="1"/>
              <a:t>használva</a:t>
            </a:r>
            <a:r>
              <a:rPr lang="en-US" dirty="0"/>
              <a:t>. </a:t>
            </a:r>
            <a:r>
              <a:rPr lang="en-US" dirty="0" err="1"/>
              <a:t>Enigmánál</a:t>
            </a:r>
            <a:r>
              <a:rPr lang="en-US" dirty="0"/>
              <a:t>, ENIAC </a:t>
            </a:r>
            <a:r>
              <a:rPr lang="en-US" dirty="0" err="1"/>
              <a:t>kapcsolók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drótok</a:t>
            </a:r>
            <a:r>
              <a:rPr lang="en-US" dirty="0"/>
              <a:t> </a:t>
            </a:r>
            <a:r>
              <a:rPr lang="en-US" dirty="0" err="1"/>
              <a:t>beállítása</a:t>
            </a:r>
            <a:r>
              <a:rPr lang="en-US" dirty="0"/>
              <a:t>, modern </a:t>
            </a:r>
            <a:r>
              <a:rPr lang="en-US" dirty="0" err="1"/>
              <a:t>számítógépeknél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Végül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végkimenetele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bármilyenember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értelmezhető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pl. Az </a:t>
            </a:r>
            <a:r>
              <a:rPr lang="en-US" dirty="0" err="1"/>
              <a:t>enigmánál</a:t>
            </a:r>
            <a:r>
              <a:rPr lang="en-US" dirty="0"/>
              <a:t> a </a:t>
            </a:r>
            <a:r>
              <a:rPr lang="en-US" dirty="0" err="1"/>
              <a:t>bemenet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szöveg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cilinderek</a:t>
            </a:r>
            <a:r>
              <a:rPr lang="en-US" dirty="0"/>
              <a:t>, </a:t>
            </a:r>
            <a:r>
              <a:rPr lang="en-US" dirty="0" err="1"/>
              <a:t>kötések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beállítása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kódolt</a:t>
            </a:r>
            <a:r>
              <a:rPr lang="en-US" dirty="0"/>
              <a:t> </a:t>
            </a:r>
            <a:r>
              <a:rPr lang="en-US" dirty="0" err="1"/>
              <a:t>szöveg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Pl. A modern </a:t>
            </a:r>
            <a:r>
              <a:rPr lang="en-US" dirty="0" err="1"/>
              <a:t>számítógépeknél</a:t>
            </a:r>
            <a:r>
              <a:rPr lang="en-US" dirty="0"/>
              <a:t> a </a:t>
            </a:r>
            <a:r>
              <a:rPr lang="en-US" dirty="0" err="1"/>
              <a:t>bemenet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, hang, </a:t>
            </a:r>
            <a:r>
              <a:rPr lang="en-US" dirty="0" err="1"/>
              <a:t>sakk</a:t>
            </a:r>
            <a:r>
              <a:rPr lang="en-US" dirty="0"/>
              <a:t> </a:t>
            </a:r>
            <a:r>
              <a:rPr lang="en-US" dirty="0" err="1"/>
              <a:t>pozicíó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kedvenc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nyelvben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instrukciók</a:t>
            </a:r>
            <a:r>
              <a:rPr lang="en-US" dirty="0"/>
              <a:t> </a:t>
            </a:r>
            <a:r>
              <a:rPr lang="en-US" dirty="0" err="1"/>
              <a:t>sorozata</a:t>
            </a:r>
            <a:r>
              <a:rPr lang="en-US" dirty="0"/>
              <a:t>.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arcfelismerő</a:t>
            </a:r>
            <a:r>
              <a:rPr lang="en-US" dirty="0"/>
              <a:t> </a:t>
            </a:r>
            <a:r>
              <a:rPr lang="en-US" dirty="0" err="1"/>
              <a:t>feloldja</a:t>
            </a:r>
            <a:r>
              <a:rPr lang="en-US" dirty="0"/>
              <a:t> a </a:t>
            </a:r>
            <a:r>
              <a:rPr lang="en-US" dirty="0" err="1"/>
              <a:t>telefonunkat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AlphaZero</a:t>
            </a:r>
            <a:r>
              <a:rPr lang="en-US" dirty="0"/>
              <a:t> </a:t>
            </a:r>
            <a:r>
              <a:rPr lang="en-US" dirty="0" err="1"/>
              <a:t>megmutatja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legjobb</a:t>
            </a:r>
            <a:r>
              <a:rPr lang="en-US" dirty="0"/>
              <a:t> </a:t>
            </a:r>
            <a:r>
              <a:rPr lang="en-US" dirty="0" err="1"/>
              <a:t>sakk</a:t>
            </a:r>
            <a:r>
              <a:rPr lang="en-US" dirty="0"/>
              <a:t> </a:t>
            </a:r>
            <a:r>
              <a:rPr lang="en-US" dirty="0" err="1"/>
              <a:t>lépést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 </a:t>
            </a:r>
            <a:r>
              <a:rPr lang="en-US" dirty="0" err="1"/>
              <a:t>mesterséges</a:t>
            </a:r>
            <a:r>
              <a:rPr lang="en-US" dirty="0"/>
              <a:t> </a:t>
            </a:r>
            <a:r>
              <a:rPr lang="en-US" dirty="0" err="1"/>
              <a:t>intelligencia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algoritmusokat</a:t>
            </a:r>
            <a:r>
              <a:rPr lang="en-US" dirty="0"/>
              <a:t> </a:t>
            </a:r>
            <a:r>
              <a:rPr lang="en-US" dirty="0" err="1"/>
              <a:t>úgyis</a:t>
            </a:r>
            <a:r>
              <a:rPr lang="en-US" dirty="0"/>
              <a:t> </a:t>
            </a:r>
            <a:r>
              <a:rPr lang="en-US" dirty="0" err="1"/>
              <a:t>nevezhetjük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modelleket</a:t>
            </a:r>
            <a:r>
              <a:rPr lang="en-US" dirty="0"/>
              <a:t>… </a:t>
            </a:r>
            <a:r>
              <a:rPr lang="en-US" dirty="0" err="1"/>
              <a:t>sorrol</a:t>
            </a:r>
            <a:r>
              <a:rPr lang="en-US" dirty="0"/>
              <a:t> </a:t>
            </a:r>
            <a:r>
              <a:rPr lang="en-US" dirty="0" err="1"/>
              <a:t>sorra</a:t>
            </a:r>
            <a:r>
              <a:rPr lang="en-US" dirty="0"/>
              <a:t>, </a:t>
            </a:r>
            <a:r>
              <a:rPr lang="en-US" dirty="0" err="1"/>
              <a:t>lépésről</a:t>
            </a:r>
            <a:r>
              <a:rPr lang="en-US" dirty="0"/>
              <a:t> </a:t>
            </a:r>
            <a:r>
              <a:rPr lang="en-US" dirty="0" err="1"/>
              <a:t>lépésre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lehetőségre</a:t>
            </a:r>
            <a:r>
              <a:rPr lang="en-US" dirty="0"/>
              <a:t> </a:t>
            </a:r>
            <a:r>
              <a:rPr lang="en-US" dirty="0" err="1"/>
              <a:t>gondolva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programozni</a:t>
            </a:r>
            <a:r>
              <a:rPr lang="en-US" dirty="0"/>
              <a:t>, </a:t>
            </a:r>
            <a:r>
              <a:rPr lang="en-US" dirty="0" err="1"/>
              <a:t>kódolni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Szerencsére</a:t>
            </a:r>
            <a:r>
              <a:rPr lang="en-US" dirty="0"/>
              <a:t> </a:t>
            </a:r>
            <a:r>
              <a:rPr lang="en-US" dirty="0" err="1"/>
              <a:t>kitaláltunk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modellt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tanulni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adatokból</a:t>
            </a:r>
            <a:r>
              <a:rPr lang="en-US" dirty="0"/>
              <a:t>.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programozó</a:t>
            </a:r>
            <a:r>
              <a:rPr lang="en-US" dirty="0"/>
              <a:t> explicit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lekódoljon</a:t>
            </a:r>
            <a:r>
              <a:rPr lang="en-US" dirty="0"/>
              <a:t>. A </a:t>
            </a:r>
            <a:r>
              <a:rPr lang="en-US" dirty="0" err="1"/>
              <a:t>tanulási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magától</a:t>
            </a:r>
            <a:r>
              <a:rPr lang="en-US" dirty="0"/>
              <a:t> </a:t>
            </a:r>
            <a:r>
              <a:rPr lang="en-US" dirty="0" err="1"/>
              <a:t>megtanulja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algoritmust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bemeneti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kimeneti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határozz</a:t>
            </a:r>
            <a:r>
              <a:rPr lang="en-US" dirty="0"/>
              <a:t> meg.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 </a:t>
            </a:r>
            <a:r>
              <a:rPr lang="en-US" dirty="0" err="1"/>
              <a:t>modellt</a:t>
            </a:r>
            <a:r>
              <a:rPr lang="en-US" dirty="0"/>
              <a:t> </a:t>
            </a:r>
            <a:r>
              <a:rPr lang="en-US" dirty="0" err="1"/>
              <a:t>szeretném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konkrét</a:t>
            </a:r>
            <a:r>
              <a:rPr lang="en-US" dirty="0"/>
              <a:t> </a:t>
            </a:r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bemutatni</a:t>
            </a:r>
            <a:r>
              <a:rPr lang="en-US" dirty="0"/>
              <a:t> a </a:t>
            </a:r>
            <a:r>
              <a:rPr lang="en-US" dirty="0" err="1"/>
              <a:t>Lineáris</a:t>
            </a:r>
            <a:r>
              <a:rPr lang="en-US" dirty="0"/>
              <a:t> </a:t>
            </a:r>
            <a:r>
              <a:rPr lang="en-US" dirty="0" err="1"/>
              <a:t>regresszió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ed6157a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ed6157a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 dirty="0">
                <a:solidFill>
                  <a:srgbClr val="202124"/>
                </a:solidFill>
                <a:highlight>
                  <a:srgbClr val="FFFFFF"/>
                </a:highlight>
              </a:rPr>
              <a:t>Linear regression attempts to model the relationship between two variables by fitting a linear equation to observed data.</a:t>
            </a:r>
            <a:endParaRPr lang="en-US"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</a:rPr>
              <a:t>Correlation: positive, negative, no correlation. source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 dirty="0">
                <a:solidFill>
                  <a:srgbClr val="202124"/>
                </a:solidFill>
                <a:highlight>
                  <a:srgbClr val="FFFFFF"/>
                </a:highlight>
              </a:rPr>
              <a:t>A linear regression line has an equation of the </a:t>
            </a:r>
            <a:r>
              <a:rPr lang="hu" sz="1200" b="1" dirty="0">
                <a:solidFill>
                  <a:srgbClr val="202124"/>
                </a:solidFill>
                <a:highlight>
                  <a:srgbClr val="FFFFFF"/>
                </a:highlight>
              </a:rPr>
              <a:t>form Y = mX + b</a:t>
            </a:r>
            <a:r>
              <a:rPr lang="hu" sz="1200" dirty="0">
                <a:solidFill>
                  <a:srgbClr val="202124"/>
                </a:solidFill>
                <a:highlight>
                  <a:srgbClr val="FFFFFF"/>
                </a:highlight>
              </a:rPr>
              <a:t>, where X is the explanatory variable and Y is the dependent variable.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 dirty="0">
                <a:solidFill>
                  <a:srgbClr val="202124"/>
                </a:solidFill>
                <a:highlight>
                  <a:srgbClr val="FFFFFF"/>
                </a:highlight>
              </a:rPr>
              <a:t>X -&gt; alapterület; Draw Y -&gt; ház ára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 dirty="0">
                <a:solidFill>
                  <a:srgbClr val="202124"/>
                </a:solidFill>
                <a:highlight>
                  <a:srgbClr val="FFFFFF"/>
                </a:highlight>
              </a:rPr>
              <a:t>Line parameters: m -&gt; meredekség; b -&gt; y tengely metszete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rgbClr val="202124"/>
                </a:solidFill>
                <a:highlight>
                  <a:srgbClr val="FFFFFF"/>
                </a:highlight>
              </a:rPr>
              <a:t>Lineáris vonal segítségével meg lehet jósolni/becsülni a ház árát </a:t>
            </a:r>
            <a:r>
              <a:rPr lang="hu-HU" sz="1200" dirty="0">
                <a:solidFill>
                  <a:srgbClr val="202124"/>
                </a:solidFill>
                <a:highlight>
                  <a:schemeClr val="lt1"/>
                </a:highlight>
              </a:rPr>
              <a:t>az alapterület alapján</a:t>
            </a:r>
            <a:r>
              <a:rPr lang="hu-HU" sz="1200" dirty="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image source</a:t>
            </a:r>
            <a:endParaRPr lang="en-US" sz="1200"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Szöveg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Definició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szerint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Lineáris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regresszió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két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változó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közötti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kapcsolatot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mutatja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meg.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Például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alapterülete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négyzet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méterbe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árának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kapcsolata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Látható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hogy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mi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esetünkbe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minnél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nagyobb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alapterülete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annál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többe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kerül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 Ebben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esetben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beszélünk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pozitív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korrelációról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Ha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csökkene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ára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terület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növekedésével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akkor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beszélhetünk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negatív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korrelációról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Végül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ha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nincs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kihatással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alapterület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növekedése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csökkenése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árára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akkor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mondjuk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hogy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két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érték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között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nincs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korreláció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none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Ezt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korrelációt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egy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egyenes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vonallal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leírható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amit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úgyneveznek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hogy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lineáris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regressziós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vonal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vonal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egyenletet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jó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öreg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: Y =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mX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+ b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egyenlettel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lehet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leírni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Az Y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függő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változó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,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azaz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ára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 Az X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úgynevezett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magyarázó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változó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, a mi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esetünkbe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alapterületével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szeretnénk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megmagyarázni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árát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Az m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és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b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egyeneshez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tartozó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paraméterek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 Az m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meredekség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b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pedig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y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tengelymetszette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none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lineáris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vonal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segítségével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meg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lehet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jósolni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vagy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becsülni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árát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a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ház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alapterület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 </a:t>
            </a:r>
            <a:r>
              <a:rPr lang="en-US" sz="1200" u="none" dirty="0" err="1">
                <a:solidFill>
                  <a:schemeClr val="hlink"/>
                </a:solidFill>
                <a:highlight>
                  <a:srgbClr val="FFFFFF"/>
                </a:highlight>
              </a:rPr>
              <a:t>alapján</a:t>
            </a:r>
            <a:r>
              <a:rPr lang="en-US" sz="1200" u="none" dirty="0">
                <a:solidFill>
                  <a:schemeClr val="hlink"/>
                </a:solidFill>
                <a:highlight>
                  <a:srgbClr val="FFFFFF"/>
                </a:highlight>
              </a:rPr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e5829c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e5829c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J: Mean Squared Error (Átlagos négyzetes hiba függvény)</a:t>
            </a:r>
            <a:endParaRPr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  <a:tabLst/>
              <a:defRPr/>
            </a:pPr>
            <a:r>
              <a:rPr lang="hu" dirty="0"/>
              <a:t>y_i: </a:t>
            </a:r>
            <a:r>
              <a:rPr lang="hu-HU" dirty="0"/>
              <a:t>tényleges érték. A tényleges ház ára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  <a:tabLst/>
              <a:defRPr/>
            </a:pPr>
            <a:r>
              <a:rPr lang="hu" dirty="0"/>
              <a:t>\hat{y_i}: </a:t>
            </a:r>
            <a:r>
              <a:rPr lang="hu-HU" dirty="0"/>
              <a:t>becsült érték. Tehát a lineáris vonal által megjósolt érték. A becsült ház ára.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 dirty="0"/>
              <a:t>n: adatok száma, (házakról begyűjtött adatok)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dirty="0">
                <a:solidFill>
                  <a:schemeClr val="dk1"/>
                </a:solidFill>
              </a:rPr>
              <a:t>Minimalizálni szeretnék a költség függvény értékét.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cost function: </a:t>
            </a:r>
            <a:r>
              <a:rPr lang="hu" u="sng" dirty="0">
                <a:solidFill>
                  <a:schemeClr val="hlink"/>
                </a:solidFill>
                <a:hlinkClick r:id="rId3"/>
              </a:rPr>
              <a:t>equations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optimizer: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 u="sng" dirty="0">
                <a:solidFill>
                  <a:schemeClr val="hlink"/>
                </a:solidFill>
                <a:hlinkClick r:id="rId4"/>
              </a:rPr>
              <a:t>equation</a:t>
            </a:r>
            <a:r>
              <a:rPr lang="hu" dirty="0"/>
              <a:t>: theta: m, b paraméterek, Mennyit változzanak a paraméterek.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 dirty="0"/>
              <a:t>Rajz: X tengely -&gt; meredekség (m); Y tengely -&gt; y tengelymetszet; Z tengely -&gt; hiba függvény értéke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 dirty="0">
                <a:solidFill>
                  <a:schemeClr val="dk1"/>
                </a:solidFill>
              </a:rPr>
              <a:t>Analógia: szánkózunk lefelé a lejtőről v. turista megtalálja a völgy legmélyebb pontját.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Szöveg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Hogyan</a:t>
            </a:r>
            <a:r>
              <a:rPr lang="en-US" dirty="0">
                <a:solidFill>
                  <a:schemeClr val="dk1"/>
                </a:solidFill>
              </a:rPr>
              <a:t> is </a:t>
            </a:r>
            <a:r>
              <a:rPr lang="en-US" dirty="0" err="1">
                <a:solidFill>
                  <a:schemeClr val="dk1"/>
                </a:solidFill>
              </a:rPr>
              <a:t>tudjuk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kiszámolni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legjobban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illeszkedő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vonalat</a:t>
            </a:r>
            <a:r>
              <a:rPr lang="en-US" dirty="0">
                <a:solidFill>
                  <a:schemeClr val="dk1"/>
                </a:solidFill>
              </a:rPr>
              <a:t> (best fit line)?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Először</a:t>
            </a:r>
            <a:r>
              <a:rPr lang="en-US" dirty="0">
                <a:solidFill>
                  <a:schemeClr val="dk1"/>
                </a:solidFill>
              </a:rPr>
              <a:t> is 2 </a:t>
            </a:r>
            <a:r>
              <a:rPr lang="en-US" dirty="0" err="1">
                <a:solidFill>
                  <a:schemeClr val="dk1"/>
                </a:solidFill>
              </a:rPr>
              <a:t>fogalommal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kell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tisztában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lenni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Költség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függvény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és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Optimalizálók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fogalmával</a:t>
            </a:r>
            <a:r>
              <a:rPr lang="en-US" dirty="0">
                <a:solidFill>
                  <a:schemeClr val="dk1"/>
                </a:solidFill>
              </a:rPr>
              <a:t>. Minden </a:t>
            </a:r>
            <a:r>
              <a:rPr lang="en-US" dirty="0" err="1">
                <a:solidFill>
                  <a:schemeClr val="dk1"/>
                </a:solidFill>
              </a:rPr>
              <a:t>modellnél</a:t>
            </a:r>
            <a:r>
              <a:rPr lang="en-US" dirty="0">
                <a:solidFill>
                  <a:schemeClr val="dk1"/>
                </a:solidFill>
              </a:rPr>
              <a:t> van </a:t>
            </a:r>
            <a:r>
              <a:rPr lang="en-US" dirty="0" err="1">
                <a:solidFill>
                  <a:schemeClr val="dk1"/>
                </a:solidFill>
              </a:rPr>
              <a:t>egy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cél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függvény</a:t>
            </a:r>
            <a:r>
              <a:rPr lang="en-US" dirty="0">
                <a:solidFill>
                  <a:schemeClr val="dk1"/>
                </a:solidFill>
              </a:rPr>
              <a:t> (objective function), </a:t>
            </a:r>
            <a:r>
              <a:rPr lang="en-US" dirty="0" err="1">
                <a:solidFill>
                  <a:schemeClr val="dk1"/>
                </a:solidFill>
              </a:rPr>
              <a:t>aminek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megszeretnénk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találni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globális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minimumát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Nézzük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költség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vagy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hibafüggvényre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példát</a:t>
            </a:r>
            <a:r>
              <a:rPr lang="en-US" dirty="0">
                <a:solidFill>
                  <a:schemeClr val="dk1"/>
                </a:solidFill>
              </a:rPr>
              <a:t>. A J </a:t>
            </a:r>
            <a:r>
              <a:rPr lang="en-US" dirty="0" err="1">
                <a:solidFill>
                  <a:schemeClr val="dk1"/>
                </a:solidFill>
              </a:rPr>
              <a:t>jelenti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költség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függvényt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jobb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oldalt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pedig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legkisebb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nyégyzetes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hiba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látható</a:t>
            </a:r>
            <a:r>
              <a:rPr lang="en-US" dirty="0">
                <a:solidFill>
                  <a:schemeClr val="dk1"/>
                </a:solidFill>
              </a:rPr>
              <a:t>. Az </a:t>
            </a:r>
            <a:r>
              <a:rPr lang="en-US" dirty="0" err="1">
                <a:solidFill>
                  <a:schemeClr val="dk1"/>
                </a:solidFill>
              </a:rPr>
              <a:t>y_i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becsült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érték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tehát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lineáris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vonal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által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megjósolt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érték</a:t>
            </a:r>
            <a:r>
              <a:rPr lang="en-US" dirty="0">
                <a:solidFill>
                  <a:schemeClr val="dk1"/>
                </a:solidFill>
              </a:rPr>
              <a:t> (a </a:t>
            </a:r>
            <a:r>
              <a:rPr lang="en-US" dirty="0" err="1">
                <a:solidFill>
                  <a:schemeClr val="dk1"/>
                </a:solidFill>
              </a:rPr>
              <a:t>ház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becsült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ára</a:t>
            </a:r>
            <a:r>
              <a:rPr lang="en-US" dirty="0">
                <a:solidFill>
                  <a:schemeClr val="dk1"/>
                </a:solidFill>
              </a:rPr>
              <a:t>). Az \hat{</a:t>
            </a:r>
            <a:r>
              <a:rPr lang="en-US" dirty="0" err="1">
                <a:solidFill>
                  <a:schemeClr val="dk1"/>
                </a:solidFill>
              </a:rPr>
              <a:t>y_i</a:t>
            </a:r>
            <a:r>
              <a:rPr lang="en-US" dirty="0">
                <a:solidFill>
                  <a:schemeClr val="dk1"/>
                </a:solidFill>
              </a:rPr>
              <a:t>} </a:t>
            </a:r>
            <a:r>
              <a:rPr lang="en-US" dirty="0" err="1">
                <a:solidFill>
                  <a:schemeClr val="dk1"/>
                </a:solidFill>
              </a:rPr>
              <a:t>pedig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tényleges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érték</a:t>
            </a:r>
            <a:r>
              <a:rPr lang="en-US" dirty="0">
                <a:solidFill>
                  <a:schemeClr val="dk1"/>
                </a:solidFill>
              </a:rPr>
              <a:t> (a </a:t>
            </a:r>
            <a:r>
              <a:rPr lang="en-US" dirty="0" err="1">
                <a:solidFill>
                  <a:schemeClr val="dk1"/>
                </a:solidFill>
              </a:rPr>
              <a:t>ház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tényleges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ára</a:t>
            </a:r>
            <a:r>
              <a:rPr lang="en-US" dirty="0">
                <a:solidFill>
                  <a:schemeClr val="dk1"/>
                </a:solidFill>
              </a:rPr>
              <a:t>). Az n </a:t>
            </a:r>
            <a:r>
              <a:rPr lang="en-US" dirty="0" err="1">
                <a:solidFill>
                  <a:schemeClr val="dk1"/>
                </a:solidFill>
              </a:rPr>
              <a:t>pedig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adatokhalmaz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nagysága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Mivel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becsült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értékből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kivonfjuk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tényleges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értéket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majd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elosztjuk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összes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elemmel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ezért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ezt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hibafüggvény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Átlagos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Négyzetes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Hibának</a:t>
            </a:r>
            <a:r>
              <a:rPr lang="en-US" dirty="0">
                <a:solidFill>
                  <a:schemeClr val="dk1"/>
                </a:solidFill>
              </a:rPr>
              <a:t> (</a:t>
            </a:r>
            <a:r>
              <a:rPr lang="en-US" dirty="0" err="1">
                <a:solidFill>
                  <a:schemeClr val="dk1"/>
                </a:solidFill>
              </a:rPr>
              <a:t>angolul</a:t>
            </a:r>
            <a:r>
              <a:rPr lang="en-US" dirty="0">
                <a:solidFill>
                  <a:schemeClr val="dk1"/>
                </a:solidFill>
              </a:rPr>
              <a:t> Mean Squared Error) </a:t>
            </a:r>
            <a:r>
              <a:rPr lang="en-US" dirty="0" err="1">
                <a:solidFill>
                  <a:schemeClr val="dk1"/>
                </a:solidFill>
              </a:rPr>
              <a:t>nevezzük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dirty="0" err="1">
                <a:solidFill>
                  <a:schemeClr val="dk1"/>
                </a:solidFill>
              </a:rPr>
              <a:t>hibafüggvényeket</a:t>
            </a:r>
            <a:r>
              <a:rPr lang="en-US" dirty="0">
                <a:solidFill>
                  <a:schemeClr val="dk1"/>
                </a:solidFill>
              </a:rPr>
              <a:t> ha </a:t>
            </a:r>
            <a:r>
              <a:rPr lang="en-US" dirty="0" err="1">
                <a:solidFill>
                  <a:schemeClr val="dk1"/>
                </a:solidFill>
              </a:rPr>
              <a:t>vizualizáljuk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akkor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ilyen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domborzati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mintát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kapunk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Mivel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nekünk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két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paramétert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kell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optimalizálni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lineáris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regressziós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modellnél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meredekséget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és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az</a:t>
            </a:r>
            <a:r>
              <a:rPr lang="en-US" dirty="0">
                <a:solidFill>
                  <a:schemeClr val="dk1"/>
                </a:solidFill>
              </a:rPr>
              <a:t> y </a:t>
            </a:r>
            <a:r>
              <a:rPr lang="en-US" dirty="0" err="1">
                <a:solidFill>
                  <a:schemeClr val="dk1"/>
                </a:solidFill>
              </a:rPr>
              <a:t>tengelymetszetet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ezért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szép</a:t>
            </a:r>
            <a:r>
              <a:rPr lang="en-US" dirty="0">
                <a:solidFill>
                  <a:schemeClr val="dk1"/>
                </a:solidFill>
              </a:rPr>
              <a:t> 3d </a:t>
            </a:r>
            <a:r>
              <a:rPr lang="en-US" dirty="0" err="1">
                <a:solidFill>
                  <a:schemeClr val="dk1"/>
                </a:solidFill>
              </a:rPr>
              <a:t>felszínt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kapunk</a:t>
            </a:r>
            <a:r>
              <a:rPr lang="en-US" dirty="0">
                <a:solidFill>
                  <a:schemeClr val="dk1"/>
                </a:solidFill>
              </a:rPr>
              <a:t>. Minden </a:t>
            </a:r>
            <a:r>
              <a:rPr lang="en-US" dirty="0" err="1">
                <a:solidFill>
                  <a:schemeClr val="dk1"/>
                </a:solidFill>
              </a:rPr>
              <a:t>paraméter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párhoz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tartozik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hibaérték</a:t>
            </a:r>
            <a:r>
              <a:rPr lang="en-US" dirty="0">
                <a:solidFill>
                  <a:schemeClr val="dk1"/>
                </a:solidFill>
              </a:rPr>
              <a:t> (error).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Különböző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hibafüggvényeknek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különböző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függvénye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lehet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Tehát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domborzat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felszíne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más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dirty="0" err="1">
                <a:solidFill>
                  <a:schemeClr val="dk1"/>
                </a:solidFill>
              </a:rPr>
              <a:t>cél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az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hogy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megtaláljuk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hibafüggvény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globális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minimumát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Ez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optimalizációs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probléma</a:t>
            </a:r>
            <a:r>
              <a:rPr lang="en-US" dirty="0">
                <a:solidFill>
                  <a:schemeClr val="dk1"/>
                </a:solidFill>
              </a:rPr>
              <a:t>. A </a:t>
            </a:r>
            <a:r>
              <a:rPr lang="en-US" dirty="0" err="1">
                <a:solidFill>
                  <a:schemeClr val="dk1"/>
                </a:solidFill>
              </a:rPr>
              <a:t>probléma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megtalálásához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optimalizálókat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használunk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Például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jól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ismert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gradiens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módszer</a:t>
            </a:r>
            <a:r>
              <a:rPr lang="en-US" dirty="0">
                <a:solidFill>
                  <a:schemeClr val="dk1"/>
                </a:solidFill>
              </a:rPr>
              <a:t>. A theta a </a:t>
            </a:r>
            <a:r>
              <a:rPr lang="en-US" dirty="0" err="1">
                <a:solidFill>
                  <a:schemeClr val="dk1"/>
                </a:solidFill>
              </a:rPr>
              <a:t>modell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paramétereit</a:t>
            </a:r>
            <a:r>
              <a:rPr lang="en-US" dirty="0">
                <a:solidFill>
                  <a:schemeClr val="dk1"/>
                </a:solidFill>
              </a:rPr>
              <a:t> (</a:t>
            </a:r>
            <a:r>
              <a:rPr lang="en-US" dirty="0" err="1">
                <a:solidFill>
                  <a:schemeClr val="dk1"/>
                </a:solidFill>
              </a:rPr>
              <a:t>meredekség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ytengelymetszet</a:t>
            </a:r>
            <a:r>
              <a:rPr lang="en-US" dirty="0">
                <a:solidFill>
                  <a:schemeClr val="dk1"/>
                </a:solidFill>
              </a:rPr>
              <a:t>) </a:t>
            </a:r>
            <a:r>
              <a:rPr lang="en-US" dirty="0" err="1">
                <a:solidFill>
                  <a:schemeClr val="dk1"/>
                </a:solidFill>
              </a:rPr>
              <a:t>jelöli</a:t>
            </a:r>
            <a:r>
              <a:rPr lang="en-US" dirty="0">
                <a:solidFill>
                  <a:schemeClr val="dk1"/>
                </a:solidFill>
              </a:rPr>
              <a:t> a –</a:t>
            </a:r>
            <a:r>
              <a:rPr lang="en-US" dirty="0" err="1">
                <a:solidFill>
                  <a:schemeClr val="dk1"/>
                </a:solidFill>
              </a:rPr>
              <a:t>alphad</a:t>
            </a:r>
            <a:r>
              <a:rPr lang="en-US" dirty="0">
                <a:solidFill>
                  <a:schemeClr val="dk1"/>
                </a:solidFill>
              </a:rPr>
              <a:t>/</a:t>
            </a:r>
            <a:r>
              <a:rPr lang="en-US" dirty="0" err="1">
                <a:solidFill>
                  <a:schemeClr val="dk1"/>
                </a:solidFill>
              </a:rPr>
              <a:t>dJ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pedig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úgynevezett</a:t>
            </a:r>
            <a:r>
              <a:rPr lang="en-US" dirty="0">
                <a:solidFill>
                  <a:schemeClr val="dk1"/>
                </a:solidFill>
              </a:rPr>
              <a:t> update statement, </a:t>
            </a:r>
            <a:r>
              <a:rPr lang="en-US" dirty="0" err="1">
                <a:solidFill>
                  <a:schemeClr val="dk1"/>
                </a:solidFill>
              </a:rPr>
              <a:t>ami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megmondja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milyen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írányba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mozduljanak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el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paraméterek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Úgyis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fel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lehet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fogni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ezt</a:t>
            </a:r>
            <a:r>
              <a:rPr lang="en-US" dirty="0">
                <a:solidFill>
                  <a:schemeClr val="dk1"/>
                </a:solidFill>
              </a:rPr>
              <a:t> mint a </a:t>
            </a:r>
            <a:r>
              <a:rPr lang="en-US" dirty="0" err="1">
                <a:solidFill>
                  <a:schemeClr val="dk1"/>
                </a:solidFill>
              </a:rPr>
              <a:t>túrázást</a:t>
            </a:r>
            <a:r>
              <a:rPr lang="en-US" dirty="0">
                <a:solidFill>
                  <a:schemeClr val="dk1"/>
                </a:solidFill>
              </a:rPr>
              <a:t>. A </a:t>
            </a:r>
            <a:r>
              <a:rPr lang="en-US" dirty="0" err="1">
                <a:solidFill>
                  <a:schemeClr val="dk1"/>
                </a:solidFill>
              </a:rPr>
              <a:t>turistát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ledobjuk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tetszőleges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helyre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dombon</a:t>
            </a:r>
            <a:r>
              <a:rPr lang="en-US" dirty="0">
                <a:solidFill>
                  <a:schemeClr val="dk1"/>
                </a:solidFill>
              </a:rPr>
              <a:t> (</a:t>
            </a:r>
            <a:r>
              <a:rPr lang="en-US" dirty="0" err="1">
                <a:solidFill>
                  <a:schemeClr val="dk1"/>
                </a:solidFill>
              </a:rPr>
              <a:t>költség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függvényen</a:t>
            </a:r>
            <a:r>
              <a:rPr lang="en-US" dirty="0">
                <a:solidFill>
                  <a:schemeClr val="dk1"/>
                </a:solidFill>
              </a:rPr>
              <a:t>). A </a:t>
            </a:r>
            <a:r>
              <a:rPr lang="en-US" dirty="0" err="1">
                <a:solidFill>
                  <a:schemeClr val="dk1"/>
                </a:solidFill>
              </a:rPr>
              <a:t>turistának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pedig</a:t>
            </a:r>
            <a:r>
              <a:rPr lang="en-US" dirty="0">
                <a:solidFill>
                  <a:schemeClr val="dk1"/>
                </a:solidFill>
              </a:rPr>
              <a:t> meg </a:t>
            </a:r>
            <a:r>
              <a:rPr lang="en-US" dirty="0" err="1">
                <a:solidFill>
                  <a:schemeClr val="dk1"/>
                </a:solidFill>
              </a:rPr>
              <a:t>kell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találnia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legmélyebb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völgyet</a:t>
            </a:r>
            <a:r>
              <a:rPr lang="en-US" dirty="0">
                <a:solidFill>
                  <a:schemeClr val="dk1"/>
                </a:solidFill>
              </a:rPr>
              <a:t> (a </a:t>
            </a:r>
            <a:r>
              <a:rPr lang="en-US" dirty="0" err="1">
                <a:solidFill>
                  <a:schemeClr val="dk1"/>
                </a:solidFill>
              </a:rPr>
              <a:t>globális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minimumot</a:t>
            </a:r>
            <a:r>
              <a:rPr lang="en-US" dirty="0">
                <a:solidFill>
                  <a:schemeClr val="dk1"/>
                </a:solidFill>
              </a:rPr>
              <a:t>) a </a:t>
            </a:r>
            <a:r>
              <a:rPr lang="en-US" dirty="0" err="1">
                <a:solidFill>
                  <a:schemeClr val="dk1"/>
                </a:solidFill>
              </a:rPr>
              <a:t>lehető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leggyorsabban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 turista a </a:t>
            </a:r>
            <a:r>
              <a:rPr lang="en-US" dirty="0" err="1">
                <a:solidFill>
                  <a:schemeClr val="dk1"/>
                </a:solidFill>
              </a:rPr>
              <a:t>térkép</a:t>
            </a:r>
            <a:r>
              <a:rPr lang="en-US" dirty="0">
                <a:solidFill>
                  <a:schemeClr val="dk1"/>
                </a:solidFill>
              </a:rPr>
              <a:t> (</a:t>
            </a:r>
            <a:r>
              <a:rPr lang="en-US" dirty="0" err="1">
                <a:solidFill>
                  <a:schemeClr val="dk1"/>
                </a:solidFill>
              </a:rPr>
              <a:t>az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optimalizáló</a:t>
            </a:r>
            <a:r>
              <a:rPr lang="en-US" dirty="0">
                <a:solidFill>
                  <a:schemeClr val="dk1"/>
                </a:solidFill>
              </a:rPr>
              <a:t>) </a:t>
            </a:r>
            <a:r>
              <a:rPr lang="en-US" dirty="0" err="1">
                <a:solidFill>
                  <a:schemeClr val="dk1"/>
                </a:solidFill>
              </a:rPr>
              <a:t>segítségével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találja</a:t>
            </a:r>
            <a:r>
              <a:rPr lang="en-US" dirty="0">
                <a:solidFill>
                  <a:schemeClr val="dk1"/>
                </a:solidFill>
              </a:rPr>
              <a:t> meg a </a:t>
            </a:r>
            <a:r>
              <a:rPr lang="en-US" dirty="0" err="1">
                <a:solidFill>
                  <a:schemeClr val="dk1"/>
                </a:solidFill>
              </a:rPr>
              <a:t>globális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minimumot</a:t>
            </a:r>
            <a:r>
              <a:rPr lang="en-US" dirty="0">
                <a:solidFill>
                  <a:schemeClr val="dk1"/>
                </a:solidFill>
              </a:rPr>
              <a:t>. A </a:t>
            </a:r>
            <a:r>
              <a:rPr lang="en-US" dirty="0" err="1">
                <a:solidFill>
                  <a:schemeClr val="dk1"/>
                </a:solidFill>
              </a:rPr>
              <a:t>jó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optimalizáló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és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költésg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függvény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kiválasztásával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tudjuk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az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elérni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hogy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minnél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gyorsabban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elérjük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dirty="0" err="1">
                <a:solidFill>
                  <a:schemeClr val="dk1"/>
                </a:solidFill>
              </a:rPr>
              <a:t>globális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minimumot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Továbbá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hogy</a:t>
            </a:r>
            <a:r>
              <a:rPr lang="en-US" dirty="0">
                <a:solidFill>
                  <a:schemeClr val="dk1"/>
                </a:solidFill>
              </a:rPr>
              <a:t> ne </a:t>
            </a:r>
            <a:r>
              <a:rPr lang="en-US" dirty="0" err="1">
                <a:solidFill>
                  <a:schemeClr val="dk1"/>
                </a:solidFill>
              </a:rPr>
              <a:t>ragadjunk</a:t>
            </a:r>
            <a:r>
              <a:rPr lang="en-US" dirty="0">
                <a:solidFill>
                  <a:schemeClr val="dk1"/>
                </a:solidFill>
              </a:rPr>
              <a:t> be </a:t>
            </a:r>
            <a:r>
              <a:rPr lang="en-US" dirty="0" err="1">
                <a:solidFill>
                  <a:schemeClr val="dk1"/>
                </a:solidFill>
              </a:rPr>
              <a:t>lokális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minimumba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e5829c9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e5829c9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Összehasonlítás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50" dirty="0">
                <a:solidFill>
                  <a:srgbClr val="273239"/>
                </a:solidFill>
                <a:highlight>
                  <a:srgbClr val="FFFFFF"/>
                </a:highlight>
              </a:rPr>
              <a:t>GD: No need to handle non-invertibility case. </a:t>
            </a:r>
            <a:endParaRPr sz="1250" dirty="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50" dirty="0">
                <a:solidFill>
                  <a:srgbClr val="273239"/>
                </a:solidFill>
                <a:highlight>
                  <a:srgbClr val="FFFFFF"/>
                </a:highlight>
              </a:rPr>
              <a:t>NE: If (X) is non-invertible , regularization can be used to handle this.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50" dirty="0">
                <a:solidFill>
                  <a:srgbClr val="273239"/>
                </a:solidFill>
                <a:highlight>
                  <a:srgbClr val="FFFFFF"/>
                </a:highlight>
              </a:rPr>
              <a:t>table: </a:t>
            </a:r>
            <a:r>
              <a:rPr lang="hu" u="sng" dirty="0">
                <a:solidFill>
                  <a:schemeClr val="hlink"/>
                </a:solidFill>
                <a:hlinkClick r:id="rId3"/>
              </a:rPr>
              <a:t>source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BigO calculation: </a:t>
            </a:r>
            <a:r>
              <a:rPr lang="hu" u="sng" dirty="0">
                <a:solidFill>
                  <a:schemeClr val="hlink"/>
                </a:solidFill>
                <a:hlinkClick r:id="rId4"/>
              </a:rPr>
              <a:t>source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 err="1">
                <a:solidFill>
                  <a:schemeClr val="hlink"/>
                </a:solidFill>
              </a:rPr>
              <a:t>Szöveg</a:t>
            </a:r>
            <a:r>
              <a:rPr lang="en-US" u="none" dirty="0">
                <a:solidFill>
                  <a:schemeClr val="hlink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 err="1"/>
              <a:t>Szeretnék</a:t>
            </a:r>
            <a:r>
              <a:rPr lang="en-US" u="none" dirty="0"/>
              <a:t> </a:t>
            </a:r>
            <a:r>
              <a:rPr lang="en-US" u="none" dirty="0" err="1"/>
              <a:t>bemutatni</a:t>
            </a:r>
            <a:r>
              <a:rPr lang="en-US" u="none" dirty="0"/>
              <a:t> </a:t>
            </a:r>
            <a:r>
              <a:rPr lang="en-US" u="none" dirty="0" err="1"/>
              <a:t>két</a:t>
            </a:r>
            <a:r>
              <a:rPr lang="en-US" u="none" dirty="0"/>
              <a:t> </a:t>
            </a:r>
            <a:r>
              <a:rPr lang="en-US" u="none" dirty="0" err="1"/>
              <a:t>optimalizáló</a:t>
            </a:r>
            <a:r>
              <a:rPr lang="en-US" u="none" dirty="0"/>
              <a:t> </a:t>
            </a:r>
            <a:r>
              <a:rPr lang="en-US" u="none" dirty="0" err="1"/>
              <a:t>algoritmust</a:t>
            </a:r>
            <a:r>
              <a:rPr lang="en-US" u="none" dirty="0"/>
              <a:t>. A </a:t>
            </a:r>
            <a:r>
              <a:rPr lang="en-US" u="none" dirty="0" err="1"/>
              <a:t>gradiens</a:t>
            </a:r>
            <a:r>
              <a:rPr lang="en-US" u="none" dirty="0"/>
              <a:t> </a:t>
            </a:r>
            <a:r>
              <a:rPr lang="en-US" u="none" dirty="0" err="1"/>
              <a:t>módszert</a:t>
            </a:r>
            <a:r>
              <a:rPr lang="en-US" u="none" dirty="0"/>
              <a:t> </a:t>
            </a:r>
            <a:r>
              <a:rPr lang="en-US" u="none" dirty="0" err="1"/>
              <a:t>és</a:t>
            </a:r>
            <a:r>
              <a:rPr lang="en-US" u="none" dirty="0"/>
              <a:t> a </a:t>
            </a:r>
            <a:r>
              <a:rPr lang="en-US" u="none" dirty="0" err="1"/>
              <a:t>normál</a:t>
            </a:r>
            <a:r>
              <a:rPr lang="en-US" u="none" dirty="0"/>
              <a:t> </a:t>
            </a:r>
            <a:r>
              <a:rPr lang="en-US" u="none" dirty="0" err="1"/>
              <a:t>egyenletet</a:t>
            </a:r>
            <a:r>
              <a:rPr lang="en-US" u="none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A </a:t>
            </a:r>
            <a:r>
              <a:rPr lang="en-US" u="none" dirty="0" err="1"/>
              <a:t>gradiens</a:t>
            </a:r>
            <a:r>
              <a:rPr lang="en-US" u="none" dirty="0"/>
              <a:t> </a:t>
            </a:r>
            <a:r>
              <a:rPr lang="en-US" u="none" dirty="0" err="1"/>
              <a:t>iteratív</a:t>
            </a:r>
            <a:r>
              <a:rPr lang="en-US" u="none" dirty="0"/>
              <a:t> </a:t>
            </a:r>
            <a:r>
              <a:rPr lang="en-US" u="none" dirty="0" err="1"/>
              <a:t>algoritmus</a:t>
            </a:r>
            <a:r>
              <a:rPr lang="en-US" u="none" dirty="0"/>
              <a:t>, </a:t>
            </a:r>
            <a:r>
              <a:rPr lang="en-US" u="none" dirty="0" err="1"/>
              <a:t>ami</a:t>
            </a:r>
            <a:r>
              <a:rPr lang="en-US" u="none" dirty="0"/>
              <a:t> </a:t>
            </a:r>
            <a:r>
              <a:rPr lang="en-US" u="none" dirty="0" err="1"/>
              <a:t>azt</a:t>
            </a:r>
            <a:r>
              <a:rPr lang="en-US" u="none" dirty="0"/>
              <a:t> </a:t>
            </a:r>
            <a:r>
              <a:rPr lang="en-US" u="none" dirty="0" err="1"/>
              <a:t>jelenti</a:t>
            </a:r>
            <a:r>
              <a:rPr lang="en-US" u="none" dirty="0"/>
              <a:t> </a:t>
            </a:r>
            <a:r>
              <a:rPr lang="en-US" u="none" dirty="0" err="1"/>
              <a:t>iterációról</a:t>
            </a:r>
            <a:r>
              <a:rPr lang="en-US" u="none" dirty="0"/>
              <a:t> </a:t>
            </a:r>
            <a:r>
              <a:rPr lang="en-US" u="none" dirty="0" err="1"/>
              <a:t>iterációra</a:t>
            </a:r>
            <a:r>
              <a:rPr lang="en-US" u="none" dirty="0"/>
              <a:t> </a:t>
            </a:r>
            <a:r>
              <a:rPr lang="en-US" u="none" dirty="0" err="1"/>
              <a:t>tanítjuk</a:t>
            </a:r>
            <a:r>
              <a:rPr lang="en-US" u="none" dirty="0"/>
              <a:t> a </a:t>
            </a:r>
            <a:r>
              <a:rPr lang="en-US" u="none" dirty="0" err="1"/>
              <a:t>modellt</a:t>
            </a:r>
            <a:r>
              <a:rPr lang="en-US" u="none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A normal </a:t>
            </a:r>
            <a:r>
              <a:rPr lang="en-US" u="none" dirty="0" err="1"/>
              <a:t>egyenlet</a:t>
            </a:r>
            <a:r>
              <a:rPr lang="en-US" u="none" dirty="0"/>
              <a:t> </a:t>
            </a:r>
            <a:r>
              <a:rPr lang="en-US" u="none" dirty="0" err="1"/>
              <a:t>pedig</a:t>
            </a:r>
            <a:r>
              <a:rPr lang="en-US" u="none" dirty="0"/>
              <a:t> </a:t>
            </a:r>
            <a:r>
              <a:rPr lang="en-US" u="none" dirty="0" err="1"/>
              <a:t>analitikus</a:t>
            </a:r>
            <a:r>
              <a:rPr lang="en-US" u="none" dirty="0"/>
              <a:t> </a:t>
            </a:r>
            <a:r>
              <a:rPr lang="en-US" u="none" dirty="0" err="1"/>
              <a:t>megközelítés</a:t>
            </a:r>
            <a:r>
              <a:rPr lang="en-US" u="none" dirty="0"/>
              <a:t>, </a:t>
            </a:r>
            <a:r>
              <a:rPr lang="en-US" u="none" dirty="0" err="1"/>
              <a:t>ami</a:t>
            </a:r>
            <a:r>
              <a:rPr lang="en-US" u="none" dirty="0"/>
              <a:t> </a:t>
            </a:r>
            <a:r>
              <a:rPr lang="en-US" u="none" dirty="0" err="1"/>
              <a:t>egyből</a:t>
            </a:r>
            <a:r>
              <a:rPr lang="en-US" u="none" dirty="0"/>
              <a:t> </a:t>
            </a:r>
            <a:r>
              <a:rPr lang="en-US" u="none" dirty="0" err="1"/>
              <a:t>megtalálja</a:t>
            </a:r>
            <a:r>
              <a:rPr lang="en-US" u="none" dirty="0"/>
              <a:t> a </a:t>
            </a:r>
            <a:r>
              <a:rPr lang="en-US" u="none" dirty="0" err="1"/>
              <a:t>globális</a:t>
            </a:r>
            <a:r>
              <a:rPr lang="en-US" u="none" dirty="0"/>
              <a:t> </a:t>
            </a:r>
            <a:r>
              <a:rPr lang="en-US" u="none" dirty="0" err="1"/>
              <a:t>minimumot</a:t>
            </a:r>
            <a:r>
              <a:rPr lang="en-US" u="none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A </a:t>
            </a:r>
            <a:r>
              <a:rPr lang="en-US" u="none" dirty="0" err="1"/>
              <a:t>gradiens</a:t>
            </a:r>
            <a:r>
              <a:rPr lang="en-US" u="none" dirty="0"/>
              <a:t> </a:t>
            </a:r>
            <a:r>
              <a:rPr lang="en-US" u="none" dirty="0" err="1"/>
              <a:t>előnye</a:t>
            </a:r>
            <a:r>
              <a:rPr lang="en-US" u="none" dirty="0"/>
              <a:t>, </a:t>
            </a:r>
            <a:r>
              <a:rPr lang="en-US" u="none" dirty="0" err="1"/>
              <a:t>hogy</a:t>
            </a:r>
            <a:r>
              <a:rPr lang="en-US" u="none" dirty="0"/>
              <a:t> </a:t>
            </a:r>
            <a:r>
              <a:rPr lang="en-US" u="none" dirty="0" err="1"/>
              <a:t>jól</a:t>
            </a:r>
            <a:r>
              <a:rPr lang="en-US" u="none" dirty="0"/>
              <a:t> </a:t>
            </a:r>
            <a:r>
              <a:rPr lang="en-US" u="none" dirty="0" err="1"/>
              <a:t>működik</a:t>
            </a:r>
            <a:r>
              <a:rPr lang="en-US" u="none" dirty="0"/>
              <a:t> </a:t>
            </a:r>
            <a:r>
              <a:rPr lang="en-US" u="none" dirty="0" err="1"/>
              <a:t>nagy</a:t>
            </a:r>
            <a:r>
              <a:rPr lang="en-US" u="none" dirty="0"/>
              <a:t> </a:t>
            </a:r>
            <a:r>
              <a:rPr lang="en-US" u="none" dirty="0" err="1"/>
              <a:t>számú</a:t>
            </a:r>
            <a:r>
              <a:rPr lang="en-US" u="none" dirty="0"/>
              <a:t> </a:t>
            </a:r>
            <a:r>
              <a:rPr lang="en-US" u="none" dirty="0" err="1"/>
              <a:t>featureknél</a:t>
            </a:r>
            <a:r>
              <a:rPr lang="en-US" u="none" dirty="0"/>
              <a:t> (a </a:t>
            </a:r>
            <a:r>
              <a:rPr lang="en-US" u="none" dirty="0" err="1"/>
              <a:t>bemeneti</a:t>
            </a:r>
            <a:r>
              <a:rPr lang="en-US" u="none" dirty="0"/>
              <a:t> </a:t>
            </a:r>
            <a:r>
              <a:rPr lang="en-US" u="none" dirty="0" err="1"/>
              <a:t>adat</a:t>
            </a:r>
            <a:r>
              <a:rPr lang="en-US" u="none" dirty="0"/>
              <a:t> </a:t>
            </a:r>
            <a:r>
              <a:rPr lang="en-US" u="none" dirty="0" err="1"/>
              <a:t>tulajdonságaitól</a:t>
            </a:r>
            <a:r>
              <a:rPr lang="en-US" u="none" dirty="0"/>
              <a:t> </a:t>
            </a:r>
            <a:r>
              <a:rPr lang="en-US" u="none" dirty="0" err="1"/>
              <a:t>ház</a:t>
            </a:r>
            <a:r>
              <a:rPr lang="en-US" u="none" dirty="0"/>
              <a:t> </a:t>
            </a:r>
            <a:r>
              <a:rPr lang="en-US" u="none" dirty="0" err="1"/>
              <a:t>terület</a:t>
            </a:r>
            <a:r>
              <a:rPr lang="en-US" u="none" dirty="0"/>
              <a:t>, </a:t>
            </a:r>
            <a:r>
              <a:rPr lang="en-US" u="none" dirty="0" err="1"/>
              <a:t>elhelyezkedés</a:t>
            </a:r>
            <a:r>
              <a:rPr lang="en-US" u="none" dirty="0"/>
              <a:t>, </a:t>
            </a:r>
            <a:r>
              <a:rPr lang="en-US" u="none" dirty="0" err="1"/>
              <a:t>ára</a:t>
            </a:r>
            <a:r>
              <a:rPr lang="en-US" u="none" dirty="0"/>
              <a:t>, </a:t>
            </a:r>
            <a:r>
              <a:rPr lang="en-US" u="none" dirty="0" err="1"/>
              <a:t>szobaszáma</a:t>
            </a:r>
            <a:r>
              <a:rPr lang="en-US" u="none" dirty="0"/>
              <a:t>, </a:t>
            </a:r>
            <a:r>
              <a:rPr lang="en-US" u="none" dirty="0" err="1"/>
              <a:t>stb</a:t>
            </a:r>
            <a:r>
              <a:rPr lang="en-US" u="none" dirty="0"/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A </a:t>
            </a:r>
            <a:r>
              <a:rPr lang="en-US" u="none" dirty="0" err="1"/>
              <a:t>normál</a:t>
            </a:r>
            <a:r>
              <a:rPr lang="en-US" u="none" dirty="0"/>
              <a:t> </a:t>
            </a:r>
            <a:r>
              <a:rPr lang="en-US" u="none" dirty="0" err="1"/>
              <a:t>egyenlet</a:t>
            </a:r>
            <a:r>
              <a:rPr lang="en-US" u="none" dirty="0"/>
              <a:t> </a:t>
            </a:r>
            <a:r>
              <a:rPr lang="en-US" u="none" dirty="0" err="1"/>
              <a:t>nem</a:t>
            </a:r>
            <a:r>
              <a:rPr lang="en-US" u="none" dirty="0"/>
              <a:t> </a:t>
            </a:r>
            <a:r>
              <a:rPr lang="en-US" u="none" dirty="0" err="1"/>
              <a:t>jól</a:t>
            </a:r>
            <a:r>
              <a:rPr lang="en-US" u="none" dirty="0"/>
              <a:t> </a:t>
            </a:r>
            <a:r>
              <a:rPr lang="en-US" u="none" dirty="0" err="1"/>
              <a:t>használható</a:t>
            </a:r>
            <a:r>
              <a:rPr lang="en-US" u="none" dirty="0"/>
              <a:t> </a:t>
            </a:r>
            <a:r>
              <a:rPr lang="en-US" u="none" dirty="0" err="1"/>
              <a:t>nagy</a:t>
            </a:r>
            <a:r>
              <a:rPr lang="en-US" u="none" dirty="0"/>
              <a:t> </a:t>
            </a:r>
            <a:r>
              <a:rPr lang="en-US" u="none" dirty="0" err="1"/>
              <a:t>számú</a:t>
            </a:r>
            <a:r>
              <a:rPr lang="en-US" u="none" dirty="0"/>
              <a:t> feature </a:t>
            </a:r>
            <a:r>
              <a:rPr lang="en-US" u="none" dirty="0" err="1"/>
              <a:t>esetén</a:t>
            </a:r>
            <a:r>
              <a:rPr lang="en-US" u="none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 err="1"/>
              <a:t>Egyenlet</a:t>
            </a:r>
            <a:r>
              <a:rPr lang="en-US" u="none" dirty="0"/>
              <a:t>: theta </a:t>
            </a:r>
            <a:r>
              <a:rPr lang="en-US" u="none" dirty="0" err="1"/>
              <a:t>paraméterek</a:t>
            </a:r>
            <a:endParaRPr lang="en-US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 err="1"/>
              <a:t>Mennyire</a:t>
            </a:r>
            <a:r>
              <a:rPr lang="en-US" u="none" dirty="0"/>
              <a:t> </a:t>
            </a:r>
            <a:r>
              <a:rPr lang="en-US" u="none" dirty="0" err="1"/>
              <a:t>szuper</a:t>
            </a:r>
            <a:r>
              <a:rPr lang="en-US" u="none" dirty="0"/>
              <a:t>, </a:t>
            </a:r>
            <a:r>
              <a:rPr lang="en-US" u="none" dirty="0" err="1"/>
              <a:t>hogy</a:t>
            </a:r>
            <a:r>
              <a:rPr lang="en-US" u="none" dirty="0"/>
              <a:t> a </a:t>
            </a:r>
            <a:r>
              <a:rPr lang="en-US" u="none" dirty="0" err="1"/>
              <a:t>normál</a:t>
            </a:r>
            <a:r>
              <a:rPr lang="en-US" u="none" dirty="0"/>
              <a:t> </a:t>
            </a:r>
            <a:r>
              <a:rPr lang="en-US" u="none" dirty="0" err="1"/>
              <a:t>egyenletnek</a:t>
            </a:r>
            <a:r>
              <a:rPr lang="en-US" u="none" dirty="0"/>
              <a:t> </a:t>
            </a:r>
            <a:r>
              <a:rPr lang="en-US" u="none" dirty="0" err="1"/>
              <a:t>nem</a:t>
            </a:r>
            <a:r>
              <a:rPr lang="en-US" u="none" dirty="0"/>
              <a:t> </a:t>
            </a:r>
            <a:r>
              <a:rPr lang="en-US" u="none" dirty="0" err="1"/>
              <a:t>kell</a:t>
            </a:r>
            <a:r>
              <a:rPr lang="en-US" u="none" dirty="0"/>
              <a:t> </a:t>
            </a:r>
            <a:r>
              <a:rPr lang="en-US" u="none" dirty="0" err="1"/>
              <a:t>iterálni</a:t>
            </a:r>
            <a:r>
              <a:rPr lang="en-US" u="none" dirty="0"/>
              <a:t> </a:t>
            </a:r>
            <a:r>
              <a:rPr lang="en-US" u="none" dirty="0" err="1"/>
              <a:t>és</a:t>
            </a:r>
            <a:r>
              <a:rPr lang="en-US" u="none" dirty="0"/>
              <a:t> </a:t>
            </a:r>
            <a:r>
              <a:rPr lang="en-US" u="none" dirty="0" err="1"/>
              <a:t>mégis</a:t>
            </a:r>
            <a:r>
              <a:rPr lang="en-US" u="none" dirty="0"/>
              <a:t> </a:t>
            </a:r>
            <a:r>
              <a:rPr lang="en-US" u="none" dirty="0" err="1"/>
              <a:t>megtalálja</a:t>
            </a:r>
            <a:r>
              <a:rPr lang="en-US" u="none" dirty="0"/>
              <a:t> </a:t>
            </a:r>
            <a:r>
              <a:rPr lang="en-US" u="none" dirty="0" err="1"/>
              <a:t>globális</a:t>
            </a:r>
            <a:r>
              <a:rPr lang="en-US" u="none" dirty="0"/>
              <a:t> </a:t>
            </a:r>
            <a:r>
              <a:rPr lang="en-US" u="none" dirty="0" err="1"/>
              <a:t>minimumot</a:t>
            </a:r>
            <a:r>
              <a:rPr lang="en-US" u="none" dirty="0"/>
              <a:t>. Mi </a:t>
            </a:r>
            <a:r>
              <a:rPr lang="en-US" u="none" dirty="0" err="1"/>
              <a:t>lehet</a:t>
            </a:r>
            <a:r>
              <a:rPr lang="en-US" u="none" dirty="0"/>
              <a:t> </a:t>
            </a:r>
            <a:r>
              <a:rPr lang="en-US" u="none" dirty="0" err="1"/>
              <a:t>vele</a:t>
            </a:r>
            <a:r>
              <a:rPr lang="en-US" u="none" dirty="0"/>
              <a:t> </a:t>
            </a:r>
            <a:r>
              <a:rPr lang="en-US" u="none" dirty="0" err="1"/>
              <a:t>mégis</a:t>
            </a:r>
            <a:r>
              <a:rPr lang="en-US" u="none" dirty="0"/>
              <a:t> a </a:t>
            </a:r>
            <a:r>
              <a:rPr lang="en-US" u="none" dirty="0" err="1"/>
              <a:t>baj</a:t>
            </a:r>
            <a:r>
              <a:rPr lang="en-US" u="none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A </a:t>
            </a:r>
            <a:r>
              <a:rPr lang="en-US" u="none" dirty="0" err="1"/>
              <a:t>probléma</a:t>
            </a:r>
            <a:r>
              <a:rPr lang="en-US" u="none" dirty="0"/>
              <a:t> a </a:t>
            </a:r>
            <a:r>
              <a:rPr lang="en-US" u="none" dirty="0" err="1"/>
              <a:t>Mátrix</a:t>
            </a:r>
            <a:r>
              <a:rPr lang="en-US" u="none" dirty="0"/>
              <a:t> </a:t>
            </a:r>
            <a:r>
              <a:rPr lang="en-US" u="none" dirty="0" err="1"/>
              <a:t>inverzálásánál</a:t>
            </a:r>
            <a:r>
              <a:rPr lang="en-US" u="none" dirty="0"/>
              <a:t> </a:t>
            </a:r>
            <a:r>
              <a:rPr lang="en-US" u="none" dirty="0" err="1"/>
              <a:t>kell</a:t>
            </a:r>
            <a:r>
              <a:rPr lang="en-US" u="none" dirty="0"/>
              <a:t> </a:t>
            </a:r>
            <a:r>
              <a:rPr lang="en-US" u="none" dirty="0" err="1"/>
              <a:t>keresni</a:t>
            </a:r>
            <a:r>
              <a:rPr lang="en-US" u="none" dirty="0"/>
              <a:t>. </a:t>
            </a:r>
            <a:r>
              <a:rPr lang="en-US" u="none" dirty="0" err="1"/>
              <a:t>Nem</a:t>
            </a:r>
            <a:r>
              <a:rPr lang="en-US" u="none" dirty="0"/>
              <a:t> </a:t>
            </a:r>
            <a:r>
              <a:rPr lang="en-US" u="none" dirty="0" err="1"/>
              <a:t>garantált</a:t>
            </a:r>
            <a:r>
              <a:rPr lang="en-US" u="none" dirty="0"/>
              <a:t>, </a:t>
            </a:r>
            <a:r>
              <a:rPr lang="en-US" u="none" dirty="0" err="1"/>
              <a:t>hogy</a:t>
            </a:r>
            <a:r>
              <a:rPr lang="en-US" u="none" dirty="0"/>
              <a:t> </a:t>
            </a:r>
            <a:r>
              <a:rPr lang="en-US" u="none" dirty="0" err="1"/>
              <a:t>egy</a:t>
            </a:r>
            <a:r>
              <a:rPr lang="en-US" u="none" dirty="0"/>
              <a:t> </a:t>
            </a:r>
            <a:r>
              <a:rPr lang="en-US" u="none" dirty="0" err="1"/>
              <a:t>mátrixnak</a:t>
            </a:r>
            <a:r>
              <a:rPr lang="en-US" u="none" dirty="0"/>
              <a:t> van </a:t>
            </a:r>
            <a:r>
              <a:rPr lang="en-US" u="none" dirty="0" err="1"/>
              <a:t>inverze</a:t>
            </a:r>
            <a:r>
              <a:rPr lang="en-US" u="none" dirty="0"/>
              <a:t>. </a:t>
            </a:r>
            <a:r>
              <a:rPr lang="en-US" u="none" dirty="0" err="1"/>
              <a:t>Ugye</a:t>
            </a:r>
            <a:r>
              <a:rPr lang="en-US" u="none" dirty="0"/>
              <a:t> ha a </a:t>
            </a:r>
            <a:r>
              <a:rPr lang="en-US" u="none" dirty="0" err="1"/>
              <a:t>mátrix</a:t>
            </a:r>
            <a:r>
              <a:rPr lang="en-US" u="none" dirty="0"/>
              <a:t> </a:t>
            </a:r>
            <a:r>
              <a:rPr lang="en-US" u="none" dirty="0" err="1"/>
              <a:t>determinánsa</a:t>
            </a:r>
            <a:r>
              <a:rPr lang="en-US" u="none" dirty="0"/>
              <a:t> 0, </a:t>
            </a:r>
            <a:r>
              <a:rPr lang="en-US" u="none" dirty="0" err="1"/>
              <a:t>akkor</a:t>
            </a:r>
            <a:r>
              <a:rPr lang="en-US" u="none" dirty="0"/>
              <a:t> </a:t>
            </a:r>
            <a:r>
              <a:rPr lang="en-US" u="none" dirty="0" err="1"/>
              <a:t>nincs</a:t>
            </a:r>
            <a:r>
              <a:rPr lang="en-US" u="none" dirty="0"/>
              <a:t> </a:t>
            </a:r>
            <a:r>
              <a:rPr lang="en-US" u="none" dirty="0" err="1"/>
              <a:t>inverze</a:t>
            </a:r>
            <a:r>
              <a:rPr lang="en-US" u="none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 err="1"/>
              <a:t>Ennek</a:t>
            </a:r>
            <a:r>
              <a:rPr lang="en-US" u="none" dirty="0"/>
              <a:t> a </a:t>
            </a:r>
            <a:r>
              <a:rPr lang="en-US" u="none" dirty="0" err="1"/>
              <a:t>megoldására</a:t>
            </a:r>
            <a:r>
              <a:rPr lang="en-US" u="none" dirty="0"/>
              <a:t> </a:t>
            </a:r>
            <a:r>
              <a:rPr lang="en-US" u="none" dirty="0" err="1"/>
              <a:t>használnak</a:t>
            </a:r>
            <a:r>
              <a:rPr lang="en-US" u="none" dirty="0"/>
              <a:t> </a:t>
            </a:r>
            <a:r>
              <a:rPr lang="en-US" u="none" dirty="0" err="1"/>
              <a:t>úgynevezett</a:t>
            </a:r>
            <a:r>
              <a:rPr lang="en-US" u="none" dirty="0"/>
              <a:t> </a:t>
            </a:r>
            <a:r>
              <a:rPr lang="en-US" u="none" dirty="0" err="1"/>
              <a:t>pszeudó</a:t>
            </a:r>
            <a:r>
              <a:rPr lang="en-US" u="none" dirty="0"/>
              <a:t> </a:t>
            </a:r>
            <a:r>
              <a:rPr lang="en-US" u="none" dirty="0" err="1"/>
              <a:t>inveverzeket</a:t>
            </a:r>
            <a:r>
              <a:rPr lang="en-US" u="none" dirty="0"/>
              <a:t>. </a:t>
            </a:r>
            <a:r>
              <a:rPr lang="en-US" u="none" dirty="0" err="1"/>
              <a:t>Viszont</a:t>
            </a:r>
            <a:r>
              <a:rPr lang="en-US" u="none" dirty="0"/>
              <a:t> </a:t>
            </a:r>
            <a:r>
              <a:rPr lang="en-US" u="none" dirty="0" err="1"/>
              <a:t>az</a:t>
            </a:r>
            <a:r>
              <a:rPr lang="en-US" u="none" dirty="0"/>
              <a:t> </a:t>
            </a:r>
            <a:r>
              <a:rPr lang="en-US" u="none" dirty="0" err="1"/>
              <a:t>invertálási</a:t>
            </a:r>
            <a:r>
              <a:rPr lang="en-US" u="none" dirty="0"/>
              <a:t> </a:t>
            </a:r>
            <a:r>
              <a:rPr lang="en-US" u="none" dirty="0" err="1"/>
              <a:t>probléma</a:t>
            </a:r>
            <a:r>
              <a:rPr lang="en-US" u="none" dirty="0"/>
              <a:t> </a:t>
            </a:r>
            <a:r>
              <a:rPr lang="en-US" u="none" dirty="0" err="1"/>
              <a:t>alapból</a:t>
            </a:r>
            <a:r>
              <a:rPr lang="en-US" u="none" dirty="0"/>
              <a:t> </a:t>
            </a:r>
            <a:r>
              <a:rPr lang="en-US" u="none" dirty="0" err="1"/>
              <a:t>jelen</a:t>
            </a:r>
            <a:r>
              <a:rPr lang="en-US" u="none" dirty="0"/>
              <a:t> van.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 err="1"/>
              <a:t>Mekkora</a:t>
            </a:r>
            <a:r>
              <a:rPr lang="en-US" u="none" dirty="0"/>
              <a:t> a </a:t>
            </a:r>
            <a:r>
              <a:rPr lang="en-US" u="none" dirty="0" err="1"/>
              <a:t>futási</a:t>
            </a:r>
            <a:r>
              <a:rPr lang="en-US" u="none" dirty="0"/>
              <a:t> </a:t>
            </a:r>
            <a:r>
              <a:rPr lang="en-US" u="none" dirty="0" err="1"/>
              <a:t>idő</a:t>
            </a:r>
            <a:r>
              <a:rPr lang="en-US" u="none" dirty="0"/>
              <a:t> </a:t>
            </a:r>
            <a:r>
              <a:rPr lang="en-US" u="none" dirty="0" err="1"/>
              <a:t>komplexitása</a:t>
            </a:r>
            <a:r>
              <a:rPr lang="en-US" u="none" dirty="0"/>
              <a:t> a </a:t>
            </a:r>
            <a:r>
              <a:rPr lang="en-US" u="none" dirty="0" err="1"/>
              <a:t>két</a:t>
            </a:r>
            <a:r>
              <a:rPr lang="en-US" u="none" dirty="0"/>
              <a:t> </a:t>
            </a:r>
            <a:r>
              <a:rPr lang="en-US" u="none" dirty="0" err="1"/>
              <a:t>algoritmus</a:t>
            </a:r>
            <a:r>
              <a:rPr lang="en-US" u="none" dirty="0"/>
              <a:t> </a:t>
            </a:r>
            <a:r>
              <a:rPr lang="en-US" u="none" dirty="0" err="1"/>
              <a:t>esetén</a:t>
            </a:r>
            <a:r>
              <a:rPr lang="en-US" u="none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GD k (</a:t>
            </a:r>
            <a:r>
              <a:rPr lang="en-US" u="none" dirty="0" err="1"/>
              <a:t>iteráció</a:t>
            </a:r>
            <a:r>
              <a:rPr lang="en-US" u="none" dirty="0"/>
              <a:t>) n^2 (feature), NE n^3 (feature) </a:t>
            </a:r>
            <a:r>
              <a:rPr lang="en-US" u="none" dirty="0" err="1"/>
              <a:t>az</a:t>
            </a:r>
            <a:r>
              <a:rPr lang="en-US" u="none" dirty="0"/>
              <a:t> (X^TX)^-1 –</a:t>
            </a:r>
            <a:r>
              <a:rPr lang="en-US" u="none" dirty="0" err="1"/>
              <a:t>ből</a:t>
            </a:r>
            <a:r>
              <a:rPr lang="en-US" u="none" dirty="0"/>
              <a:t> </a:t>
            </a:r>
            <a:r>
              <a:rPr lang="en-US" u="none" dirty="0" err="1"/>
              <a:t>adódoan</a:t>
            </a:r>
            <a:r>
              <a:rPr lang="en-US" u="none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e5829c9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e5829c9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Szöveg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Lássuk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evoCampus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WPF </a:t>
            </a:r>
            <a:r>
              <a:rPr lang="en-US" dirty="0" err="1"/>
              <a:t>alkalmazást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e5829c9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e5829c9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create graph: </a:t>
            </a:r>
            <a:r>
              <a:rPr lang="hu" u="sng" dirty="0">
                <a:solidFill>
                  <a:schemeClr val="hlink"/>
                </a:solidFill>
                <a:hlinkClick r:id="rId3"/>
              </a:rPr>
              <a:t>desmos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 dirty="0">
                <a:solidFill>
                  <a:schemeClr val="hlink"/>
                </a:solidFill>
                <a:hlinkClick r:id="rId4"/>
              </a:rPr>
              <a:t>visualized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 dirty="0">
                <a:solidFill>
                  <a:schemeClr val="hlink"/>
                </a:solidFill>
                <a:hlinkClick r:id="rId5"/>
              </a:rPr>
              <a:t>algebra solution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chemeClr val="hlink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u="none" dirty="0">
                <a:solidFill>
                  <a:schemeClr val="hlink"/>
                </a:solidFill>
              </a:rPr>
              <a:t>Draw (x, y), Draw best fit line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u="none" dirty="0">
                <a:solidFill>
                  <a:schemeClr val="hlink"/>
                </a:solidFill>
              </a:rPr>
              <a:t>Appear B_0, </a:t>
            </a:r>
            <a:r>
              <a:rPr lang="en-US" u="none" dirty="0" err="1">
                <a:solidFill>
                  <a:schemeClr val="hlink"/>
                </a:solidFill>
              </a:rPr>
              <a:t>B_x</a:t>
            </a:r>
            <a:r>
              <a:rPr lang="en-US" u="none" dirty="0">
                <a:solidFill>
                  <a:schemeClr val="hlink"/>
                </a:solidFill>
              </a:rPr>
              <a:t> = y equation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u="none" dirty="0">
                <a:solidFill>
                  <a:schemeClr val="hlink"/>
                </a:solidFill>
              </a:rPr>
              <a:t>Expand equation with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Next slide</a:t>
            </a:r>
            <a:endParaRPr u="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Linear Regression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Normal equation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14125"/>
            <a:ext cx="384949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descr="\begin{align*}&#10;\1\beta_0 - 1\beta_x = -1\\&#10;1\beta_0 + 1\beta_x = +3\\&#10;1\beta_0 + 3\beta_x = +1&#10;\end{align*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325" y="251708"/>
            <a:ext cx="1152525" cy="66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269740" y="1114125"/>
            <a:ext cx="38319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2B53-8B9A-4850-8AA2-E590BF4E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7752601-61EC-4E44-A325-A125E7D22C78}"/>
              </a:ext>
            </a:extLst>
          </p:cNvPr>
          <p:cNvSpPr/>
          <p:nvPr/>
        </p:nvSpPr>
        <p:spPr>
          <a:xfrm>
            <a:off x="1073131" y="2162165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C6102A5-0374-4113-96CA-1F24091BCB88}"/>
              </a:ext>
            </a:extLst>
          </p:cNvPr>
          <p:cNvSpPr/>
          <p:nvPr/>
        </p:nvSpPr>
        <p:spPr>
          <a:xfrm>
            <a:off x="1073131" y="3040897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06F1F52-755D-4498-9664-82CB89ABD1DD}"/>
              </a:ext>
            </a:extLst>
          </p:cNvPr>
          <p:cNvSpPr/>
          <p:nvPr/>
        </p:nvSpPr>
        <p:spPr>
          <a:xfrm>
            <a:off x="1073131" y="4029876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C9BDB1-A639-46DB-94F6-E9048B089EC0}"/>
              </a:ext>
            </a:extLst>
          </p:cNvPr>
          <p:cNvSpPr/>
          <p:nvPr/>
        </p:nvSpPr>
        <p:spPr>
          <a:xfrm>
            <a:off x="3067300" y="2472232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7C0FF22-82EF-4E20-BD7D-3381C007C800}"/>
              </a:ext>
            </a:extLst>
          </p:cNvPr>
          <p:cNvSpPr/>
          <p:nvPr/>
        </p:nvSpPr>
        <p:spPr>
          <a:xfrm>
            <a:off x="3067300" y="3582026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836C86F-66F7-40FB-8F66-8FA3C7FEC87F}"/>
              </a:ext>
            </a:extLst>
          </p:cNvPr>
          <p:cNvSpPr/>
          <p:nvPr/>
        </p:nvSpPr>
        <p:spPr>
          <a:xfrm>
            <a:off x="4529692" y="3040897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111C33-AFD7-4256-BD25-34CAB140D6ED}"/>
              </a:ext>
            </a:extLst>
          </p:cNvPr>
          <p:cNvSpPr/>
          <p:nvPr/>
        </p:nvSpPr>
        <p:spPr>
          <a:xfrm>
            <a:off x="6776312" y="157709"/>
            <a:ext cx="1530486" cy="13383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1F4DA5-99C8-4AC1-9C2C-DC1ACA14AA83}"/>
              </a:ext>
            </a:extLst>
          </p:cNvPr>
          <p:cNvCxnSpPr>
            <a:cxnSpLocks/>
            <a:stCxn id="10" idx="0"/>
            <a:endCxn id="10" idx="4"/>
          </p:cNvCxnSpPr>
          <p:nvPr/>
        </p:nvCxnSpPr>
        <p:spPr>
          <a:xfrm>
            <a:off x="7541555" y="157709"/>
            <a:ext cx="0" cy="133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2629F-2D7A-472D-A28F-F9DE34A41E50}"/>
                  </a:ext>
                </a:extLst>
              </p:cNvPr>
              <p:cNvSpPr txBox="1"/>
              <p:nvPr/>
            </p:nvSpPr>
            <p:spPr>
              <a:xfrm>
                <a:off x="6716637" y="711483"/>
                <a:ext cx="9144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9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sz="9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9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hu-HU" sz="9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sz="9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sz="9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9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u-HU" sz="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2629F-2D7A-472D-A28F-F9DE34A41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637" y="711483"/>
                <a:ext cx="914400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D2DED7-184F-4026-84AD-CC33B6E9DF4E}"/>
                  </a:ext>
                </a:extLst>
              </p:cNvPr>
              <p:cNvSpPr txBox="1"/>
              <p:nvPr/>
            </p:nvSpPr>
            <p:spPr>
              <a:xfrm>
                <a:off x="7647044" y="757648"/>
                <a:ext cx="45719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9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9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9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D2DED7-184F-4026-84AD-CC33B6E9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044" y="757648"/>
                <a:ext cx="457199" cy="138499"/>
              </a:xfrm>
              <a:prstGeom prst="rect">
                <a:avLst/>
              </a:prstGeom>
              <a:blipFill>
                <a:blip r:embed="rId4"/>
                <a:stretch>
                  <a:fillRect l="-5333" r="-1066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F2D3D6-EB84-4243-94BD-3B9B3A9E762E}"/>
              </a:ext>
            </a:extLst>
          </p:cNvPr>
          <p:cNvCxnSpPr>
            <a:endCxn id="14" idx="1"/>
          </p:cNvCxnSpPr>
          <p:nvPr/>
        </p:nvCxnSpPr>
        <p:spPr>
          <a:xfrm>
            <a:off x="6096000" y="823609"/>
            <a:ext cx="620637" cy="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C06BA5-CD6E-418A-BB35-5849B74BCF13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8306798" y="823609"/>
            <a:ext cx="720470" cy="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A7B88-7459-4C81-8673-1AEEA21C023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096000" y="826899"/>
            <a:ext cx="620637" cy="4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38C110-F157-4BFE-ADF7-85EE2725ABF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96000" y="389106"/>
            <a:ext cx="620637" cy="43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18578C-B102-48E1-9596-E161204EB56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30331" y="2390765"/>
            <a:ext cx="1536969" cy="31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586BD8-CB9F-4A20-AEFE-874688EBEB5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530331" y="2700832"/>
            <a:ext cx="1536969" cy="56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46261-D4DE-4C14-B25C-010F8BBB33B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530331" y="2700832"/>
            <a:ext cx="1536969" cy="155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53161A-432A-4B49-BC5A-BFEDD719B3B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530331" y="2390765"/>
            <a:ext cx="1536969" cy="141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1BDAA5-849A-49A3-BB19-301AF1C1EAD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30331" y="3269497"/>
            <a:ext cx="1536969" cy="54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6FF34C-018D-408C-BCD1-609919978C4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530331" y="3810626"/>
            <a:ext cx="1536969" cy="44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3D453E-B70E-485D-83F8-DFB1E6BD54C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524500" y="2700832"/>
            <a:ext cx="1005192" cy="56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1E3594-9DDB-4320-8C28-52E6E7B4302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524500" y="3269497"/>
            <a:ext cx="1005192" cy="54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8549FB-BB16-42CE-B2B0-AF44D68FB6D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986892" y="3269497"/>
            <a:ext cx="612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F3FEFB-E65D-4E7C-88D2-72337997554B}"/>
                  </a:ext>
                </a:extLst>
              </p:cNvPr>
              <p:cNvSpPr txBox="1"/>
              <p:nvPr/>
            </p:nvSpPr>
            <p:spPr>
              <a:xfrm>
                <a:off x="5668698" y="3158857"/>
                <a:ext cx="268262" cy="221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F3FEFB-E65D-4E7C-88D2-72337997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698" y="3158857"/>
                <a:ext cx="268262" cy="221279"/>
              </a:xfrm>
              <a:prstGeom prst="rect">
                <a:avLst/>
              </a:prstGeom>
              <a:blipFill>
                <a:blip r:embed="rId5"/>
                <a:stretch>
                  <a:fillRect t="-22222" r="-6136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F353C4-6B99-494B-901F-274997DD872B}"/>
                  </a:ext>
                </a:extLst>
              </p:cNvPr>
              <p:cNvSpPr txBox="1"/>
              <p:nvPr/>
            </p:nvSpPr>
            <p:spPr>
              <a:xfrm>
                <a:off x="172115" y="3164692"/>
                <a:ext cx="3372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F353C4-6B99-494B-901F-274997DD8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5" y="3164692"/>
                <a:ext cx="337226" cy="215444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9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Thank you for the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EC6E17-D5F3-4B15-9B23-D0EE0C9A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742537"/>
            <a:ext cx="8237062" cy="4090800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US" sz="2800" dirty="0"/>
              <a:t>1. Story telling</a:t>
            </a:r>
            <a:br>
              <a:rPr lang="en-US" sz="2800" dirty="0"/>
            </a:br>
            <a:r>
              <a:rPr lang="en-US" sz="2800" dirty="0"/>
              <a:t>2. Linear regression</a:t>
            </a:r>
            <a:br>
              <a:rPr lang="en-US" sz="2800" dirty="0"/>
            </a:br>
            <a:r>
              <a:rPr lang="en-US" sz="2800" dirty="0"/>
              <a:t>3. Demo</a:t>
            </a:r>
            <a:br>
              <a:rPr lang="en-US" sz="2800" dirty="0"/>
            </a:br>
            <a:r>
              <a:rPr lang="en-US" sz="2800" dirty="0"/>
              <a:t>4. Normal equation intuition</a:t>
            </a:r>
            <a:endParaRPr lang="hu-H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CEB90-30B5-42EA-8810-B1EF7F4ADFEA}"/>
              </a:ext>
            </a:extLst>
          </p:cNvPr>
          <p:cNvSpPr txBox="1"/>
          <p:nvPr/>
        </p:nvSpPr>
        <p:spPr>
          <a:xfrm>
            <a:off x="490249" y="15776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Agenda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612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History of computers and programming languages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 dirty="0"/>
              <a:t>Analytical Engine - Charles Babbage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 dirty="0"/>
              <a:t>Enigma - Arthur Scherbius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 dirty="0"/>
              <a:t>ENIAC - J. Presper Eckert, John Mauchly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 dirty="0"/>
              <a:t>Manchester Baby - Tom Kilburn</a:t>
            </a:r>
            <a:endParaRPr lang="en-US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Modern Computers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600" dirty="0"/>
              <a:t>Programming languages is for </a:t>
            </a:r>
            <a:r>
              <a:rPr lang="hu" sz="1600" b="1" dirty="0"/>
              <a:t>communicating with computer</a:t>
            </a:r>
            <a:r>
              <a:rPr lang="hu" sz="1600" dirty="0"/>
              <a:t> as efficiently as possible.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What do they have in common?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 </a:t>
            </a:r>
            <a:r>
              <a:rPr lang="hu" dirty="0"/>
              <a:t>Input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</a:t>
            </a:r>
            <a:r>
              <a:rPr lang="hu" dirty="0"/>
              <a:t>Algorithm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3. </a:t>
            </a:r>
            <a:r>
              <a:rPr lang="hu" dirty="0"/>
              <a:t>Output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150" y="1025100"/>
            <a:ext cx="1499100" cy="367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Linear Regression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i="1" dirty="0">
                <a:solidFill>
                  <a:srgbClr val="202124"/>
                </a:solidFill>
                <a:highlight>
                  <a:srgbClr val="FFFFFF"/>
                </a:highlight>
              </a:rPr>
              <a:t>Linear regression attempts to model the </a:t>
            </a:r>
            <a:r>
              <a:rPr lang="hu" sz="1600" b="1" i="1" dirty="0">
                <a:solidFill>
                  <a:srgbClr val="202124"/>
                </a:solidFill>
                <a:highlight>
                  <a:srgbClr val="FFFFFF"/>
                </a:highlight>
              </a:rPr>
              <a:t>relationship between two variables</a:t>
            </a:r>
            <a:r>
              <a:rPr lang="hu" sz="1600" i="1" dirty="0">
                <a:solidFill>
                  <a:srgbClr val="202124"/>
                </a:solidFill>
                <a:highlight>
                  <a:srgbClr val="FFFFFF"/>
                </a:highlight>
              </a:rPr>
              <a:t> by fitting a linear equation to observed data.</a:t>
            </a:r>
            <a:endParaRPr sz="1600" i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958" y="1884524"/>
            <a:ext cx="4065400" cy="29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descr="Y = mX + b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343" y="3137487"/>
            <a:ext cx="28014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How do you find the best fit line?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 </a:t>
            </a:r>
            <a:r>
              <a:rPr lang="hu" dirty="0"/>
              <a:t>Cost function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</a:t>
            </a:r>
            <a:r>
              <a:rPr lang="hu" dirty="0"/>
              <a:t>Optimizer</a:t>
            </a:r>
            <a:endParaRPr dirty="0"/>
          </a:p>
        </p:txBody>
      </p:sp>
      <p:pic>
        <p:nvPicPr>
          <p:cNvPr id="83" name="Google Shape;83;p17" descr="J = \dfrac{\sum_{i=1}^{n}(y_i-\hat{y_i})^2}{n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25" y="1784325"/>
            <a:ext cx="14287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descr="J = \dfrac{\sum_{i=1}^{n}\mid y_i-\hat{y_i} \mid}{n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013" y="1789088"/>
            <a:ext cx="1466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9375" y="1152487"/>
            <a:ext cx="4637249" cy="347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descr="\theta = \theta - \alpha\dfrac{d}{d\theta}J(\theta)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450" y="3778050"/>
            <a:ext cx="12477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8"/>
          <p:cNvGraphicFramePr/>
          <p:nvPr>
            <p:extLst>
              <p:ext uri="{D42A27DB-BD31-4B8C-83A1-F6EECF244321}">
                <p14:modId xmlns:p14="http://schemas.microsoft.com/office/powerpoint/2010/main" val="1649522154"/>
              </p:ext>
            </p:extLst>
          </p:nvPr>
        </p:nvGraphicFramePr>
        <p:xfrm>
          <a:off x="311700" y="1165690"/>
          <a:ext cx="8453650" cy="3440100"/>
        </p:xfrm>
        <a:graphic>
          <a:graphicData uri="http://schemas.openxmlformats.org/drawingml/2006/table">
            <a:tbl>
              <a:tblPr>
                <a:noFill/>
                <a:tableStyleId>{8E9B1090-7B5E-4DF3-AFE3-ACFDA37DC195}</a:tableStyleId>
              </a:tblPr>
              <a:tblGrid>
                <a:gridCol w="422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dirty="0"/>
                        <a:t>Gradient Descent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dirty="0"/>
                        <a:t>Normal Equation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Optimizers</a:t>
            </a:r>
            <a:endParaRPr dirty="0"/>
          </a:p>
        </p:txBody>
      </p:sp>
      <p:pic>
        <p:nvPicPr>
          <p:cNvPr id="93" name="Google Shape;93;p18" descr="\theta = (X^TX)^{-1}X^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425" y="3066588"/>
            <a:ext cx="13525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descr="\mathcal{O}(features^3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425" y="4247350"/>
            <a:ext cx="10001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descr="Repeat:  \theta=\theta-\alpha\frac{d}{d\theta}J(\theta)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50" y="2985638"/>
            <a:ext cx="1914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descr="\mathcal{O}(k*features^2)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50" y="4247350"/>
            <a:ext cx="12573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53CDAB-1542-4B79-A4E2-DAA49A5F7D26}"/>
              </a:ext>
            </a:extLst>
          </p:cNvPr>
          <p:cNvSpPr txBox="1"/>
          <p:nvPr/>
        </p:nvSpPr>
        <p:spPr>
          <a:xfrm>
            <a:off x="412460" y="181405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an </a:t>
            </a:r>
            <a:r>
              <a:rPr lang="en-US" b="1" dirty="0"/>
              <a:t>iterative </a:t>
            </a:r>
            <a:r>
              <a:rPr lang="en-US" dirty="0"/>
              <a:t>algorithm</a:t>
            </a:r>
          </a:p>
          <a:p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9FD60-0EF9-431D-AB21-F1502AE51625}"/>
              </a:ext>
            </a:extLst>
          </p:cNvPr>
          <p:cNvSpPr txBox="1"/>
          <p:nvPr/>
        </p:nvSpPr>
        <p:spPr>
          <a:xfrm>
            <a:off x="4538525" y="1791390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b="1" dirty="0" err="1"/>
              <a:t>analytical</a:t>
            </a:r>
            <a:r>
              <a:rPr lang="hu-HU" b="1" dirty="0"/>
              <a:t> </a:t>
            </a:r>
            <a:r>
              <a:rPr lang="hu-HU" dirty="0" err="1"/>
              <a:t>approach</a:t>
            </a:r>
            <a:endParaRPr lang="hu-HU" dirty="0"/>
          </a:p>
          <a:p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60818-DCE5-46AA-A54F-C487684FD9D6}"/>
              </a:ext>
            </a:extLst>
          </p:cNvPr>
          <p:cNvSpPr txBox="1"/>
          <p:nvPr/>
        </p:nvSpPr>
        <p:spPr>
          <a:xfrm>
            <a:off x="378650" y="2388436"/>
            <a:ext cx="4159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descent works well with </a:t>
            </a:r>
            <a:r>
              <a:rPr lang="en-US" b="1" dirty="0"/>
              <a:t>large number</a:t>
            </a:r>
            <a:r>
              <a:rPr lang="en-US" dirty="0"/>
              <a:t> of </a:t>
            </a:r>
            <a:r>
              <a:rPr lang="en-US" b="1" dirty="0"/>
              <a:t>features</a:t>
            </a:r>
            <a:endParaRPr lang="en-US" dirty="0"/>
          </a:p>
          <a:p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1606F-FDF5-4188-BA7E-6F8A99F1DFF7}"/>
              </a:ext>
            </a:extLst>
          </p:cNvPr>
          <p:cNvSpPr txBox="1"/>
          <p:nvPr/>
        </p:nvSpPr>
        <p:spPr>
          <a:xfrm>
            <a:off x="4538525" y="2329489"/>
            <a:ext cx="4490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</a:rPr>
              <a:t>Normal equation works well with </a:t>
            </a:r>
            <a:r>
              <a:rPr lang="en-US" b="1" dirty="0">
                <a:solidFill>
                  <a:srgbClr val="273239"/>
                </a:solidFill>
                <a:highlight>
                  <a:srgbClr val="FFFFFF"/>
                </a:highlight>
              </a:rPr>
              <a:t>small number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</a:rPr>
              <a:t> of </a:t>
            </a:r>
            <a:r>
              <a:rPr lang="en-US" b="1" dirty="0">
                <a:solidFill>
                  <a:srgbClr val="273239"/>
                </a:solidFill>
                <a:highlight>
                  <a:srgbClr val="FFFFFF"/>
                </a:highlight>
              </a:rPr>
              <a:t>features</a:t>
            </a:r>
            <a:endParaRPr lang="en-US" dirty="0"/>
          </a:p>
          <a:p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2616A-537C-447A-BC68-BA435773E7D5}"/>
              </a:ext>
            </a:extLst>
          </p:cNvPr>
          <p:cNvSpPr txBox="1"/>
          <p:nvPr/>
        </p:nvSpPr>
        <p:spPr>
          <a:xfrm>
            <a:off x="378650" y="360483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</a:rPr>
              <a:t>No problem with non-</a:t>
            </a:r>
            <a:r>
              <a:rPr lang="en-US" b="1" dirty="0">
                <a:solidFill>
                  <a:srgbClr val="273239"/>
                </a:solidFill>
                <a:highlight>
                  <a:srgbClr val="FFFFFF"/>
                </a:highlight>
              </a:rPr>
              <a:t>invertible 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</a:rPr>
              <a:t>case</a:t>
            </a:r>
            <a:endParaRPr lang="en-US" dirty="0"/>
          </a:p>
          <a:p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C74FA-3404-48C1-9650-9A7DA947C1F3}"/>
              </a:ext>
            </a:extLst>
          </p:cNvPr>
          <p:cNvSpPr txBox="1"/>
          <p:nvPr/>
        </p:nvSpPr>
        <p:spPr>
          <a:xfrm>
            <a:off x="4572000" y="3543642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Problem, if (X) is </a:t>
            </a:r>
            <a:r>
              <a:rPr lang="en-US" b="1" dirty="0"/>
              <a:t>non-invertible</a:t>
            </a:r>
            <a:endParaRPr lang="en-US" dirty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Normal Equation intuition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97150" y="1216800"/>
            <a:ext cx="385381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44" y="1216800"/>
            <a:ext cx="384949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 descr="\beta_0 + \beta_x = 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275" y="2490788"/>
            <a:ext cx="86677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On-screen Show (16:9)</PresentationFormat>
  <Paragraphs>180</Paragraphs>
  <Slides>12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Simple Light</vt:lpstr>
      <vt:lpstr>Linear Regression</vt:lpstr>
      <vt:lpstr>1. Story telling 2. Linear regression 3. Demo 4. Normal equation intuition</vt:lpstr>
      <vt:lpstr>History of computers and programming languages</vt:lpstr>
      <vt:lpstr>What do they have in common?</vt:lpstr>
      <vt:lpstr>Linear Regression</vt:lpstr>
      <vt:lpstr>How do you find the best fit line?</vt:lpstr>
      <vt:lpstr>Optimizers</vt:lpstr>
      <vt:lpstr>Demo</vt:lpstr>
      <vt:lpstr>Normal Equation intuition</vt:lpstr>
      <vt:lpstr>Normal equation</vt:lpstr>
      <vt:lpstr>Neural Networks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Szilvasi, Peter (ADV D EU HU OPS 4 1)</cp:lastModifiedBy>
  <cp:revision>6</cp:revision>
  <dcterms:modified xsi:type="dcterms:W3CDTF">2022-03-31T14:26:49Z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2022-03-31T14:26:49Z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6d8e6726-f0f4-498d-a4ce-a2d306df51bc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