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65366-2642-4E54-AEBB-BDA3F27B4BE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B59D-B107-4567-8BBF-8E026ADF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https://quotepark.com/quotes/1027165-vladimir-lenin-it-is-necessary-sometimes-to-take-one-step-backwar/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B59D-B107-4567-8BBF-8E026ADF90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80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B59D-B107-4567-8BBF-8E026ADF90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8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https://brilliant.org/wiki/backpropagation/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B59D-B107-4567-8BBF-8E026ADF90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9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410A1-EC1C-4EC8-9EAF-BF61D02875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1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3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5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0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1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4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69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7AAF-699B-4E0C-982D-8204EF55F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Backpropagation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350A4-18EF-4BB6-8D33-B91762B67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i="1" dirty="0"/>
          </a:p>
          <a:p>
            <a:r>
              <a:rPr lang="en-US" i="1" dirty="0"/>
              <a:t>„It is necessary sometimes to take one step backward to take two steps forward.“</a:t>
            </a:r>
          </a:p>
        </p:txBody>
      </p:sp>
    </p:spTree>
    <p:extLst>
      <p:ext uri="{BB962C8B-B14F-4D97-AF65-F5344CB8AC3E}">
        <p14:creationId xmlns:p14="http://schemas.microsoft.com/office/powerpoint/2010/main" val="398135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BB22-93FD-487B-9FE4-E7FB6259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240838"/>
            <a:ext cx="10515600" cy="1325563"/>
          </a:xfrm>
        </p:spPr>
        <p:txBody>
          <a:bodyPr/>
          <a:lstStyle/>
          <a:p>
            <a:r>
              <a:rPr lang="hu-HU" dirty="0" err="1"/>
              <a:t>Overview</a:t>
            </a:r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8043860-3EB4-40D9-89FF-0CC62F1206A0}"/>
              </a:ext>
            </a:extLst>
          </p:cNvPr>
          <p:cNvSpPr/>
          <p:nvPr/>
        </p:nvSpPr>
        <p:spPr>
          <a:xfrm>
            <a:off x="1433353" y="3192847"/>
            <a:ext cx="1122948" cy="114701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C0D93F8-585F-4BE1-8DC5-3BFD1401AE88}"/>
              </a:ext>
            </a:extLst>
          </p:cNvPr>
          <p:cNvSpPr/>
          <p:nvPr/>
        </p:nvSpPr>
        <p:spPr>
          <a:xfrm>
            <a:off x="6775374" y="3192847"/>
            <a:ext cx="1122948" cy="114701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1D9361-CC04-4CEA-9507-98A7CBA410D3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>
            <a:off x="2391849" y="3360823"/>
            <a:ext cx="45479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60DDB0-BBB6-42FC-9B8E-4FAFE8A65E3C}"/>
              </a:ext>
            </a:extLst>
          </p:cNvPr>
          <p:cNvCxnSpPr>
            <a:cxnSpLocks/>
            <a:stCxn id="5" idx="3"/>
            <a:endCxn id="4" idx="5"/>
          </p:cNvCxnSpPr>
          <p:nvPr/>
        </p:nvCxnSpPr>
        <p:spPr>
          <a:xfrm flipH="1">
            <a:off x="2391849" y="4171881"/>
            <a:ext cx="45479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479D46-A8BF-48A8-8770-DCD9595F60A7}"/>
              </a:ext>
            </a:extLst>
          </p:cNvPr>
          <p:cNvSpPr txBox="1"/>
          <p:nvPr/>
        </p:nvSpPr>
        <p:spPr>
          <a:xfrm>
            <a:off x="1785475" y="35816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BA6549-25CF-4606-8233-4AF35B064B6C}"/>
              </a:ext>
            </a:extLst>
          </p:cNvPr>
          <p:cNvSpPr txBox="1"/>
          <p:nvPr/>
        </p:nvSpPr>
        <p:spPr>
          <a:xfrm>
            <a:off x="7186005" y="3581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DB755F-F5A7-4158-9A61-ADEBAB57EFA4}"/>
              </a:ext>
            </a:extLst>
          </p:cNvPr>
          <p:cNvSpPr txBox="1"/>
          <p:nvPr/>
        </p:nvSpPr>
        <p:spPr>
          <a:xfrm>
            <a:off x="4427631" y="29075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DDE0B-78D0-42F7-832D-8A22BEF40214}"/>
              </a:ext>
            </a:extLst>
          </p:cNvPr>
          <p:cNvSpPr txBox="1"/>
          <p:nvPr/>
        </p:nvSpPr>
        <p:spPr>
          <a:xfrm>
            <a:off x="4215909" y="371856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+0.25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0E113F-23B7-4F72-95A4-EAABD3BCEF59}"/>
              </a:ext>
            </a:extLst>
          </p:cNvPr>
          <p:cNvSpPr/>
          <p:nvPr/>
        </p:nvSpPr>
        <p:spPr>
          <a:xfrm>
            <a:off x="4212085" y="2886493"/>
            <a:ext cx="692567" cy="4041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1E121A-9F77-4D94-A18F-62748024A2B7}"/>
              </a:ext>
            </a:extLst>
          </p:cNvPr>
          <p:cNvSpPr/>
          <p:nvPr/>
        </p:nvSpPr>
        <p:spPr>
          <a:xfrm>
            <a:off x="4212085" y="3701159"/>
            <a:ext cx="692567" cy="4041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1C149-8B8E-42EE-8590-3BAF598F0672}"/>
              </a:ext>
            </a:extLst>
          </p:cNvPr>
          <p:cNvSpPr txBox="1"/>
          <p:nvPr/>
        </p:nvSpPr>
        <p:spPr>
          <a:xfrm>
            <a:off x="4273617" y="29143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0.25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2A1DC0-0CC3-495F-A336-DB020A47D03C}"/>
              </a:ext>
            </a:extLst>
          </p:cNvPr>
          <p:cNvSpPr txBox="1"/>
          <p:nvPr/>
        </p:nvSpPr>
        <p:spPr>
          <a:xfrm>
            <a:off x="4215909" y="370187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+0.15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25DFD0-90C8-4206-9181-2E897EB73EBC}"/>
              </a:ext>
            </a:extLst>
          </p:cNvPr>
          <p:cNvSpPr txBox="1"/>
          <p:nvPr/>
        </p:nvSpPr>
        <p:spPr>
          <a:xfrm>
            <a:off x="4273617" y="29067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5FA1D0-FC75-446E-BD82-3B8E3E153FA3}"/>
              </a:ext>
            </a:extLst>
          </p:cNvPr>
          <p:cNvSpPr txBox="1"/>
          <p:nvPr/>
        </p:nvSpPr>
        <p:spPr>
          <a:xfrm>
            <a:off x="4239792" y="371021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+0.8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CAE46-2B51-4FF4-B472-471AF799611F}"/>
              </a:ext>
            </a:extLst>
          </p:cNvPr>
          <p:cNvSpPr txBox="1"/>
          <p:nvPr/>
        </p:nvSpPr>
        <p:spPr>
          <a:xfrm>
            <a:off x="4281758" y="28969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8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2" grpId="0" animBg="1"/>
      <p:bldP spid="23" grpId="0" animBg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AF61-72A3-43F8-94CB-FBF30465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28" y="152687"/>
            <a:ext cx="10515600" cy="1325563"/>
          </a:xfrm>
        </p:spPr>
        <p:txBody>
          <a:bodyPr/>
          <a:lstStyle/>
          <a:p>
            <a:r>
              <a:rPr lang="en-US" dirty="0"/>
              <a:t>Deriving the Gradients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CFC775A-26E8-4F2F-8366-7AC8C37C74D7}"/>
              </a:ext>
            </a:extLst>
          </p:cNvPr>
          <p:cNvSpPr/>
          <p:nvPr/>
        </p:nvSpPr>
        <p:spPr>
          <a:xfrm>
            <a:off x="1513252" y="1913250"/>
            <a:ext cx="750554" cy="766637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3DE01E9-E4E7-4719-ACAC-8EA97397CFCB}"/>
              </a:ext>
            </a:extLst>
          </p:cNvPr>
          <p:cNvSpPr/>
          <p:nvPr/>
        </p:nvSpPr>
        <p:spPr>
          <a:xfrm>
            <a:off x="1513252" y="3045681"/>
            <a:ext cx="750554" cy="766637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68EA39B-84CE-4DEB-B5BA-5654646E02F1}"/>
              </a:ext>
            </a:extLst>
          </p:cNvPr>
          <p:cNvSpPr/>
          <p:nvPr/>
        </p:nvSpPr>
        <p:spPr>
          <a:xfrm>
            <a:off x="1513252" y="4334423"/>
            <a:ext cx="750554" cy="766637"/>
          </a:xfrm>
          <a:prstGeom prst="flowChartConnector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C7E28CD-009A-4F3D-863A-B0CFB14ADE28}"/>
              </a:ext>
            </a:extLst>
          </p:cNvPr>
          <p:cNvSpPr/>
          <p:nvPr/>
        </p:nvSpPr>
        <p:spPr>
          <a:xfrm>
            <a:off x="4364173" y="2742031"/>
            <a:ext cx="1297755" cy="1325563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z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03D852-95A6-4B97-AE71-276F369910A0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2263806" y="2296569"/>
            <a:ext cx="2100367" cy="110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4BB1D7-B4B6-453D-9F58-D90AAF8659B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263806" y="3404813"/>
            <a:ext cx="2100367" cy="2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5F5FFE-5773-4046-9DD9-08EA223A651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263806" y="3404813"/>
            <a:ext cx="2100367" cy="131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D9DF4B-739E-4D23-B84A-29FF22D1BCB1}"/>
              </a:ext>
            </a:extLst>
          </p:cNvPr>
          <p:cNvCxnSpPr>
            <a:cxnSpLocks/>
            <a:stCxn id="8" idx="6"/>
            <a:endCxn id="24" idx="1"/>
          </p:cNvCxnSpPr>
          <p:nvPr/>
        </p:nvCxnSpPr>
        <p:spPr>
          <a:xfrm>
            <a:off x="5661928" y="3404813"/>
            <a:ext cx="1929429" cy="1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6505B1-BA8E-44D0-BAD4-EC6D5C93084B}"/>
              </a:ext>
            </a:extLst>
          </p:cNvPr>
          <p:cNvSpPr txBox="1"/>
          <p:nvPr/>
        </p:nvSpPr>
        <p:spPr>
          <a:xfrm>
            <a:off x="1724292" y="2104908"/>
            <a:ext cx="328474" cy="38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86AAF-2721-48E9-A468-A195F9F52E33}"/>
              </a:ext>
            </a:extLst>
          </p:cNvPr>
          <p:cNvSpPr txBox="1"/>
          <p:nvPr/>
        </p:nvSpPr>
        <p:spPr>
          <a:xfrm>
            <a:off x="1736672" y="3244334"/>
            <a:ext cx="328474" cy="38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F62585-C3EA-44F3-82C5-AF2B9B040036}"/>
              </a:ext>
            </a:extLst>
          </p:cNvPr>
          <p:cNvSpPr txBox="1"/>
          <p:nvPr/>
        </p:nvSpPr>
        <p:spPr>
          <a:xfrm>
            <a:off x="1736672" y="4526081"/>
            <a:ext cx="328474" cy="38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B0835F-695A-4908-AD12-FAFF6DFA428D}"/>
                  </a:ext>
                </a:extLst>
              </p:cNvPr>
              <p:cNvSpPr txBox="1"/>
              <p:nvPr/>
            </p:nvSpPr>
            <p:spPr>
              <a:xfrm>
                <a:off x="9296175" y="3278406"/>
                <a:ext cx="550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B0835F-695A-4908-AD12-FAFF6DFA4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175" y="3278406"/>
                <a:ext cx="550902" cy="276999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80BAD8-709A-4914-B86F-3EA7025C30CD}"/>
                  </a:ext>
                </a:extLst>
              </p:cNvPr>
              <p:cNvSpPr txBox="1"/>
              <p:nvPr/>
            </p:nvSpPr>
            <p:spPr>
              <a:xfrm>
                <a:off x="7591357" y="3278406"/>
                <a:ext cx="3204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80BAD8-709A-4914-B86F-3EA7025C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357" y="3278406"/>
                <a:ext cx="32041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624CCA-BFCE-4B99-87D4-9E99D6C9127F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7911775" y="3416906"/>
            <a:ext cx="138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054AF0-FD22-424A-9608-CEBEF08B318F}"/>
                  </a:ext>
                </a:extLst>
              </p:cNvPr>
              <p:cNvSpPr txBox="1"/>
              <p:nvPr/>
            </p:nvSpPr>
            <p:spPr>
              <a:xfrm>
                <a:off x="164853" y="6354375"/>
                <a:ext cx="33063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/>
                  <a:t>),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/>
                  <a:t>) …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u-HU" dirty="0"/>
                  <a:t>) }</a:t>
                </a:r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054AF0-FD22-424A-9608-CEBEF08B3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53" y="6354375"/>
                <a:ext cx="3306316" cy="276999"/>
              </a:xfrm>
              <a:prstGeom prst="rect">
                <a:avLst/>
              </a:prstGeom>
              <a:blipFill>
                <a:blip r:embed="rId5"/>
                <a:stretch>
                  <a:fillRect l="-2399" t="-28261" r="-276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C024EE44-3354-4E0B-8B78-7E1485B3E6B3}"/>
              </a:ext>
            </a:extLst>
          </p:cNvPr>
          <p:cNvSpPr txBox="1"/>
          <p:nvPr/>
        </p:nvSpPr>
        <p:spPr>
          <a:xfrm rot="1561114">
            <a:off x="2932189" y="2377080"/>
            <a:ext cx="4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0.2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0DC7D-77E0-4784-B6FC-49BE02A135B0}"/>
              </a:ext>
            </a:extLst>
          </p:cNvPr>
          <p:cNvSpPr txBox="1"/>
          <p:nvPr/>
        </p:nvSpPr>
        <p:spPr>
          <a:xfrm rot="19740213">
            <a:off x="2739236" y="3826526"/>
            <a:ext cx="4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BCAB5D-E538-48BA-A7A9-1CA07C099343}"/>
              </a:ext>
            </a:extLst>
          </p:cNvPr>
          <p:cNvSpPr txBox="1"/>
          <p:nvPr/>
        </p:nvSpPr>
        <p:spPr>
          <a:xfrm>
            <a:off x="2649464" y="3035481"/>
            <a:ext cx="4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0.6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8EB330-8C68-4718-A728-A72896600918}"/>
                  </a:ext>
                </a:extLst>
              </p:cNvPr>
              <p:cNvSpPr txBox="1"/>
              <p:nvPr/>
            </p:nvSpPr>
            <p:spPr>
              <a:xfrm>
                <a:off x="4328952" y="6354375"/>
                <a:ext cx="1398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8EB330-8C68-4718-A728-A72896600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952" y="6354375"/>
                <a:ext cx="1398140" cy="276999"/>
              </a:xfrm>
              <a:prstGeom prst="rect">
                <a:avLst/>
              </a:prstGeom>
              <a:blipFill>
                <a:blip r:embed="rId6"/>
                <a:stretch>
                  <a:fillRect l="-2183" r="-349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9D4023-797C-488D-91F7-796291A9D07F}"/>
                  </a:ext>
                </a:extLst>
              </p:cNvPr>
              <p:cNvSpPr txBox="1"/>
              <p:nvPr/>
            </p:nvSpPr>
            <p:spPr>
              <a:xfrm>
                <a:off x="6809833" y="6345252"/>
                <a:ext cx="941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9D4023-797C-488D-91F7-796291A9D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33" y="6345252"/>
                <a:ext cx="941733" cy="276999"/>
              </a:xfrm>
              <a:prstGeom prst="rect">
                <a:avLst/>
              </a:prstGeom>
              <a:blipFill>
                <a:blip r:embed="rId7"/>
                <a:stretch>
                  <a:fillRect l="-3226" t="-2222" r="-838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1C19E0-A42F-4414-B7A0-755157137D08}"/>
                  </a:ext>
                </a:extLst>
              </p:cNvPr>
              <p:cNvSpPr txBox="1"/>
              <p:nvPr/>
            </p:nvSpPr>
            <p:spPr>
              <a:xfrm>
                <a:off x="8849430" y="6224449"/>
                <a:ext cx="1666206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1C19E0-A42F-4414-B7A0-755157137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430" y="6224449"/>
                <a:ext cx="1666206" cy="518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9BFC9C-81A6-4FE2-9DD4-FF839CCE2959}"/>
                  </a:ext>
                </a:extLst>
              </p:cNvPr>
              <p:cNvSpPr txBox="1"/>
              <p:nvPr/>
            </p:nvSpPr>
            <p:spPr>
              <a:xfrm>
                <a:off x="9333602" y="3734193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9BFC9C-81A6-4FE2-9DD4-FF839CCE2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602" y="3734193"/>
                <a:ext cx="437055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8F540B-DA35-44D7-B204-BC400CA6D2E1}"/>
                  </a:ext>
                </a:extLst>
              </p:cNvPr>
              <p:cNvSpPr txBox="1"/>
              <p:nvPr/>
            </p:nvSpPr>
            <p:spPr>
              <a:xfrm>
                <a:off x="7533038" y="3731857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8F540B-DA35-44D7-B204-BC400CA6D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038" y="3731857"/>
                <a:ext cx="437055" cy="276999"/>
              </a:xfrm>
              <a:prstGeom prst="rect">
                <a:avLst/>
              </a:prstGeom>
              <a:blipFill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428DD8-7580-4607-9131-35EFF365BC83}"/>
                  </a:ext>
                </a:extLst>
              </p:cNvPr>
              <p:cNvSpPr txBox="1"/>
              <p:nvPr/>
            </p:nvSpPr>
            <p:spPr>
              <a:xfrm rot="1566659">
                <a:off x="2719042" y="2691916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428DD8-7580-4607-9131-35EFF365B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66659">
                <a:off x="2719042" y="2691916"/>
                <a:ext cx="437055" cy="276999"/>
              </a:xfrm>
              <a:prstGeom prst="rect">
                <a:avLst/>
              </a:prstGeom>
              <a:blipFill>
                <a:blip r:embed="rId11"/>
                <a:stretch>
                  <a:fillRect l="-12791" t="-5479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1E909EF-FFB0-41EC-BB13-F72F2644D09C}"/>
              </a:ext>
            </a:extLst>
          </p:cNvPr>
          <p:cNvSpPr txBox="1"/>
          <p:nvPr/>
        </p:nvSpPr>
        <p:spPr>
          <a:xfrm>
            <a:off x="801626" y="453144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bias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4DC8174-06BE-4077-8D78-646873D43BA9}"/>
                  </a:ext>
                </a:extLst>
              </p:cNvPr>
              <p:cNvSpPr txBox="1"/>
              <p:nvPr/>
            </p:nvSpPr>
            <p:spPr>
              <a:xfrm>
                <a:off x="2629363" y="3447989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4DC8174-06BE-4077-8D78-646873D43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363" y="3447989"/>
                <a:ext cx="437055" cy="276999"/>
              </a:xfrm>
              <a:prstGeom prst="rect">
                <a:avLst/>
              </a:prstGeom>
              <a:blipFill>
                <a:blip r:embed="rId12"/>
                <a:stretch>
                  <a:fillRect l="-15278" r="-83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CB8D6E-B068-4FE1-BAE5-E235784F2727}"/>
                  </a:ext>
                </a:extLst>
              </p:cNvPr>
              <p:cNvSpPr txBox="1"/>
              <p:nvPr/>
            </p:nvSpPr>
            <p:spPr>
              <a:xfrm rot="19513583">
                <a:off x="2855664" y="4334962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𝑑𝑏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CB8D6E-B068-4FE1-BAE5-E235784F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3583">
                <a:off x="2855664" y="4334962"/>
                <a:ext cx="437055" cy="276999"/>
              </a:xfrm>
              <a:prstGeom prst="rect">
                <a:avLst/>
              </a:prstGeom>
              <a:blipFill>
                <a:blip r:embed="rId13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5303645-053B-47BA-9EC5-040CEF7B59D4}"/>
                  </a:ext>
                </a:extLst>
              </p:cNvPr>
              <p:cNvSpPr txBox="1"/>
              <p:nvPr/>
            </p:nvSpPr>
            <p:spPr>
              <a:xfrm>
                <a:off x="4818342" y="4235062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hu-HU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5303645-053B-47BA-9EC5-040CEF7B5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342" y="4235062"/>
                <a:ext cx="437055" cy="276999"/>
              </a:xfrm>
              <a:prstGeom prst="rect">
                <a:avLst/>
              </a:prstGeom>
              <a:blipFill>
                <a:blip r:embed="rId1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73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6" grpId="0"/>
      <p:bldP spid="55" grpId="0"/>
      <p:bldP spid="58" grpId="0"/>
      <p:bldP spid="59" grpId="0"/>
      <p:bldP spid="60" grpId="0"/>
      <p:bldP spid="63" grpId="0"/>
      <p:bldP spid="64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35BC-7EF6-4C62-BB08-0B2E3D10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24" y="122166"/>
            <a:ext cx="6512511" cy="1325563"/>
          </a:xfrm>
        </p:spPr>
        <p:txBody>
          <a:bodyPr/>
          <a:lstStyle/>
          <a:p>
            <a:r>
              <a:rPr lang="en-US" dirty="0"/>
              <a:t>Backpropagation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EEFF90-E001-408C-9B6C-1C81E4BD85C9}"/>
                  </a:ext>
                </a:extLst>
              </p:cNvPr>
              <p:cNvSpPr txBox="1"/>
              <p:nvPr/>
            </p:nvSpPr>
            <p:spPr>
              <a:xfrm>
                <a:off x="582104" y="6441826"/>
                <a:ext cx="33063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/>
                  <a:t>),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/>
                  <a:t>) …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u-HU" dirty="0"/>
                  <a:t>) }</a:t>
                </a:r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EEFF90-E001-408C-9B6C-1C81E4BD8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04" y="6441826"/>
                <a:ext cx="3306316" cy="276999"/>
              </a:xfrm>
              <a:prstGeom prst="rect">
                <a:avLst/>
              </a:prstGeom>
              <a:blipFill>
                <a:blip r:embed="rId3"/>
                <a:stretch>
                  <a:fillRect l="-2394" t="-28889" r="-2578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DECD1-FB83-4EB3-B92B-FCBEA6A0FF1A}"/>
                  </a:ext>
                </a:extLst>
              </p:cNvPr>
              <p:cNvSpPr txBox="1"/>
              <p:nvPr/>
            </p:nvSpPr>
            <p:spPr>
              <a:xfrm>
                <a:off x="4746203" y="6441826"/>
                <a:ext cx="1449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DECD1-FB83-4EB3-B92B-FCBEA6A0F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203" y="6441826"/>
                <a:ext cx="1449436" cy="276999"/>
              </a:xfrm>
              <a:prstGeom prst="rect">
                <a:avLst/>
              </a:prstGeom>
              <a:blipFill>
                <a:blip r:embed="rId4"/>
                <a:stretch>
                  <a:fillRect r="-168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2B33B8-72B1-4895-9211-A55EE0A5FD40}"/>
                  </a:ext>
                </a:extLst>
              </p:cNvPr>
              <p:cNvSpPr txBox="1"/>
              <p:nvPr/>
            </p:nvSpPr>
            <p:spPr>
              <a:xfrm>
                <a:off x="7227084" y="6432703"/>
                <a:ext cx="941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2B33B8-72B1-4895-9211-A55EE0A5F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084" y="6432703"/>
                <a:ext cx="941733" cy="276999"/>
              </a:xfrm>
              <a:prstGeom prst="rect">
                <a:avLst/>
              </a:prstGeom>
              <a:blipFill>
                <a:blip r:embed="rId5"/>
                <a:stretch>
                  <a:fillRect l="-3247" t="-2174" r="-909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9B3013-5BC2-4A97-8691-8EF1795961E1}"/>
                  </a:ext>
                </a:extLst>
              </p:cNvPr>
              <p:cNvSpPr txBox="1"/>
              <p:nvPr/>
            </p:nvSpPr>
            <p:spPr>
              <a:xfrm>
                <a:off x="9266681" y="6311900"/>
                <a:ext cx="1666206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9B3013-5BC2-4A97-8691-8EF179596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681" y="6311900"/>
                <a:ext cx="1666206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E9AF41-E4EB-40C0-B7AC-84096B038E30}"/>
                  </a:ext>
                </a:extLst>
              </p:cNvPr>
              <p:cNvSpPr txBox="1"/>
              <p:nvPr/>
            </p:nvSpPr>
            <p:spPr>
              <a:xfrm>
                <a:off x="10338719" y="827785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E9AF41-E4EB-40C0-B7AC-84096B038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719" y="827785"/>
                <a:ext cx="437055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4CF411-40F2-46B7-B050-152A3B5E62D6}"/>
                  </a:ext>
                </a:extLst>
              </p:cNvPr>
              <p:cNvSpPr txBox="1"/>
              <p:nvPr/>
            </p:nvSpPr>
            <p:spPr>
              <a:xfrm>
                <a:off x="940213" y="1780011"/>
                <a:ext cx="141929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4CF411-40F2-46B7-B050-152A3B5E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13" y="1780011"/>
                <a:ext cx="1419299" cy="526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FC369D-ACB6-4714-89F4-AEE1CAC41169}"/>
                  </a:ext>
                </a:extLst>
              </p:cNvPr>
              <p:cNvSpPr txBox="1"/>
              <p:nvPr/>
            </p:nvSpPr>
            <p:spPr>
              <a:xfrm>
                <a:off x="8881236" y="1904852"/>
                <a:ext cx="3076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𝑏𝑖𝑎𝑠𝑒𝑠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hu-HU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FC369D-ACB6-4714-89F4-AEE1CAC41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236" y="1904852"/>
                <a:ext cx="3076290" cy="276999"/>
              </a:xfrm>
              <a:prstGeom prst="rect">
                <a:avLst/>
              </a:prstGeom>
              <a:blipFill>
                <a:blip r:embed="rId9"/>
                <a:stretch>
                  <a:fillRect l="-1386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049BDE-403C-4F2D-9B7C-1B01E55E4ADA}"/>
                  </a:ext>
                </a:extLst>
              </p:cNvPr>
              <p:cNvSpPr txBox="1"/>
              <p:nvPr/>
            </p:nvSpPr>
            <p:spPr>
              <a:xfrm>
                <a:off x="8853253" y="2649022"/>
                <a:ext cx="2846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𝑎𝑣𝑔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𝑙𝑜𝑠𝑠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𝑒𝑥𝑎𝑚𝑝𝑙𝑒</m:t>
                      </m:r>
                    </m:oMath>
                  </m:oMathPara>
                </a14:m>
                <a:endParaRPr lang="hu-HU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049BDE-403C-4F2D-9B7C-1B01E55E4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253" y="2649022"/>
                <a:ext cx="2846870" cy="276999"/>
              </a:xfrm>
              <a:prstGeom prst="rect">
                <a:avLst/>
              </a:prstGeom>
              <a:blipFill>
                <a:blip r:embed="rId10"/>
                <a:stretch>
                  <a:fillRect l="-1285" t="-4444" r="-25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99D997-1173-4096-868C-EBFA8B7BF789}"/>
                  </a:ext>
                </a:extLst>
              </p:cNvPr>
              <p:cNvSpPr txBox="1"/>
              <p:nvPr/>
            </p:nvSpPr>
            <p:spPr>
              <a:xfrm>
                <a:off x="5399900" y="1785056"/>
                <a:ext cx="2021323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99D997-1173-4096-868C-EBFA8B7BF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00" y="1785056"/>
                <a:ext cx="2021323" cy="6707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7E5D607-F5BC-423C-BC23-73781F85E181}"/>
              </a:ext>
            </a:extLst>
          </p:cNvPr>
          <p:cNvSpPr/>
          <p:nvPr/>
        </p:nvSpPr>
        <p:spPr>
          <a:xfrm>
            <a:off x="8186449" y="465680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</a:t>
            </a:r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D7D54444-F06B-4391-BE72-DF87DA1CA338}"/>
              </a:ext>
            </a:extLst>
          </p:cNvPr>
          <p:cNvSpPr/>
          <p:nvPr/>
        </p:nvSpPr>
        <p:spPr>
          <a:xfrm>
            <a:off x="9642583" y="465680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z</a:t>
            </a:r>
            <a:endParaRPr lang="en-US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DB7B551-2798-431D-9B6D-07D3B3EBB42A}"/>
              </a:ext>
            </a:extLst>
          </p:cNvPr>
          <p:cNvSpPr/>
          <p:nvPr/>
        </p:nvSpPr>
        <p:spPr>
          <a:xfrm>
            <a:off x="11098717" y="465680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E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46F42D-724E-4594-8235-600B03FBBF42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8643649" y="694280"/>
            <a:ext cx="9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9394B9-938D-4C00-AF20-46C724DD1562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10099783" y="694280"/>
            <a:ext cx="9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699F7A-909E-477D-8BC4-D40F8417CC25}"/>
                  </a:ext>
                </a:extLst>
              </p:cNvPr>
              <p:cNvSpPr txBox="1"/>
              <p:nvPr/>
            </p:nvSpPr>
            <p:spPr>
              <a:xfrm>
                <a:off x="8902730" y="854049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699F7A-909E-477D-8BC4-D40F8417C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730" y="854049"/>
                <a:ext cx="437055" cy="276999"/>
              </a:xfrm>
              <a:prstGeom prst="rect">
                <a:avLst/>
              </a:prstGeom>
              <a:blipFill>
                <a:blip r:embed="rId12"/>
                <a:stretch>
                  <a:fillRect l="-4167" r="-41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DB6708-16F3-4D87-BCB1-7E3C39CA6978}"/>
                  </a:ext>
                </a:extLst>
              </p:cNvPr>
              <p:cNvSpPr txBox="1"/>
              <p:nvPr/>
            </p:nvSpPr>
            <p:spPr>
              <a:xfrm>
                <a:off x="9652655" y="998367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hu-HU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DB6708-16F3-4D87-BCB1-7E3C39CA6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655" y="998367"/>
                <a:ext cx="437055" cy="276999"/>
              </a:xfrm>
              <a:prstGeom prst="rect">
                <a:avLst/>
              </a:prstGeom>
              <a:blipFill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F3BFD2-E919-4402-8880-41E46094C13A}"/>
                  </a:ext>
                </a:extLst>
              </p:cNvPr>
              <p:cNvSpPr txBox="1"/>
              <p:nvPr/>
            </p:nvSpPr>
            <p:spPr>
              <a:xfrm>
                <a:off x="774847" y="3030877"/>
                <a:ext cx="1584665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F3BFD2-E919-4402-8880-41E46094C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47" y="3030877"/>
                <a:ext cx="1584665" cy="5267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DCAB9A-9E5A-42CC-83CC-D03B4921922D}"/>
                  </a:ext>
                </a:extLst>
              </p:cNvPr>
              <p:cNvSpPr txBox="1"/>
              <p:nvPr/>
            </p:nvSpPr>
            <p:spPr>
              <a:xfrm>
                <a:off x="746891" y="4062251"/>
                <a:ext cx="1612621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DCAB9A-9E5A-42CC-83CC-D03B4921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1" y="4062251"/>
                <a:ext cx="1612621" cy="5267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DB661F-538A-4012-AFCE-DAC3D6571733}"/>
                  </a:ext>
                </a:extLst>
              </p:cNvPr>
              <p:cNvSpPr txBox="1"/>
              <p:nvPr/>
            </p:nvSpPr>
            <p:spPr>
              <a:xfrm>
                <a:off x="8883430" y="1240950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DB661F-538A-4012-AFCE-DAC3D6571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430" y="1240950"/>
                <a:ext cx="437055" cy="276999"/>
              </a:xfrm>
              <a:prstGeom prst="rect">
                <a:avLst/>
              </a:prstGeom>
              <a:blipFill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5CB20E-D04E-4BEF-8FBB-51CC231A020D}"/>
                  </a:ext>
                </a:extLst>
              </p:cNvPr>
              <p:cNvSpPr txBox="1"/>
              <p:nvPr/>
            </p:nvSpPr>
            <p:spPr>
              <a:xfrm>
                <a:off x="377918" y="5263652"/>
                <a:ext cx="1459102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5CB20E-D04E-4BEF-8FBB-51CC231A0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8" y="5263652"/>
                <a:ext cx="1459102" cy="6190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C2E8DD-6C55-4684-B1F9-D5E7FB677384}"/>
                  </a:ext>
                </a:extLst>
              </p:cNvPr>
              <p:cNvSpPr txBox="1"/>
              <p:nvPr/>
            </p:nvSpPr>
            <p:spPr>
              <a:xfrm>
                <a:off x="3424874" y="5205904"/>
                <a:ext cx="1339162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C2E8DD-6C55-4684-B1F9-D5E7FB677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74" y="5205904"/>
                <a:ext cx="1339162" cy="6190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B6D1D3-B8DD-47D1-BE45-DBB2488EF78C}"/>
                  </a:ext>
                </a:extLst>
              </p:cNvPr>
              <p:cNvSpPr txBox="1"/>
              <p:nvPr/>
            </p:nvSpPr>
            <p:spPr>
              <a:xfrm>
                <a:off x="5819854" y="5166910"/>
                <a:ext cx="2183907" cy="619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B6D1D3-B8DD-47D1-BE45-DBB2488EF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854" y="5166910"/>
                <a:ext cx="2183907" cy="61908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C92142-194B-4C28-88B7-F69DAC0CBD62}"/>
                  </a:ext>
                </a:extLst>
              </p:cNvPr>
              <p:cNvSpPr txBox="1"/>
              <p:nvPr/>
            </p:nvSpPr>
            <p:spPr>
              <a:xfrm>
                <a:off x="8902730" y="5156016"/>
                <a:ext cx="1040737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C92142-194B-4C28-88B7-F69DAC0CB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730" y="5156016"/>
                <a:ext cx="104073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7224B13E-9A1B-4DD9-BE7A-FF3420A093DB}"/>
                  </a:ext>
                </a:extLst>
              </p:cNvPr>
              <p:cNvSpPr txBox="1"/>
              <p:nvPr/>
            </p:nvSpPr>
            <p:spPr>
              <a:xfrm>
                <a:off x="3045535" y="1518880"/>
                <a:ext cx="1471493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7224B13E-9A1B-4DD9-BE7A-FF3420A09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535" y="1518880"/>
                <a:ext cx="1471493" cy="52674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1B8C2476-40CD-4285-97B5-9E819DEA5A9F}"/>
                  </a:ext>
                </a:extLst>
              </p:cNvPr>
              <p:cNvSpPr txBox="1"/>
              <p:nvPr/>
            </p:nvSpPr>
            <p:spPr>
              <a:xfrm>
                <a:off x="3092085" y="2209424"/>
                <a:ext cx="1378391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1B8C2476-40CD-4285-97B5-9E819DEA5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085" y="2209424"/>
                <a:ext cx="1378391" cy="52674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1901EC56-EB55-4F95-8B16-6B09F45F2AD4}"/>
                  </a:ext>
                </a:extLst>
              </p:cNvPr>
              <p:cNvSpPr txBox="1"/>
              <p:nvPr/>
            </p:nvSpPr>
            <p:spPr>
              <a:xfrm>
                <a:off x="8853253" y="2262119"/>
                <a:ext cx="1703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hu-HU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1901EC56-EB55-4F95-8B16-6B09F45F2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253" y="2262119"/>
                <a:ext cx="1703993" cy="276999"/>
              </a:xfrm>
              <a:prstGeom prst="rect">
                <a:avLst/>
              </a:prstGeom>
              <a:blipFill>
                <a:blip r:embed="rId23"/>
                <a:stretch>
                  <a:fillRect l="-1429" t="-2174" r="-25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59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2" grpId="0"/>
      <p:bldP spid="371" grpId="0"/>
      <p:bldP spid="372" grpId="0"/>
      <p:bldP spid="3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2B6A02-9647-4267-AE5F-158405B048EB}"/>
              </a:ext>
            </a:extLst>
          </p:cNvPr>
          <p:cNvSpPr/>
          <p:nvPr/>
        </p:nvSpPr>
        <p:spPr>
          <a:xfrm>
            <a:off x="1451610" y="480060"/>
            <a:ext cx="9288780" cy="58978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0175CD-FEE4-48B3-8996-AB84E212F836}"/>
              </a:ext>
            </a:extLst>
          </p:cNvPr>
          <p:cNvCxnSpPr>
            <a:cxnSpLocks/>
          </p:cNvCxnSpPr>
          <p:nvPr/>
        </p:nvCxnSpPr>
        <p:spPr>
          <a:xfrm>
            <a:off x="2282591" y="158081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3C3905-2983-425F-9D49-697EC52F6E6D}"/>
              </a:ext>
            </a:extLst>
          </p:cNvPr>
          <p:cNvCxnSpPr>
            <a:cxnSpLocks/>
          </p:cNvCxnSpPr>
          <p:nvPr/>
        </p:nvCxnSpPr>
        <p:spPr>
          <a:xfrm>
            <a:off x="2282591" y="190085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C69050-C32D-448F-9A32-1F9E3C80CCD0}"/>
              </a:ext>
            </a:extLst>
          </p:cNvPr>
          <p:cNvCxnSpPr>
            <a:cxnSpLocks/>
          </p:cNvCxnSpPr>
          <p:nvPr/>
        </p:nvCxnSpPr>
        <p:spPr>
          <a:xfrm>
            <a:off x="2282591" y="228185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C20C3F-A7CA-44AD-ABB9-16892EE6F4E5}"/>
              </a:ext>
            </a:extLst>
          </p:cNvPr>
          <p:cNvCxnSpPr>
            <a:cxnSpLocks/>
          </p:cNvCxnSpPr>
          <p:nvPr/>
        </p:nvCxnSpPr>
        <p:spPr>
          <a:xfrm>
            <a:off x="2282591" y="261713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C50465-09DB-4482-821D-0215795B61A8}"/>
              </a:ext>
            </a:extLst>
          </p:cNvPr>
          <p:cNvCxnSpPr>
            <a:cxnSpLocks/>
          </p:cNvCxnSpPr>
          <p:nvPr/>
        </p:nvCxnSpPr>
        <p:spPr>
          <a:xfrm>
            <a:off x="2282591" y="296765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26F136-CDEC-4C42-82D2-85D21476F0C8}"/>
              </a:ext>
            </a:extLst>
          </p:cNvPr>
          <p:cNvCxnSpPr>
            <a:cxnSpLocks/>
          </p:cNvCxnSpPr>
          <p:nvPr/>
        </p:nvCxnSpPr>
        <p:spPr>
          <a:xfrm>
            <a:off x="2282591" y="334865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B9DDF6-E41C-4D8E-817F-06C686B1F2CF}"/>
              </a:ext>
            </a:extLst>
          </p:cNvPr>
          <p:cNvCxnSpPr>
            <a:cxnSpLocks/>
          </p:cNvCxnSpPr>
          <p:nvPr/>
        </p:nvCxnSpPr>
        <p:spPr>
          <a:xfrm>
            <a:off x="2282591" y="372965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1D1796-EB37-4B78-A3E6-5F8D69754024}"/>
              </a:ext>
            </a:extLst>
          </p:cNvPr>
          <p:cNvCxnSpPr>
            <a:cxnSpLocks/>
          </p:cNvCxnSpPr>
          <p:nvPr/>
        </p:nvCxnSpPr>
        <p:spPr>
          <a:xfrm>
            <a:off x="2282591" y="408779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D05D62-C547-4389-B252-3499CCCF0139}"/>
              </a:ext>
            </a:extLst>
          </p:cNvPr>
          <p:cNvCxnSpPr>
            <a:cxnSpLocks/>
          </p:cNvCxnSpPr>
          <p:nvPr/>
        </p:nvCxnSpPr>
        <p:spPr>
          <a:xfrm>
            <a:off x="2282591" y="442307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304C3EB2-FEC1-444D-910D-AA6A38FADA2C}"/>
              </a:ext>
            </a:extLst>
          </p:cNvPr>
          <p:cNvSpPr/>
          <p:nvPr/>
        </p:nvSpPr>
        <p:spPr>
          <a:xfrm>
            <a:off x="2419751" y="1481759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DEC0DA39-F8F4-4711-A922-A5A33DD20B72}"/>
              </a:ext>
            </a:extLst>
          </p:cNvPr>
          <p:cNvSpPr/>
          <p:nvPr/>
        </p:nvSpPr>
        <p:spPr>
          <a:xfrm>
            <a:off x="3250331" y="1817039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A05352DB-960E-41E9-8A41-FFC31831BFDC}"/>
              </a:ext>
            </a:extLst>
          </p:cNvPr>
          <p:cNvSpPr/>
          <p:nvPr/>
        </p:nvSpPr>
        <p:spPr>
          <a:xfrm>
            <a:off x="2625491" y="2178987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2102AE2-EF85-4C6D-82AB-47AE5E8015E9}"/>
              </a:ext>
            </a:extLst>
          </p:cNvPr>
          <p:cNvSpPr/>
          <p:nvPr/>
        </p:nvSpPr>
        <p:spPr>
          <a:xfrm>
            <a:off x="3052211" y="2514267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FEC36620-ABFE-430D-8CFE-97711FBB1E06}"/>
              </a:ext>
            </a:extLst>
          </p:cNvPr>
          <p:cNvSpPr/>
          <p:nvPr/>
        </p:nvSpPr>
        <p:spPr>
          <a:xfrm>
            <a:off x="3265571" y="2878124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DB23B29B-C1BC-493C-8188-59BAF0D81380}"/>
              </a:ext>
            </a:extLst>
          </p:cNvPr>
          <p:cNvSpPr/>
          <p:nvPr/>
        </p:nvSpPr>
        <p:spPr>
          <a:xfrm>
            <a:off x="2831231" y="3249599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8451E47C-2B83-4DC5-8F00-E61C80EE856D}"/>
              </a:ext>
            </a:extLst>
          </p:cNvPr>
          <p:cNvSpPr/>
          <p:nvPr/>
        </p:nvSpPr>
        <p:spPr>
          <a:xfrm>
            <a:off x="2419751" y="3649648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5571E90E-68EC-4719-A6A6-36F84F43C760}"/>
              </a:ext>
            </a:extLst>
          </p:cNvPr>
          <p:cNvSpPr/>
          <p:nvPr/>
        </p:nvSpPr>
        <p:spPr>
          <a:xfrm>
            <a:off x="3219851" y="3984927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351249F-95D0-4291-B324-378ECA089597}"/>
              </a:ext>
            </a:extLst>
          </p:cNvPr>
          <p:cNvSpPr/>
          <p:nvPr/>
        </p:nvSpPr>
        <p:spPr>
          <a:xfrm>
            <a:off x="2625491" y="4343067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F94E00-72EB-42CC-B844-40F345910FB6}"/>
              </a:ext>
            </a:extLst>
          </p:cNvPr>
          <p:cNvSpPr txBox="1"/>
          <p:nvPr/>
        </p:nvSpPr>
        <p:spPr>
          <a:xfrm>
            <a:off x="1857776" y="1379722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BD30C7-93C4-4001-9B39-0D0F2E2B07DA}"/>
              </a:ext>
            </a:extLst>
          </p:cNvPr>
          <p:cNvSpPr txBox="1"/>
          <p:nvPr/>
        </p:nvSpPr>
        <p:spPr>
          <a:xfrm>
            <a:off x="1857776" y="1730659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0384DD-C931-41FB-89FC-605221AECB09}"/>
              </a:ext>
            </a:extLst>
          </p:cNvPr>
          <p:cNvSpPr txBox="1"/>
          <p:nvPr/>
        </p:nvSpPr>
        <p:spPr>
          <a:xfrm>
            <a:off x="1857776" y="2081596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1682B7-D021-4B07-AC8B-75F8A11D66FC}"/>
              </a:ext>
            </a:extLst>
          </p:cNvPr>
          <p:cNvSpPr txBox="1"/>
          <p:nvPr/>
        </p:nvSpPr>
        <p:spPr>
          <a:xfrm>
            <a:off x="1857776" y="2434203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5C7DB6-B0D7-40EA-8226-A992A7277A50}"/>
              </a:ext>
            </a:extLst>
          </p:cNvPr>
          <p:cNvSpPr txBox="1"/>
          <p:nvPr/>
        </p:nvSpPr>
        <p:spPr>
          <a:xfrm>
            <a:off x="1850156" y="2776087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8DB944-5A39-40C7-9EB8-970D8EF18FE5}"/>
              </a:ext>
            </a:extLst>
          </p:cNvPr>
          <p:cNvSpPr txBox="1"/>
          <p:nvPr/>
        </p:nvSpPr>
        <p:spPr>
          <a:xfrm>
            <a:off x="1857776" y="3170184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BF649-B683-49C9-982B-FC916C5275F7}"/>
              </a:ext>
            </a:extLst>
          </p:cNvPr>
          <p:cNvSpPr txBox="1"/>
          <p:nvPr/>
        </p:nvSpPr>
        <p:spPr>
          <a:xfrm>
            <a:off x="1857776" y="3565171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70F610-1393-4F39-97A2-9C985D001E47}"/>
              </a:ext>
            </a:extLst>
          </p:cNvPr>
          <p:cNvSpPr txBox="1"/>
          <p:nvPr/>
        </p:nvSpPr>
        <p:spPr>
          <a:xfrm>
            <a:off x="1857776" y="3882890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C74E2B-F957-47C0-8C89-D1E8E903A557}"/>
              </a:ext>
            </a:extLst>
          </p:cNvPr>
          <p:cNvSpPr txBox="1"/>
          <p:nvPr/>
        </p:nvSpPr>
        <p:spPr>
          <a:xfrm>
            <a:off x="1850156" y="4239662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1305F6-7B20-4C76-A9C4-5455F60DE84E}"/>
              </a:ext>
            </a:extLst>
          </p:cNvPr>
          <p:cNvSpPr/>
          <p:nvPr/>
        </p:nvSpPr>
        <p:spPr>
          <a:xfrm>
            <a:off x="4096767" y="2479028"/>
            <a:ext cx="1320763" cy="120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chemeClr val="tx1"/>
                </a:solidFill>
              </a:rPr>
              <a:t>1.</a:t>
            </a:r>
            <a:r>
              <a:rPr lang="en-US" sz="1800" dirty="0">
                <a:solidFill>
                  <a:schemeClr val="tx1"/>
                </a:solidFill>
              </a:rPr>
              <a:t>61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E57B4A-1701-44EF-869A-3BE4C3C5FAF6}"/>
              </a:ext>
            </a:extLst>
          </p:cNvPr>
          <p:cNvSpPr/>
          <p:nvPr/>
        </p:nvSpPr>
        <p:spPr>
          <a:xfrm>
            <a:off x="7359838" y="2479028"/>
            <a:ext cx="1320763" cy="12096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chemeClr val="tx1"/>
                </a:solidFill>
              </a:rPr>
              <a:t>0.883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666D8DB-AA32-4389-A15C-1B737F7AF4D5}"/>
              </a:ext>
            </a:extLst>
          </p:cNvPr>
          <p:cNvSpPr/>
          <p:nvPr/>
        </p:nvSpPr>
        <p:spPr>
          <a:xfrm>
            <a:off x="5906678" y="2895036"/>
            <a:ext cx="1009650" cy="35052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solidFill>
                  <a:schemeClr val="tx1"/>
                </a:solidFill>
              </a:rPr>
              <a:t>Activation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r>
              <a:rPr lang="hu-HU" sz="1200" dirty="0" err="1">
                <a:solidFill>
                  <a:schemeClr val="tx1"/>
                </a:solidFill>
              </a:rPr>
              <a:t>function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EF5EFF-AB41-4518-AD46-BF39D93422BC}"/>
              </a:ext>
            </a:extLst>
          </p:cNvPr>
          <p:cNvSpPr/>
          <p:nvPr/>
        </p:nvSpPr>
        <p:spPr>
          <a:xfrm>
            <a:off x="1998746" y="5286059"/>
            <a:ext cx="1852313" cy="5839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Update </a:t>
            </a:r>
            <a:r>
              <a:rPr lang="hu-HU" dirty="0" err="1"/>
              <a:t>Weights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4ABD2D-6308-4DC5-8676-83445BC09113}"/>
              </a:ext>
            </a:extLst>
          </p:cNvPr>
          <p:cNvSpPr/>
          <p:nvPr/>
        </p:nvSpPr>
        <p:spPr>
          <a:xfrm>
            <a:off x="9102890" y="2479028"/>
            <a:ext cx="1320763" cy="120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chemeClr val="tx1"/>
                </a:solidFill>
              </a:rPr>
              <a:t>1.5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7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45518D-0A0F-4035-92A0-B9399C77E866}"/>
              </a:ext>
            </a:extLst>
          </p:cNvPr>
          <p:cNvSpPr/>
          <p:nvPr/>
        </p:nvSpPr>
        <p:spPr>
          <a:xfrm>
            <a:off x="1451610" y="480060"/>
            <a:ext cx="9288780" cy="58978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9C702B-01EC-4EDE-B57E-17F76F26C280}"/>
              </a:ext>
            </a:extLst>
          </p:cNvPr>
          <p:cNvSpPr/>
          <p:nvPr/>
        </p:nvSpPr>
        <p:spPr>
          <a:xfrm>
            <a:off x="1926453" y="1162975"/>
            <a:ext cx="1757780" cy="5415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Neural</a:t>
            </a:r>
            <a:r>
              <a:rPr lang="hu-HU" dirty="0"/>
              <a:t> Network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83CA7-B430-4FA2-88ED-5A39A1319713}"/>
              </a:ext>
            </a:extLst>
          </p:cNvPr>
          <p:cNvSpPr/>
          <p:nvPr/>
        </p:nvSpPr>
        <p:spPr>
          <a:xfrm>
            <a:off x="4438833" y="1162975"/>
            <a:ext cx="5826714" cy="358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CANVAS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4AF0D2-45B6-4CEF-B094-6938EB3C4505}"/>
              </a:ext>
            </a:extLst>
          </p:cNvPr>
          <p:cNvSpPr/>
          <p:nvPr/>
        </p:nvSpPr>
        <p:spPr>
          <a:xfrm>
            <a:off x="1926453" y="1847370"/>
            <a:ext cx="1757780" cy="3337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3A869F-8076-4D57-9527-15D9A249463D}"/>
              </a:ext>
            </a:extLst>
          </p:cNvPr>
          <p:cNvSpPr/>
          <p:nvPr/>
        </p:nvSpPr>
        <p:spPr>
          <a:xfrm>
            <a:off x="2037201" y="2178800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6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566168-79F4-4591-A2A8-444E7676C30E}"/>
              </a:ext>
            </a:extLst>
          </p:cNvPr>
          <p:cNvSpPr/>
          <p:nvPr/>
        </p:nvSpPr>
        <p:spPr>
          <a:xfrm>
            <a:off x="2671733" y="2178800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3C24E4EB-D8B9-469D-B882-97AEAA09B635}"/>
              </a:ext>
            </a:extLst>
          </p:cNvPr>
          <p:cNvSpPr/>
          <p:nvPr/>
        </p:nvSpPr>
        <p:spPr>
          <a:xfrm>
            <a:off x="3225979" y="2173529"/>
            <a:ext cx="427792" cy="427792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6625B1-73B9-4407-9115-FE83CFF29D76}"/>
              </a:ext>
            </a:extLst>
          </p:cNvPr>
          <p:cNvSpPr/>
          <p:nvPr/>
        </p:nvSpPr>
        <p:spPr>
          <a:xfrm>
            <a:off x="2037201" y="2718856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C83F6E-AB5A-4FEF-B98C-02DDE5130B7B}"/>
              </a:ext>
            </a:extLst>
          </p:cNvPr>
          <p:cNvSpPr/>
          <p:nvPr/>
        </p:nvSpPr>
        <p:spPr>
          <a:xfrm>
            <a:off x="2671733" y="2718856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8262B215-CA81-4E1E-B4C9-5EE74238AC91}"/>
              </a:ext>
            </a:extLst>
          </p:cNvPr>
          <p:cNvSpPr/>
          <p:nvPr/>
        </p:nvSpPr>
        <p:spPr>
          <a:xfrm>
            <a:off x="3225979" y="2713585"/>
            <a:ext cx="427792" cy="427792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00C314-A259-4528-A172-81E6887D15A5}"/>
              </a:ext>
            </a:extLst>
          </p:cNvPr>
          <p:cNvSpPr/>
          <p:nvPr/>
        </p:nvSpPr>
        <p:spPr>
          <a:xfrm>
            <a:off x="2037201" y="3270581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114641-B264-4B10-B0CC-F841776DB85A}"/>
              </a:ext>
            </a:extLst>
          </p:cNvPr>
          <p:cNvSpPr/>
          <p:nvPr/>
        </p:nvSpPr>
        <p:spPr>
          <a:xfrm>
            <a:off x="2671733" y="3270581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ACF47BBE-03CF-49E1-ACD1-C099FDD55F24}"/>
              </a:ext>
            </a:extLst>
          </p:cNvPr>
          <p:cNvSpPr/>
          <p:nvPr/>
        </p:nvSpPr>
        <p:spPr>
          <a:xfrm>
            <a:off x="3225979" y="3265310"/>
            <a:ext cx="427792" cy="427792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91F173-1F8B-4A6F-BBCD-21335B1DE136}"/>
              </a:ext>
            </a:extLst>
          </p:cNvPr>
          <p:cNvCxnSpPr>
            <a:cxnSpLocks/>
          </p:cNvCxnSpPr>
          <p:nvPr/>
        </p:nvCxnSpPr>
        <p:spPr>
          <a:xfrm>
            <a:off x="2785628" y="2474720"/>
            <a:ext cx="1820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63345E-CFA2-4E77-8781-F57E01C6DCB0}"/>
              </a:ext>
            </a:extLst>
          </p:cNvPr>
          <p:cNvCxnSpPr>
            <a:cxnSpLocks/>
          </p:cNvCxnSpPr>
          <p:nvPr/>
        </p:nvCxnSpPr>
        <p:spPr>
          <a:xfrm flipH="1">
            <a:off x="2967711" y="2262965"/>
            <a:ext cx="136234" cy="211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CC5059-0215-40AC-8752-4FD088A2205E}"/>
              </a:ext>
            </a:extLst>
          </p:cNvPr>
          <p:cNvCxnSpPr>
            <a:cxnSpLocks/>
          </p:cNvCxnSpPr>
          <p:nvPr/>
        </p:nvCxnSpPr>
        <p:spPr>
          <a:xfrm>
            <a:off x="2785628" y="3017546"/>
            <a:ext cx="1820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E366F6-FEB6-45DD-B9F5-19D9C7A8FEA2}"/>
              </a:ext>
            </a:extLst>
          </p:cNvPr>
          <p:cNvCxnSpPr>
            <a:cxnSpLocks/>
          </p:cNvCxnSpPr>
          <p:nvPr/>
        </p:nvCxnSpPr>
        <p:spPr>
          <a:xfrm flipH="1">
            <a:off x="2967711" y="2805791"/>
            <a:ext cx="136234" cy="211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46C2E3C-1EA0-4F65-A30D-D07E28FFE7AF}"/>
              </a:ext>
            </a:extLst>
          </p:cNvPr>
          <p:cNvSpPr/>
          <p:nvPr/>
        </p:nvSpPr>
        <p:spPr>
          <a:xfrm>
            <a:off x="2718505" y="3374495"/>
            <a:ext cx="420615" cy="192145"/>
          </a:xfrm>
          <a:custGeom>
            <a:avLst/>
            <a:gdLst>
              <a:gd name="connsiteX0" fmla="*/ 1882066 w 1882066"/>
              <a:gd name="connsiteY0" fmla="*/ 56477 h 1037362"/>
              <a:gd name="connsiteX1" fmla="*/ 985422 w 1882066"/>
              <a:gd name="connsiteY1" fmla="*/ 91988 h 1037362"/>
              <a:gd name="connsiteX2" fmla="*/ 905523 w 1882066"/>
              <a:gd name="connsiteY2" fmla="*/ 917611 h 1037362"/>
              <a:gd name="connsiteX3" fmla="*/ 0 w 1882066"/>
              <a:gd name="connsiteY3" fmla="*/ 1015265 h 103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66" h="1037362">
                <a:moveTo>
                  <a:pt x="1882066" y="56477"/>
                </a:moveTo>
                <a:cubicBezTo>
                  <a:pt x="1515122" y="2471"/>
                  <a:pt x="1148179" y="-51534"/>
                  <a:pt x="985422" y="91988"/>
                </a:cubicBezTo>
                <a:cubicBezTo>
                  <a:pt x="822665" y="235510"/>
                  <a:pt x="1069760" y="763732"/>
                  <a:pt x="905523" y="917611"/>
                </a:cubicBezTo>
                <a:cubicBezTo>
                  <a:pt x="741286" y="1071490"/>
                  <a:pt x="370643" y="1043377"/>
                  <a:pt x="0" y="101526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5FF31C-366A-4050-9252-F894A300F1DD}"/>
              </a:ext>
            </a:extLst>
          </p:cNvPr>
          <p:cNvSpPr/>
          <p:nvPr/>
        </p:nvSpPr>
        <p:spPr>
          <a:xfrm>
            <a:off x="2042839" y="3888414"/>
            <a:ext cx="1489733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Loss</a:t>
            </a:r>
            <a:r>
              <a:rPr lang="hu-HU" dirty="0"/>
              <a:t> </a:t>
            </a:r>
            <a:r>
              <a:rPr lang="hu-HU" dirty="0" err="1"/>
              <a:t>function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09D03E-BE81-4D29-9651-BF528BEBF211}"/>
              </a:ext>
            </a:extLst>
          </p:cNvPr>
          <p:cNvSpPr/>
          <p:nvPr/>
        </p:nvSpPr>
        <p:spPr>
          <a:xfrm>
            <a:off x="2037201" y="4476507"/>
            <a:ext cx="1489733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Optimizer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CF6D53-6B87-4F03-AFCB-E01C934E672B}"/>
              </a:ext>
            </a:extLst>
          </p:cNvPr>
          <p:cNvSpPr/>
          <p:nvPr/>
        </p:nvSpPr>
        <p:spPr>
          <a:xfrm>
            <a:off x="1991097" y="5432468"/>
            <a:ext cx="1623757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Train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183E4A-12DE-481A-B3D3-1FA2B31C03F4}"/>
              </a:ext>
            </a:extLst>
          </p:cNvPr>
          <p:cNvSpPr/>
          <p:nvPr/>
        </p:nvSpPr>
        <p:spPr>
          <a:xfrm>
            <a:off x="8735628" y="5432468"/>
            <a:ext cx="1529920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Predict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0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252</Words>
  <Application>Microsoft Office PowerPoint</Application>
  <PresentationFormat>Widescreen</PresentationFormat>
  <Paragraphs>88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Backpropagation</vt:lpstr>
      <vt:lpstr>Overview</vt:lpstr>
      <vt:lpstr>Deriving the Gradients</vt:lpstr>
      <vt:lpstr>Backpropagation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</dc:title>
  <dc:creator>Szilvasi, Peter (ADV D EU HU OPS 4 MIS 1)</dc:creator>
  <cp:lastModifiedBy>Szilvasi, Peter (ADV D EU HU OPS 4 MIS 1)</cp:lastModifiedBy>
  <cp:revision>9</cp:revision>
  <dcterms:created xsi:type="dcterms:W3CDTF">2022-04-22T08:04:33Z</dcterms:created>
  <dcterms:modified xsi:type="dcterms:W3CDTF">2022-04-22T12:10:24Z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2022-04-22T12:10:24Z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54ba4638-025d-49eb-9933-1ec389acfa9c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