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4A2"/>
    <a:srgbClr val="807080"/>
    <a:srgbClr val="00FFFF"/>
    <a:srgbClr val="00B8B4"/>
    <a:srgbClr val="00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75" autoAdjust="0"/>
  </p:normalViewPr>
  <p:slideViewPr>
    <p:cSldViewPr snapToGrid="0">
      <p:cViewPr varScale="1">
        <p:scale>
          <a:sx n="74" d="100"/>
          <a:sy n="74" d="100"/>
        </p:scale>
        <p:origin x="19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C4E72-FCB9-49A2-A583-58870FF14BE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410A1-EC1C-4EC8-9EAF-BF61D028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1. Input </a:t>
            </a:r>
            <a:r>
              <a:rPr lang="hu-HU" sz="1200" dirty="0" err="1">
                <a:solidFill>
                  <a:srgbClr val="00B8B4"/>
                </a:solidFill>
              </a:rPr>
              <a:t>layer</a:t>
            </a:r>
            <a:r>
              <a:rPr lang="hu-HU" sz="1200" dirty="0">
                <a:solidFill>
                  <a:srgbClr val="00B8B4"/>
                </a:solidFill>
              </a:rPr>
              <a:t>, </a:t>
            </a:r>
            <a:r>
              <a:rPr lang="hu-HU" sz="1200" dirty="0" err="1">
                <a:solidFill>
                  <a:srgbClr val="00B8B4"/>
                </a:solidFill>
              </a:rPr>
              <a:t>digital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representation</a:t>
            </a:r>
            <a:r>
              <a:rPr lang="hu-HU" sz="1200" dirty="0">
                <a:solidFill>
                  <a:srgbClr val="00B8B4"/>
                </a:solidFill>
              </a:rPr>
              <a:t> of </a:t>
            </a:r>
            <a:r>
              <a:rPr lang="hu-HU" sz="1200" dirty="0" err="1">
                <a:solidFill>
                  <a:srgbClr val="00B8B4"/>
                </a:solidFill>
              </a:rPr>
              <a:t>the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data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sensory</a:t>
            </a:r>
            <a:r>
              <a:rPr lang="hu-HU" sz="1200" dirty="0">
                <a:solidFill>
                  <a:srgbClr val="00B8B4"/>
                </a:solidFill>
              </a:rPr>
              <a:t> input </a:t>
            </a:r>
            <a:r>
              <a:rPr lang="hu-HU" sz="1200" dirty="0" err="1">
                <a:solidFill>
                  <a:srgbClr val="00B8B4"/>
                </a:solidFill>
              </a:rPr>
              <a:t>for</a:t>
            </a:r>
            <a:r>
              <a:rPr lang="hu-HU" sz="1200" dirty="0">
                <a:solidFill>
                  <a:srgbClr val="00B8B4"/>
                </a:solidFill>
              </a:rPr>
              <a:t> human </a:t>
            </a:r>
            <a:r>
              <a:rPr lang="hu-HU" sz="1200" dirty="0" err="1">
                <a:solidFill>
                  <a:srgbClr val="00B8B4"/>
                </a:solidFill>
              </a:rPr>
              <a:t>brains</a:t>
            </a:r>
            <a:r>
              <a:rPr lang="hu-HU" sz="1200" dirty="0">
                <a:solidFill>
                  <a:srgbClr val="00B8B4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2. Input </a:t>
            </a:r>
            <a:r>
              <a:rPr lang="hu-HU" sz="1200" dirty="0" err="1">
                <a:solidFill>
                  <a:srgbClr val="00B8B4"/>
                </a:solidFill>
              </a:rPr>
              <a:t>layer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connected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to</a:t>
            </a:r>
            <a:r>
              <a:rPr lang="hu-HU" sz="1200" dirty="0">
                <a:solidFill>
                  <a:srgbClr val="00B8B4"/>
                </a:solidFill>
              </a:rPr>
              <a:t> a neuron (</a:t>
            </a:r>
            <a:r>
              <a:rPr lang="hu-HU" sz="1200" dirty="0" err="1">
                <a:solidFill>
                  <a:srgbClr val="00B8B4"/>
                </a:solidFill>
              </a:rPr>
              <a:t>dendrite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receive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inputs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from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axons</a:t>
            </a:r>
            <a:r>
              <a:rPr lang="hu-HU" sz="1200" dirty="0">
                <a:solidFill>
                  <a:srgbClr val="00B8B4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3. </a:t>
            </a:r>
            <a:r>
              <a:rPr lang="hu-HU" sz="1200" dirty="0" err="1">
                <a:solidFill>
                  <a:srgbClr val="00B8B4"/>
                </a:solidFill>
              </a:rPr>
              <a:t>Connections</a:t>
            </a:r>
            <a:r>
              <a:rPr lang="hu-HU" sz="1200" dirty="0">
                <a:solidFill>
                  <a:srgbClr val="00B8B4"/>
                </a:solidFill>
              </a:rPr>
              <a:t> is </a:t>
            </a:r>
            <a:r>
              <a:rPr lang="hu-HU" sz="1200" dirty="0" err="1">
                <a:solidFill>
                  <a:srgbClr val="00B8B4"/>
                </a:solidFill>
              </a:rPr>
              <a:t>called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weights</a:t>
            </a:r>
            <a:r>
              <a:rPr lang="hu-HU" sz="1200" dirty="0">
                <a:solidFill>
                  <a:srgbClr val="00B8B4"/>
                </a:solidFill>
              </a:rPr>
              <a:t> (. </a:t>
            </a:r>
            <a:r>
              <a:rPr lang="hu-HU" sz="1200" dirty="0" err="1">
                <a:solidFill>
                  <a:srgbClr val="00B8B4"/>
                </a:solidFill>
              </a:rPr>
              <a:t>Synapsis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the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junction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between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two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neurons</a:t>
            </a:r>
            <a:r>
              <a:rPr lang="hu-HU" sz="1200" dirty="0">
                <a:solidFill>
                  <a:srgbClr val="00B8B4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4. Neuron </a:t>
            </a:r>
            <a:r>
              <a:rPr lang="hu-HU" sz="1200" dirty="0" err="1">
                <a:solidFill>
                  <a:srgbClr val="00B8B4"/>
                </a:solidFill>
              </a:rPr>
              <a:t>activation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depend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on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the</a:t>
            </a:r>
            <a:r>
              <a:rPr lang="hu-HU" sz="1200" dirty="0">
                <a:solidFill>
                  <a:srgbClr val="00B8B4"/>
                </a:solidFill>
              </a:rPr>
              <a:t> input </a:t>
            </a:r>
            <a:r>
              <a:rPr lang="hu-HU" sz="1200" dirty="0" err="1">
                <a:solidFill>
                  <a:srgbClr val="00B8B4"/>
                </a:solidFill>
              </a:rPr>
              <a:t>data</a:t>
            </a:r>
            <a:r>
              <a:rPr lang="hu-HU" sz="1200" dirty="0">
                <a:solidFill>
                  <a:srgbClr val="00B8B4"/>
                </a:solidFill>
              </a:rPr>
              <a:t> and </a:t>
            </a:r>
            <a:r>
              <a:rPr lang="hu-HU" sz="1200" dirty="0" err="1">
                <a:solidFill>
                  <a:srgbClr val="00B8B4"/>
                </a:solidFill>
              </a:rPr>
              <a:t>weights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strength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Neurotransmitter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can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either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help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excite</a:t>
            </a:r>
            <a:r>
              <a:rPr lang="hu-HU" sz="1200" dirty="0">
                <a:solidFill>
                  <a:srgbClr val="00B8B4"/>
                </a:solidFill>
              </a:rPr>
              <a:t>) </a:t>
            </a:r>
            <a:r>
              <a:rPr lang="hu-HU" sz="1200" dirty="0" err="1">
                <a:solidFill>
                  <a:srgbClr val="00B8B4"/>
                </a:solidFill>
              </a:rPr>
              <a:t>or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hinder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inhibit</a:t>
            </a:r>
            <a:r>
              <a:rPr lang="hu-HU" sz="1200" dirty="0">
                <a:solidFill>
                  <a:srgbClr val="00B8B4"/>
                </a:solidFill>
              </a:rPr>
              <a:t>) </a:t>
            </a:r>
            <a:r>
              <a:rPr lang="hu-HU" sz="1200" dirty="0" err="1">
                <a:solidFill>
                  <a:srgbClr val="00B8B4"/>
                </a:solidFill>
              </a:rPr>
              <a:t>other</a:t>
            </a:r>
            <a:r>
              <a:rPr lang="hu-HU" sz="1200" dirty="0">
                <a:solidFill>
                  <a:srgbClr val="00B8B4"/>
                </a:solidFill>
              </a:rPr>
              <a:t> neuron </a:t>
            </a:r>
            <a:r>
              <a:rPr lang="hu-HU" sz="1200" dirty="0" err="1">
                <a:solidFill>
                  <a:srgbClr val="00B8B4"/>
                </a:solidFill>
              </a:rPr>
              <a:t>from</a:t>
            </a:r>
            <a:r>
              <a:rPr lang="hu-HU" sz="1200" dirty="0">
                <a:solidFill>
                  <a:srgbClr val="00B8B4"/>
                </a:solidFill>
              </a:rPr>
              <a:t> firing)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5. </a:t>
            </a:r>
            <a:r>
              <a:rPr lang="hu-HU" sz="1200" dirty="0" err="1">
                <a:solidFill>
                  <a:srgbClr val="00B8B4"/>
                </a:solidFill>
              </a:rPr>
              <a:t>Calculating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the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signal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Cellbody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with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nucleus</a:t>
            </a:r>
            <a:r>
              <a:rPr lang="hu-HU" sz="1200" dirty="0">
                <a:solidFill>
                  <a:srgbClr val="00B8B4"/>
                </a:solidFill>
              </a:rPr>
              <a:t> (SOMA))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6. </a:t>
            </a:r>
            <a:r>
              <a:rPr lang="hu-HU" sz="1200" dirty="0" err="1">
                <a:solidFill>
                  <a:srgbClr val="00B8B4"/>
                </a:solidFill>
              </a:rPr>
              <a:t>Bias</a:t>
            </a:r>
            <a:r>
              <a:rPr lang="hu-HU" sz="1200" dirty="0">
                <a:solidFill>
                  <a:srgbClr val="00B8B4"/>
                </a:solidFill>
              </a:rPr>
              <a:t>: input neuron </a:t>
            </a:r>
            <a:r>
              <a:rPr lang="hu-HU" sz="1200" dirty="0" err="1">
                <a:solidFill>
                  <a:srgbClr val="00B8B4"/>
                </a:solidFill>
              </a:rPr>
              <a:t>always</a:t>
            </a:r>
            <a:r>
              <a:rPr lang="hu-HU" sz="1200" dirty="0">
                <a:solidFill>
                  <a:srgbClr val="00B8B4"/>
                </a:solidFill>
              </a:rPr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7. </a:t>
            </a:r>
            <a:r>
              <a:rPr lang="hu-HU" sz="1200" dirty="0" err="1">
                <a:solidFill>
                  <a:srgbClr val="00B8B4"/>
                </a:solidFill>
              </a:rPr>
              <a:t>Activation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Threshold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value</a:t>
            </a:r>
            <a:r>
              <a:rPr lang="hu-HU" sz="1200" dirty="0">
                <a:solidFill>
                  <a:srgbClr val="00B8B4"/>
                </a:solidFill>
              </a:rPr>
              <a:t> -&gt; </a:t>
            </a:r>
            <a:r>
              <a:rPr lang="hu-HU" sz="1200" dirty="0" err="1">
                <a:solidFill>
                  <a:srgbClr val="00B8B4"/>
                </a:solidFill>
              </a:rPr>
              <a:t>Electrical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signal</a:t>
            </a:r>
            <a:r>
              <a:rPr lang="hu-HU" sz="1200" dirty="0">
                <a:solidFill>
                  <a:srgbClr val="00B8B4"/>
                </a:solidFill>
              </a:rPr>
              <a:t>. Neuron firing </a:t>
            </a:r>
            <a:r>
              <a:rPr lang="hu-HU" sz="1200" dirty="0" err="1">
                <a:solidFill>
                  <a:srgbClr val="00B8B4"/>
                </a:solidFill>
              </a:rPr>
              <a:t>or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not</a:t>
            </a:r>
            <a:r>
              <a:rPr lang="hu-HU" sz="1200" dirty="0">
                <a:solidFill>
                  <a:srgbClr val="00B8B4"/>
                </a:solidFill>
              </a:rPr>
              <a:t> firing)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8. </a:t>
            </a:r>
            <a:r>
              <a:rPr lang="hu-HU" sz="1200" dirty="0" err="1">
                <a:solidFill>
                  <a:srgbClr val="00B8B4"/>
                </a:solidFill>
              </a:rPr>
              <a:t>Propagate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the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signal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further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action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potential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travelling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axons</a:t>
            </a:r>
            <a:r>
              <a:rPr lang="hu-HU" sz="1200" dirty="0">
                <a:solidFill>
                  <a:srgbClr val="00B8B4"/>
                </a:solidFill>
              </a:rPr>
              <a:t>, </a:t>
            </a:r>
            <a:r>
              <a:rPr lang="hu-HU" sz="1200" dirty="0" err="1">
                <a:solidFill>
                  <a:srgbClr val="00B8B4"/>
                </a:solidFill>
              </a:rPr>
              <a:t>which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wrap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with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myelin</a:t>
            </a:r>
            <a:r>
              <a:rPr lang="hu-HU" sz="1200" dirty="0">
                <a:solidFill>
                  <a:srgbClr val="00B8B4"/>
                </a:solidFill>
              </a:rPr>
              <a:t> -&gt; </a:t>
            </a:r>
            <a:r>
              <a:rPr lang="hu-HU" sz="1200" dirty="0" err="1">
                <a:solidFill>
                  <a:srgbClr val="00B8B4"/>
                </a:solidFill>
              </a:rPr>
              <a:t>so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faster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signal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travel</a:t>
            </a:r>
            <a:r>
              <a:rPr lang="hu-HU" sz="1200" dirty="0">
                <a:solidFill>
                  <a:srgbClr val="00B8B4"/>
                </a:solidFill>
              </a:rPr>
              <a:t>) </a:t>
            </a:r>
            <a:r>
              <a:rPr lang="hu-HU" sz="1200" dirty="0" err="1">
                <a:solidFill>
                  <a:srgbClr val="00B8B4"/>
                </a:solidFill>
              </a:rPr>
              <a:t>causes</a:t>
            </a:r>
            <a:r>
              <a:rPr lang="hu-HU" sz="1200" dirty="0">
                <a:solidFill>
                  <a:srgbClr val="00B8B4"/>
                </a:solidFill>
              </a:rPr>
              <a:t> neuron </a:t>
            </a:r>
            <a:r>
              <a:rPr lang="hu-HU" sz="1200" dirty="0" err="1">
                <a:solidFill>
                  <a:srgbClr val="00B8B4"/>
                </a:solidFill>
              </a:rPr>
              <a:t>to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release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neurotransmitter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at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synapsis</a:t>
            </a:r>
            <a:r>
              <a:rPr lang="hu-HU" sz="1200" dirty="0">
                <a:solidFill>
                  <a:srgbClr val="00B8B4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>
              <a:solidFill>
                <a:srgbClr val="00B8B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z=1.</a:t>
            </a:r>
            <a:r>
              <a:rPr lang="en-US" sz="1200" dirty="0">
                <a:solidFill>
                  <a:srgbClr val="00B8B4"/>
                </a:solidFill>
              </a:rPr>
              <a:t>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a=</a:t>
            </a:r>
            <a:r>
              <a:rPr lang="en-US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0.833</a:t>
            </a:r>
            <a:endParaRPr lang="hu-HU" sz="1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Neurons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https://qbi.uq.edu.au/brain-basics/brain/brain-physiology/action-potentials-and-synapses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https://www.khanacademy.org/science/biology/human-biology/neuron-nervous-system/a/the-synapse#:~:text=Neurons%20communicate%20with%20one%20another,ions%20flow%20directly%20between%20cells.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Why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</a:t>
            </a: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there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is </a:t>
            </a: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bias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https://stackoverflow.com/questions/2480650/what-is-the-role-of-the-bias-in-neural-networks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https://towardsdatascience.com/why-we-need-bias-in-neural-networks-db8f7e07cb98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Why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</a:t>
            </a: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there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is </a:t>
            </a: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activation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</a:t>
            </a: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function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? </a:t>
            </a:r>
            <a:endParaRPr lang="hu-HU" dirty="0"/>
          </a:p>
          <a:p>
            <a:r>
              <a:rPr lang="en-US" dirty="0"/>
              <a:t>https://towardsdatascience.com/everything-you-need-to-know-about-activation-functions-in-deep-learning-models-84ba9f82c253</a:t>
            </a:r>
            <a:r>
              <a:rPr lang="hu-HU" dirty="0"/>
              <a:t> (</a:t>
            </a:r>
            <a:r>
              <a:rPr lang="hu-HU" dirty="0" err="1"/>
              <a:t>vanishing</a:t>
            </a:r>
            <a:r>
              <a:rPr lang="hu-HU" dirty="0"/>
              <a:t> </a:t>
            </a:r>
            <a:r>
              <a:rPr lang="hu-HU" dirty="0" err="1"/>
              <a:t>gradient</a:t>
            </a:r>
            <a:r>
              <a:rPr lang="hu-HU" dirty="0"/>
              <a:t>, </a:t>
            </a:r>
            <a:r>
              <a:rPr lang="hu-HU" dirty="0" err="1"/>
              <a:t>zero</a:t>
            </a:r>
            <a:r>
              <a:rPr lang="hu-HU" dirty="0"/>
              <a:t>-centered, </a:t>
            </a:r>
            <a:r>
              <a:rPr lang="hu-HU" dirty="0" err="1"/>
              <a:t>computational</a:t>
            </a:r>
            <a:r>
              <a:rPr lang="hu-HU" dirty="0"/>
              <a:t> </a:t>
            </a:r>
            <a:r>
              <a:rPr lang="hu-HU" dirty="0" err="1"/>
              <a:t>inexpensive</a:t>
            </a:r>
            <a:r>
              <a:rPr lang="hu-HU" dirty="0"/>
              <a:t>, </a:t>
            </a:r>
            <a:r>
              <a:rPr lang="hu-HU" dirty="0" err="1"/>
              <a:t>differentable</a:t>
            </a:r>
            <a:r>
              <a:rPr lang="hu-HU" dirty="0"/>
              <a:t>)</a:t>
            </a:r>
          </a:p>
          <a:p>
            <a:r>
              <a:rPr lang="en-US" dirty="0"/>
              <a:t>https://www.v7labs.com/blog/neural-networks-activation-functions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410A1-EC1C-4EC8-9EAF-BF61D02875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410A1-EC1C-4EC8-9EAF-BF61D0287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410A1-EC1C-4EC8-9EAF-BF61D02875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1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5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2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DE96-5599-4BE0-A2F8-875B97B0D60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29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C246-2901-4471-AE3E-663F09438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Single</a:t>
            </a:r>
            <a:r>
              <a:rPr lang="hu-HU" dirty="0"/>
              <a:t> 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3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774A34E-66F6-418D-A482-8B2EA4AF550E}"/>
              </a:ext>
            </a:extLst>
          </p:cNvPr>
          <p:cNvSpPr/>
          <p:nvPr/>
        </p:nvSpPr>
        <p:spPr>
          <a:xfrm>
            <a:off x="1010653" y="1318660"/>
            <a:ext cx="457200" cy="4572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3F20166-650A-4D50-A6A2-1EFAB2675E8E}"/>
              </a:ext>
            </a:extLst>
          </p:cNvPr>
          <p:cNvSpPr/>
          <p:nvPr/>
        </p:nvSpPr>
        <p:spPr>
          <a:xfrm>
            <a:off x="1010653" y="1896044"/>
            <a:ext cx="457200" cy="4572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C36BFCF9-F123-46A5-B229-C5A84772E843}"/>
              </a:ext>
            </a:extLst>
          </p:cNvPr>
          <p:cNvSpPr/>
          <p:nvPr/>
        </p:nvSpPr>
        <p:spPr>
          <a:xfrm>
            <a:off x="4018548" y="1506636"/>
            <a:ext cx="4572000" cy="4572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5ED105-3CED-4190-AA5B-E1F5439A71E4}"/>
              </a:ext>
            </a:extLst>
          </p:cNvPr>
          <p:cNvCxnSpPr>
            <a:stCxn id="66" idx="0"/>
            <a:endCxn id="66" idx="4"/>
          </p:cNvCxnSpPr>
          <p:nvPr/>
        </p:nvCxnSpPr>
        <p:spPr>
          <a:xfrm>
            <a:off x="6304548" y="1506636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0E2EE7-AAC3-40E3-89EE-8D62F50625AE}"/>
              </a:ext>
            </a:extLst>
          </p:cNvPr>
          <p:cNvCxnSpPr>
            <a:stCxn id="4" idx="6"/>
            <a:endCxn id="66" idx="2"/>
          </p:cNvCxnSpPr>
          <p:nvPr/>
        </p:nvCxnSpPr>
        <p:spPr>
          <a:xfrm>
            <a:off x="1467853" y="1547260"/>
            <a:ext cx="2550695" cy="2245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3C6815-2AE5-4EE7-9692-1A2739D1AE5C}"/>
              </a:ext>
            </a:extLst>
          </p:cNvPr>
          <p:cNvCxnSpPr>
            <a:cxnSpLocks/>
            <a:stCxn id="6" idx="6"/>
            <a:endCxn id="66" idx="2"/>
          </p:cNvCxnSpPr>
          <p:nvPr/>
        </p:nvCxnSpPr>
        <p:spPr>
          <a:xfrm>
            <a:off x="1467853" y="2124644"/>
            <a:ext cx="2550695" cy="1667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1C3F0EF-F29F-453E-A2F9-38AF08B7A402}"/>
              </a:ext>
            </a:extLst>
          </p:cNvPr>
          <p:cNvCxnSpPr>
            <a:cxnSpLocks/>
            <a:stCxn id="154" idx="6"/>
            <a:endCxn id="66" idx="2"/>
          </p:cNvCxnSpPr>
          <p:nvPr/>
        </p:nvCxnSpPr>
        <p:spPr>
          <a:xfrm>
            <a:off x="1460063" y="2702028"/>
            <a:ext cx="2558485" cy="109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FE6A92-D98B-4B2D-BECB-93131D0431E8}"/>
              </a:ext>
            </a:extLst>
          </p:cNvPr>
          <p:cNvCxnSpPr>
            <a:cxnSpLocks/>
            <a:stCxn id="158" idx="6"/>
            <a:endCxn id="66" idx="2"/>
          </p:cNvCxnSpPr>
          <p:nvPr/>
        </p:nvCxnSpPr>
        <p:spPr>
          <a:xfrm>
            <a:off x="1460063" y="3306692"/>
            <a:ext cx="2558485" cy="4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2C7038-036B-42B7-931A-2E3B228B6591}"/>
              </a:ext>
            </a:extLst>
          </p:cNvPr>
          <p:cNvCxnSpPr>
            <a:cxnSpLocks/>
            <a:stCxn id="160" idx="6"/>
            <a:endCxn id="66" idx="2"/>
          </p:cNvCxnSpPr>
          <p:nvPr/>
        </p:nvCxnSpPr>
        <p:spPr>
          <a:xfrm flipV="1">
            <a:off x="1448378" y="3792636"/>
            <a:ext cx="2570170" cy="1791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CBD0708-1B78-4F49-9ED4-708CBFCF9B0A}"/>
              </a:ext>
            </a:extLst>
          </p:cNvPr>
          <p:cNvCxnSpPr>
            <a:cxnSpLocks/>
            <a:stCxn id="157" idx="6"/>
            <a:endCxn id="66" idx="2"/>
          </p:cNvCxnSpPr>
          <p:nvPr/>
        </p:nvCxnSpPr>
        <p:spPr>
          <a:xfrm flipV="1">
            <a:off x="1448378" y="3792636"/>
            <a:ext cx="2570170" cy="237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F914FF1-2726-4B3B-BBBB-9EBABF137921}"/>
              </a:ext>
            </a:extLst>
          </p:cNvPr>
          <p:cNvCxnSpPr>
            <a:cxnSpLocks/>
            <a:stCxn id="155" idx="6"/>
            <a:endCxn id="66" idx="2"/>
          </p:cNvCxnSpPr>
          <p:nvPr/>
        </p:nvCxnSpPr>
        <p:spPr>
          <a:xfrm flipV="1">
            <a:off x="1456168" y="3792636"/>
            <a:ext cx="2562380" cy="8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90B2B57-433F-4F53-8BBD-8516181141DC}"/>
              </a:ext>
            </a:extLst>
          </p:cNvPr>
          <p:cNvCxnSpPr>
            <a:cxnSpLocks/>
            <a:stCxn id="159" idx="6"/>
            <a:endCxn id="66" idx="2"/>
          </p:cNvCxnSpPr>
          <p:nvPr/>
        </p:nvCxnSpPr>
        <p:spPr>
          <a:xfrm flipV="1">
            <a:off x="1449301" y="3792636"/>
            <a:ext cx="2569247" cy="624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9EE0945-35B1-427B-ACB1-352EA296225A}"/>
              </a:ext>
            </a:extLst>
          </p:cNvPr>
          <p:cNvCxnSpPr>
            <a:cxnSpLocks/>
            <a:stCxn id="156" idx="6"/>
            <a:endCxn id="66" idx="2"/>
          </p:cNvCxnSpPr>
          <p:nvPr/>
        </p:nvCxnSpPr>
        <p:spPr>
          <a:xfrm flipV="1">
            <a:off x="1448378" y="3792636"/>
            <a:ext cx="2570170" cy="1213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E7BF37E9-FEC7-4F74-8CE0-90F29644C932}"/>
              </a:ext>
            </a:extLst>
          </p:cNvPr>
          <p:cNvSpPr/>
          <p:nvPr/>
        </p:nvSpPr>
        <p:spPr>
          <a:xfrm>
            <a:off x="1002863" y="2473428"/>
            <a:ext cx="457200" cy="4572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60A39235-4DE9-4B6E-8347-54274FE85B21}"/>
              </a:ext>
            </a:extLst>
          </p:cNvPr>
          <p:cNvSpPr/>
          <p:nvPr/>
        </p:nvSpPr>
        <p:spPr>
          <a:xfrm>
            <a:off x="998968" y="3653053"/>
            <a:ext cx="457200" cy="4572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AC772811-D95C-413B-A032-A1B4C6BA004B}"/>
              </a:ext>
            </a:extLst>
          </p:cNvPr>
          <p:cNvSpPr/>
          <p:nvPr/>
        </p:nvSpPr>
        <p:spPr>
          <a:xfrm>
            <a:off x="991178" y="4777501"/>
            <a:ext cx="457200" cy="4572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1ED253B2-A1CE-4184-97F8-A43D54261161}"/>
              </a:ext>
            </a:extLst>
          </p:cNvPr>
          <p:cNvSpPr/>
          <p:nvPr/>
        </p:nvSpPr>
        <p:spPr>
          <a:xfrm>
            <a:off x="991178" y="5934567"/>
            <a:ext cx="457200" cy="4572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55C8B35B-91D4-47C6-83B9-42B2EE2261B6}"/>
              </a:ext>
            </a:extLst>
          </p:cNvPr>
          <p:cNvSpPr/>
          <p:nvPr/>
        </p:nvSpPr>
        <p:spPr>
          <a:xfrm>
            <a:off x="1002863" y="3078092"/>
            <a:ext cx="457200" cy="4572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7032F912-07CE-4823-AD90-0FB6FDE42B66}"/>
              </a:ext>
            </a:extLst>
          </p:cNvPr>
          <p:cNvSpPr/>
          <p:nvPr/>
        </p:nvSpPr>
        <p:spPr>
          <a:xfrm>
            <a:off x="992101" y="4188728"/>
            <a:ext cx="457200" cy="4572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B574EA45-CD34-4823-A44A-BCA2C5F6E15C}"/>
              </a:ext>
            </a:extLst>
          </p:cNvPr>
          <p:cNvSpPr/>
          <p:nvPr/>
        </p:nvSpPr>
        <p:spPr>
          <a:xfrm>
            <a:off x="991178" y="5356034"/>
            <a:ext cx="457200" cy="4572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F5B6085-4C10-4107-89D4-182AA5A80605}"/>
              </a:ext>
            </a:extLst>
          </p:cNvPr>
          <p:cNvSpPr txBox="1"/>
          <p:nvPr/>
        </p:nvSpPr>
        <p:spPr>
          <a:xfrm rot="2409278">
            <a:off x="2184354" y="1941948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0.78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15D5445-7D71-472E-BAE5-D9CCCAEFDF0D}"/>
              </a:ext>
            </a:extLst>
          </p:cNvPr>
          <p:cNvSpPr txBox="1"/>
          <p:nvPr/>
        </p:nvSpPr>
        <p:spPr>
          <a:xfrm rot="2301214">
            <a:off x="1957292" y="2287057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0.11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69CC209-A622-4510-94EE-12782C04F269}"/>
              </a:ext>
            </a:extLst>
          </p:cNvPr>
          <p:cNvSpPr txBox="1"/>
          <p:nvPr/>
        </p:nvSpPr>
        <p:spPr>
          <a:xfrm rot="1670192">
            <a:off x="1878464" y="2674746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0.64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E1D60FF-2DD9-402E-8918-49AE5CDC2E9F}"/>
              </a:ext>
            </a:extLst>
          </p:cNvPr>
          <p:cNvSpPr txBox="1"/>
          <p:nvPr/>
        </p:nvSpPr>
        <p:spPr>
          <a:xfrm rot="983228">
            <a:off x="1813336" y="3097957"/>
            <a:ext cx="55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-0.23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1D7F7EC-4BCF-4FE4-8D7B-E599192AFCAB}"/>
              </a:ext>
            </a:extLst>
          </p:cNvPr>
          <p:cNvSpPr txBox="1"/>
          <p:nvPr/>
        </p:nvSpPr>
        <p:spPr>
          <a:xfrm>
            <a:off x="1744672" y="3521058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0.92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728F77A-E279-4CDB-882B-B4C335F12BC9}"/>
              </a:ext>
            </a:extLst>
          </p:cNvPr>
          <p:cNvSpPr txBox="1"/>
          <p:nvPr/>
        </p:nvSpPr>
        <p:spPr>
          <a:xfrm rot="21068732">
            <a:off x="1738300" y="3956651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0.25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A735ADE-88EC-440F-BF51-A9D0AFBC1476}"/>
              </a:ext>
            </a:extLst>
          </p:cNvPr>
          <p:cNvSpPr txBox="1"/>
          <p:nvPr/>
        </p:nvSpPr>
        <p:spPr>
          <a:xfrm rot="20120106">
            <a:off x="1719264" y="4416472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0.55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B505BCE-475A-49F4-A396-7C130193CE9B}"/>
              </a:ext>
            </a:extLst>
          </p:cNvPr>
          <p:cNvSpPr txBox="1"/>
          <p:nvPr/>
        </p:nvSpPr>
        <p:spPr>
          <a:xfrm rot="19473961">
            <a:off x="1722395" y="4821905"/>
            <a:ext cx="696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-0.15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1089C76-F766-4F24-8EC1-09915DD09F5D}"/>
              </a:ext>
            </a:extLst>
          </p:cNvPr>
          <p:cNvSpPr txBox="1"/>
          <p:nvPr/>
        </p:nvSpPr>
        <p:spPr>
          <a:xfrm rot="19182875">
            <a:off x="1784223" y="5304426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0.72</a:t>
            </a:r>
            <a:endParaRPr lang="en-US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7817857-41A1-4C89-8CEF-58FF03957C4A}"/>
                  </a:ext>
                </a:extLst>
              </p:cNvPr>
              <p:cNvSpPr txBox="1"/>
              <p:nvPr/>
            </p:nvSpPr>
            <p:spPr>
              <a:xfrm>
                <a:off x="4338578" y="3665147"/>
                <a:ext cx="1757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7817857-41A1-4C89-8CEF-58FF03957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78" y="3665147"/>
                <a:ext cx="1757420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4EB047C-11D5-4DA5-A5B3-913EFCC759EF}"/>
                  </a:ext>
                </a:extLst>
              </p:cNvPr>
              <p:cNvSpPr txBox="1"/>
              <p:nvPr/>
            </p:nvSpPr>
            <p:spPr>
              <a:xfrm>
                <a:off x="6563403" y="3665147"/>
                <a:ext cx="16459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hu-HU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4EB047C-11D5-4DA5-A5B3-913EFCC75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403" y="3665147"/>
                <a:ext cx="1645939" cy="276999"/>
              </a:xfrm>
              <a:prstGeom prst="rect">
                <a:avLst/>
              </a:prstGeom>
              <a:blipFill>
                <a:blip r:embed="rId4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B8B3407-79D2-40FE-A96E-9871D923F087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8590548" y="3792636"/>
            <a:ext cx="1612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Flowchart: Connector 194">
            <a:extLst>
              <a:ext uri="{FF2B5EF4-FFF2-40B4-BE49-F238E27FC236}">
                <a16:creationId xmlns:a16="http://schemas.microsoft.com/office/drawing/2014/main" id="{620A6FF7-2974-4CC9-AC41-E9B6DAC01636}"/>
              </a:ext>
            </a:extLst>
          </p:cNvPr>
          <p:cNvSpPr/>
          <p:nvPr/>
        </p:nvSpPr>
        <p:spPr>
          <a:xfrm>
            <a:off x="3561347" y="6048866"/>
            <a:ext cx="576309" cy="576309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69819BA-A7FC-4E2E-83E3-B18E7050432D}"/>
              </a:ext>
            </a:extLst>
          </p:cNvPr>
          <p:cNvCxnSpPr>
            <a:cxnSpLocks/>
            <a:stCxn id="195" idx="0"/>
            <a:endCxn id="66" idx="2"/>
          </p:cNvCxnSpPr>
          <p:nvPr/>
        </p:nvCxnSpPr>
        <p:spPr>
          <a:xfrm flipV="1">
            <a:off x="3849502" y="3792636"/>
            <a:ext cx="169046" cy="2256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5DE10BCF-DA83-4D50-95D4-1968E15790CA}"/>
              </a:ext>
            </a:extLst>
          </p:cNvPr>
          <p:cNvSpPr txBox="1"/>
          <p:nvPr/>
        </p:nvSpPr>
        <p:spPr>
          <a:xfrm rot="16554573">
            <a:off x="3523393" y="505595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-2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EACE2E1-E4EB-4788-B785-B47D9D0CB13A}"/>
              </a:ext>
            </a:extLst>
          </p:cNvPr>
          <p:cNvSpPr txBox="1"/>
          <p:nvPr/>
        </p:nvSpPr>
        <p:spPr>
          <a:xfrm>
            <a:off x="9896381" y="647325"/>
            <a:ext cx="1722118" cy="14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accent2"/>
                </a:solidFill>
              </a:rPr>
              <a:t>Sigmoid</a:t>
            </a:r>
            <a:endParaRPr lang="hu-HU" dirty="0">
              <a:solidFill>
                <a:schemeClr val="accent2"/>
              </a:solidFill>
            </a:endParaRPr>
          </a:p>
          <a:p>
            <a:endParaRPr lang="hu-HU" dirty="0">
              <a:solidFill>
                <a:schemeClr val="accent2"/>
              </a:solidFill>
            </a:endParaRPr>
          </a:p>
          <a:p>
            <a:r>
              <a:rPr lang="hu-HU" dirty="0" err="1">
                <a:solidFill>
                  <a:schemeClr val="accent2"/>
                </a:solidFill>
              </a:rPr>
              <a:t>Tanh</a:t>
            </a:r>
            <a:endParaRPr lang="hu-HU" dirty="0">
              <a:solidFill>
                <a:schemeClr val="accent2"/>
              </a:solidFill>
            </a:endParaRPr>
          </a:p>
          <a:p>
            <a:endParaRPr lang="hu-HU" dirty="0">
              <a:solidFill>
                <a:schemeClr val="accent2"/>
              </a:solidFill>
            </a:endParaRPr>
          </a:p>
          <a:p>
            <a:r>
              <a:rPr lang="hu-HU" dirty="0" err="1">
                <a:solidFill>
                  <a:schemeClr val="accent2"/>
                </a:solidFill>
              </a:rPr>
              <a:t>ReLu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6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78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9" grpId="0"/>
      <p:bldP spid="190" grpId="0"/>
      <p:bldP spid="195" grpId="0" animBg="1"/>
      <p:bldP spid="201" grpId="0"/>
      <p:bldP spid="2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477179-2172-40BA-AC09-F71B9C9710EB}"/>
              </a:ext>
            </a:extLst>
          </p:cNvPr>
          <p:cNvSpPr/>
          <p:nvPr/>
        </p:nvSpPr>
        <p:spPr>
          <a:xfrm>
            <a:off x="1135380" y="1436370"/>
            <a:ext cx="4259580" cy="4259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14332-385F-4A07-AE09-6F79F0ADF6E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94960" y="3566160"/>
            <a:ext cx="2385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B2DF0D-4972-4EDD-B89A-0053D4036AE2}"/>
              </a:ext>
            </a:extLst>
          </p:cNvPr>
          <p:cNvSpPr/>
          <p:nvPr/>
        </p:nvSpPr>
        <p:spPr>
          <a:xfrm>
            <a:off x="7780020" y="2251710"/>
            <a:ext cx="388620" cy="2628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DAA439-EA7C-42BC-A428-7CE8A4A7C209}"/>
              </a:ext>
            </a:extLst>
          </p:cNvPr>
          <p:cNvSpPr/>
          <p:nvPr/>
        </p:nvSpPr>
        <p:spPr>
          <a:xfrm>
            <a:off x="6096000" y="4258937"/>
            <a:ext cx="953037" cy="621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2B6A02-9647-4267-AE5F-158405B048EB}"/>
              </a:ext>
            </a:extLst>
          </p:cNvPr>
          <p:cNvSpPr/>
          <p:nvPr/>
        </p:nvSpPr>
        <p:spPr>
          <a:xfrm>
            <a:off x="1451610" y="480060"/>
            <a:ext cx="9288780" cy="5897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0175CD-FEE4-48B3-8996-AB84E212F836}"/>
              </a:ext>
            </a:extLst>
          </p:cNvPr>
          <p:cNvCxnSpPr>
            <a:cxnSpLocks/>
          </p:cNvCxnSpPr>
          <p:nvPr/>
        </p:nvCxnSpPr>
        <p:spPr>
          <a:xfrm>
            <a:off x="2019300" y="225552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3C3905-2983-425F-9D49-697EC52F6E6D}"/>
              </a:ext>
            </a:extLst>
          </p:cNvPr>
          <p:cNvCxnSpPr>
            <a:cxnSpLocks/>
          </p:cNvCxnSpPr>
          <p:nvPr/>
        </p:nvCxnSpPr>
        <p:spPr>
          <a:xfrm>
            <a:off x="2019300" y="257556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69050-C32D-448F-9A32-1F9E3C80CCD0}"/>
              </a:ext>
            </a:extLst>
          </p:cNvPr>
          <p:cNvCxnSpPr>
            <a:cxnSpLocks/>
          </p:cNvCxnSpPr>
          <p:nvPr/>
        </p:nvCxnSpPr>
        <p:spPr>
          <a:xfrm>
            <a:off x="2019300" y="295656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20C3F-A7CA-44AD-ABB9-16892EE6F4E5}"/>
              </a:ext>
            </a:extLst>
          </p:cNvPr>
          <p:cNvCxnSpPr>
            <a:cxnSpLocks/>
          </p:cNvCxnSpPr>
          <p:nvPr/>
        </p:nvCxnSpPr>
        <p:spPr>
          <a:xfrm>
            <a:off x="2019300" y="329184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C50465-09DB-4482-821D-0215795B61A8}"/>
              </a:ext>
            </a:extLst>
          </p:cNvPr>
          <p:cNvCxnSpPr>
            <a:cxnSpLocks/>
          </p:cNvCxnSpPr>
          <p:nvPr/>
        </p:nvCxnSpPr>
        <p:spPr>
          <a:xfrm>
            <a:off x="2019300" y="364236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26F136-CDEC-4C42-82D2-85D21476F0C8}"/>
              </a:ext>
            </a:extLst>
          </p:cNvPr>
          <p:cNvCxnSpPr>
            <a:cxnSpLocks/>
          </p:cNvCxnSpPr>
          <p:nvPr/>
        </p:nvCxnSpPr>
        <p:spPr>
          <a:xfrm>
            <a:off x="2019300" y="402336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B9DDF6-E41C-4D8E-817F-06C686B1F2CF}"/>
              </a:ext>
            </a:extLst>
          </p:cNvPr>
          <p:cNvCxnSpPr>
            <a:cxnSpLocks/>
          </p:cNvCxnSpPr>
          <p:nvPr/>
        </p:nvCxnSpPr>
        <p:spPr>
          <a:xfrm>
            <a:off x="2019300" y="440436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1D1796-EB37-4B78-A3E6-5F8D69754024}"/>
              </a:ext>
            </a:extLst>
          </p:cNvPr>
          <p:cNvCxnSpPr>
            <a:cxnSpLocks/>
          </p:cNvCxnSpPr>
          <p:nvPr/>
        </p:nvCxnSpPr>
        <p:spPr>
          <a:xfrm>
            <a:off x="2019300" y="476250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D05D62-C547-4389-B252-3499CCCF0139}"/>
              </a:ext>
            </a:extLst>
          </p:cNvPr>
          <p:cNvCxnSpPr>
            <a:cxnSpLocks/>
          </p:cNvCxnSpPr>
          <p:nvPr/>
        </p:nvCxnSpPr>
        <p:spPr>
          <a:xfrm>
            <a:off x="2019300" y="509778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04C3EB2-FEC1-444D-910D-AA6A38FADA2C}"/>
              </a:ext>
            </a:extLst>
          </p:cNvPr>
          <p:cNvSpPr/>
          <p:nvPr/>
        </p:nvSpPr>
        <p:spPr>
          <a:xfrm>
            <a:off x="2156460" y="2156462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EC0DA39-F8F4-4711-A922-A5A33DD20B72}"/>
              </a:ext>
            </a:extLst>
          </p:cNvPr>
          <p:cNvSpPr/>
          <p:nvPr/>
        </p:nvSpPr>
        <p:spPr>
          <a:xfrm>
            <a:off x="2987040" y="2491742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05352DB-960E-41E9-8A41-FFC31831BFDC}"/>
              </a:ext>
            </a:extLst>
          </p:cNvPr>
          <p:cNvSpPr/>
          <p:nvPr/>
        </p:nvSpPr>
        <p:spPr>
          <a:xfrm>
            <a:off x="2362200" y="2853690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2102AE2-EF85-4C6D-82AB-47AE5E8015E9}"/>
              </a:ext>
            </a:extLst>
          </p:cNvPr>
          <p:cNvSpPr/>
          <p:nvPr/>
        </p:nvSpPr>
        <p:spPr>
          <a:xfrm>
            <a:off x="2788920" y="3188970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EC36620-ABFE-430D-8CFE-97711FBB1E06}"/>
              </a:ext>
            </a:extLst>
          </p:cNvPr>
          <p:cNvSpPr/>
          <p:nvPr/>
        </p:nvSpPr>
        <p:spPr>
          <a:xfrm>
            <a:off x="3002280" y="355282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DB23B29B-C1BC-493C-8188-59BAF0D81380}"/>
              </a:ext>
            </a:extLst>
          </p:cNvPr>
          <p:cNvSpPr/>
          <p:nvPr/>
        </p:nvSpPr>
        <p:spPr>
          <a:xfrm>
            <a:off x="2567940" y="3924302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451E47C-2B83-4DC5-8F00-E61C80EE856D}"/>
              </a:ext>
            </a:extLst>
          </p:cNvPr>
          <p:cNvSpPr/>
          <p:nvPr/>
        </p:nvSpPr>
        <p:spPr>
          <a:xfrm>
            <a:off x="2156460" y="4324351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5571E90E-68EC-4719-A6A6-36F84F43C760}"/>
              </a:ext>
            </a:extLst>
          </p:cNvPr>
          <p:cNvSpPr/>
          <p:nvPr/>
        </p:nvSpPr>
        <p:spPr>
          <a:xfrm>
            <a:off x="2956560" y="4659630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51249F-95D0-4291-B324-378ECA089597}"/>
              </a:ext>
            </a:extLst>
          </p:cNvPr>
          <p:cNvSpPr/>
          <p:nvPr/>
        </p:nvSpPr>
        <p:spPr>
          <a:xfrm>
            <a:off x="2362200" y="5017770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94E00-72EB-42CC-B844-40F345910FB6}"/>
              </a:ext>
            </a:extLst>
          </p:cNvPr>
          <p:cNvSpPr txBox="1"/>
          <p:nvPr/>
        </p:nvSpPr>
        <p:spPr>
          <a:xfrm>
            <a:off x="1594485" y="2054425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BD30C7-93C4-4001-9B39-0D0F2E2B07DA}"/>
              </a:ext>
            </a:extLst>
          </p:cNvPr>
          <p:cNvSpPr txBox="1"/>
          <p:nvPr/>
        </p:nvSpPr>
        <p:spPr>
          <a:xfrm>
            <a:off x="1594485" y="2405362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0384DD-C931-41FB-89FC-605221AECB09}"/>
              </a:ext>
            </a:extLst>
          </p:cNvPr>
          <p:cNvSpPr txBox="1"/>
          <p:nvPr/>
        </p:nvSpPr>
        <p:spPr>
          <a:xfrm>
            <a:off x="1594485" y="2756299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1682B7-D021-4B07-AC8B-75F8A11D66FC}"/>
              </a:ext>
            </a:extLst>
          </p:cNvPr>
          <p:cNvSpPr txBox="1"/>
          <p:nvPr/>
        </p:nvSpPr>
        <p:spPr>
          <a:xfrm>
            <a:off x="1594485" y="3108906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C7DB6-B0D7-40EA-8226-A992A7277A50}"/>
              </a:ext>
            </a:extLst>
          </p:cNvPr>
          <p:cNvSpPr txBox="1"/>
          <p:nvPr/>
        </p:nvSpPr>
        <p:spPr>
          <a:xfrm>
            <a:off x="1586865" y="3450790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DB944-5A39-40C7-9EB8-970D8EF18FE5}"/>
              </a:ext>
            </a:extLst>
          </p:cNvPr>
          <p:cNvSpPr txBox="1"/>
          <p:nvPr/>
        </p:nvSpPr>
        <p:spPr>
          <a:xfrm>
            <a:off x="1594485" y="3844887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BF649-B683-49C9-982B-FC916C5275F7}"/>
              </a:ext>
            </a:extLst>
          </p:cNvPr>
          <p:cNvSpPr txBox="1"/>
          <p:nvPr/>
        </p:nvSpPr>
        <p:spPr>
          <a:xfrm>
            <a:off x="1594485" y="4239874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70F610-1393-4F39-97A2-9C985D001E47}"/>
              </a:ext>
            </a:extLst>
          </p:cNvPr>
          <p:cNvSpPr txBox="1"/>
          <p:nvPr/>
        </p:nvSpPr>
        <p:spPr>
          <a:xfrm>
            <a:off x="1594485" y="4557593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C74E2B-F957-47C0-8C89-D1E8E903A557}"/>
              </a:ext>
            </a:extLst>
          </p:cNvPr>
          <p:cNvSpPr txBox="1"/>
          <p:nvPr/>
        </p:nvSpPr>
        <p:spPr>
          <a:xfrm>
            <a:off x="1586865" y="4914365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1305F6-7B20-4C76-A9C4-5455F60DE84E}"/>
              </a:ext>
            </a:extLst>
          </p:cNvPr>
          <p:cNvSpPr/>
          <p:nvPr/>
        </p:nvSpPr>
        <p:spPr>
          <a:xfrm>
            <a:off x="4436146" y="2956560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1.</a:t>
            </a:r>
            <a:r>
              <a:rPr lang="en-US" sz="1800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E57B4A-1701-44EF-869A-3BE4C3C5FAF6}"/>
              </a:ext>
            </a:extLst>
          </p:cNvPr>
          <p:cNvSpPr/>
          <p:nvPr/>
        </p:nvSpPr>
        <p:spPr>
          <a:xfrm>
            <a:off x="7796566" y="2947991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0.883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666D8DB-AA32-4389-A15C-1B737F7AF4D5}"/>
              </a:ext>
            </a:extLst>
          </p:cNvPr>
          <p:cNvSpPr/>
          <p:nvPr/>
        </p:nvSpPr>
        <p:spPr>
          <a:xfrm>
            <a:off x="6289711" y="3377566"/>
            <a:ext cx="1009650" cy="3505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solidFill>
                  <a:schemeClr val="tx1"/>
                </a:solidFill>
              </a:rPr>
              <a:t>Activation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function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337</Words>
  <Application>Microsoft Office PowerPoint</Application>
  <PresentationFormat>Widescreen</PresentationFormat>
  <Paragraphs>76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 Neue</vt:lpstr>
      <vt:lpstr>Office Theme</vt:lpstr>
      <vt:lpstr>Single Neuron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Neuron</dc:title>
  <dc:creator>Szilvasi, Peter (ADV D EU HU OPS 4 1)</dc:creator>
  <cp:lastModifiedBy>Szilvasi, Peter (ADV D EU HU OPS 4 MIS 1)</cp:lastModifiedBy>
  <cp:revision>13</cp:revision>
  <dcterms:created xsi:type="dcterms:W3CDTF">2022-04-05T13:11:10Z</dcterms:created>
  <dcterms:modified xsi:type="dcterms:W3CDTF">2022-04-14T13:58:52Z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2022-04-14T13:58:52Z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08eadc2e-257a-4558-9bdb-346b047313fb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