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9" r:id="rId3"/>
    <p:sldId id="260" r:id="rId4"/>
    <p:sldId id="258" r:id="rId5"/>
    <p:sldId id="263" r:id="rId6"/>
    <p:sldId id="265" r:id="rId7"/>
    <p:sldId id="276" r:id="rId8"/>
    <p:sldId id="261" r:id="rId9"/>
    <p:sldId id="268" r:id="rId10"/>
    <p:sldId id="269" r:id="rId11"/>
    <p:sldId id="270" r:id="rId12"/>
    <p:sldId id="277" r:id="rId13"/>
    <p:sldId id="264" r:id="rId14"/>
    <p:sldId id="279" r:id="rId15"/>
    <p:sldId id="289" r:id="rId16"/>
    <p:sldId id="280" r:id="rId17"/>
    <p:sldId id="282" r:id="rId18"/>
    <p:sldId id="281" r:id="rId19"/>
    <p:sldId id="283" r:id="rId20"/>
    <p:sldId id="285" r:id="rId21"/>
    <p:sldId id="284" r:id="rId22"/>
    <p:sldId id="286" r:id="rId23"/>
    <p:sldId id="287" r:id="rId24"/>
    <p:sldId id="290" r:id="rId25"/>
    <p:sldId id="288" r:id="rId26"/>
    <p:sldId id="293" r:id="rId27"/>
    <p:sldId id="300" r:id="rId28"/>
    <p:sldId id="295" r:id="rId29"/>
    <p:sldId id="296" r:id="rId30"/>
    <p:sldId id="298" r:id="rId31"/>
    <p:sldId id="299" r:id="rId32"/>
    <p:sldId id="297" r:id="rId33"/>
    <p:sldId id="301" r:id="rId34"/>
    <p:sldId id="304" r:id="rId35"/>
    <p:sldId id="305" r:id="rId36"/>
    <p:sldId id="302" r:id="rId37"/>
    <p:sldId id="303" r:id="rId38"/>
    <p:sldId id="292" r:id="rId39"/>
    <p:sldId id="266" r:id="rId40"/>
    <p:sldId id="267" r:id="rId41"/>
    <p:sldId id="272" r:id="rId42"/>
    <p:sldId id="274" r:id="rId43"/>
    <p:sldId id="275" r:id="rId44"/>
    <p:sldId id="278" r:id="rId45"/>
    <p:sldId id="262" r:id="rId46"/>
    <p:sldId id="273" r:id="rId47"/>
    <p:sldId id="271" r:id="rId48"/>
  </p:sldIdLst>
  <p:sldSz cx="12192000" cy="6858000"/>
  <p:notesSz cx="6858000" cy="9144000"/>
  <p:custDataLst>
    <p:tags r:id="rId5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7F40C5B-4C8B-4B33-AA83-777049645D18}">
          <p14:sldIdLst>
            <p14:sldId id="256"/>
            <p14:sldId id="259"/>
            <p14:sldId id="260"/>
            <p14:sldId id="258"/>
            <p14:sldId id="263"/>
            <p14:sldId id="265"/>
            <p14:sldId id="276"/>
            <p14:sldId id="261"/>
            <p14:sldId id="268"/>
            <p14:sldId id="269"/>
            <p14:sldId id="270"/>
            <p14:sldId id="277"/>
            <p14:sldId id="264"/>
            <p14:sldId id="279"/>
            <p14:sldId id="289"/>
            <p14:sldId id="280"/>
            <p14:sldId id="282"/>
            <p14:sldId id="281"/>
            <p14:sldId id="283"/>
            <p14:sldId id="285"/>
            <p14:sldId id="284"/>
            <p14:sldId id="286"/>
            <p14:sldId id="287"/>
            <p14:sldId id="290"/>
            <p14:sldId id="288"/>
            <p14:sldId id="293"/>
            <p14:sldId id="300"/>
            <p14:sldId id="295"/>
            <p14:sldId id="296"/>
            <p14:sldId id="298"/>
            <p14:sldId id="299"/>
            <p14:sldId id="297"/>
            <p14:sldId id="301"/>
            <p14:sldId id="304"/>
            <p14:sldId id="305"/>
            <p14:sldId id="302"/>
            <p14:sldId id="303"/>
            <p14:sldId id="292"/>
            <p14:sldId id="266"/>
            <p14:sldId id="267"/>
            <p14:sldId id="272"/>
            <p14:sldId id="274"/>
            <p14:sldId id="275"/>
            <p14:sldId id="278"/>
            <p14:sldId id="262"/>
          </p14:sldIdLst>
        </p14:section>
        <p14:section name="Supplementary" id="{E0101970-E752-4B17-ACAA-147F40CA85C0}">
          <p14:sldIdLst>
            <p14:sldId id="273"/>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9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055" autoAdjust="0"/>
  </p:normalViewPr>
  <p:slideViewPr>
    <p:cSldViewPr snapToGrid="0">
      <p:cViewPr varScale="1">
        <p:scale>
          <a:sx n="74" d="100"/>
          <a:sy n="74" d="100"/>
        </p:scale>
        <p:origin x="1013"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7A0433-32BF-4123-9CF3-8D802C2E44FE}" type="datetimeFigureOut">
              <a:rPr lang="en-US" smtClean="0"/>
              <a:t>4/1/2022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420C60-E035-4773-AD7D-7085F445A2E6}" type="slidenum">
              <a:rPr lang="en-US" smtClean="0"/>
              <a:t>‹#›</a:t>
            </a:fld>
            <a:endParaRPr lang="en-US"/>
          </a:p>
        </p:txBody>
      </p:sp>
    </p:spTree>
    <p:extLst>
      <p:ext uri="{BB962C8B-B14F-4D97-AF65-F5344CB8AC3E}">
        <p14:creationId xmlns:p14="http://schemas.microsoft.com/office/powerpoint/2010/main" val="1199590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de-DE" dirty="0"/>
          </a:p>
          <a:p>
            <a:pPr marL="171450" indent="-171450">
              <a:buFontTx/>
              <a:buChar char="-"/>
            </a:pPr>
            <a:endParaRPr lang="de-DE" dirty="0"/>
          </a:p>
        </p:txBody>
      </p:sp>
      <p:sp>
        <p:nvSpPr>
          <p:cNvPr id="4" name="Slide Number Placeholder 3"/>
          <p:cNvSpPr>
            <a:spLocks noGrp="1"/>
          </p:cNvSpPr>
          <p:nvPr>
            <p:ph type="sldNum" sz="quarter" idx="5"/>
          </p:nvPr>
        </p:nvSpPr>
        <p:spPr/>
        <p:txBody>
          <a:bodyPr/>
          <a:lstStyle/>
          <a:p>
            <a:fld id="{3E420C60-E035-4773-AD7D-7085F445A2E6}" type="slidenum">
              <a:rPr lang="en-US" smtClean="0"/>
              <a:t>14</a:t>
            </a:fld>
            <a:endParaRPr lang="en-US"/>
          </a:p>
        </p:txBody>
      </p:sp>
    </p:spTree>
    <p:extLst>
      <p:ext uri="{BB962C8B-B14F-4D97-AF65-F5344CB8AC3E}">
        <p14:creationId xmlns:p14="http://schemas.microsoft.com/office/powerpoint/2010/main" val="12263354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3E420C60-E035-4773-AD7D-7085F445A2E6}" type="slidenum">
              <a:rPr lang="en-US" smtClean="0"/>
              <a:t>23</a:t>
            </a:fld>
            <a:endParaRPr lang="en-US"/>
          </a:p>
        </p:txBody>
      </p:sp>
    </p:spTree>
    <p:extLst>
      <p:ext uri="{BB962C8B-B14F-4D97-AF65-F5344CB8AC3E}">
        <p14:creationId xmlns:p14="http://schemas.microsoft.com/office/powerpoint/2010/main" val="1065922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de-DE" dirty="0"/>
              <a:t>Top 10-20 der signifikanten hits nehmen und da die Gene abgleichen</a:t>
            </a:r>
          </a:p>
          <a:p>
            <a:pPr marL="171450" indent="-171450">
              <a:buFontTx/>
              <a:buChar char="-"/>
            </a:pPr>
            <a:r>
              <a:rPr lang="de-DE" dirty="0"/>
              <a:t>Sortierung </a:t>
            </a:r>
          </a:p>
          <a:p>
            <a:pPr marL="171450" indent="-171450">
              <a:buFontTx/>
              <a:buChar char="-"/>
            </a:pPr>
            <a:r>
              <a:rPr lang="de-DE" dirty="0"/>
              <a:t>Vergleich alt/neu</a:t>
            </a:r>
          </a:p>
          <a:p>
            <a:pPr marL="171450" indent="-171450">
              <a:buFontTx/>
              <a:buChar char="-"/>
            </a:pPr>
            <a:r>
              <a:rPr lang="de-DE" dirty="0"/>
              <a:t>Überlappungen zwischen Gensets als neue Heatmap (auch hier Trennung alt/neu)</a:t>
            </a:r>
          </a:p>
          <a:p>
            <a:pPr marL="171450" indent="-171450">
              <a:buFontTx/>
              <a:buChar char="-"/>
            </a:pPr>
            <a:endParaRPr lang="de-DE" dirty="0"/>
          </a:p>
        </p:txBody>
      </p:sp>
      <p:sp>
        <p:nvSpPr>
          <p:cNvPr id="4" name="Slide Number Placeholder 3"/>
          <p:cNvSpPr>
            <a:spLocks noGrp="1"/>
          </p:cNvSpPr>
          <p:nvPr>
            <p:ph type="sldNum" sz="quarter" idx="5"/>
          </p:nvPr>
        </p:nvSpPr>
        <p:spPr/>
        <p:txBody>
          <a:bodyPr/>
          <a:lstStyle/>
          <a:p>
            <a:fld id="{3E420C60-E035-4773-AD7D-7085F445A2E6}" type="slidenum">
              <a:rPr lang="en-US" smtClean="0"/>
              <a:t>33</a:t>
            </a:fld>
            <a:endParaRPr lang="en-US"/>
          </a:p>
        </p:txBody>
      </p:sp>
    </p:spTree>
    <p:extLst>
      <p:ext uri="{BB962C8B-B14F-4D97-AF65-F5344CB8AC3E}">
        <p14:creationId xmlns:p14="http://schemas.microsoft.com/office/powerpoint/2010/main" val="23014513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de-DE" dirty="0"/>
          </a:p>
        </p:txBody>
      </p:sp>
      <p:sp>
        <p:nvSpPr>
          <p:cNvPr id="4" name="Slide Number Placeholder 3"/>
          <p:cNvSpPr>
            <a:spLocks noGrp="1"/>
          </p:cNvSpPr>
          <p:nvPr>
            <p:ph type="sldNum" sz="quarter" idx="5"/>
          </p:nvPr>
        </p:nvSpPr>
        <p:spPr/>
        <p:txBody>
          <a:bodyPr/>
          <a:lstStyle/>
          <a:p>
            <a:fld id="{3E420C60-E035-4773-AD7D-7085F445A2E6}" type="slidenum">
              <a:rPr lang="en-US" smtClean="0"/>
              <a:t>34</a:t>
            </a:fld>
            <a:endParaRPr lang="en-US"/>
          </a:p>
        </p:txBody>
      </p:sp>
    </p:spTree>
    <p:extLst>
      <p:ext uri="{BB962C8B-B14F-4D97-AF65-F5344CB8AC3E}">
        <p14:creationId xmlns:p14="http://schemas.microsoft.com/office/powerpoint/2010/main" val="10802732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de-DE" dirty="0"/>
          </a:p>
        </p:txBody>
      </p:sp>
      <p:sp>
        <p:nvSpPr>
          <p:cNvPr id="4" name="Slide Number Placeholder 3"/>
          <p:cNvSpPr>
            <a:spLocks noGrp="1"/>
          </p:cNvSpPr>
          <p:nvPr>
            <p:ph type="sldNum" sz="quarter" idx="5"/>
          </p:nvPr>
        </p:nvSpPr>
        <p:spPr/>
        <p:txBody>
          <a:bodyPr/>
          <a:lstStyle/>
          <a:p>
            <a:fld id="{3E420C60-E035-4773-AD7D-7085F445A2E6}" type="slidenum">
              <a:rPr lang="en-US" smtClean="0"/>
              <a:t>35</a:t>
            </a:fld>
            <a:endParaRPr lang="en-US"/>
          </a:p>
        </p:txBody>
      </p:sp>
    </p:spTree>
    <p:extLst>
      <p:ext uri="{BB962C8B-B14F-4D97-AF65-F5344CB8AC3E}">
        <p14:creationId xmlns:p14="http://schemas.microsoft.com/office/powerpoint/2010/main" val="24315471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de-DE" dirty="0"/>
              <a:t>GSE64401 -&gt; mehr WormbaseIDs?</a:t>
            </a:r>
          </a:p>
          <a:p>
            <a:pPr marL="171450" indent="-171450">
              <a:buFontTx/>
              <a:buChar char="-"/>
            </a:pPr>
            <a:r>
              <a:rPr lang="de-DE" dirty="0"/>
              <a:t>Fokus auf GSE111797 und GSE60063 Überlappungen/Unterschiede</a:t>
            </a:r>
          </a:p>
          <a:p>
            <a:pPr marL="171450" indent="-171450">
              <a:buFontTx/>
              <a:buChar char="-"/>
            </a:pPr>
            <a:r>
              <a:rPr lang="de-DE" dirty="0"/>
              <a:t>24h dazunehmen</a:t>
            </a:r>
          </a:p>
        </p:txBody>
      </p:sp>
      <p:sp>
        <p:nvSpPr>
          <p:cNvPr id="4" name="Slide Number Placeholder 3"/>
          <p:cNvSpPr>
            <a:spLocks noGrp="1"/>
          </p:cNvSpPr>
          <p:nvPr>
            <p:ph type="sldNum" sz="quarter" idx="5"/>
          </p:nvPr>
        </p:nvSpPr>
        <p:spPr/>
        <p:txBody>
          <a:bodyPr/>
          <a:lstStyle/>
          <a:p>
            <a:fld id="{3E420C60-E035-4773-AD7D-7085F445A2E6}" type="slidenum">
              <a:rPr lang="en-US" smtClean="0"/>
              <a:t>36</a:t>
            </a:fld>
            <a:endParaRPr lang="en-US"/>
          </a:p>
        </p:txBody>
      </p:sp>
    </p:spTree>
    <p:extLst>
      <p:ext uri="{BB962C8B-B14F-4D97-AF65-F5344CB8AC3E}">
        <p14:creationId xmlns:p14="http://schemas.microsoft.com/office/powerpoint/2010/main" val="22461622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3E420C60-E035-4773-AD7D-7085F445A2E6}" type="slidenum">
              <a:rPr lang="en-US" smtClean="0"/>
              <a:t>38</a:t>
            </a:fld>
            <a:endParaRPr lang="en-US"/>
          </a:p>
        </p:txBody>
      </p:sp>
    </p:spTree>
    <p:extLst>
      <p:ext uri="{BB962C8B-B14F-4D97-AF65-F5344CB8AC3E}">
        <p14:creationId xmlns:p14="http://schemas.microsoft.com/office/powerpoint/2010/main" val="2532073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de-DE" dirty="0"/>
          </a:p>
          <a:p>
            <a:pPr marL="171450" indent="-171450">
              <a:buFontTx/>
              <a:buChar char="-"/>
            </a:pPr>
            <a:endParaRPr lang="de-DE" dirty="0"/>
          </a:p>
        </p:txBody>
      </p:sp>
      <p:sp>
        <p:nvSpPr>
          <p:cNvPr id="4" name="Slide Number Placeholder 3"/>
          <p:cNvSpPr>
            <a:spLocks noGrp="1"/>
          </p:cNvSpPr>
          <p:nvPr>
            <p:ph type="sldNum" sz="quarter" idx="5"/>
          </p:nvPr>
        </p:nvSpPr>
        <p:spPr/>
        <p:txBody>
          <a:bodyPr/>
          <a:lstStyle/>
          <a:p>
            <a:fld id="{3E420C60-E035-4773-AD7D-7085F445A2E6}" type="slidenum">
              <a:rPr lang="en-US" smtClean="0"/>
              <a:t>15</a:t>
            </a:fld>
            <a:endParaRPr lang="en-US"/>
          </a:p>
        </p:txBody>
      </p:sp>
    </p:spTree>
    <p:extLst>
      <p:ext uri="{BB962C8B-B14F-4D97-AF65-F5344CB8AC3E}">
        <p14:creationId xmlns:p14="http://schemas.microsoft.com/office/powerpoint/2010/main" val="1185395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3E420C60-E035-4773-AD7D-7085F445A2E6}" type="slidenum">
              <a:rPr lang="en-US" smtClean="0"/>
              <a:t>16</a:t>
            </a:fld>
            <a:endParaRPr lang="en-US"/>
          </a:p>
        </p:txBody>
      </p:sp>
    </p:spTree>
    <p:extLst>
      <p:ext uri="{BB962C8B-B14F-4D97-AF65-F5344CB8AC3E}">
        <p14:creationId xmlns:p14="http://schemas.microsoft.com/office/powerpoint/2010/main" val="1023756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3E420C60-E035-4773-AD7D-7085F445A2E6}" type="slidenum">
              <a:rPr lang="en-US" smtClean="0"/>
              <a:t>17</a:t>
            </a:fld>
            <a:endParaRPr lang="en-US"/>
          </a:p>
        </p:txBody>
      </p:sp>
    </p:spTree>
    <p:extLst>
      <p:ext uri="{BB962C8B-B14F-4D97-AF65-F5344CB8AC3E}">
        <p14:creationId xmlns:p14="http://schemas.microsoft.com/office/powerpoint/2010/main" val="3804977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3E420C60-E035-4773-AD7D-7085F445A2E6}" type="slidenum">
              <a:rPr lang="en-US" smtClean="0"/>
              <a:t>18</a:t>
            </a:fld>
            <a:endParaRPr lang="en-US"/>
          </a:p>
        </p:txBody>
      </p:sp>
    </p:spTree>
    <p:extLst>
      <p:ext uri="{BB962C8B-B14F-4D97-AF65-F5344CB8AC3E}">
        <p14:creationId xmlns:p14="http://schemas.microsoft.com/office/powerpoint/2010/main" val="1558204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3E420C60-E035-4773-AD7D-7085F445A2E6}" type="slidenum">
              <a:rPr lang="en-US" smtClean="0"/>
              <a:t>19</a:t>
            </a:fld>
            <a:endParaRPr lang="en-US"/>
          </a:p>
        </p:txBody>
      </p:sp>
    </p:spTree>
    <p:extLst>
      <p:ext uri="{BB962C8B-B14F-4D97-AF65-F5344CB8AC3E}">
        <p14:creationId xmlns:p14="http://schemas.microsoft.com/office/powerpoint/2010/main" val="773287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3E420C60-E035-4773-AD7D-7085F445A2E6}" type="slidenum">
              <a:rPr lang="en-US" smtClean="0"/>
              <a:t>20</a:t>
            </a:fld>
            <a:endParaRPr lang="en-US"/>
          </a:p>
        </p:txBody>
      </p:sp>
    </p:spTree>
    <p:extLst>
      <p:ext uri="{BB962C8B-B14F-4D97-AF65-F5344CB8AC3E}">
        <p14:creationId xmlns:p14="http://schemas.microsoft.com/office/powerpoint/2010/main" val="1042437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3E420C60-E035-4773-AD7D-7085F445A2E6}" type="slidenum">
              <a:rPr lang="en-US" smtClean="0"/>
              <a:t>21</a:t>
            </a:fld>
            <a:endParaRPr lang="en-US"/>
          </a:p>
        </p:txBody>
      </p:sp>
    </p:spTree>
    <p:extLst>
      <p:ext uri="{BB962C8B-B14F-4D97-AF65-F5344CB8AC3E}">
        <p14:creationId xmlns:p14="http://schemas.microsoft.com/office/powerpoint/2010/main" val="2720359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3E420C60-E035-4773-AD7D-7085F445A2E6}" type="slidenum">
              <a:rPr lang="en-US" smtClean="0"/>
              <a:t>22</a:t>
            </a:fld>
            <a:endParaRPr lang="en-US"/>
          </a:p>
        </p:txBody>
      </p:sp>
    </p:spTree>
    <p:extLst>
      <p:ext uri="{BB962C8B-B14F-4D97-AF65-F5344CB8AC3E}">
        <p14:creationId xmlns:p14="http://schemas.microsoft.com/office/powerpoint/2010/main" val="1514178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36B76-EE7B-46BC-8553-6E11C3DA00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4F501D-1458-47CE-A382-06709EDB2F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189121-ECC4-4268-95D4-511EF6D240E3}"/>
              </a:ext>
            </a:extLst>
          </p:cNvPr>
          <p:cNvSpPr>
            <a:spLocks noGrp="1"/>
          </p:cNvSpPr>
          <p:nvPr>
            <p:ph type="dt" sz="half" idx="10"/>
          </p:nvPr>
        </p:nvSpPr>
        <p:spPr/>
        <p:txBody>
          <a:bodyPr/>
          <a:lstStyle/>
          <a:p>
            <a:fld id="{F7328158-037F-4465-8A80-A8C2AF0C271C}" type="datetime1">
              <a:rPr lang="en-US" smtClean="0"/>
              <a:t>4/1/2022</a:t>
            </a:fld>
            <a:endParaRPr lang="en-US"/>
          </a:p>
        </p:txBody>
      </p:sp>
      <p:sp>
        <p:nvSpPr>
          <p:cNvPr id="5" name="Footer Placeholder 4">
            <a:extLst>
              <a:ext uri="{FF2B5EF4-FFF2-40B4-BE49-F238E27FC236}">
                <a16:creationId xmlns:a16="http://schemas.microsoft.com/office/drawing/2014/main" id="{DE3BD340-85BB-46C6-BBC6-76E72395F16A}"/>
              </a:ext>
            </a:extLst>
          </p:cNvPr>
          <p:cNvSpPr>
            <a:spLocks noGrp="1"/>
          </p:cNvSpPr>
          <p:nvPr>
            <p:ph type="ftr" sz="quarter" idx="11"/>
          </p:nvPr>
        </p:nvSpPr>
        <p:spPr/>
        <p:txBody>
          <a:bodyPr/>
          <a:lstStyle/>
          <a:p>
            <a:r>
              <a:rPr lang="en-US"/>
              <a:t>jennifer.neumaier@t-online.de</a:t>
            </a:r>
          </a:p>
        </p:txBody>
      </p:sp>
      <p:sp>
        <p:nvSpPr>
          <p:cNvPr id="6" name="Slide Number Placeholder 5">
            <a:extLst>
              <a:ext uri="{FF2B5EF4-FFF2-40B4-BE49-F238E27FC236}">
                <a16:creationId xmlns:a16="http://schemas.microsoft.com/office/drawing/2014/main" id="{FD613EE0-F3CF-46CE-9DAB-A7AEAC64E08D}"/>
              </a:ext>
            </a:extLst>
          </p:cNvPr>
          <p:cNvSpPr>
            <a:spLocks noGrp="1"/>
          </p:cNvSpPr>
          <p:nvPr>
            <p:ph type="sldNum" sz="quarter" idx="12"/>
          </p:nvPr>
        </p:nvSpPr>
        <p:spPr/>
        <p:txBody>
          <a:bodyPr/>
          <a:lstStyle/>
          <a:p>
            <a:fld id="{36E05251-E475-4ACA-9084-F1F2642CD7B6}" type="slidenum">
              <a:rPr lang="en-US" smtClean="0"/>
              <a:t>‹#›</a:t>
            </a:fld>
            <a:endParaRPr lang="en-US"/>
          </a:p>
        </p:txBody>
      </p:sp>
    </p:spTree>
    <p:extLst>
      <p:ext uri="{BB962C8B-B14F-4D97-AF65-F5344CB8AC3E}">
        <p14:creationId xmlns:p14="http://schemas.microsoft.com/office/powerpoint/2010/main" val="3023687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2F3EC-6685-4C7F-A1E9-2DD400D534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DFC324-A695-40F7-995E-84567C0EDA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986304-40F7-4328-AF76-52B9019F63E5}"/>
              </a:ext>
            </a:extLst>
          </p:cNvPr>
          <p:cNvSpPr>
            <a:spLocks noGrp="1"/>
          </p:cNvSpPr>
          <p:nvPr>
            <p:ph type="dt" sz="half" idx="10"/>
          </p:nvPr>
        </p:nvSpPr>
        <p:spPr/>
        <p:txBody>
          <a:bodyPr/>
          <a:lstStyle/>
          <a:p>
            <a:fld id="{9518138F-43A4-49E3-8252-F284EF9DE12D}" type="datetime1">
              <a:rPr lang="en-US" smtClean="0"/>
              <a:t>4/1/2022</a:t>
            </a:fld>
            <a:endParaRPr lang="en-US"/>
          </a:p>
        </p:txBody>
      </p:sp>
      <p:sp>
        <p:nvSpPr>
          <p:cNvPr id="5" name="Footer Placeholder 4">
            <a:extLst>
              <a:ext uri="{FF2B5EF4-FFF2-40B4-BE49-F238E27FC236}">
                <a16:creationId xmlns:a16="http://schemas.microsoft.com/office/drawing/2014/main" id="{7FF2FAE0-74B3-4FAC-A920-4DF5C903DA63}"/>
              </a:ext>
            </a:extLst>
          </p:cNvPr>
          <p:cNvSpPr>
            <a:spLocks noGrp="1"/>
          </p:cNvSpPr>
          <p:nvPr>
            <p:ph type="ftr" sz="quarter" idx="11"/>
          </p:nvPr>
        </p:nvSpPr>
        <p:spPr/>
        <p:txBody>
          <a:bodyPr/>
          <a:lstStyle/>
          <a:p>
            <a:r>
              <a:rPr lang="en-US"/>
              <a:t>jennifer.neumaier@t-online.de</a:t>
            </a:r>
          </a:p>
        </p:txBody>
      </p:sp>
      <p:sp>
        <p:nvSpPr>
          <p:cNvPr id="6" name="Slide Number Placeholder 5">
            <a:extLst>
              <a:ext uri="{FF2B5EF4-FFF2-40B4-BE49-F238E27FC236}">
                <a16:creationId xmlns:a16="http://schemas.microsoft.com/office/drawing/2014/main" id="{9601849A-B08C-4FE8-BB96-CB028BA473A7}"/>
              </a:ext>
            </a:extLst>
          </p:cNvPr>
          <p:cNvSpPr>
            <a:spLocks noGrp="1"/>
          </p:cNvSpPr>
          <p:nvPr>
            <p:ph type="sldNum" sz="quarter" idx="12"/>
          </p:nvPr>
        </p:nvSpPr>
        <p:spPr/>
        <p:txBody>
          <a:bodyPr/>
          <a:lstStyle/>
          <a:p>
            <a:fld id="{36E05251-E475-4ACA-9084-F1F2642CD7B6}" type="slidenum">
              <a:rPr lang="en-US" smtClean="0"/>
              <a:t>‹#›</a:t>
            </a:fld>
            <a:endParaRPr lang="en-US"/>
          </a:p>
        </p:txBody>
      </p:sp>
    </p:spTree>
    <p:extLst>
      <p:ext uri="{BB962C8B-B14F-4D97-AF65-F5344CB8AC3E}">
        <p14:creationId xmlns:p14="http://schemas.microsoft.com/office/powerpoint/2010/main" val="2455815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6A780A-AAE2-4480-B3A9-CE066535DE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AD9813-B6CD-4A21-8954-4C10011848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F3ADDE-DDC2-41C9-9B7B-4FC59F56C45E}"/>
              </a:ext>
            </a:extLst>
          </p:cNvPr>
          <p:cNvSpPr>
            <a:spLocks noGrp="1"/>
          </p:cNvSpPr>
          <p:nvPr>
            <p:ph type="dt" sz="half" idx="10"/>
          </p:nvPr>
        </p:nvSpPr>
        <p:spPr/>
        <p:txBody>
          <a:bodyPr/>
          <a:lstStyle/>
          <a:p>
            <a:fld id="{1DC4BDB0-1296-49E3-937B-F30ACA7B4F94}" type="datetime1">
              <a:rPr lang="en-US" smtClean="0"/>
              <a:t>4/1/2022</a:t>
            </a:fld>
            <a:endParaRPr lang="en-US"/>
          </a:p>
        </p:txBody>
      </p:sp>
      <p:sp>
        <p:nvSpPr>
          <p:cNvPr id="5" name="Footer Placeholder 4">
            <a:extLst>
              <a:ext uri="{FF2B5EF4-FFF2-40B4-BE49-F238E27FC236}">
                <a16:creationId xmlns:a16="http://schemas.microsoft.com/office/drawing/2014/main" id="{53E2F5D7-1CA3-49F5-AD11-F71B5431FD68}"/>
              </a:ext>
            </a:extLst>
          </p:cNvPr>
          <p:cNvSpPr>
            <a:spLocks noGrp="1"/>
          </p:cNvSpPr>
          <p:nvPr>
            <p:ph type="ftr" sz="quarter" idx="11"/>
          </p:nvPr>
        </p:nvSpPr>
        <p:spPr/>
        <p:txBody>
          <a:bodyPr/>
          <a:lstStyle/>
          <a:p>
            <a:r>
              <a:rPr lang="en-US"/>
              <a:t>jennifer.neumaier@t-online.de</a:t>
            </a:r>
          </a:p>
        </p:txBody>
      </p:sp>
      <p:sp>
        <p:nvSpPr>
          <p:cNvPr id="6" name="Slide Number Placeholder 5">
            <a:extLst>
              <a:ext uri="{FF2B5EF4-FFF2-40B4-BE49-F238E27FC236}">
                <a16:creationId xmlns:a16="http://schemas.microsoft.com/office/drawing/2014/main" id="{574729F4-A404-40D1-9D68-187AB9C3BF3A}"/>
              </a:ext>
            </a:extLst>
          </p:cNvPr>
          <p:cNvSpPr>
            <a:spLocks noGrp="1"/>
          </p:cNvSpPr>
          <p:nvPr>
            <p:ph type="sldNum" sz="quarter" idx="12"/>
          </p:nvPr>
        </p:nvSpPr>
        <p:spPr/>
        <p:txBody>
          <a:bodyPr/>
          <a:lstStyle/>
          <a:p>
            <a:fld id="{36E05251-E475-4ACA-9084-F1F2642CD7B6}" type="slidenum">
              <a:rPr lang="en-US" smtClean="0"/>
              <a:t>‹#›</a:t>
            </a:fld>
            <a:endParaRPr lang="en-US"/>
          </a:p>
        </p:txBody>
      </p:sp>
    </p:spTree>
    <p:extLst>
      <p:ext uri="{BB962C8B-B14F-4D97-AF65-F5344CB8AC3E}">
        <p14:creationId xmlns:p14="http://schemas.microsoft.com/office/powerpoint/2010/main" val="1426518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777C8-9400-41D6-ABB0-476DB9AE35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521935-2DCA-4650-89EE-7EED02A1BB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2FD706-18A3-4ACE-AD5A-75BA6315AECB}"/>
              </a:ext>
            </a:extLst>
          </p:cNvPr>
          <p:cNvSpPr>
            <a:spLocks noGrp="1"/>
          </p:cNvSpPr>
          <p:nvPr>
            <p:ph type="dt" sz="half" idx="10"/>
          </p:nvPr>
        </p:nvSpPr>
        <p:spPr/>
        <p:txBody>
          <a:bodyPr/>
          <a:lstStyle/>
          <a:p>
            <a:fld id="{A5F007CA-CC09-4561-9FCD-CE44B6E86F3A}" type="datetime1">
              <a:rPr lang="en-US" smtClean="0"/>
              <a:t>4/1/2022</a:t>
            </a:fld>
            <a:endParaRPr lang="en-US"/>
          </a:p>
        </p:txBody>
      </p:sp>
      <p:sp>
        <p:nvSpPr>
          <p:cNvPr id="5" name="Footer Placeholder 4">
            <a:extLst>
              <a:ext uri="{FF2B5EF4-FFF2-40B4-BE49-F238E27FC236}">
                <a16:creationId xmlns:a16="http://schemas.microsoft.com/office/drawing/2014/main" id="{649E9DED-B9BD-4F3B-9475-D29B9F7703F9}"/>
              </a:ext>
            </a:extLst>
          </p:cNvPr>
          <p:cNvSpPr>
            <a:spLocks noGrp="1"/>
          </p:cNvSpPr>
          <p:nvPr>
            <p:ph type="ftr" sz="quarter" idx="11"/>
          </p:nvPr>
        </p:nvSpPr>
        <p:spPr/>
        <p:txBody>
          <a:bodyPr/>
          <a:lstStyle/>
          <a:p>
            <a:r>
              <a:rPr lang="en-US"/>
              <a:t>jennifer.neumaier@t-online.de</a:t>
            </a:r>
          </a:p>
        </p:txBody>
      </p:sp>
      <p:sp>
        <p:nvSpPr>
          <p:cNvPr id="6" name="Slide Number Placeholder 5">
            <a:extLst>
              <a:ext uri="{FF2B5EF4-FFF2-40B4-BE49-F238E27FC236}">
                <a16:creationId xmlns:a16="http://schemas.microsoft.com/office/drawing/2014/main" id="{3E2ED28A-B157-4DE8-99DF-139DEB625F66}"/>
              </a:ext>
            </a:extLst>
          </p:cNvPr>
          <p:cNvSpPr>
            <a:spLocks noGrp="1"/>
          </p:cNvSpPr>
          <p:nvPr>
            <p:ph type="sldNum" sz="quarter" idx="12"/>
          </p:nvPr>
        </p:nvSpPr>
        <p:spPr/>
        <p:txBody>
          <a:bodyPr/>
          <a:lstStyle/>
          <a:p>
            <a:fld id="{36E05251-E475-4ACA-9084-F1F2642CD7B6}" type="slidenum">
              <a:rPr lang="en-US" smtClean="0"/>
              <a:t>‹#›</a:t>
            </a:fld>
            <a:endParaRPr lang="en-US"/>
          </a:p>
        </p:txBody>
      </p:sp>
    </p:spTree>
    <p:extLst>
      <p:ext uri="{BB962C8B-B14F-4D97-AF65-F5344CB8AC3E}">
        <p14:creationId xmlns:p14="http://schemas.microsoft.com/office/powerpoint/2010/main" val="1166241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FBA35-7A74-4213-B8CC-E4B2016F89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E9B720-B9E7-492D-8C7D-E8C8F94851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B3EB05-120D-47F9-A65E-BC4411C55A34}"/>
              </a:ext>
            </a:extLst>
          </p:cNvPr>
          <p:cNvSpPr>
            <a:spLocks noGrp="1"/>
          </p:cNvSpPr>
          <p:nvPr>
            <p:ph type="dt" sz="half" idx="10"/>
          </p:nvPr>
        </p:nvSpPr>
        <p:spPr/>
        <p:txBody>
          <a:bodyPr/>
          <a:lstStyle/>
          <a:p>
            <a:fld id="{0603AB62-8B17-445D-8D8A-88DB0F758454}" type="datetime1">
              <a:rPr lang="en-US" smtClean="0"/>
              <a:t>4/1/2022</a:t>
            </a:fld>
            <a:endParaRPr lang="en-US"/>
          </a:p>
        </p:txBody>
      </p:sp>
      <p:sp>
        <p:nvSpPr>
          <p:cNvPr id="5" name="Footer Placeholder 4">
            <a:extLst>
              <a:ext uri="{FF2B5EF4-FFF2-40B4-BE49-F238E27FC236}">
                <a16:creationId xmlns:a16="http://schemas.microsoft.com/office/drawing/2014/main" id="{5EC92470-0100-4107-B829-FE14FDCC57C5}"/>
              </a:ext>
            </a:extLst>
          </p:cNvPr>
          <p:cNvSpPr>
            <a:spLocks noGrp="1"/>
          </p:cNvSpPr>
          <p:nvPr>
            <p:ph type="ftr" sz="quarter" idx="11"/>
          </p:nvPr>
        </p:nvSpPr>
        <p:spPr/>
        <p:txBody>
          <a:bodyPr/>
          <a:lstStyle/>
          <a:p>
            <a:r>
              <a:rPr lang="en-US"/>
              <a:t>jennifer.neumaier@t-online.de</a:t>
            </a:r>
          </a:p>
        </p:txBody>
      </p:sp>
      <p:sp>
        <p:nvSpPr>
          <p:cNvPr id="6" name="Slide Number Placeholder 5">
            <a:extLst>
              <a:ext uri="{FF2B5EF4-FFF2-40B4-BE49-F238E27FC236}">
                <a16:creationId xmlns:a16="http://schemas.microsoft.com/office/drawing/2014/main" id="{AA082D43-B2E7-493E-911E-AA993D3858E2}"/>
              </a:ext>
            </a:extLst>
          </p:cNvPr>
          <p:cNvSpPr>
            <a:spLocks noGrp="1"/>
          </p:cNvSpPr>
          <p:nvPr>
            <p:ph type="sldNum" sz="quarter" idx="12"/>
          </p:nvPr>
        </p:nvSpPr>
        <p:spPr/>
        <p:txBody>
          <a:bodyPr/>
          <a:lstStyle/>
          <a:p>
            <a:fld id="{36E05251-E475-4ACA-9084-F1F2642CD7B6}" type="slidenum">
              <a:rPr lang="en-US" smtClean="0"/>
              <a:t>‹#›</a:t>
            </a:fld>
            <a:endParaRPr lang="en-US"/>
          </a:p>
        </p:txBody>
      </p:sp>
    </p:spTree>
    <p:extLst>
      <p:ext uri="{BB962C8B-B14F-4D97-AF65-F5344CB8AC3E}">
        <p14:creationId xmlns:p14="http://schemas.microsoft.com/office/powerpoint/2010/main" val="500967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5EDCF-8DE2-471B-8FAE-175697587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FB0EF6-C3B8-4C29-A7B9-7BEF1E5C5E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E3DBB1-9577-466A-B876-76AFF568EA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1EF0E1-AF4E-4314-AC46-0E754140CD85}"/>
              </a:ext>
            </a:extLst>
          </p:cNvPr>
          <p:cNvSpPr>
            <a:spLocks noGrp="1"/>
          </p:cNvSpPr>
          <p:nvPr>
            <p:ph type="dt" sz="half" idx="10"/>
          </p:nvPr>
        </p:nvSpPr>
        <p:spPr/>
        <p:txBody>
          <a:bodyPr/>
          <a:lstStyle/>
          <a:p>
            <a:fld id="{514E4CBC-5783-4B54-9449-B92165E29C12}" type="datetime1">
              <a:rPr lang="en-US" smtClean="0"/>
              <a:t>4/1/2022</a:t>
            </a:fld>
            <a:endParaRPr lang="en-US"/>
          </a:p>
        </p:txBody>
      </p:sp>
      <p:sp>
        <p:nvSpPr>
          <p:cNvPr id="6" name="Footer Placeholder 5">
            <a:extLst>
              <a:ext uri="{FF2B5EF4-FFF2-40B4-BE49-F238E27FC236}">
                <a16:creationId xmlns:a16="http://schemas.microsoft.com/office/drawing/2014/main" id="{11E05EC3-BB0B-4213-8474-63B008CA945D}"/>
              </a:ext>
            </a:extLst>
          </p:cNvPr>
          <p:cNvSpPr>
            <a:spLocks noGrp="1"/>
          </p:cNvSpPr>
          <p:nvPr>
            <p:ph type="ftr" sz="quarter" idx="11"/>
          </p:nvPr>
        </p:nvSpPr>
        <p:spPr/>
        <p:txBody>
          <a:bodyPr/>
          <a:lstStyle/>
          <a:p>
            <a:r>
              <a:rPr lang="en-US"/>
              <a:t>jennifer.neumaier@t-online.de</a:t>
            </a:r>
          </a:p>
        </p:txBody>
      </p:sp>
      <p:sp>
        <p:nvSpPr>
          <p:cNvPr id="7" name="Slide Number Placeholder 6">
            <a:extLst>
              <a:ext uri="{FF2B5EF4-FFF2-40B4-BE49-F238E27FC236}">
                <a16:creationId xmlns:a16="http://schemas.microsoft.com/office/drawing/2014/main" id="{490A739E-150D-4E81-970A-120AC5E9A2DE}"/>
              </a:ext>
            </a:extLst>
          </p:cNvPr>
          <p:cNvSpPr>
            <a:spLocks noGrp="1"/>
          </p:cNvSpPr>
          <p:nvPr>
            <p:ph type="sldNum" sz="quarter" idx="12"/>
          </p:nvPr>
        </p:nvSpPr>
        <p:spPr/>
        <p:txBody>
          <a:bodyPr/>
          <a:lstStyle/>
          <a:p>
            <a:fld id="{36E05251-E475-4ACA-9084-F1F2642CD7B6}" type="slidenum">
              <a:rPr lang="en-US" smtClean="0"/>
              <a:t>‹#›</a:t>
            </a:fld>
            <a:endParaRPr lang="en-US"/>
          </a:p>
        </p:txBody>
      </p:sp>
    </p:spTree>
    <p:extLst>
      <p:ext uri="{BB962C8B-B14F-4D97-AF65-F5344CB8AC3E}">
        <p14:creationId xmlns:p14="http://schemas.microsoft.com/office/powerpoint/2010/main" val="1303552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0815A-376A-4BC4-A0A2-8016E3F604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637CAF-DCB8-4D25-95B2-717EB9C7F1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9CFA3F-E4BB-48F7-90F6-DED870FD8F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72A667-F21E-4C0A-BD9E-59F518AD93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229CC1-8FD8-4389-9A2F-FDF1731E00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FD7BC6-EB14-4408-A87C-BE755A8EDD32}"/>
              </a:ext>
            </a:extLst>
          </p:cNvPr>
          <p:cNvSpPr>
            <a:spLocks noGrp="1"/>
          </p:cNvSpPr>
          <p:nvPr>
            <p:ph type="dt" sz="half" idx="10"/>
          </p:nvPr>
        </p:nvSpPr>
        <p:spPr/>
        <p:txBody>
          <a:bodyPr/>
          <a:lstStyle/>
          <a:p>
            <a:fld id="{E3C588DA-3F3F-4291-8B86-205F2DEEAC6B}" type="datetime1">
              <a:rPr lang="en-US" smtClean="0"/>
              <a:t>4/1/2022</a:t>
            </a:fld>
            <a:endParaRPr lang="en-US"/>
          </a:p>
        </p:txBody>
      </p:sp>
      <p:sp>
        <p:nvSpPr>
          <p:cNvPr id="8" name="Footer Placeholder 7">
            <a:extLst>
              <a:ext uri="{FF2B5EF4-FFF2-40B4-BE49-F238E27FC236}">
                <a16:creationId xmlns:a16="http://schemas.microsoft.com/office/drawing/2014/main" id="{32EDA6D0-EC28-4108-89C9-2954C8388DEB}"/>
              </a:ext>
            </a:extLst>
          </p:cNvPr>
          <p:cNvSpPr>
            <a:spLocks noGrp="1"/>
          </p:cNvSpPr>
          <p:nvPr>
            <p:ph type="ftr" sz="quarter" idx="11"/>
          </p:nvPr>
        </p:nvSpPr>
        <p:spPr/>
        <p:txBody>
          <a:bodyPr/>
          <a:lstStyle/>
          <a:p>
            <a:r>
              <a:rPr lang="en-US"/>
              <a:t>jennifer.neumaier@t-online.de</a:t>
            </a:r>
          </a:p>
        </p:txBody>
      </p:sp>
      <p:sp>
        <p:nvSpPr>
          <p:cNvPr id="9" name="Slide Number Placeholder 8">
            <a:extLst>
              <a:ext uri="{FF2B5EF4-FFF2-40B4-BE49-F238E27FC236}">
                <a16:creationId xmlns:a16="http://schemas.microsoft.com/office/drawing/2014/main" id="{743956F6-8CBD-4614-BC3C-A4F0AEEB67F1}"/>
              </a:ext>
            </a:extLst>
          </p:cNvPr>
          <p:cNvSpPr>
            <a:spLocks noGrp="1"/>
          </p:cNvSpPr>
          <p:nvPr>
            <p:ph type="sldNum" sz="quarter" idx="12"/>
          </p:nvPr>
        </p:nvSpPr>
        <p:spPr/>
        <p:txBody>
          <a:bodyPr/>
          <a:lstStyle/>
          <a:p>
            <a:fld id="{36E05251-E475-4ACA-9084-F1F2642CD7B6}" type="slidenum">
              <a:rPr lang="en-US" smtClean="0"/>
              <a:t>‹#›</a:t>
            </a:fld>
            <a:endParaRPr lang="en-US"/>
          </a:p>
        </p:txBody>
      </p:sp>
    </p:spTree>
    <p:extLst>
      <p:ext uri="{BB962C8B-B14F-4D97-AF65-F5344CB8AC3E}">
        <p14:creationId xmlns:p14="http://schemas.microsoft.com/office/powerpoint/2010/main" val="584377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888E3-4265-4671-8489-49AE102A5A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674BEA-A757-4F7C-A40E-E9790D8E10E2}"/>
              </a:ext>
            </a:extLst>
          </p:cNvPr>
          <p:cNvSpPr>
            <a:spLocks noGrp="1"/>
          </p:cNvSpPr>
          <p:nvPr>
            <p:ph type="dt" sz="half" idx="10"/>
          </p:nvPr>
        </p:nvSpPr>
        <p:spPr/>
        <p:txBody>
          <a:bodyPr/>
          <a:lstStyle/>
          <a:p>
            <a:fld id="{28A6A5B9-F89B-4BF7-9C1C-7FE4F1BCEA80}" type="datetime1">
              <a:rPr lang="en-US" smtClean="0"/>
              <a:t>4/1/2022</a:t>
            </a:fld>
            <a:endParaRPr lang="en-US"/>
          </a:p>
        </p:txBody>
      </p:sp>
      <p:sp>
        <p:nvSpPr>
          <p:cNvPr id="4" name="Footer Placeholder 3">
            <a:extLst>
              <a:ext uri="{FF2B5EF4-FFF2-40B4-BE49-F238E27FC236}">
                <a16:creationId xmlns:a16="http://schemas.microsoft.com/office/drawing/2014/main" id="{D584899A-F6F6-49BF-ACF4-12747B47B5A4}"/>
              </a:ext>
            </a:extLst>
          </p:cNvPr>
          <p:cNvSpPr>
            <a:spLocks noGrp="1"/>
          </p:cNvSpPr>
          <p:nvPr>
            <p:ph type="ftr" sz="quarter" idx="11"/>
          </p:nvPr>
        </p:nvSpPr>
        <p:spPr/>
        <p:txBody>
          <a:bodyPr/>
          <a:lstStyle/>
          <a:p>
            <a:r>
              <a:rPr lang="en-US"/>
              <a:t>jennifer.neumaier@t-online.de</a:t>
            </a:r>
          </a:p>
        </p:txBody>
      </p:sp>
      <p:sp>
        <p:nvSpPr>
          <p:cNvPr id="5" name="Slide Number Placeholder 4">
            <a:extLst>
              <a:ext uri="{FF2B5EF4-FFF2-40B4-BE49-F238E27FC236}">
                <a16:creationId xmlns:a16="http://schemas.microsoft.com/office/drawing/2014/main" id="{061E2BE5-BC95-4974-9257-669E26C09DE7}"/>
              </a:ext>
            </a:extLst>
          </p:cNvPr>
          <p:cNvSpPr>
            <a:spLocks noGrp="1"/>
          </p:cNvSpPr>
          <p:nvPr>
            <p:ph type="sldNum" sz="quarter" idx="12"/>
          </p:nvPr>
        </p:nvSpPr>
        <p:spPr/>
        <p:txBody>
          <a:bodyPr/>
          <a:lstStyle/>
          <a:p>
            <a:fld id="{36E05251-E475-4ACA-9084-F1F2642CD7B6}" type="slidenum">
              <a:rPr lang="en-US" smtClean="0"/>
              <a:t>‹#›</a:t>
            </a:fld>
            <a:endParaRPr lang="en-US"/>
          </a:p>
        </p:txBody>
      </p:sp>
    </p:spTree>
    <p:extLst>
      <p:ext uri="{BB962C8B-B14F-4D97-AF65-F5344CB8AC3E}">
        <p14:creationId xmlns:p14="http://schemas.microsoft.com/office/powerpoint/2010/main" val="2181085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C7A3D3-A8F1-4FAD-A8DB-A522604C6E3A}"/>
              </a:ext>
            </a:extLst>
          </p:cNvPr>
          <p:cNvSpPr>
            <a:spLocks noGrp="1"/>
          </p:cNvSpPr>
          <p:nvPr>
            <p:ph type="dt" sz="half" idx="10"/>
          </p:nvPr>
        </p:nvSpPr>
        <p:spPr/>
        <p:txBody>
          <a:bodyPr/>
          <a:lstStyle/>
          <a:p>
            <a:fld id="{FC869165-E4FA-4AC3-B6F6-7C413C044D79}" type="datetime1">
              <a:rPr lang="en-US" smtClean="0"/>
              <a:t>4/1/2022</a:t>
            </a:fld>
            <a:endParaRPr lang="en-US"/>
          </a:p>
        </p:txBody>
      </p:sp>
      <p:sp>
        <p:nvSpPr>
          <p:cNvPr id="3" name="Footer Placeholder 2">
            <a:extLst>
              <a:ext uri="{FF2B5EF4-FFF2-40B4-BE49-F238E27FC236}">
                <a16:creationId xmlns:a16="http://schemas.microsoft.com/office/drawing/2014/main" id="{5544B38D-5547-4024-AA1E-4A15BE2E72C2}"/>
              </a:ext>
            </a:extLst>
          </p:cNvPr>
          <p:cNvSpPr>
            <a:spLocks noGrp="1"/>
          </p:cNvSpPr>
          <p:nvPr>
            <p:ph type="ftr" sz="quarter" idx="11"/>
          </p:nvPr>
        </p:nvSpPr>
        <p:spPr/>
        <p:txBody>
          <a:bodyPr/>
          <a:lstStyle/>
          <a:p>
            <a:r>
              <a:rPr lang="en-US"/>
              <a:t>jennifer.neumaier@t-online.de</a:t>
            </a:r>
          </a:p>
        </p:txBody>
      </p:sp>
      <p:sp>
        <p:nvSpPr>
          <p:cNvPr id="4" name="Slide Number Placeholder 3">
            <a:extLst>
              <a:ext uri="{FF2B5EF4-FFF2-40B4-BE49-F238E27FC236}">
                <a16:creationId xmlns:a16="http://schemas.microsoft.com/office/drawing/2014/main" id="{FBB940EA-13C7-4F60-8B50-B75C8A452600}"/>
              </a:ext>
            </a:extLst>
          </p:cNvPr>
          <p:cNvSpPr>
            <a:spLocks noGrp="1"/>
          </p:cNvSpPr>
          <p:nvPr>
            <p:ph type="sldNum" sz="quarter" idx="12"/>
          </p:nvPr>
        </p:nvSpPr>
        <p:spPr/>
        <p:txBody>
          <a:bodyPr/>
          <a:lstStyle/>
          <a:p>
            <a:fld id="{36E05251-E475-4ACA-9084-F1F2642CD7B6}" type="slidenum">
              <a:rPr lang="en-US" smtClean="0"/>
              <a:t>‹#›</a:t>
            </a:fld>
            <a:endParaRPr lang="en-US"/>
          </a:p>
        </p:txBody>
      </p:sp>
    </p:spTree>
    <p:extLst>
      <p:ext uri="{BB962C8B-B14F-4D97-AF65-F5344CB8AC3E}">
        <p14:creationId xmlns:p14="http://schemas.microsoft.com/office/powerpoint/2010/main" val="475466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A91B4-2E84-482E-8F58-D9F425414A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9B415A-4E67-447C-A033-4775B142A7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91B53A-3710-4C4C-9FC8-6C580BC79B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63B55B-EC30-4FCF-BCD3-27B9ECEA8508}"/>
              </a:ext>
            </a:extLst>
          </p:cNvPr>
          <p:cNvSpPr>
            <a:spLocks noGrp="1"/>
          </p:cNvSpPr>
          <p:nvPr>
            <p:ph type="dt" sz="half" idx="10"/>
          </p:nvPr>
        </p:nvSpPr>
        <p:spPr/>
        <p:txBody>
          <a:bodyPr/>
          <a:lstStyle/>
          <a:p>
            <a:fld id="{3427BDA5-E805-4E0B-A261-2FD59BA83138}" type="datetime1">
              <a:rPr lang="en-US" smtClean="0"/>
              <a:t>4/1/2022</a:t>
            </a:fld>
            <a:endParaRPr lang="en-US"/>
          </a:p>
        </p:txBody>
      </p:sp>
      <p:sp>
        <p:nvSpPr>
          <p:cNvPr id="6" name="Footer Placeholder 5">
            <a:extLst>
              <a:ext uri="{FF2B5EF4-FFF2-40B4-BE49-F238E27FC236}">
                <a16:creationId xmlns:a16="http://schemas.microsoft.com/office/drawing/2014/main" id="{45AC2B83-AE5F-48F2-A1AF-D4FBC54766A3}"/>
              </a:ext>
            </a:extLst>
          </p:cNvPr>
          <p:cNvSpPr>
            <a:spLocks noGrp="1"/>
          </p:cNvSpPr>
          <p:nvPr>
            <p:ph type="ftr" sz="quarter" idx="11"/>
          </p:nvPr>
        </p:nvSpPr>
        <p:spPr/>
        <p:txBody>
          <a:bodyPr/>
          <a:lstStyle/>
          <a:p>
            <a:r>
              <a:rPr lang="en-US"/>
              <a:t>jennifer.neumaier@t-online.de</a:t>
            </a:r>
          </a:p>
        </p:txBody>
      </p:sp>
      <p:sp>
        <p:nvSpPr>
          <p:cNvPr id="7" name="Slide Number Placeholder 6">
            <a:extLst>
              <a:ext uri="{FF2B5EF4-FFF2-40B4-BE49-F238E27FC236}">
                <a16:creationId xmlns:a16="http://schemas.microsoft.com/office/drawing/2014/main" id="{8064A7D5-C480-4E8A-AA23-89382FB5D34C}"/>
              </a:ext>
            </a:extLst>
          </p:cNvPr>
          <p:cNvSpPr>
            <a:spLocks noGrp="1"/>
          </p:cNvSpPr>
          <p:nvPr>
            <p:ph type="sldNum" sz="quarter" idx="12"/>
          </p:nvPr>
        </p:nvSpPr>
        <p:spPr/>
        <p:txBody>
          <a:bodyPr/>
          <a:lstStyle/>
          <a:p>
            <a:fld id="{36E05251-E475-4ACA-9084-F1F2642CD7B6}" type="slidenum">
              <a:rPr lang="en-US" smtClean="0"/>
              <a:t>‹#›</a:t>
            </a:fld>
            <a:endParaRPr lang="en-US"/>
          </a:p>
        </p:txBody>
      </p:sp>
    </p:spTree>
    <p:extLst>
      <p:ext uri="{BB962C8B-B14F-4D97-AF65-F5344CB8AC3E}">
        <p14:creationId xmlns:p14="http://schemas.microsoft.com/office/powerpoint/2010/main" val="1395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FD7D2-8181-49FC-934D-94B40C680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213B10-9FE2-4DD7-9741-6B451F20DE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3A6814-4904-40DC-A689-0C4355928B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17C8AC-382D-493D-A203-333C8F0B8BD9}"/>
              </a:ext>
            </a:extLst>
          </p:cNvPr>
          <p:cNvSpPr>
            <a:spLocks noGrp="1"/>
          </p:cNvSpPr>
          <p:nvPr>
            <p:ph type="dt" sz="half" idx="10"/>
          </p:nvPr>
        </p:nvSpPr>
        <p:spPr/>
        <p:txBody>
          <a:bodyPr/>
          <a:lstStyle/>
          <a:p>
            <a:fld id="{8CD524D6-07C3-47FF-8FC9-4C2AA83B6E8E}" type="datetime1">
              <a:rPr lang="en-US" smtClean="0"/>
              <a:t>4/1/2022</a:t>
            </a:fld>
            <a:endParaRPr lang="en-US"/>
          </a:p>
        </p:txBody>
      </p:sp>
      <p:sp>
        <p:nvSpPr>
          <p:cNvPr id="6" name="Footer Placeholder 5">
            <a:extLst>
              <a:ext uri="{FF2B5EF4-FFF2-40B4-BE49-F238E27FC236}">
                <a16:creationId xmlns:a16="http://schemas.microsoft.com/office/drawing/2014/main" id="{0FDA062B-0101-49B9-8D7C-231AD8F83B54}"/>
              </a:ext>
            </a:extLst>
          </p:cNvPr>
          <p:cNvSpPr>
            <a:spLocks noGrp="1"/>
          </p:cNvSpPr>
          <p:nvPr>
            <p:ph type="ftr" sz="quarter" idx="11"/>
          </p:nvPr>
        </p:nvSpPr>
        <p:spPr/>
        <p:txBody>
          <a:bodyPr/>
          <a:lstStyle/>
          <a:p>
            <a:r>
              <a:rPr lang="en-US"/>
              <a:t>jennifer.neumaier@t-online.de</a:t>
            </a:r>
          </a:p>
        </p:txBody>
      </p:sp>
      <p:sp>
        <p:nvSpPr>
          <p:cNvPr id="7" name="Slide Number Placeholder 6">
            <a:extLst>
              <a:ext uri="{FF2B5EF4-FFF2-40B4-BE49-F238E27FC236}">
                <a16:creationId xmlns:a16="http://schemas.microsoft.com/office/drawing/2014/main" id="{4D59C9A9-8CC9-4DF1-8B2F-BE0A505A28C7}"/>
              </a:ext>
            </a:extLst>
          </p:cNvPr>
          <p:cNvSpPr>
            <a:spLocks noGrp="1"/>
          </p:cNvSpPr>
          <p:nvPr>
            <p:ph type="sldNum" sz="quarter" idx="12"/>
          </p:nvPr>
        </p:nvSpPr>
        <p:spPr/>
        <p:txBody>
          <a:bodyPr/>
          <a:lstStyle/>
          <a:p>
            <a:fld id="{36E05251-E475-4ACA-9084-F1F2642CD7B6}" type="slidenum">
              <a:rPr lang="en-US" smtClean="0"/>
              <a:t>‹#›</a:t>
            </a:fld>
            <a:endParaRPr lang="en-US"/>
          </a:p>
        </p:txBody>
      </p:sp>
    </p:spTree>
    <p:extLst>
      <p:ext uri="{BB962C8B-B14F-4D97-AF65-F5344CB8AC3E}">
        <p14:creationId xmlns:p14="http://schemas.microsoft.com/office/powerpoint/2010/main" val="124578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460F36-F0F2-471D-AA0D-507D4BA230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CCEDB8-C83F-4EAB-895B-A3F9ABA30A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433D20-CDA2-4A31-BA0C-A2413174F5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34730C-C1B4-4608-B736-62BAB97E72A7}" type="datetime1">
              <a:rPr lang="en-US" smtClean="0"/>
              <a:t>4/1/2022</a:t>
            </a:fld>
            <a:endParaRPr lang="en-US"/>
          </a:p>
        </p:txBody>
      </p:sp>
      <p:sp>
        <p:nvSpPr>
          <p:cNvPr id="5" name="Footer Placeholder 4">
            <a:extLst>
              <a:ext uri="{FF2B5EF4-FFF2-40B4-BE49-F238E27FC236}">
                <a16:creationId xmlns:a16="http://schemas.microsoft.com/office/drawing/2014/main" id="{287B4D97-EB40-4494-B322-AE72C941D0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jennifer.neumaier@t-online.de</a:t>
            </a:r>
          </a:p>
        </p:txBody>
      </p:sp>
      <p:sp>
        <p:nvSpPr>
          <p:cNvPr id="6" name="Slide Number Placeholder 5">
            <a:extLst>
              <a:ext uri="{FF2B5EF4-FFF2-40B4-BE49-F238E27FC236}">
                <a16:creationId xmlns:a16="http://schemas.microsoft.com/office/drawing/2014/main" id="{2AFF194E-5F0E-4E2D-8CC5-98E47B1041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E05251-E475-4ACA-9084-F1F2642CD7B6}" type="slidenum">
              <a:rPr lang="en-US" smtClean="0"/>
              <a:t>‹#›</a:t>
            </a:fld>
            <a:endParaRPr lang="en-US"/>
          </a:p>
        </p:txBody>
      </p:sp>
    </p:spTree>
    <p:extLst>
      <p:ext uri="{BB962C8B-B14F-4D97-AF65-F5344CB8AC3E}">
        <p14:creationId xmlns:p14="http://schemas.microsoft.com/office/powerpoint/2010/main" val="4039583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ormbase.org/tools/mine/simplemine.cgi"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21" Type="http://schemas.openxmlformats.org/officeDocument/2006/relationships/image" Target="../media/image2.svg"/><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image" Target="../media/image1.png"/><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slideLayout" Target="../slideLayouts/slideLayout6.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3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 Id="rId4" Type="http://schemas.openxmlformats.org/officeDocument/2006/relationships/image" Target="../media/image62.png"/></Relationships>
</file>

<file path=ppt/slides/_rels/slide3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68.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hyperlink" Target="http://www.ncbi.nlm.nih.gov/pubmed/21602919"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hyperlink" Target="https://pubmed.ncbi.nlm.nih.gov/29436902/"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73.svg"/><Relationship Id="rId2" Type="http://schemas.openxmlformats.org/officeDocument/2006/relationships/image" Target="../media/image72.png"/><Relationship Id="rId1" Type="http://schemas.openxmlformats.org/officeDocument/2006/relationships/slideLayout" Target="../slideLayouts/slideLayout7.xml"/><Relationship Id="rId4" Type="http://schemas.openxmlformats.org/officeDocument/2006/relationships/hyperlink" Target="mailto:hschulenburg@zoologie.uni-kiel.de"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49B3B-3967-4C0D-BD5B-7BC2372EC19E}"/>
              </a:ext>
            </a:extLst>
          </p:cNvPr>
          <p:cNvSpPr>
            <a:spLocks noGrp="1"/>
          </p:cNvSpPr>
          <p:nvPr>
            <p:ph type="ctrTitle"/>
          </p:nvPr>
        </p:nvSpPr>
        <p:spPr/>
        <p:txBody>
          <a:bodyPr/>
          <a:lstStyle/>
          <a:p>
            <a:r>
              <a:rPr lang="de-DE" dirty="0"/>
              <a:t>Updating WormExp</a:t>
            </a:r>
            <a:endParaRPr lang="en-US" dirty="0"/>
          </a:p>
        </p:txBody>
      </p:sp>
      <p:sp>
        <p:nvSpPr>
          <p:cNvPr id="3" name="Subtitle 2">
            <a:extLst>
              <a:ext uri="{FF2B5EF4-FFF2-40B4-BE49-F238E27FC236}">
                <a16:creationId xmlns:a16="http://schemas.microsoft.com/office/drawing/2014/main" id="{A2FD12D2-F669-4ED9-9A2C-AC4920EBD593}"/>
              </a:ext>
            </a:extLst>
          </p:cNvPr>
          <p:cNvSpPr>
            <a:spLocks noGrp="1"/>
          </p:cNvSpPr>
          <p:nvPr>
            <p:ph type="subTitle" idx="1"/>
          </p:nvPr>
        </p:nvSpPr>
        <p:spPr/>
        <p:txBody>
          <a:bodyPr/>
          <a:lstStyle/>
          <a:p>
            <a:r>
              <a:rPr lang="de-DE" dirty="0"/>
              <a:t>Project structure, documentation and discussion</a:t>
            </a:r>
          </a:p>
          <a:p>
            <a:r>
              <a:rPr lang="de-DE" dirty="0"/>
              <a:t>Jennifer Neumaier</a:t>
            </a:r>
            <a:endParaRPr lang="en-US" dirty="0"/>
          </a:p>
        </p:txBody>
      </p:sp>
      <p:sp>
        <p:nvSpPr>
          <p:cNvPr id="4" name="Date Placeholder 3">
            <a:extLst>
              <a:ext uri="{FF2B5EF4-FFF2-40B4-BE49-F238E27FC236}">
                <a16:creationId xmlns:a16="http://schemas.microsoft.com/office/drawing/2014/main" id="{3126F0FC-B512-4D35-83AD-85D3637E9143}"/>
              </a:ext>
            </a:extLst>
          </p:cNvPr>
          <p:cNvSpPr>
            <a:spLocks noGrp="1"/>
          </p:cNvSpPr>
          <p:nvPr>
            <p:ph type="dt" sz="half" idx="10"/>
          </p:nvPr>
        </p:nvSpPr>
        <p:spPr/>
        <p:txBody>
          <a:bodyPr/>
          <a:lstStyle/>
          <a:p>
            <a:fld id="{18AE8D79-7253-4666-AE66-9FB202CBB517}" type="datetime1">
              <a:rPr lang="en-US" smtClean="0"/>
              <a:t>4/1/2022</a:t>
            </a:fld>
            <a:endParaRPr lang="en-US"/>
          </a:p>
        </p:txBody>
      </p:sp>
      <p:sp>
        <p:nvSpPr>
          <p:cNvPr id="5" name="Footer Placeholder 4">
            <a:extLst>
              <a:ext uri="{FF2B5EF4-FFF2-40B4-BE49-F238E27FC236}">
                <a16:creationId xmlns:a16="http://schemas.microsoft.com/office/drawing/2014/main" id="{C2DF1C91-4B2B-476D-AB4C-B9BC87BCE3F9}"/>
              </a:ext>
            </a:extLst>
          </p:cNvPr>
          <p:cNvSpPr>
            <a:spLocks noGrp="1"/>
          </p:cNvSpPr>
          <p:nvPr>
            <p:ph type="ftr" sz="quarter" idx="11"/>
          </p:nvPr>
        </p:nvSpPr>
        <p:spPr/>
        <p:txBody>
          <a:bodyPr/>
          <a:lstStyle/>
          <a:p>
            <a:r>
              <a:rPr lang="en-US"/>
              <a:t>jennifer.neumaier@t-online.de</a:t>
            </a:r>
          </a:p>
        </p:txBody>
      </p:sp>
    </p:spTree>
    <p:extLst>
      <p:ext uri="{BB962C8B-B14F-4D97-AF65-F5344CB8AC3E}">
        <p14:creationId xmlns:p14="http://schemas.microsoft.com/office/powerpoint/2010/main" val="3026085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A0E5DE-E2F0-4445-9D56-5DACF22BB231}"/>
              </a:ext>
            </a:extLst>
          </p:cNvPr>
          <p:cNvSpPr>
            <a:spLocks noGrp="1"/>
          </p:cNvSpPr>
          <p:nvPr>
            <p:ph type="dt" sz="half" idx="10"/>
          </p:nvPr>
        </p:nvSpPr>
        <p:spPr/>
        <p:txBody>
          <a:bodyPr/>
          <a:lstStyle/>
          <a:p>
            <a:fld id="{FC869165-E4FA-4AC3-B6F6-7C413C044D79}" type="datetime1">
              <a:rPr lang="en-US" smtClean="0"/>
              <a:t>4/1/2022</a:t>
            </a:fld>
            <a:endParaRPr lang="en-US"/>
          </a:p>
        </p:txBody>
      </p:sp>
      <p:sp>
        <p:nvSpPr>
          <p:cNvPr id="3" name="Footer Placeholder 2">
            <a:extLst>
              <a:ext uri="{FF2B5EF4-FFF2-40B4-BE49-F238E27FC236}">
                <a16:creationId xmlns:a16="http://schemas.microsoft.com/office/drawing/2014/main" id="{C9DD2065-1A80-487A-9350-E958552817DB}"/>
              </a:ext>
            </a:extLst>
          </p:cNvPr>
          <p:cNvSpPr>
            <a:spLocks noGrp="1"/>
          </p:cNvSpPr>
          <p:nvPr>
            <p:ph type="ftr" sz="quarter" idx="11"/>
          </p:nvPr>
        </p:nvSpPr>
        <p:spPr/>
        <p:txBody>
          <a:bodyPr/>
          <a:lstStyle/>
          <a:p>
            <a:r>
              <a:rPr lang="en-US"/>
              <a:t>jennifer.neumaier@t-online.de</a:t>
            </a:r>
          </a:p>
        </p:txBody>
      </p:sp>
      <p:sp>
        <p:nvSpPr>
          <p:cNvPr id="4" name="Title 123">
            <a:extLst>
              <a:ext uri="{FF2B5EF4-FFF2-40B4-BE49-F238E27FC236}">
                <a16:creationId xmlns:a16="http://schemas.microsoft.com/office/drawing/2014/main" id="{6E98016C-95DE-4209-A4FF-88E1DEB1496C}"/>
              </a:ext>
            </a:extLst>
          </p:cNvPr>
          <p:cNvSpPr txBox="1">
            <a:spLocks/>
          </p:cNvSpPr>
          <p:nvPr/>
        </p:nvSpPr>
        <p:spPr>
          <a:xfrm>
            <a:off x="0" y="96941"/>
            <a:ext cx="6956981"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WormExp Project – Query analysis</a:t>
            </a:r>
            <a:endParaRPr lang="en-US" sz="3600" b="1" dirty="0"/>
          </a:p>
        </p:txBody>
      </p:sp>
      <p:sp>
        <p:nvSpPr>
          <p:cNvPr id="5" name="TextBox 4">
            <a:extLst>
              <a:ext uri="{FF2B5EF4-FFF2-40B4-BE49-F238E27FC236}">
                <a16:creationId xmlns:a16="http://schemas.microsoft.com/office/drawing/2014/main" id="{AFA877FB-E199-4E09-AFA3-7E3592C66A58}"/>
              </a:ext>
            </a:extLst>
          </p:cNvPr>
          <p:cNvSpPr txBox="1"/>
          <p:nvPr/>
        </p:nvSpPr>
        <p:spPr>
          <a:xfrm>
            <a:off x="103895" y="470419"/>
            <a:ext cx="2384981" cy="369332"/>
          </a:xfrm>
          <a:prstGeom prst="rect">
            <a:avLst/>
          </a:prstGeom>
          <a:noFill/>
        </p:spPr>
        <p:txBody>
          <a:bodyPr wrap="square" rtlCol="0">
            <a:spAutoFit/>
          </a:bodyPr>
          <a:lstStyle/>
          <a:p>
            <a:r>
              <a:rPr lang="de-DE" dirty="0"/>
              <a:t>Stand: 21.10.21</a:t>
            </a:r>
            <a:endParaRPr lang="en-US" dirty="0"/>
          </a:p>
        </p:txBody>
      </p:sp>
      <p:pic>
        <p:nvPicPr>
          <p:cNvPr id="7" name="Picture 6" descr="Chart, bar chart&#10;&#10;Description automatically generated">
            <a:extLst>
              <a:ext uri="{FF2B5EF4-FFF2-40B4-BE49-F238E27FC236}">
                <a16:creationId xmlns:a16="http://schemas.microsoft.com/office/drawing/2014/main" id="{1E9118D2-7B78-4EC6-9955-75169D18B8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63" y="1661230"/>
            <a:ext cx="5485714" cy="3657143"/>
          </a:xfrm>
          <a:prstGeom prst="rect">
            <a:avLst/>
          </a:prstGeom>
          <a:ln>
            <a:solidFill>
              <a:schemeClr val="tx1"/>
            </a:solidFill>
          </a:ln>
        </p:spPr>
      </p:pic>
      <p:pic>
        <p:nvPicPr>
          <p:cNvPr id="10" name="Picture 9" descr="Chart, line chart&#10;&#10;Description automatically generated">
            <a:extLst>
              <a:ext uri="{FF2B5EF4-FFF2-40B4-BE49-F238E27FC236}">
                <a16:creationId xmlns:a16="http://schemas.microsoft.com/office/drawing/2014/main" id="{1243934A-C1F6-4978-B2B9-7391C75C0240}"/>
              </a:ext>
            </a:extLst>
          </p:cNvPr>
          <p:cNvPicPr>
            <a:picLocks noChangeAspect="1"/>
          </p:cNvPicPr>
          <p:nvPr/>
        </p:nvPicPr>
        <p:blipFill rotWithShape="1">
          <a:blip r:embed="rId3">
            <a:extLst>
              <a:ext uri="{28A0092B-C50C-407E-A947-70E740481C1C}">
                <a14:useLocalDpi xmlns:a14="http://schemas.microsoft.com/office/drawing/2010/main" val="0"/>
              </a:ext>
            </a:extLst>
          </a:blip>
          <a:srcRect l="8344" t="10058" r="8083" b="6379"/>
          <a:stretch/>
        </p:blipFill>
        <p:spPr>
          <a:xfrm>
            <a:off x="5881521" y="1481892"/>
            <a:ext cx="6024531" cy="4015817"/>
          </a:xfrm>
          <a:prstGeom prst="rect">
            <a:avLst/>
          </a:prstGeom>
          <a:ln>
            <a:solidFill>
              <a:schemeClr val="tx1"/>
            </a:solidFill>
          </a:ln>
        </p:spPr>
      </p:pic>
      <p:sp>
        <p:nvSpPr>
          <p:cNvPr id="14" name="TextBox 13">
            <a:extLst>
              <a:ext uri="{FF2B5EF4-FFF2-40B4-BE49-F238E27FC236}">
                <a16:creationId xmlns:a16="http://schemas.microsoft.com/office/drawing/2014/main" id="{D2A408D2-8384-493D-A254-E823127B15BC}"/>
              </a:ext>
            </a:extLst>
          </p:cNvPr>
          <p:cNvSpPr txBox="1"/>
          <p:nvPr/>
        </p:nvSpPr>
        <p:spPr>
          <a:xfrm>
            <a:off x="5881521" y="1174115"/>
            <a:ext cx="4114800" cy="307777"/>
          </a:xfrm>
          <a:prstGeom prst="rect">
            <a:avLst/>
          </a:prstGeom>
          <a:noFill/>
        </p:spPr>
        <p:txBody>
          <a:bodyPr wrap="square" rtlCol="0">
            <a:spAutoFit/>
          </a:bodyPr>
          <a:lstStyle/>
          <a:p>
            <a:r>
              <a:rPr lang="de-DE" sz="1400" i="1" dirty="0"/>
              <a:t>Including all experiment types</a:t>
            </a:r>
            <a:endParaRPr lang="en-US" sz="1400" i="1" dirty="0"/>
          </a:p>
        </p:txBody>
      </p:sp>
      <p:sp>
        <p:nvSpPr>
          <p:cNvPr id="15" name="TextBox 14">
            <a:extLst>
              <a:ext uri="{FF2B5EF4-FFF2-40B4-BE49-F238E27FC236}">
                <a16:creationId xmlns:a16="http://schemas.microsoft.com/office/drawing/2014/main" id="{EA4E8C6C-B9FC-430B-A77D-0CA15900D608}"/>
              </a:ext>
            </a:extLst>
          </p:cNvPr>
          <p:cNvSpPr txBox="1"/>
          <p:nvPr/>
        </p:nvSpPr>
        <p:spPr>
          <a:xfrm>
            <a:off x="5881521" y="5556279"/>
            <a:ext cx="5364656" cy="369332"/>
          </a:xfrm>
          <a:prstGeom prst="rect">
            <a:avLst/>
          </a:prstGeom>
          <a:noFill/>
        </p:spPr>
        <p:txBody>
          <a:bodyPr wrap="square" rtlCol="0">
            <a:spAutoFit/>
          </a:bodyPr>
          <a:lstStyle/>
          <a:p>
            <a:r>
              <a:rPr lang="de-DE" dirty="0"/>
              <a:t>„Both“ drops at 2015 -&gt; starting query at 01/01/2015</a:t>
            </a:r>
            <a:endParaRPr lang="en-US" dirty="0"/>
          </a:p>
        </p:txBody>
      </p:sp>
    </p:spTree>
    <p:extLst>
      <p:ext uri="{BB962C8B-B14F-4D97-AF65-F5344CB8AC3E}">
        <p14:creationId xmlns:p14="http://schemas.microsoft.com/office/powerpoint/2010/main" val="3450362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4ECED6-B3B2-4A17-B0A4-D90B95B38D2C}"/>
              </a:ext>
            </a:extLst>
          </p:cNvPr>
          <p:cNvSpPr>
            <a:spLocks noGrp="1"/>
          </p:cNvSpPr>
          <p:nvPr>
            <p:ph type="dt" sz="half" idx="10"/>
          </p:nvPr>
        </p:nvSpPr>
        <p:spPr/>
        <p:txBody>
          <a:bodyPr/>
          <a:lstStyle/>
          <a:p>
            <a:fld id="{FC869165-E4FA-4AC3-B6F6-7C413C044D79}" type="datetime1">
              <a:rPr lang="en-US" smtClean="0"/>
              <a:t>4/1/2022</a:t>
            </a:fld>
            <a:endParaRPr lang="en-US"/>
          </a:p>
        </p:txBody>
      </p:sp>
      <p:sp>
        <p:nvSpPr>
          <p:cNvPr id="3" name="Footer Placeholder 2">
            <a:extLst>
              <a:ext uri="{FF2B5EF4-FFF2-40B4-BE49-F238E27FC236}">
                <a16:creationId xmlns:a16="http://schemas.microsoft.com/office/drawing/2014/main" id="{56749BB5-A4E4-4B40-8C71-CDFABEC224B0}"/>
              </a:ext>
            </a:extLst>
          </p:cNvPr>
          <p:cNvSpPr>
            <a:spLocks noGrp="1"/>
          </p:cNvSpPr>
          <p:nvPr>
            <p:ph type="ftr" sz="quarter" idx="11"/>
          </p:nvPr>
        </p:nvSpPr>
        <p:spPr/>
        <p:txBody>
          <a:bodyPr/>
          <a:lstStyle/>
          <a:p>
            <a:r>
              <a:rPr lang="en-US"/>
              <a:t>jennifer.neumaier@t-online.de</a:t>
            </a:r>
          </a:p>
        </p:txBody>
      </p:sp>
      <p:sp>
        <p:nvSpPr>
          <p:cNvPr id="5" name="TextBox 4">
            <a:extLst>
              <a:ext uri="{FF2B5EF4-FFF2-40B4-BE49-F238E27FC236}">
                <a16:creationId xmlns:a16="http://schemas.microsoft.com/office/drawing/2014/main" id="{035BDD96-A7DD-4DE6-B7ED-FA6F77D94930}"/>
              </a:ext>
            </a:extLst>
          </p:cNvPr>
          <p:cNvSpPr txBox="1"/>
          <p:nvPr/>
        </p:nvSpPr>
        <p:spPr>
          <a:xfrm>
            <a:off x="164383" y="960988"/>
            <a:ext cx="6094428" cy="646331"/>
          </a:xfrm>
          <a:prstGeom prst="rect">
            <a:avLst/>
          </a:prstGeom>
          <a:noFill/>
        </p:spPr>
        <p:txBody>
          <a:bodyPr wrap="square">
            <a:spAutoFit/>
          </a:bodyPr>
          <a:lstStyle/>
          <a:p>
            <a:r>
              <a:rPr lang="en-US" b="1" u="sng" dirty="0"/>
              <a:t>Idea</a:t>
            </a:r>
            <a:r>
              <a:rPr lang="en-US" dirty="0"/>
              <a:t>: using five to ten papers to gather keywords and search papers reliable that way</a:t>
            </a:r>
          </a:p>
        </p:txBody>
      </p:sp>
      <p:sp>
        <p:nvSpPr>
          <p:cNvPr id="6" name="Title 123">
            <a:extLst>
              <a:ext uri="{FF2B5EF4-FFF2-40B4-BE49-F238E27FC236}">
                <a16:creationId xmlns:a16="http://schemas.microsoft.com/office/drawing/2014/main" id="{6BFF3CE5-72FF-4C46-AFC6-49E0BB7DD718}"/>
              </a:ext>
            </a:extLst>
          </p:cNvPr>
          <p:cNvSpPr txBox="1">
            <a:spLocks/>
          </p:cNvSpPr>
          <p:nvPr/>
        </p:nvSpPr>
        <p:spPr>
          <a:xfrm>
            <a:off x="0" y="96941"/>
            <a:ext cx="8153400"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WormExp Project – Paperfinder </a:t>
            </a:r>
            <a:endParaRPr lang="en-US" sz="3600" b="1" dirty="0"/>
          </a:p>
        </p:txBody>
      </p:sp>
      <p:sp>
        <p:nvSpPr>
          <p:cNvPr id="7" name="TextBox 6">
            <a:extLst>
              <a:ext uri="{FF2B5EF4-FFF2-40B4-BE49-F238E27FC236}">
                <a16:creationId xmlns:a16="http://schemas.microsoft.com/office/drawing/2014/main" id="{F124A881-9BCB-4874-8ADA-CBE0981B4E09}"/>
              </a:ext>
            </a:extLst>
          </p:cNvPr>
          <p:cNvSpPr txBox="1"/>
          <p:nvPr/>
        </p:nvSpPr>
        <p:spPr>
          <a:xfrm>
            <a:off x="103895" y="470419"/>
            <a:ext cx="2384981" cy="369332"/>
          </a:xfrm>
          <a:prstGeom prst="rect">
            <a:avLst/>
          </a:prstGeom>
          <a:noFill/>
        </p:spPr>
        <p:txBody>
          <a:bodyPr wrap="square" rtlCol="0">
            <a:spAutoFit/>
          </a:bodyPr>
          <a:lstStyle/>
          <a:p>
            <a:r>
              <a:rPr lang="de-DE" dirty="0"/>
              <a:t>Stand: 25.10.21</a:t>
            </a:r>
            <a:endParaRPr lang="en-US" dirty="0"/>
          </a:p>
        </p:txBody>
      </p:sp>
      <p:pic>
        <p:nvPicPr>
          <p:cNvPr id="9" name="Picture 8">
            <a:extLst>
              <a:ext uri="{FF2B5EF4-FFF2-40B4-BE49-F238E27FC236}">
                <a16:creationId xmlns:a16="http://schemas.microsoft.com/office/drawing/2014/main" id="{CE957F3D-3BBE-4420-9429-84BFF31B56FC}"/>
              </a:ext>
            </a:extLst>
          </p:cNvPr>
          <p:cNvPicPr>
            <a:picLocks noChangeAspect="1"/>
          </p:cNvPicPr>
          <p:nvPr/>
        </p:nvPicPr>
        <p:blipFill>
          <a:blip r:embed="rId2"/>
          <a:stretch>
            <a:fillRect/>
          </a:stretch>
        </p:blipFill>
        <p:spPr>
          <a:xfrm>
            <a:off x="4123493" y="1385452"/>
            <a:ext cx="4094175" cy="1085203"/>
          </a:xfrm>
          <a:prstGeom prst="rect">
            <a:avLst/>
          </a:prstGeom>
          <a:ln>
            <a:solidFill>
              <a:schemeClr val="tx1"/>
            </a:solidFill>
          </a:ln>
        </p:spPr>
      </p:pic>
      <p:pic>
        <p:nvPicPr>
          <p:cNvPr id="11" name="Picture 10">
            <a:extLst>
              <a:ext uri="{FF2B5EF4-FFF2-40B4-BE49-F238E27FC236}">
                <a16:creationId xmlns:a16="http://schemas.microsoft.com/office/drawing/2014/main" id="{0D0ADA19-B27C-443A-85AB-8E334B3EDA52}"/>
              </a:ext>
            </a:extLst>
          </p:cNvPr>
          <p:cNvPicPr>
            <a:picLocks noChangeAspect="1"/>
          </p:cNvPicPr>
          <p:nvPr/>
        </p:nvPicPr>
        <p:blipFill>
          <a:blip r:embed="rId3"/>
          <a:stretch>
            <a:fillRect/>
          </a:stretch>
        </p:blipFill>
        <p:spPr>
          <a:xfrm>
            <a:off x="4609707" y="4494798"/>
            <a:ext cx="3876184" cy="1402214"/>
          </a:xfrm>
          <a:prstGeom prst="rect">
            <a:avLst/>
          </a:prstGeom>
          <a:ln>
            <a:solidFill>
              <a:schemeClr val="tx1"/>
            </a:solidFill>
          </a:ln>
        </p:spPr>
      </p:pic>
      <p:pic>
        <p:nvPicPr>
          <p:cNvPr id="15" name="Picture 14">
            <a:extLst>
              <a:ext uri="{FF2B5EF4-FFF2-40B4-BE49-F238E27FC236}">
                <a16:creationId xmlns:a16="http://schemas.microsoft.com/office/drawing/2014/main" id="{8FEE8691-072C-4837-963E-DEB0D60FE5F8}"/>
              </a:ext>
            </a:extLst>
          </p:cNvPr>
          <p:cNvPicPr>
            <a:picLocks noChangeAspect="1"/>
          </p:cNvPicPr>
          <p:nvPr/>
        </p:nvPicPr>
        <p:blipFill>
          <a:blip r:embed="rId4"/>
          <a:stretch>
            <a:fillRect/>
          </a:stretch>
        </p:blipFill>
        <p:spPr>
          <a:xfrm>
            <a:off x="103895" y="4238799"/>
            <a:ext cx="4326853" cy="2007062"/>
          </a:xfrm>
          <a:prstGeom prst="rect">
            <a:avLst/>
          </a:prstGeom>
          <a:ln>
            <a:solidFill>
              <a:schemeClr val="tx1"/>
            </a:solidFill>
          </a:ln>
        </p:spPr>
      </p:pic>
      <p:pic>
        <p:nvPicPr>
          <p:cNvPr id="17" name="Picture 16">
            <a:extLst>
              <a:ext uri="{FF2B5EF4-FFF2-40B4-BE49-F238E27FC236}">
                <a16:creationId xmlns:a16="http://schemas.microsoft.com/office/drawing/2014/main" id="{FF8E9E75-BE6A-4E59-8D61-929C7DDC18CC}"/>
              </a:ext>
            </a:extLst>
          </p:cNvPr>
          <p:cNvPicPr>
            <a:picLocks noChangeAspect="1"/>
          </p:cNvPicPr>
          <p:nvPr/>
        </p:nvPicPr>
        <p:blipFill>
          <a:blip r:embed="rId5"/>
          <a:stretch>
            <a:fillRect/>
          </a:stretch>
        </p:blipFill>
        <p:spPr>
          <a:xfrm>
            <a:off x="164384" y="1800130"/>
            <a:ext cx="3809950" cy="1223603"/>
          </a:xfrm>
          <a:prstGeom prst="rect">
            <a:avLst/>
          </a:prstGeom>
          <a:ln>
            <a:solidFill>
              <a:schemeClr val="tx1"/>
            </a:solidFill>
          </a:ln>
        </p:spPr>
      </p:pic>
      <p:pic>
        <p:nvPicPr>
          <p:cNvPr id="13" name="Picture 12">
            <a:extLst>
              <a:ext uri="{FF2B5EF4-FFF2-40B4-BE49-F238E27FC236}">
                <a16:creationId xmlns:a16="http://schemas.microsoft.com/office/drawing/2014/main" id="{896ECD4E-FDDE-4F67-AE8F-1C80AC19AA7F}"/>
              </a:ext>
            </a:extLst>
          </p:cNvPr>
          <p:cNvPicPr>
            <a:picLocks noChangeAspect="1"/>
          </p:cNvPicPr>
          <p:nvPr/>
        </p:nvPicPr>
        <p:blipFill>
          <a:blip r:embed="rId6"/>
          <a:stretch>
            <a:fillRect/>
          </a:stretch>
        </p:blipFill>
        <p:spPr>
          <a:xfrm>
            <a:off x="2232556" y="2565817"/>
            <a:ext cx="3657307" cy="1577820"/>
          </a:xfrm>
          <a:prstGeom prst="rect">
            <a:avLst/>
          </a:prstGeom>
          <a:ln>
            <a:solidFill>
              <a:schemeClr val="tx1"/>
            </a:solidFill>
          </a:ln>
        </p:spPr>
      </p:pic>
      <p:sp>
        <p:nvSpPr>
          <p:cNvPr id="18" name="TextBox 17">
            <a:extLst>
              <a:ext uri="{FF2B5EF4-FFF2-40B4-BE49-F238E27FC236}">
                <a16:creationId xmlns:a16="http://schemas.microsoft.com/office/drawing/2014/main" id="{503F8376-D594-4D79-AF95-A002EACFF73C}"/>
              </a:ext>
            </a:extLst>
          </p:cNvPr>
          <p:cNvSpPr txBox="1"/>
          <p:nvPr/>
        </p:nvSpPr>
        <p:spPr>
          <a:xfrm>
            <a:off x="8628570" y="222324"/>
            <a:ext cx="3548208" cy="1477328"/>
          </a:xfrm>
          <a:prstGeom prst="rect">
            <a:avLst/>
          </a:prstGeom>
          <a:noFill/>
        </p:spPr>
        <p:txBody>
          <a:bodyPr wrap="square">
            <a:spAutoFit/>
          </a:bodyPr>
          <a:lstStyle/>
          <a:p>
            <a:r>
              <a:rPr lang="de-DE" b="1" u="sng" dirty="0"/>
              <a:t>P</a:t>
            </a:r>
            <a:r>
              <a:rPr lang="en-US" b="1" u="sng" dirty="0" err="1"/>
              <a:t>ossibilities</a:t>
            </a:r>
            <a:r>
              <a:rPr lang="en-US" b="1" u="sng" dirty="0"/>
              <a:t>:</a:t>
            </a:r>
          </a:p>
          <a:p>
            <a:pPr marL="285750" indent="-285750">
              <a:buFontTx/>
              <a:buChar char="-"/>
            </a:pPr>
            <a:r>
              <a:rPr lang="en-US" dirty="0" err="1"/>
              <a:t>BioEntrez</a:t>
            </a:r>
            <a:r>
              <a:rPr lang="en-US" dirty="0"/>
              <a:t> (PubMed)</a:t>
            </a:r>
          </a:p>
          <a:p>
            <a:pPr marL="285750" indent="-285750">
              <a:buFontTx/>
              <a:buChar char="-"/>
            </a:pPr>
            <a:r>
              <a:rPr lang="en-US" dirty="0" err="1"/>
              <a:t>GoogleScholar</a:t>
            </a:r>
            <a:endParaRPr lang="en-US" dirty="0"/>
          </a:p>
          <a:p>
            <a:pPr marL="285750" indent="-285750">
              <a:buFontTx/>
              <a:buChar char="-"/>
            </a:pPr>
            <a:r>
              <a:rPr lang="en-US" dirty="0"/>
              <a:t>GitHub Projects (</a:t>
            </a:r>
            <a:r>
              <a:rPr lang="en-US" dirty="0" err="1"/>
              <a:t>Paper_Finder</a:t>
            </a:r>
            <a:r>
              <a:rPr lang="en-US" dirty="0"/>
              <a:t>, etc.)</a:t>
            </a:r>
          </a:p>
        </p:txBody>
      </p:sp>
      <p:sp>
        <p:nvSpPr>
          <p:cNvPr id="19" name="TextBox 18">
            <a:extLst>
              <a:ext uri="{FF2B5EF4-FFF2-40B4-BE49-F238E27FC236}">
                <a16:creationId xmlns:a16="http://schemas.microsoft.com/office/drawing/2014/main" id="{DC48A776-3957-4475-A553-FE4961FFA3C8}"/>
              </a:ext>
            </a:extLst>
          </p:cNvPr>
          <p:cNvSpPr txBox="1"/>
          <p:nvPr/>
        </p:nvSpPr>
        <p:spPr>
          <a:xfrm>
            <a:off x="8628570" y="1881005"/>
            <a:ext cx="3548208" cy="1754326"/>
          </a:xfrm>
          <a:prstGeom prst="rect">
            <a:avLst/>
          </a:prstGeom>
          <a:noFill/>
        </p:spPr>
        <p:txBody>
          <a:bodyPr wrap="square">
            <a:spAutoFit/>
          </a:bodyPr>
          <a:lstStyle/>
          <a:p>
            <a:r>
              <a:rPr lang="de-DE" b="1" u="sng" dirty="0"/>
              <a:t>Current Problems</a:t>
            </a:r>
            <a:r>
              <a:rPr lang="en-US" b="1" u="sng" dirty="0"/>
              <a:t>:</a:t>
            </a:r>
          </a:p>
          <a:p>
            <a:pPr marL="285750" indent="-285750">
              <a:buFontTx/>
              <a:buChar char="-"/>
            </a:pPr>
            <a:r>
              <a:rPr lang="en-US" dirty="0"/>
              <a:t>Extracting best keywords</a:t>
            </a:r>
          </a:p>
          <a:p>
            <a:pPr marL="285750" indent="-285750">
              <a:buFontTx/>
              <a:buChar char="-"/>
            </a:pPr>
            <a:r>
              <a:rPr lang="en-US" dirty="0"/>
              <a:t>Finding good API for e.g. </a:t>
            </a:r>
            <a:r>
              <a:rPr lang="en-US" dirty="0" err="1"/>
              <a:t>GoogleScholar</a:t>
            </a:r>
            <a:endParaRPr lang="en-US" dirty="0"/>
          </a:p>
          <a:p>
            <a:pPr marL="285750" indent="-285750">
              <a:buFontTx/>
              <a:buChar char="-"/>
            </a:pPr>
            <a:r>
              <a:rPr lang="en-US" dirty="0"/>
              <a:t>GitHub projects bring their own </a:t>
            </a:r>
            <a:r>
              <a:rPr lang="en-US" dirty="0" err="1"/>
              <a:t>baggages</a:t>
            </a:r>
            <a:r>
              <a:rPr lang="en-US" dirty="0"/>
              <a:t>… </a:t>
            </a:r>
          </a:p>
        </p:txBody>
      </p:sp>
      <p:sp>
        <p:nvSpPr>
          <p:cNvPr id="20" name="Arrow: Down 19">
            <a:extLst>
              <a:ext uri="{FF2B5EF4-FFF2-40B4-BE49-F238E27FC236}">
                <a16:creationId xmlns:a16="http://schemas.microsoft.com/office/drawing/2014/main" id="{420EF7E7-FDB7-4587-817C-370F39935946}"/>
              </a:ext>
            </a:extLst>
          </p:cNvPr>
          <p:cNvSpPr/>
          <p:nvPr/>
        </p:nvSpPr>
        <p:spPr>
          <a:xfrm>
            <a:off x="9959444" y="3824323"/>
            <a:ext cx="631595" cy="8578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4D9780B7-414D-465E-8011-C288FA41579E}"/>
              </a:ext>
            </a:extLst>
          </p:cNvPr>
          <p:cNvSpPr txBox="1"/>
          <p:nvPr/>
        </p:nvSpPr>
        <p:spPr>
          <a:xfrm>
            <a:off x="8610600" y="4800936"/>
            <a:ext cx="3548208" cy="1200329"/>
          </a:xfrm>
          <a:prstGeom prst="rect">
            <a:avLst/>
          </a:prstGeom>
          <a:noFill/>
        </p:spPr>
        <p:txBody>
          <a:bodyPr wrap="square">
            <a:spAutoFit/>
          </a:bodyPr>
          <a:lstStyle/>
          <a:p>
            <a:r>
              <a:rPr lang="de-DE" b="1" u="sng" dirty="0"/>
              <a:t>Suggestions</a:t>
            </a:r>
            <a:r>
              <a:rPr lang="en-US" b="1" u="sng" dirty="0"/>
              <a:t>:</a:t>
            </a:r>
          </a:p>
          <a:p>
            <a:pPr marL="285750" indent="-285750">
              <a:buFontTx/>
              <a:buChar char="-"/>
            </a:pPr>
            <a:r>
              <a:rPr lang="en-US" dirty="0"/>
              <a:t>Yang: do it manually</a:t>
            </a:r>
          </a:p>
          <a:p>
            <a:pPr marL="285750" indent="-285750">
              <a:buFontTx/>
              <a:buChar char="-"/>
            </a:pPr>
            <a:r>
              <a:rPr lang="en-US" dirty="0"/>
              <a:t>Use PubMed database (GEO) and </a:t>
            </a:r>
            <a:r>
              <a:rPr lang="en-US" dirty="0" err="1"/>
              <a:t>ArrayExpress</a:t>
            </a:r>
            <a:endParaRPr lang="en-US" dirty="0"/>
          </a:p>
        </p:txBody>
      </p:sp>
      <p:sp>
        <p:nvSpPr>
          <p:cNvPr id="4" name="TextBox 3">
            <a:extLst>
              <a:ext uri="{FF2B5EF4-FFF2-40B4-BE49-F238E27FC236}">
                <a16:creationId xmlns:a16="http://schemas.microsoft.com/office/drawing/2014/main" id="{6EC0414F-8713-4A74-B212-09B9E186A681}"/>
              </a:ext>
            </a:extLst>
          </p:cNvPr>
          <p:cNvSpPr txBox="1"/>
          <p:nvPr/>
        </p:nvSpPr>
        <p:spPr>
          <a:xfrm rot="1217117">
            <a:off x="3679873" y="737458"/>
            <a:ext cx="3990384" cy="369332"/>
          </a:xfrm>
          <a:prstGeom prst="rect">
            <a:avLst/>
          </a:prstGeom>
          <a:solidFill>
            <a:schemeClr val="bg1"/>
          </a:solidFill>
          <a:ln>
            <a:solidFill>
              <a:srgbClr val="FF0000"/>
            </a:solidFill>
          </a:ln>
        </p:spPr>
        <p:txBody>
          <a:bodyPr wrap="square" rtlCol="0">
            <a:spAutoFit/>
          </a:bodyPr>
          <a:lstStyle/>
          <a:p>
            <a:pPr algn="ctr"/>
            <a:r>
              <a:rPr lang="de-DE" b="1" dirty="0">
                <a:solidFill>
                  <a:srgbClr val="FF0000"/>
                </a:solidFill>
              </a:rPr>
              <a:t>rejected</a:t>
            </a:r>
          </a:p>
        </p:txBody>
      </p:sp>
    </p:spTree>
    <p:extLst>
      <p:ext uri="{BB962C8B-B14F-4D97-AF65-F5344CB8AC3E}">
        <p14:creationId xmlns:p14="http://schemas.microsoft.com/office/powerpoint/2010/main" val="1067784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692E3F-DB9B-4BB0-8F9A-AE95ACE4C036}"/>
              </a:ext>
            </a:extLst>
          </p:cNvPr>
          <p:cNvSpPr>
            <a:spLocks noGrp="1"/>
          </p:cNvSpPr>
          <p:nvPr>
            <p:ph type="dt" sz="half" idx="10"/>
          </p:nvPr>
        </p:nvSpPr>
        <p:spPr/>
        <p:txBody>
          <a:bodyPr/>
          <a:lstStyle/>
          <a:p>
            <a:fld id="{FC869165-E4FA-4AC3-B6F6-7C413C044D79}" type="datetime1">
              <a:rPr lang="en-US" smtClean="0"/>
              <a:t>4/1/2022</a:t>
            </a:fld>
            <a:endParaRPr lang="en-US"/>
          </a:p>
        </p:txBody>
      </p:sp>
      <p:sp>
        <p:nvSpPr>
          <p:cNvPr id="3" name="Footer Placeholder 2">
            <a:extLst>
              <a:ext uri="{FF2B5EF4-FFF2-40B4-BE49-F238E27FC236}">
                <a16:creationId xmlns:a16="http://schemas.microsoft.com/office/drawing/2014/main" id="{ADCE1B4B-D301-4B66-B063-FFE85983035B}"/>
              </a:ext>
            </a:extLst>
          </p:cNvPr>
          <p:cNvSpPr>
            <a:spLocks noGrp="1"/>
          </p:cNvSpPr>
          <p:nvPr>
            <p:ph type="ftr" sz="quarter" idx="11"/>
          </p:nvPr>
        </p:nvSpPr>
        <p:spPr/>
        <p:txBody>
          <a:bodyPr/>
          <a:lstStyle/>
          <a:p>
            <a:r>
              <a:rPr lang="en-US"/>
              <a:t>jennifer.neumaier@t-online.de</a:t>
            </a:r>
          </a:p>
        </p:txBody>
      </p:sp>
      <p:sp>
        <p:nvSpPr>
          <p:cNvPr id="5" name="TextBox 4">
            <a:extLst>
              <a:ext uri="{FF2B5EF4-FFF2-40B4-BE49-F238E27FC236}">
                <a16:creationId xmlns:a16="http://schemas.microsoft.com/office/drawing/2014/main" id="{FFBD23AF-2F41-4A3F-A178-6AE1A7B6CAC9}"/>
              </a:ext>
            </a:extLst>
          </p:cNvPr>
          <p:cNvSpPr txBox="1"/>
          <p:nvPr/>
        </p:nvSpPr>
        <p:spPr>
          <a:xfrm>
            <a:off x="352627" y="1125840"/>
            <a:ext cx="5882804" cy="646331"/>
          </a:xfrm>
          <a:prstGeom prst="rect">
            <a:avLst/>
          </a:prstGeom>
          <a:noFill/>
        </p:spPr>
        <p:txBody>
          <a:bodyPr wrap="square">
            <a:spAutoFit/>
          </a:bodyPr>
          <a:lstStyle/>
          <a:p>
            <a:r>
              <a:rPr lang="en-US" u="sng" dirty="0"/>
              <a:t>Link: </a:t>
            </a:r>
          </a:p>
          <a:p>
            <a:pPr marR="0" lvl="0" algn="just">
              <a:spcBef>
                <a:spcPts val="0"/>
              </a:spcBef>
              <a:spcAft>
                <a:spcPts val="0"/>
              </a:spcAft>
              <a:tabLst>
                <a:tab pos="1800225" algn="l"/>
              </a:tabLst>
            </a:pPr>
            <a:r>
              <a:rPr lang="en-US" sz="1800" u="sng" dirty="0">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hlinkClick r:id="rId2"/>
              </a:rPr>
              <a:t>https://wormbase.org//tools/mine/simplemine.cgi</a:t>
            </a:r>
            <a:endParaRPr lang="de-DE" sz="18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6" name="Title 123">
            <a:extLst>
              <a:ext uri="{FF2B5EF4-FFF2-40B4-BE49-F238E27FC236}">
                <a16:creationId xmlns:a16="http://schemas.microsoft.com/office/drawing/2014/main" id="{6B90AA84-E664-4C67-8273-D1624898C5F0}"/>
              </a:ext>
            </a:extLst>
          </p:cNvPr>
          <p:cNvSpPr txBox="1">
            <a:spLocks/>
          </p:cNvSpPr>
          <p:nvPr/>
        </p:nvSpPr>
        <p:spPr>
          <a:xfrm>
            <a:off x="0" y="96941"/>
            <a:ext cx="8153400"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WormExp Project – SimpleMine</a:t>
            </a:r>
            <a:endParaRPr lang="en-US" sz="3600" b="1" dirty="0"/>
          </a:p>
        </p:txBody>
      </p:sp>
      <p:sp>
        <p:nvSpPr>
          <p:cNvPr id="7" name="TextBox 6">
            <a:extLst>
              <a:ext uri="{FF2B5EF4-FFF2-40B4-BE49-F238E27FC236}">
                <a16:creationId xmlns:a16="http://schemas.microsoft.com/office/drawing/2014/main" id="{9CF02BEE-F600-4D23-B547-2612A19F2443}"/>
              </a:ext>
            </a:extLst>
          </p:cNvPr>
          <p:cNvSpPr txBox="1"/>
          <p:nvPr/>
        </p:nvSpPr>
        <p:spPr>
          <a:xfrm>
            <a:off x="103895" y="470419"/>
            <a:ext cx="2384981" cy="369332"/>
          </a:xfrm>
          <a:prstGeom prst="rect">
            <a:avLst/>
          </a:prstGeom>
          <a:noFill/>
        </p:spPr>
        <p:txBody>
          <a:bodyPr wrap="square" rtlCol="0">
            <a:spAutoFit/>
          </a:bodyPr>
          <a:lstStyle/>
          <a:p>
            <a:r>
              <a:rPr lang="de-DE" dirty="0"/>
              <a:t>Stand: 17.01.22</a:t>
            </a:r>
            <a:endParaRPr lang="en-US" dirty="0"/>
          </a:p>
        </p:txBody>
      </p:sp>
      <p:pic>
        <p:nvPicPr>
          <p:cNvPr id="10" name="Picture 9">
            <a:extLst>
              <a:ext uri="{FF2B5EF4-FFF2-40B4-BE49-F238E27FC236}">
                <a16:creationId xmlns:a16="http://schemas.microsoft.com/office/drawing/2014/main" id="{268CAE73-FC6D-40F6-ADBE-5E0A64B9ED3B}"/>
              </a:ext>
            </a:extLst>
          </p:cNvPr>
          <p:cNvPicPr>
            <a:picLocks noChangeAspect="1"/>
          </p:cNvPicPr>
          <p:nvPr/>
        </p:nvPicPr>
        <p:blipFill rotWithShape="1">
          <a:blip r:embed="rId3"/>
          <a:srcRect t="18096" r="63218"/>
          <a:stretch/>
        </p:blipFill>
        <p:spPr>
          <a:xfrm>
            <a:off x="6862543" y="214690"/>
            <a:ext cx="5141389" cy="6141659"/>
          </a:xfrm>
          <a:prstGeom prst="rect">
            <a:avLst/>
          </a:prstGeom>
          <a:ln>
            <a:solidFill>
              <a:schemeClr val="tx1"/>
            </a:solidFill>
          </a:ln>
        </p:spPr>
      </p:pic>
      <p:sp>
        <p:nvSpPr>
          <p:cNvPr id="11" name="TextBox 10">
            <a:extLst>
              <a:ext uri="{FF2B5EF4-FFF2-40B4-BE49-F238E27FC236}">
                <a16:creationId xmlns:a16="http://schemas.microsoft.com/office/drawing/2014/main" id="{177F3B1A-CFAE-4E1B-A9E2-98B96C23AD4C}"/>
              </a:ext>
            </a:extLst>
          </p:cNvPr>
          <p:cNvSpPr txBox="1"/>
          <p:nvPr/>
        </p:nvSpPr>
        <p:spPr>
          <a:xfrm>
            <a:off x="352627" y="2335259"/>
            <a:ext cx="5882804" cy="1754326"/>
          </a:xfrm>
          <a:prstGeom prst="rect">
            <a:avLst/>
          </a:prstGeom>
          <a:noFill/>
        </p:spPr>
        <p:txBody>
          <a:bodyPr wrap="square">
            <a:spAutoFit/>
          </a:bodyPr>
          <a:lstStyle/>
          <a:p>
            <a:pPr marL="285750" indent="-285750">
              <a:buFontTx/>
              <a:buChar char="-"/>
            </a:pPr>
            <a:r>
              <a:rPr lang="de-DE" dirty="0"/>
              <a:t>Use settings as seen on the right -&gt; </a:t>
            </a:r>
          </a:p>
          <a:p>
            <a:pPr marL="285750" indent="-285750">
              <a:buFontTx/>
              <a:buChar char="-"/>
            </a:pPr>
            <a:r>
              <a:rPr lang="de-DE" dirty="0"/>
              <a:t>WormExp based on WS235 (now also WS283)</a:t>
            </a:r>
          </a:p>
          <a:p>
            <a:pPr marL="285750" indent="-285750">
              <a:buFontTx/>
              <a:buChar char="-"/>
            </a:pPr>
            <a:r>
              <a:rPr lang="de-DE" dirty="0"/>
              <a:t>Current version WS283 -&gt; if seen correctly, all changes never changed WormbaseIDs to SequenceIDs (only CGC names) </a:t>
            </a:r>
          </a:p>
          <a:p>
            <a:pPr marL="285750" indent="-285750">
              <a:buFontTx/>
              <a:buChar char="-"/>
            </a:pPr>
            <a:r>
              <a:rPr lang="de-DE" dirty="0"/>
              <a:t>no check of already assembled WormbaseID datasets</a:t>
            </a:r>
          </a:p>
        </p:txBody>
      </p:sp>
    </p:spTree>
    <p:extLst>
      <p:ext uri="{BB962C8B-B14F-4D97-AF65-F5344CB8AC3E}">
        <p14:creationId xmlns:p14="http://schemas.microsoft.com/office/powerpoint/2010/main" val="1790132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D95C6E8-8C30-43B2-B19D-3E320E8A5CA0}"/>
              </a:ext>
            </a:extLst>
          </p:cNvPr>
          <p:cNvSpPr>
            <a:spLocks noGrp="1"/>
          </p:cNvSpPr>
          <p:nvPr>
            <p:ph type="dt" sz="half" idx="10"/>
          </p:nvPr>
        </p:nvSpPr>
        <p:spPr/>
        <p:txBody>
          <a:bodyPr/>
          <a:lstStyle/>
          <a:p>
            <a:fld id="{A5F007CA-CC09-4561-9FCD-CE44B6E86F3A}" type="datetime1">
              <a:rPr lang="en-US" smtClean="0"/>
              <a:t>4/1/2022</a:t>
            </a:fld>
            <a:endParaRPr lang="en-US"/>
          </a:p>
        </p:txBody>
      </p:sp>
      <p:sp>
        <p:nvSpPr>
          <p:cNvPr id="5" name="Footer Placeholder 4">
            <a:extLst>
              <a:ext uri="{FF2B5EF4-FFF2-40B4-BE49-F238E27FC236}">
                <a16:creationId xmlns:a16="http://schemas.microsoft.com/office/drawing/2014/main" id="{DB3088C3-5410-4C9D-AE09-23F1A3CCFD10}"/>
              </a:ext>
            </a:extLst>
          </p:cNvPr>
          <p:cNvSpPr>
            <a:spLocks noGrp="1"/>
          </p:cNvSpPr>
          <p:nvPr>
            <p:ph type="ftr" sz="quarter" idx="11"/>
          </p:nvPr>
        </p:nvSpPr>
        <p:spPr/>
        <p:txBody>
          <a:bodyPr/>
          <a:lstStyle/>
          <a:p>
            <a:r>
              <a:rPr lang="en-US"/>
              <a:t>jennifer.neumaier@t-online.de</a:t>
            </a:r>
          </a:p>
        </p:txBody>
      </p:sp>
      <p:sp>
        <p:nvSpPr>
          <p:cNvPr id="6" name="Title 123">
            <a:extLst>
              <a:ext uri="{FF2B5EF4-FFF2-40B4-BE49-F238E27FC236}">
                <a16:creationId xmlns:a16="http://schemas.microsoft.com/office/drawing/2014/main" id="{D03DD4DA-597C-467F-AE5A-F15621FABFF5}"/>
              </a:ext>
            </a:extLst>
          </p:cNvPr>
          <p:cNvSpPr txBox="1">
            <a:spLocks/>
          </p:cNvSpPr>
          <p:nvPr/>
        </p:nvSpPr>
        <p:spPr>
          <a:xfrm>
            <a:off x="0" y="96941"/>
            <a:ext cx="4038600"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Pilot Study/Test Run</a:t>
            </a:r>
            <a:endParaRPr lang="en-US" sz="3600" b="1" dirty="0"/>
          </a:p>
        </p:txBody>
      </p:sp>
      <p:sp>
        <p:nvSpPr>
          <p:cNvPr id="7" name="TextBox 6">
            <a:extLst>
              <a:ext uri="{FF2B5EF4-FFF2-40B4-BE49-F238E27FC236}">
                <a16:creationId xmlns:a16="http://schemas.microsoft.com/office/drawing/2014/main" id="{06A5ABB4-CE06-4A47-986F-1D45A086F8E0}"/>
              </a:ext>
            </a:extLst>
          </p:cNvPr>
          <p:cNvSpPr txBox="1"/>
          <p:nvPr/>
        </p:nvSpPr>
        <p:spPr>
          <a:xfrm>
            <a:off x="76200" y="494046"/>
            <a:ext cx="2384981" cy="369332"/>
          </a:xfrm>
          <a:prstGeom prst="rect">
            <a:avLst/>
          </a:prstGeom>
          <a:noFill/>
        </p:spPr>
        <p:txBody>
          <a:bodyPr wrap="square" rtlCol="0">
            <a:spAutoFit/>
          </a:bodyPr>
          <a:lstStyle/>
          <a:p>
            <a:r>
              <a:rPr lang="de-DE" dirty="0"/>
              <a:t>Stand: 24.02.22</a:t>
            </a:r>
            <a:endParaRPr lang="en-US" dirty="0"/>
          </a:p>
        </p:txBody>
      </p:sp>
      <p:sp>
        <p:nvSpPr>
          <p:cNvPr id="2" name="TextBox 1">
            <a:extLst>
              <a:ext uri="{FF2B5EF4-FFF2-40B4-BE49-F238E27FC236}">
                <a16:creationId xmlns:a16="http://schemas.microsoft.com/office/drawing/2014/main" id="{61E8C4F6-6BFD-4FFE-9063-BAA496AED6D1}"/>
              </a:ext>
            </a:extLst>
          </p:cNvPr>
          <p:cNvSpPr txBox="1"/>
          <p:nvPr/>
        </p:nvSpPr>
        <p:spPr>
          <a:xfrm>
            <a:off x="76200" y="825166"/>
            <a:ext cx="4546600" cy="1754326"/>
          </a:xfrm>
          <a:prstGeom prst="rect">
            <a:avLst/>
          </a:prstGeom>
          <a:noFill/>
        </p:spPr>
        <p:txBody>
          <a:bodyPr wrap="square" rtlCol="0">
            <a:spAutoFit/>
          </a:bodyPr>
          <a:lstStyle/>
          <a:p>
            <a:r>
              <a:rPr lang="de-DE" u="sng" dirty="0"/>
              <a:t>Possible Problems:</a:t>
            </a:r>
          </a:p>
          <a:p>
            <a:pPr marL="285750" indent="-285750">
              <a:buFontTx/>
              <a:buChar char="-"/>
            </a:pPr>
            <a:r>
              <a:rPr lang="de-DE" dirty="0"/>
              <a:t>Addition of Epigenetics</a:t>
            </a:r>
          </a:p>
          <a:p>
            <a:pPr marL="285750" indent="-285750">
              <a:buFontTx/>
              <a:buChar char="-"/>
            </a:pPr>
            <a:r>
              <a:rPr lang="de-DE" dirty="0"/>
              <a:t>New data sets have errors (e.g. Missed gene ID, etc.)</a:t>
            </a:r>
          </a:p>
          <a:p>
            <a:pPr marL="285750" indent="-285750">
              <a:buFontTx/>
              <a:buChar char="-"/>
            </a:pPr>
            <a:r>
              <a:rPr lang="de-DE" dirty="0"/>
              <a:t>Additions of columns in WormExp_info (are they shown to the scientist?)</a:t>
            </a:r>
          </a:p>
        </p:txBody>
      </p:sp>
      <p:sp>
        <p:nvSpPr>
          <p:cNvPr id="8" name="TextBox 7">
            <a:extLst>
              <a:ext uri="{FF2B5EF4-FFF2-40B4-BE49-F238E27FC236}">
                <a16:creationId xmlns:a16="http://schemas.microsoft.com/office/drawing/2014/main" id="{AACD1857-E0F3-4F41-8D8E-2AA8AC1DFBCA}"/>
              </a:ext>
            </a:extLst>
          </p:cNvPr>
          <p:cNvSpPr txBox="1"/>
          <p:nvPr/>
        </p:nvSpPr>
        <p:spPr>
          <a:xfrm>
            <a:off x="76200" y="2716563"/>
            <a:ext cx="4546600" cy="3693319"/>
          </a:xfrm>
          <a:prstGeom prst="rect">
            <a:avLst/>
          </a:prstGeom>
          <a:noFill/>
        </p:spPr>
        <p:txBody>
          <a:bodyPr wrap="square" rtlCol="0">
            <a:spAutoFit/>
          </a:bodyPr>
          <a:lstStyle/>
          <a:p>
            <a:r>
              <a:rPr lang="de-DE" u="sng" dirty="0"/>
              <a:t>Creation of Test:</a:t>
            </a:r>
          </a:p>
          <a:p>
            <a:pPr marL="285750" indent="-285750">
              <a:buFontTx/>
              <a:buChar char="-"/>
            </a:pPr>
            <a:r>
              <a:rPr lang="de-DE" dirty="0"/>
              <a:t>Repeat of „real“ experiment to confirm functionality</a:t>
            </a:r>
          </a:p>
          <a:p>
            <a:pPr marL="285750" indent="-285750">
              <a:buFontTx/>
              <a:buChar char="-"/>
            </a:pPr>
            <a:r>
              <a:rPr lang="de-DE" dirty="0"/>
              <a:t>Create test sets to test old and fused database separately</a:t>
            </a:r>
          </a:p>
          <a:p>
            <a:pPr marL="742950" lvl="1" indent="-285750">
              <a:buFontTx/>
              <a:buChar char="-"/>
            </a:pPr>
            <a:r>
              <a:rPr lang="de-DE" dirty="0"/>
              <a:t>Check if upload works correctly</a:t>
            </a:r>
          </a:p>
          <a:p>
            <a:pPr marL="285750" indent="-285750">
              <a:buFontTx/>
              <a:buChar char="-"/>
            </a:pPr>
            <a:r>
              <a:rPr lang="de-DE" dirty="0"/>
              <a:t>Make enrichment analysis on each category</a:t>
            </a:r>
          </a:p>
          <a:p>
            <a:pPr marL="742950" lvl="1" indent="-285750">
              <a:buFontTx/>
              <a:buChar char="-"/>
            </a:pPr>
            <a:r>
              <a:rPr lang="de-DE" dirty="0"/>
              <a:t>Take data sets that are in the database </a:t>
            </a:r>
          </a:p>
          <a:p>
            <a:pPr marL="742950" lvl="1" indent="-285750">
              <a:buFontTx/>
              <a:buChar char="-"/>
            </a:pPr>
            <a:r>
              <a:rPr lang="de-DE" dirty="0"/>
              <a:t>This way, the program should show those data sets first and show FDR and p-values if 0.0</a:t>
            </a:r>
          </a:p>
          <a:p>
            <a:pPr marL="742950" lvl="1" indent="-285750">
              <a:buFontTx/>
              <a:buChar char="-"/>
            </a:pPr>
            <a:r>
              <a:rPr lang="de-DE" dirty="0"/>
              <a:t>For fused database the program should find both data sets</a:t>
            </a:r>
          </a:p>
        </p:txBody>
      </p:sp>
      <p:pic>
        <p:nvPicPr>
          <p:cNvPr id="9" name="Picture 8">
            <a:extLst>
              <a:ext uri="{FF2B5EF4-FFF2-40B4-BE49-F238E27FC236}">
                <a16:creationId xmlns:a16="http://schemas.microsoft.com/office/drawing/2014/main" id="{9C3A0EFD-0484-458F-85BA-93499B40995F}"/>
              </a:ext>
            </a:extLst>
          </p:cNvPr>
          <p:cNvPicPr>
            <a:picLocks noChangeAspect="1"/>
          </p:cNvPicPr>
          <p:nvPr/>
        </p:nvPicPr>
        <p:blipFill>
          <a:blip r:embed="rId2"/>
          <a:stretch>
            <a:fillRect/>
          </a:stretch>
        </p:blipFill>
        <p:spPr>
          <a:xfrm>
            <a:off x="5220901" y="516648"/>
            <a:ext cx="6608545" cy="5666390"/>
          </a:xfrm>
          <a:prstGeom prst="rect">
            <a:avLst/>
          </a:prstGeom>
        </p:spPr>
      </p:pic>
      <p:sp>
        <p:nvSpPr>
          <p:cNvPr id="10" name="TextBox 9">
            <a:extLst>
              <a:ext uri="{FF2B5EF4-FFF2-40B4-BE49-F238E27FC236}">
                <a16:creationId xmlns:a16="http://schemas.microsoft.com/office/drawing/2014/main" id="{D6931E4A-FCF3-4B42-B36E-F1D1B3375817}"/>
              </a:ext>
            </a:extLst>
          </p:cNvPr>
          <p:cNvSpPr txBox="1"/>
          <p:nvPr/>
        </p:nvSpPr>
        <p:spPr>
          <a:xfrm>
            <a:off x="5229725" y="64857"/>
            <a:ext cx="5919537" cy="369332"/>
          </a:xfrm>
          <a:prstGeom prst="rect">
            <a:avLst/>
          </a:prstGeom>
          <a:noFill/>
        </p:spPr>
        <p:txBody>
          <a:bodyPr wrap="square" rtlCol="0">
            <a:spAutoFit/>
          </a:bodyPr>
          <a:lstStyle/>
          <a:p>
            <a:r>
              <a:rPr lang="de-DE" u="sng" dirty="0"/>
              <a:t>Curated test sets</a:t>
            </a:r>
            <a:r>
              <a:rPr lang="de-DE" dirty="0"/>
              <a:t>: 	</a:t>
            </a:r>
            <a:r>
              <a:rPr lang="de-DE" i="1" dirty="0"/>
              <a:t>for v2.0 they are fused with v1.0</a:t>
            </a:r>
            <a:endParaRPr lang="de-DE" dirty="0"/>
          </a:p>
        </p:txBody>
      </p:sp>
    </p:spTree>
    <p:extLst>
      <p:ext uri="{BB962C8B-B14F-4D97-AF65-F5344CB8AC3E}">
        <p14:creationId xmlns:p14="http://schemas.microsoft.com/office/powerpoint/2010/main" val="1481809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D95C6E8-8C30-43B2-B19D-3E320E8A5CA0}"/>
              </a:ext>
            </a:extLst>
          </p:cNvPr>
          <p:cNvSpPr>
            <a:spLocks noGrp="1"/>
          </p:cNvSpPr>
          <p:nvPr>
            <p:ph type="dt" sz="half" idx="10"/>
          </p:nvPr>
        </p:nvSpPr>
        <p:spPr/>
        <p:txBody>
          <a:bodyPr/>
          <a:lstStyle/>
          <a:p>
            <a:fld id="{A5F007CA-CC09-4561-9FCD-CE44B6E86F3A}" type="datetime1">
              <a:rPr lang="en-US" smtClean="0"/>
              <a:t>4/1/2022</a:t>
            </a:fld>
            <a:endParaRPr lang="en-US"/>
          </a:p>
        </p:txBody>
      </p:sp>
      <p:sp>
        <p:nvSpPr>
          <p:cNvPr id="5" name="Footer Placeholder 4">
            <a:extLst>
              <a:ext uri="{FF2B5EF4-FFF2-40B4-BE49-F238E27FC236}">
                <a16:creationId xmlns:a16="http://schemas.microsoft.com/office/drawing/2014/main" id="{DB3088C3-5410-4C9D-AE09-23F1A3CCFD10}"/>
              </a:ext>
            </a:extLst>
          </p:cNvPr>
          <p:cNvSpPr>
            <a:spLocks noGrp="1"/>
          </p:cNvSpPr>
          <p:nvPr>
            <p:ph type="ftr" sz="quarter" idx="11"/>
          </p:nvPr>
        </p:nvSpPr>
        <p:spPr/>
        <p:txBody>
          <a:bodyPr/>
          <a:lstStyle/>
          <a:p>
            <a:r>
              <a:rPr lang="en-US"/>
              <a:t>jennifer.neumaier@t-online.de</a:t>
            </a:r>
          </a:p>
        </p:txBody>
      </p:sp>
      <p:sp>
        <p:nvSpPr>
          <p:cNvPr id="6" name="Title 123">
            <a:extLst>
              <a:ext uri="{FF2B5EF4-FFF2-40B4-BE49-F238E27FC236}">
                <a16:creationId xmlns:a16="http://schemas.microsoft.com/office/drawing/2014/main" id="{D03DD4DA-597C-467F-AE5A-F15621FABFF5}"/>
              </a:ext>
            </a:extLst>
          </p:cNvPr>
          <p:cNvSpPr txBox="1">
            <a:spLocks/>
          </p:cNvSpPr>
          <p:nvPr/>
        </p:nvSpPr>
        <p:spPr>
          <a:xfrm>
            <a:off x="0" y="96941"/>
            <a:ext cx="4038600"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Pilot Study/Test Run</a:t>
            </a:r>
            <a:endParaRPr lang="en-US" sz="3600" b="1" dirty="0"/>
          </a:p>
        </p:txBody>
      </p:sp>
      <p:sp>
        <p:nvSpPr>
          <p:cNvPr id="7" name="TextBox 6">
            <a:extLst>
              <a:ext uri="{FF2B5EF4-FFF2-40B4-BE49-F238E27FC236}">
                <a16:creationId xmlns:a16="http://schemas.microsoft.com/office/drawing/2014/main" id="{06A5ABB4-CE06-4A47-986F-1D45A086F8E0}"/>
              </a:ext>
            </a:extLst>
          </p:cNvPr>
          <p:cNvSpPr txBox="1"/>
          <p:nvPr/>
        </p:nvSpPr>
        <p:spPr>
          <a:xfrm>
            <a:off x="76200" y="494046"/>
            <a:ext cx="2384981" cy="369332"/>
          </a:xfrm>
          <a:prstGeom prst="rect">
            <a:avLst/>
          </a:prstGeom>
          <a:noFill/>
        </p:spPr>
        <p:txBody>
          <a:bodyPr wrap="square" rtlCol="0">
            <a:spAutoFit/>
          </a:bodyPr>
          <a:lstStyle/>
          <a:p>
            <a:r>
              <a:rPr lang="de-DE" dirty="0"/>
              <a:t>Stand: 24.02.22</a:t>
            </a:r>
            <a:endParaRPr lang="en-US" dirty="0"/>
          </a:p>
        </p:txBody>
      </p:sp>
      <p:pic>
        <p:nvPicPr>
          <p:cNvPr id="11" name="Picture 10" descr="Graphical user interface, text, application, table&#10;&#10;Description automatically generated">
            <a:extLst>
              <a:ext uri="{FF2B5EF4-FFF2-40B4-BE49-F238E27FC236}">
                <a16:creationId xmlns:a16="http://schemas.microsoft.com/office/drawing/2014/main" id="{14032514-741D-4970-AACD-ACA6F1E89242}"/>
              </a:ext>
            </a:extLst>
          </p:cNvPr>
          <p:cNvPicPr/>
          <p:nvPr/>
        </p:nvPicPr>
        <p:blipFill>
          <a:blip r:embed="rId3"/>
          <a:stretch>
            <a:fillRect/>
          </a:stretch>
        </p:blipFill>
        <p:spPr>
          <a:xfrm>
            <a:off x="2179763" y="1194751"/>
            <a:ext cx="4038599" cy="4830226"/>
          </a:xfrm>
          <a:prstGeom prst="rect">
            <a:avLst/>
          </a:prstGeom>
          <a:noFill/>
          <a:ln>
            <a:noFill/>
            <a:prstDash/>
          </a:ln>
        </p:spPr>
      </p:pic>
      <p:sp>
        <p:nvSpPr>
          <p:cNvPr id="12" name="TextBox 11">
            <a:extLst>
              <a:ext uri="{FF2B5EF4-FFF2-40B4-BE49-F238E27FC236}">
                <a16:creationId xmlns:a16="http://schemas.microsoft.com/office/drawing/2014/main" id="{A0B26888-B150-4A82-8CC3-997B020D6E9B}"/>
              </a:ext>
            </a:extLst>
          </p:cNvPr>
          <p:cNvSpPr txBox="1"/>
          <p:nvPr/>
        </p:nvSpPr>
        <p:spPr>
          <a:xfrm>
            <a:off x="3529833" y="733086"/>
            <a:ext cx="2384981" cy="461665"/>
          </a:xfrm>
          <a:prstGeom prst="rect">
            <a:avLst/>
          </a:prstGeom>
          <a:noFill/>
        </p:spPr>
        <p:txBody>
          <a:bodyPr wrap="square" rtlCol="0">
            <a:spAutoFit/>
          </a:bodyPr>
          <a:lstStyle/>
          <a:p>
            <a:r>
              <a:rPr lang="de-DE" sz="2400" u="sng" dirty="0"/>
              <a:t>V1.0</a:t>
            </a:r>
            <a:endParaRPr lang="de-DE" sz="2400" dirty="0"/>
          </a:p>
        </p:txBody>
      </p:sp>
      <p:sp>
        <p:nvSpPr>
          <p:cNvPr id="13" name="TextBox 12">
            <a:extLst>
              <a:ext uri="{FF2B5EF4-FFF2-40B4-BE49-F238E27FC236}">
                <a16:creationId xmlns:a16="http://schemas.microsoft.com/office/drawing/2014/main" id="{72CF06CB-7761-4847-93BC-44E117F0CCFB}"/>
              </a:ext>
            </a:extLst>
          </p:cNvPr>
          <p:cNvSpPr txBox="1"/>
          <p:nvPr/>
        </p:nvSpPr>
        <p:spPr>
          <a:xfrm>
            <a:off x="8783053" y="768211"/>
            <a:ext cx="2384981" cy="461665"/>
          </a:xfrm>
          <a:prstGeom prst="rect">
            <a:avLst/>
          </a:prstGeom>
          <a:noFill/>
        </p:spPr>
        <p:txBody>
          <a:bodyPr wrap="square" rtlCol="0">
            <a:spAutoFit/>
          </a:bodyPr>
          <a:lstStyle/>
          <a:p>
            <a:r>
              <a:rPr lang="de-DE" sz="2400" u="sng" dirty="0"/>
              <a:t>V2.0</a:t>
            </a:r>
            <a:endParaRPr lang="de-DE" sz="2400" dirty="0"/>
          </a:p>
        </p:txBody>
      </p:sp>
      <p:pic>
        <p:nvPicPr>
          <p:cNvPr id="14" name="Picture 13" descr="Graphical user interface, table&#10;&#10;Description automatically generated with medium confidence">
            <a:extLst>
              <a:ext uri="{FF2B5EF4-FFF2-40B4-BE49-F238E27FC236}">
                <a16:creationId xmlns:a16="http://schemas.microsoft.com/office/drawing/2014/main" id="{837FC880-CFAD-47D3-8051-E7A67D9DFC2A}"/>
              </a:ext>
            </a:extLst>
          </p:cNvPr>
          <p:cNvPicPr/>
          <p:nvPr/>
        </p:nvPicPr>
        <p:blipFill>
          <a:blip r:embed="rId4"/>
          <a:stretch>
            <a:fillRect/>
          </a:stretch>
        </p:blipFill>
        <p:spPr>
          <a:xfrm>
            <a:off x="7287014" y="1170658"/>
            <a:ext cx="3881020" cy="4649944"/>
          </a:xfrm>
          <a:prstGeom prst="rect">
            <a:avLst/>
          </a:prstGeom>
          <a:noFill/>
          <a:ln>
            <a:noFill/>
            <a:prstDash/>
          </a:ln>
        </p:spPr>
      </p:pic>
      <p:sp>
        <p:nvSpPr>
          <p:cNvPr id="15" name="TextBox 14">
            <a:extLst>
              <a:ext uri="{FF2B5EF4-FFF2-40B4-BE49-F238E27FC236}">
                <a16:creationId xmlns:a16="http://schemas.microsoft.com/office/drawing/2014/main" id="{EE6A8643-783A-47E0-BDD5-F9A49BDCC717}"/>
              </a:ext>
            </a:extLst>
          </p:cNvPr>
          <p:cNvSpPr txBox="1"/>
          <p:nvPr/>
        </p:nvSpPr>
        <p:spPr>
          <a:xfrm>
            <a:off x="4277852" y="5858956"/>
            <a:ext cx="4949672" cy="461665"/>
          </a:xfrm>
          <a:prstGeom prst="rect">
            <a:avLst/>
          </a:prstGeom>
          <a:noFill/>
        </p:spPr>
        <p:txBody>
          <a:bodyPr wrap="square" rtlCol="0">
            <a:spAutoFit/>
          </a:bodyPr>
          <a:lstStyle/>
          <a:p>
            <a:r>
              <a:rPr lang="de-DE" sz="2400" dirty="0"/>
              <a:t>#number only shows unique gene sets</a:t>
            </a:r>
          </a:p>
        </p:txBody>
      </p:sp>
      <p:sp>
        <p:nvSpPr>
          <p:cNvPr id="16" name="TextBox 15">
            <a:extLst>
              <a:ext uri="{FF2B5EF4-FFF2-40B4-BE49-F238E27FC236}">
                <a16:creationId xmlns:a16="http://schemas.microsoft.com/office/drawing/2014/main" id="{F300E7D0-15EE-46D4-A308-D2CCBD26C124}"/>
              </a:ext>
            </a:extLst>
          </p:cNvPr>
          <p:cNvSpPr txBox="1"/>
          <p:nvPr/>
        </p:nvSpPr>
        <p:spPr>
          <a:xfrm>
            <a:off x="298710" y="3069830"/>
            <a:ext cx="1939960" cy="1967391"/>
          </a:xfrm>
          <a:prstGeom prst="rect">
            <a:avLst/>
          </a:prstGeom>
          <a:noFill/>
        </p:spPr>
        <p:txBody>
          <a:bodyPr wrap="square" rtlCol="0">
            <a:spAutoFit/>
          </a:bodyPr>
          <a:lstStyle/>
          <a:p>
            <a:r>
              <a:rPr lang="de-DE" sz="2400" dirty="0"/>
              <a:t>Categories w/o updates:</a:t>
            </a:r>
          </a:p>
          <a:p>
            <a:r>
              <a:rPr lang="de-DE" sz="2400" dirty="0"/>
              <a:t>Other and Kim Mountains</a:t>
            </a:r>
          </a:p>
        </p:txBody>
      </p:sp>
    </p:spTree>
    <p:extLst>
      <p:ext uri="{BB962C8B-B14F-4D97-AF65-F5344CB8AC3E}">
        <p14:creationId xmlns:p14="http://schemas.microsoft.com/office/powerpoint/2010/main" val="3983816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D95C6E8-8C30-43B2-B19D-3E320E8A5CA0}"/>
              </a:ext>
            </a:extLst>
          </p:cNvPr>
          <p:cNvSpPr>
            <a:spLocks noGrp="1"/>
          </p:cNvSpPr>
          <p:nvPr>
            <p:ph type="dt" sz="half" idx="10"/>
          </p:nvPr>
        </p:nvSpPr>
        <p:spPr/>
        <p:txBody>
          <a:bodyPr/>
          <a:lstStyle/>
          <a:p>
            <a:fld id="{A5F007CA-CC09-4561-9FCD-CE44B6E86F3A}" type="datetime1">
              <a:rPr lang="en-US" smtClean="0"/>
              <a:t>4/1/2022</a:t>
            </a:fld>
            <a:endParaRPr lang="en-US"/>
          </a:p>
        </p:txBody>
      </p:sp>
      <p:sp>
        <p:nvSpPr>
          <p:cNvPr id="5" name="Footer Placeholder 4">
            <a:extLst>
              <a:ext uri="{FF2B5EF4-FFF2-40B4-BE49-F238E27FC236}">
                <a16:creationId xmlns:a16="http://schemas.microsoft.com/office/drawing/2014/main" id="{DB3088C3-5410-4C9D-AE09-23F1A3CCFD10}"/>
              </a:ext>
            </a:extLst>
          </p:cNvPr>
          <p:cNvSpPr>
            <a:spLocks noGrp="1"/>
          </p:cNvSpPr>
          <p:nvPr>
            <p:ph type="ftr" sz="quarter" idx="11"/>
          </p:nvPr>
        </p:nvSpPr>
        <p:spPr/>
        <p:txBody>
          <a:bodyPr/>
          <a:lstStyle/>
          <a:p>
            <a:r>
              <a:rPr lang="en-US"/>
              <a:t>jennifer.neumaier@t-online.de</a:t>
            </a:r>
          </a:p>
        </p:txBody>
      </p:sp>
      <p:sp>
        <p:nvSpPr>
          <p:cNvPr id="6" name="Title 123">
            <a:extLst>
              <a:ext uri="{FF2B5EF4-FFF2-40B4-BE49-F238E27FC236}">
                <a16:creationId xmlns:a16="http://schemas.microsoft.com/office/drawing/2014/main" id="{D03DD4DA-597C-467F-AE5A-F15621FABFF5}"/>
              </a:ext>
            </a:extLst>
          </p:cNvPr>
          <p:cNvSpPr txBox="1">
            <a:spLocks/>
          </p:cNvSpPr>
          <p:nvPr/>
        </p:nvSpPr>
        <p:spPr>
          <a:xfrm>
            <a:off x="0" y="96941"/>
            <a:ext cx="4038600"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Pilot Study/Test Run</a:t>
            </a:r>
            <a:endParaRPr lang="en-US" sz="3600" b="1" dirty="0"/>
          </a:p>
        </p:txBody>
      </p:sp>
      <p:sp>
        <p:nvSpPr>
          <p:cNvPr id="7" name="TextBox 6">
            <a:extLst>
              <a:ext uri="{FF2B5EF4-FFF2-40B4-BE49-F238E27FC236}">
                <a16:creationId xmlns:a16="http://schemas.microsoft.com/office/drawing/2014/main" id="{06A5ABB4-CE06-4A47-986F-1D45A086F8E0}"/>
              </a:ext>
            </a:extLst>
          </p:cNvPr>
          <p:cNvSpPr txBox="1"/>
          <p:nvPr/>
        </p:nvSpPr>
        <p:spPr>
          <a:xfrm>
            <a:off x="76200" y="494046"/>
            <a:ext cx="2384981" cy="369332"/>
          </a:xfrm>
          <a:prstGeom prst="rect">
            <a:avLst/>
          </a:prstGeom>
          <a:noFill/>
        </p:spPr>
        <p:txBody>
          <a:bodyPr wrap="square" rtlCol="0">
            <a:spAutoFit/>
          </a:bodyPr>
          <a:lstStyle/>
          <a:p>
            <a:r>
              <a:rPr lang="de-DE" dirty="0"/>
              <a:t>Stand: 10.03.22</a:t>
            </a:r>
            <a:endParaRPr lang="en-US" dirty="0"/>
          </a:p>
        </p:txBody>
      </p:sp>
      <p:sp>
        <p:nvSpPr>
          <p:cNvPr id="12" name="TextBox 11">
            <a:extLst>
              <a:ext uri="{FF2B5EF4-FFF2-40B4-BE49-F238E27FC236}">
                <a16:creationId xmlns:a16="http://schemas.microsoft.com/office/drawing/2014/main" id="{A0B26888-B150-4A82-8CC3-997B020D6E9B}"/>
              </a:ext>
            </a:extLst>
          </p:cNvPr>
          <p:cNvSpPr txBox="1"/>
          <p:nvPr/>
        </p:nvSpPr>
        <p:spPr>
          <a:xfrm>
            <a:off x="3529833" y="733086"/>
            <a:ext cx="2384981" cy="461665"/>
          </a:xfrm>
          <a:prstGeom prst="rect">
            <a:avLst/>
          </a:prstGeom>
          <a:noFill/>
        </p:spPr>
        <p:txBody>
          <a:bodyPr wrap="square" rtlCol="0">
            <a:spAutoFit/>
          </a:bodyPr>
          <a:lstStyle/>
          <a:p>
            <a:r>
              <a:rPr lang="de-DE" sz="2400" u="sng" dirty="0"/>
              <a:t>V2.0</a:t>
            </a:r>
            <a:endParaRPr lang="de-DE" sz="2400" dirty="0"/>
          </a:p>
        </p:txBody>
      </p:sp>
      <p:sp>
        <p:nvSpPr>
          <p:cNvPr id="13" name="TextBox 12">
            <a:extLst>
              <a:ext uri="{FF2B5EF4-FFF2-40B4-BE49-F238E27FC236}">
                <a16:creationId xmlns:a16="http://schemas.microsoft.com/office/drawing/2014/main" id="{72CF06CB-7761-4847-93BC-44E117F0CCFB}"/>
              </a:ext>
            </a:extLst>
          </p:cNvPr>
          <p:cNvSpPr txBox="1"/>
          <p:nvPr/>
        </p:nvSpPr>
        <p:spPr>
          <a:xfrm>
            <a:off x="8783053" y="768211"/>
            <a:ext cx="2384981" cy="461665"/>
          </a:xfrm>
          <a:prstGeom prst="rect">
            <a:avLst/>
          </a:prstGeom>
          <a:noFill/>
        </p:spPr>
        <p:txBody>
          <a:bodyPr wrap="square" rtlCol="0">
            <a:spAutoFit/>
          </a:bodyPr>
          <a:lstStyle/>
          <a:p>
            <a:r>
              <a:rPr lang="de-DE" sz="2400" u="sng" dirty="0"/>
              <a:t>V3.0</a:t>
            </a:r>
            <a:endParaRPr lang="de-DE" sz="2400" dirty="0"/>
          </a:p>
        </p:txBody>
      </p:sp>
      <p:pic>
        <p:nvPicPr>
          <p:cNvPr id="14" name="Picture 13" descr="Graphical user interface, table&#10;&#10;Description automatically generated with medium confidence">
            <a:extLst>
              <a:ext uri="{FF2B5EF4-FFF2-40B4-BE49-F238E27FC236}">
                <a16:creationId xmlns:a16="http://schemas.microsoft.com/office/drawing/2014/main" id="{837FC880-CFAD-47D3-8051-E7A67D9DFC2A}"/>
              </a:ext>
            </a:extLst>
          </p:cNvPr>
          <p:cNvPicPr/>
          <p:nvPr/>
        </p:nvPicPr>
        <p:blipFill>
          <a:blip r:embed="rId3"/>
          <a:stretch>
            <a:fillRect/>
          </a:stretch>
        </p:blipFill>
        <p:spPr>
          <a:xfrm>
            <a:off x="2098090" y="1291802"/>
            <a:ext cx="3881020" cy="4649944"/>
          </a:xfrm>
          <a:prstGeom prst="rect">
            <a:avLst/>
          </a:prstGeom>
          <a:noFill/>
          <a:ln>
            <a:noFill/>
            <a:prstDash/>
          </a:ln>
        </p:spPr>
      </p:pic>
      <p:sp>
        <p:nvSpPr>
          <p:cNvPr id="16" name="TextBox 15">
            <a:extLst>
              <a:ext uri="{FF2B5EF4-FFF2-40B4-BE49-F238E27FC236}">
                <a16:creationId xmlns:a16="http://schemas.microsoft.com/office/drawing/2014/main" id="{F300E7D0-15EE-46D4-A308-D2CCBD26C124}"/>
              </a:ext>
            </a:extLst>
          </p:cNvPr>
          <p:cNvSpPr txBox="1"/>
          <p:nvPr/>
        </p:nvSpPr>
        <p:spPr>
          <a:xfrm>
            <a:off x="298710" y="3069830"/>
            <a:ext cx="1939960" cy="1967391"/>
          </a:xfrm>
          <a:prstGeom prst="rect">
            <a:avLst/>
          </a:prstGeom>
          <a:noFill/>
        </p:spPr>
        <p:txBody>
          <a:bodyPr wrap="square" rtlCol="0">
            <a:spAutoFit/>
          </a:bodyPr>
          <a:lstStyle/>
          <a:p>
            <a:r>
              <a:rPr lang="de-DE" sz="2400" dirty="0"/>
              <a:t>Categories w/o updates:</a:t>
            </a:r>
          </a:p>
          <a:p>
            <a:r>
              <a:rPr lang="de-DE" sz="2400" dirty="0"/>
              <a:t>Other and Kim Mountains</a:t>
            </a:r>
          </a:p>
        </p:txBody>
      </p:sp>
      <p:pic>
        <p:nvPicPr>
          <p:cNvPr id="3" name="Picture 2">
            <a:extLst>
              <a:ext uri="{FF2B5EF4-FFF2-40B4-BE49-F238E27FC236}">
                <a16:creationId xmlns:a16="http://schemas.microsoft.com/office/drawing/2014/main" id="{51EF50AA-4C2A-47F8-9BAE-66671ABB30D7}"/>
              </a:ext>
            </a:extLst>
          </p:cNvPr>
          <p:cNvPicPr>
            <a:picLocks noChangeAspect="1"/>
          </p:cNvPicPr>
          <p:nvPr/>
        </p:nvPicPr>
        <p:blipFill>
          <a:blip r:embed="rId4"/>
          <a:stretch>
            <a:fillRect/>
          </a:stretch>
        </p:blipFill>
        <p:spPr>
          <a:xfrm>
            <a:off x="7348509" y="1402211"/>
            <a:ext cx="3819525" cy="4429125"/>
          </a:xfrm>
          <a:prstGeom prst="rect">
            <a:avLst/>
          </a:prstGeom>
        </p:spPr>
      </p:pic>
      <p:sp>
        <p:nvSpPr>
          <p:cNvPr id="17" name="TextBox 16">
            <a:extLst>
              <a:ext uri="{FF2B5EF4-FFF2-40B4-BE49-F238E27FC236}">
                <a16:creationId xmlns:a16="http://schemas.microsoft.com/office/drawing/2014/main" id="{F42BAB88-C0D4-4B18-A649-1C5E09A3605E}"/>
              </a:ext>
            </a:extLst>
          </p:cNvPr>
          <p:cNvSpPr txBox="1"/>
          <p:nvPr/>
        </p:nvSpPr>
        <p:spPr>
          <a:xfrm>
            <a:off x="7348509" y="5831336"/>
            <a:ext cx="5245989" cy="830997"/>
          </a:xfrm>
          <a:prstGeom prst="rect">
            <a:avLst/>
          </a:prstGeom>
          <a:noFill/>
        </p:spPr>
        <p:txBody>
          <a:bodyPr wrap="square" rtlCol="0">
            <a:spAutoFit/>
          </a:bodyPr>
          <a:lstStyle/>
          <a:p>
            <a:r>
              <a:rPr lang="de-DE" sz="2400" dirty="0"/>
              <a:t>Rough tests with data sets showed that all new datasets were incorporated</a:t>
            </a:r>
          </a:p>
        </p:txBody>
      </p:sp>
    </p:spTree>
    <p:extLst>
      <p:ext uri="{BB962C8B-B14F-4D97-AF65-F5344CB8AC3E}">
        <p14:creationId xmlns:p14="http://schemas.microsoft.com/office/powerpoint/2010/main" val="323674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D95C6E8-8C30-43B2-B19D-3E320E8A5CA0}"/>
              </a:ext>
            </a:extLst>
          </p:cNvPr>
          <p:cNvSpPr>
            <a:spLocks noGrp="1"/>
          </p:cNvSpPr>
          <p:nvPr>
            <p:ph type="dt" sz="half" idx="10"/>
          </p:nvPr>
        </p:nvSpPr>
        <p:spPr/>
        <p:txBody>
          <a:bodyPr/>
          <a:lstStyle/>
          <a:p>
            <a:fld id="{A5F007CA-CC09-4561-9FCD-CE44B6E86F3A}" type="datetime1">
              <a:rPr lang="en-US" smtClean="0"/>
              <a:t>4/1/2022</a:t>
            </a:fld>
            <a:endParaRPr lang="en-US"/>
          </a:p>
        </p:txBody>
      </p:sp>
      <p:sp>
        <p:nvSpPr>
          <p:cNvPr id="5" name="Footer Placeholder 4">
            <a:extLst>
              <a:ext uri="{FF2B5EF4-FFF2-40B4-BE49-F238E27FC236}">
                <a16:creationId xmlns:a16="http://schemas.microsoft.com/office/drawing/2014/main" id="{DB3088C3-5410-4C9D-AE09-23F1A3CCFD10}"/>
              </a:ext>
            </a:extLst>
          </p:cNvPr>
          <p:cNvSpPr>
            <a:spLocks noGrp="1"/>
          </p:cNvSpPr>
          <p:nvPr>
            <p:ph type="ftr" sz="quarter" idx="11"/>
          </p:nvPr>
        </p:nvSpPr>
        <p:spPr/>
        <p:txBody>
          <a:bodyPr/>
          <a:lstStyle/>
          <a:p>
            <a:r>
              <a:rPr lang="en-US"/>
              <a:t>jennifer.neumaier@t-online.de</a:t>
            </a:r>
          </a:p>
        </p:txBody>
      </p:sp>
      <p:sp>
        <p:nvSpPr>
          <p:cNvPr id="6" name="Title 123">
            <a:extLst>
              <a:ext uri="{FF2B5EF4-FFF2-40B4-BE49-F238E27FC236}">
                <a16:creationId xmlns:a16="http://schemas.microsoft.com/office/drawing/2014/main" id="{D03DD4DA-597C-467F-AE5A-F15621FABFF5}"/>
              </a:ext>
            </a:extLst>
          </p:cNvPr>
          <p:cNvSpPr txBox="1">
            <a:spLocks/>
          </p:cNvSpPr>
          <p:nvPr/>
        </p:nvSpPr>
        <p:spPr>
          <a:xfrm>
            <a:off x="0" y="96941"/>
            <a:ext cx="4038600"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Pilot Study/Test Run</a:t>
            </a:r>
            <a:endParaRPr lang="en-US" sz="3600" b="1" dirty="0"/>
          </a:p>
        </p:txBody>
      </p:sp>
      <p:sp>
        <p:nvSpPr>
          <p:cNvPr id="7" name="TextBox 6">
            <a:extLst>
              <a:ext uri="{FF2B5EF4-FFF2-40B4-BE49-F238E27FC236}">
                <a16:creationId xmlns:a16="http://schemas.microsoft.com/office/drawing/2014/main" id="{06A5ABB4-CE06-4A47-986F-1D45A086F8E0}"/>
              </a:ext>
            </a:extLst>
          </p:cNvPr>
          <p:cNvSpPr txBox="1"/>
          <p:nvPr/>
        </p:nvSpPr>
        <p:spPr>
          <a:xfrm>
            <a:off x="76200" y="494046"/>
            <a:ext cx="2384981" cy="369332"/>
          </a:xfrm>
          <a:prstGeom prst="rect">
            <a:avLst/>
          </a:prstGeom>
          <a:noFill/>
        </p:spPr>
        <p:txBody>
          <a:bodyPr wrap="square" rtlCol="0">
            <a:spAutoFit/>
          </a:bodyPr>
          <a:lstStyle/>
          <a:p>
            <a:r>
              <a:rPr lang="de-DE" dirty="0"/>
              <a:t>Stand: 24.02.22</a:t>
            </a:r>
            <a:endParaRPr lang="en-US" dirty="0"/>
          </a:p>
        </p:txBody>
      </p:sp>
      <p:sp>
        <p:nvSpPr>
          <p:cNvPr id="12" name="TextBox 11">
            <a:extLst>
              <a:ext uri="{FF2B5EF4-FFF2-40B4-BE49-F238E27FC236}">
                <a16:creationId xmlns:a16="http://schemas.microsoft.com/office/drawing/2014/main" id="{A0B26888-B150-4A82-8CC3-997B020D6E9B}"/>
              </a:ext>
            </a:extLst>
          </p:cNvPr>
          <p:cNvSpPr txBox="1"/>
          <p:nvPr/>
        </p:nvSpPr>
        <p:spPr>
          <a:xfrm>
            <a:off x="2057400" y="738305"/>
            <a:ext cx="2384981" cy="461665"/>
          </a:xfrm>
          <a:prstGeom prst="rect">
            <a:avLst/>
          </a:prstGeom>
          <a:noFill/>
        </p:spPr>
        <p:txBody>
          <a:bodyPr wrap="square" rtlCol="0">
            <a:spAutoFit/>
          </a:bodyPr>
          <a:lstStyle/>
          <a:p>
            <a:r>
              <a:rPr lang="de-DE" sz="2400" u="sng" dirty="0"/>
              <a:t>V1.0</a:t>
            </a:r>
            <a:endParaRPr lang="de-DE" sz="2400" dirty="0"/>
          </a:p>
        </p:txBody>
      </p:sp>
      <p:sp>
        <p:nvSpPr>
          <p:cNvPr id="13" name="TextBox 12">
            <a:extLst>
              <a:ext uri="{FF2B5EF4-FFF2-40B4-BE49-F238E27FC236}">
                <a16:creationId xmlns:a16="http://schemas.microsoft.com/office/drawing/2014/main" id="{72CF06CB-7761-4847-93BC-44E117F0CCFB}"/>
              </a:ext>
            </a:extLst>
          </p:cNvPr>
          <p:cNvSpPr txBox="1"/>
          <p:nvPr/>
        </p:nvSpPr>
        <p:spPr>
          <a:xfrm>
            <a:off x="8942109" y="738304"/>
            <a:ext cx="2384981" cy="461665"/>
          </a:xfrm>
          <a:prstGeom prst="rect">
            <a:avLst/>
          </a:prstGeom>
          <a:noFill/>
        </p:spPr>
        <p:txBody>
          <a:bodyPr wrap="square" rtlCol="0">
            <a:spAutoFit/>
          </a:bodyPr>
          <a:lstStyle/>
          <a:p>
            <a:r>
              <a:rPr lang="de-DE" sz="2400" u="sng" dirty="0"/>
              <a:t>V2.0</a:t>
            </a:r>
            <a:endParaRPr lang="de-DE" sz="2400" dirty="0"/>
          </a:p>
        </p:txBody>
      </p:sp>
      <p:sp>
        <p:nvSpPr>
          <p:cNvPr id="15" name="TextBox 14">
            <a:extLst>
              <a:ext uri="{FF2B5EF4-FFF2-40B4-BE49-F238E27FC236}">
                <a16:creationId xmlns:a16="http://schemas.microsoft.com/office/drawing/2014/main" id="{EE6A8643-783A-47E0-BDD5-F9A49BDCC717}"/>
              </a:ext>
            </a:extLst>
          </p:cNvPr>
          <p:cNvSpPr txBox="1"/>
          <p:nvPr/>
        </p:nvSpPr>
        <p:spPr>
          <a:xfrm>
            <a:off x="6308672" y="5725897"/>
            <a:ext cx="4949672" cy="461665"/>
          </a:xfrm>
          <a:prstGeom prst="rect">
            <a:avLst/>
          </a:prstGeom>
          <a:noFill/>
        </p:spPr>
        <p:txBody>
          <a:bodyPr wrap="square" rtlCol="0">
            <a:spAutoFit/>
          </a:bodyPr>
          <a:lstStyle/>
          <a:p>
            <a:r>
              <a:rPr lang="de-DE" sz="2400" dirty="0"/>
              <a:t>Nicely shows all 4 data sets</a:t>
            </a:r>
          </a:p>
        </p:txBody>
      </p:sp>
      <p:sp>
        <p:nvSpPr>
          <p:cNvPr id="16" name="TextBox 15">
            <a:extLst>
              <a:ext uri="{FF2B5EF4-FFF2-40B4-BE49-F238E27FC236}">
                <a16:creationId xmlns:a16="http://schemas.microsoft.com/office/drawing/2014/main" id="{F300E7D0-15EE-46D4-A308-D2CCBD26C124}"/>
              </a:ext>
            </a:extLst>
          </p:cNvPr>
          <p:cNvSpPr txBox="1"/>
          <p:nvPr/>
        </p:nvSpPr>
        <p:spPr>
          <a:xfrm>
            <a:off x="5931495" y="124714"/>
            <a:ext cx="1642385" cy="830997"/>
          </a:xfrm>
          <a:prstGeom prst="rect">
            <a:avLst/>
          </a:prstGeom>
          <a:noFill/>
        </p:spPr>
        <p:txBody>
          <a:bodyPr wrap="square" rtlCol="0">
            <a:spAutoFit/>
          </a:bodyPr>
          <a:lstStyle/>
          <a:p>
            <a:r>
              <a:rPr lang="de-DE" sz="2400" b="1" dirty="0"/>
              <a:t>Chemicals/stress</a:t>
            </a:r>
          </a:p>
        </p:txBody>
      </p:sp>
      <p:pic>
        <p:nvPicPr>
          <p:cNvPr id="17" name="Picture 16" descr="Text&#10;&#10;Description automatically generated with medium confidence">
            <a:extLst>
              <a:ext uri="{FF2B5EF4-FFF2-40B4-BE49-F238E27FC236}">
                <a16:creationId xmlns:a16="http://schemas.microsoft.com/office/drawing/2014/main" id="{28C18BF7-A20F-4DC2-BA9C-9D92224992D8}"/>
              </a:ext>
            </a:extLst>
          </p:cNvPr>
          <p:cNvPicPr/>
          <p:nvPr/>
        </p:nvPicPr>
        <p:blipFill>
          <a:blip r:embed="rId3"/>
          <a:stretch>
            <a:fillRect/>
          </a:stretch>
        </p:blipFill>
        <p:spPr>
          <a:xfrm>
            <a:off x="1525127" y="1237104"/>
            <a:ext cx="2752725" cy="1104265"/>
          </a:xfrm>
          <a:prstGeom prst="rect">
            <a:avLst/>
          </a:prstGeom>
          <a:noFill/>
          <a:ln>
            <a:noFill/>
            <a:prstDash/>
          </a:ln>
        </p:spPr>
      </p:pic>
      <p:pic>
        <p:nvPicPr>
          <p:cNvPr id="18" name="Picture 17" descr="Graphical user interface, application, table&#10;&#10;Description automatically generated">
            <a:extLst>
              <a:ext uri="{FF2B5EF4-FFF2-40B4-BE49-F238E27FC236}">
                <a16:creationId xmlns:a16="http://schemas.microsoft.com/office/drawing/2014/main" id="{384D774D-FFD7-4939-8380-4D513FACB5ED}"/>
              </a:ext>
            </a:extLst>
          </p:cNvPr>
          <p:cNvPicPr/>
          <p:nvPr/>
        </p:nvPicPr>
        <p:blipFill>
          <a:blip r:embed="rId4"/>
          <a:stretch>
            <a:fillRect/>
          </a:stretch>
        </p:blipFill>
        <p:spPr>
          <a:xfrm>
            <a:off x="382189" y="2301338"/>
            <a:ext cx="5164574" cy="3597649"/>
          </a:xfrm>
          <a:prstGeom prst="rect">
            <a:avLst/>
          </a:prstGeom>
          <a:noFill/>
          <a:ln>
            <a:noFill/>
            <a:prstDash/>
          </a:ln>
        </p:spPr>
      </p:pic>
      <p:pic>
        <p:nvPicPr>
          <p:cNvPr id="19" name="Picture 18" descr="Text&#10;&#10;Description automatically generated with medium confidence">
            <a:extLst>
              <a:ext uri="{FF2B5EF4-FFF2-40B4-BE49-F238E27FC236}">
                <a16:creationId xmlns:a16="http://schemas.microsoft.com/office/drawing/2014/main" id="{488B5488-F0CC-4FEC-911E-67F46FF0B321}"/>
              </a:ext>
            </a:extLst>
          </p:cNvPr>
          <p:cNvPicPr/>
          <p:nvPr/>
        </p:nvPicPr>
        <p:blipFill>
          <a:blip r:embed="rId5"/>
          <a:stretch>
            <a:fillRect/>
          </a:stretch>
        </p:blipFill>
        <p:spPr>
          <a:xfrm>
            <a:off x="5654214" y="2861628"/>
            <a:ext cx="6258588" cy="2678446"/>
          </a:xfrm>
          <a:prstGeom prst="rect">
            <a:avLst/>
          </a:prstGeom>
          <a:noFill/>
          <a:ln>
            <a:noFill/>
            <a:prstDash/>
          </a:ln>
        </p:spPr>
      </p:pic>
      <p:pic>
        <p:nvPicPr>
          <p:cNvPr id="20" name="Picture 19" descr="Graphical user interface, text&#10;&#10;Description automatically generated with medium confidence">
            <a:extLst>
              <a:ext uri="{FF2B5EF4-FFF2-40B4-BE49-F238E27FC236}">
                <a16:creationId xmlns:a16="http://schemas.microsoft.com/office/drawing/2014/main" id="{66D419F0-6B22-42BB-B00E-D8E275702036}"/>
              </a:ext>
            </a:extLst>
          </p:cNvPr>
          <p:cNvPicPr/>
          <p:nvPr/>
        </p:nvPicPr>
        <p:blipFill>
          <a:blip r:embed="rId6"/>
          <a:stretch>
            <a:fillRect/>
          </a:stretch>
        </p:blipFill>
        <p:spPr>
          <a:xfrm>
            <a:off x="8413387" y="1157528"/>
            <a:ext cx="2589136" cy="1104265"/>
          </a:xfrm>
          <a:prstGeom prst="rect">
            <a:avLst/>
          </a:prstGeom>
          <a:noFill/>
          <a:ln>
            <a:noFill/>
            <a:prstDash/>
          </a:ln>
        </p:spPr>
      </p:pic>
    </p:spTree>
    <p:extLst>
      <p:ext uri="{BB962C8B-B14F-4D97-AF65-F5344CB8AC3E}">
        <p14:creationId xmlns:p14="http://schemas.microsoft.com/office/powerpoint/2010/main" val="1964661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D95C6E8-8C30-43B2-B19D-3E320E8A5CA0}"/>
              </a:ext>
            </a:extLst>
          </p:cNvPr>
          <p:cNvSpPr>
            <a:spLocks noGrp="1"/>
          </p:cNvSpPr>
          <p:nvPr>
            <p:ph type="dt" sz="half" idx="10"/>
          </p:nvPr>
        </p:nvSpPr>
        <p:spPr/>
        <p:txBody>
          <a:bodyPr/>
          <a:lstStyle/>
          <a:p>
            <a:fld id="{A5F007CA-CC09-4561-9FCD-CE44B6E86F3A}" type="datetime1">
              <a:rPr lang="en-US" smtClean="0"/>
              <a:t>4/1/2022</a:t>
            </a:fld>
            <a:endParaRPr lang="en-US"/>
          </a:p>
        </p:txBody>
      </p:sp>
      <p:sp>
        <p:nvSpPr>
          <p:cNvPr id="5" name="Footer Placeholder 4">
            <a:extLst>
              <a:ext uri="{FF2B5EF4-FFF2-40B4-BE49-F238E27FC236}">
                <a16:creationId xmlns:a16="http://schemas.microsoft.com/office/drawing/2014/main" id="{DB3088C3-5410-4C9D-AE09-23F1A3CCFD10}"/>
              </a:ext>
            </a:extLst>
          </p:cNvPr>
          <p:cNvSpPr>
            <a:spLocks noGrp="1"/>
          </p:cNvSpPr>
          <p:nvPr>
            <p:ph type="ftr" sz="quarter" idx="11"/>
          </p:nvPr>
        </p:nvSpPr>
        <p:spPr/>
        <p:txBody>
          <a:bodyPr/>
          <a:lstStyle/>
          <a:p>
            <a:r>
              <a:rPr lang="en-US"/>
              <a:t>jennifer.neumaier@t-online.de</a:t>
            </a:r>
          </a:p>
        </p:txBody>
      </p:sp>
      <p:sp>
        <p:nvSpPr>
          <p:cNvPr id="6" name="Title 123">
            <a:extLst>
              <a:ext uri="{FF2B5EF4-FFF2-40B4-BE49-F238E27FC236}">
                <a16:creationId xmlns:a16="http://schemas.microsoft.com/office/drawing/2014/main" id="{D03DD4DA-597C-467F-AE5A-F15621FABFF5}"/>
              </a:ext>
            </a:extLst>
          </p:cNvPr>
          <p:cNvSpPr txBox="1">
            <a:spLocks/>
          </p:cNvSpPr>
          <p:nvPr/>
        </p:nvSpPr>
        <p:spPr>
          <a:xfrm>
            <a:off x="0" y="96941"/>
            <a:ext cx="4038600"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Pilot Study/Test Run</a:t>
            </a:r>
            <a:endParaRPr lang="en-US" sz="3600" b="1" dirty="0"/>
          </a:p>
        </p:txBody>
      </p:sp>
      <p:sp>
        <p:nvSpPr>
          <p:cNvPr id="7" name="TextBox 6">
            <a:extLst>
              <a:ext uri="{FF2B5EF4-FFF2-40B4-BE49-F238E27FC236}">
                <a16:creationId xmlns:a16="http://schemas.microsoft.com/office/drawing/2014/main" id="{06A5ABB4-CE06-4A47-986F-1D45A086F8E0}"/>
              </a:ext>
            </a:extLst>
          </p:cNvPr>
          <p:cNvSpPr txBox="1"/>
          <p:nvPr/>
        </p:nvSpPr>
        <p:spPr>
          <a:xfrm>
            <a:off x="76200" y="494046"/>
            <a:ext cx="2384981" cy="369332"/>
          </a:xfrm>
          <a:prstGeom prst="rect">
            <a:avLst/>
          </a:prstGeom>
          <a:noFill/>
        </p:spPr>
        <p:txBody>
          <a:bodyPr wrap="square" rtlCol="0">
            <a:spAutoFit/>
          </a:bodyPr>
          <a:lstStyle/>
          <a:p>
            <a:r>
              <a:rPr lang="de-DE" dirty="0"/>
              <a:t>Stand: 24.02.22</a:t>
            </a:r>
            <a:endParaRPr lang="en-US" dirty="0"/>
          </a:p>
        </p:txBody>
      </p:sp>
      <p:sp>
        <p:nvSpPr>
          <p:cNvPr id="12" name="TextBox 11">
            <a:extLst>
              <a:ext uri="{FF2B5EF4-FFF2-40B4-BE49-F238E27FC236}">
                <a16:creationId xmlns:a16="http://schemas.microsoft.com/office/drawing/2014/main" id="{A0B26888-B150-4A82-8CC3-997B020D6E9B}"/>
              </a:ext>
            </a:extLst>
          </p:cNvPr>
          <p:cNvSpPr txBox="1"/>
          <p:nvPr/>
        </p:nvSpPr>
        <p:spPr>
          <a:xfrm>
            <a:off x="2057400" y="738305"/>
            <a:ext cx="2384981" cy="461665"/>
          </a:xfrm>
          <a:prstGeom prst="rect">
            <a:avLst/>
          </a:prstGeom>
          <a:noFill/>
        </p:spPr>
        <p:txBody>
          <a:bodyPr wrap="square" rtlCol="0">
            <a:spAutoFit/>
          </a:bodyPr>
          <a:lstStyle/>
          <a:p>
            <a:r>
              <a:rPr lang="de-DE" sz="2400" u="sng" dirty="0"/>
              <a:t>V1.0</a:t>
            </a:r>
            <a:endParaRPr lang="de-DE" sz="2400" dirty="0"/>
          </a:p>
        </p:txBody>
      </p:sp>
      <p:sp>
        <p:nvSpPr>
          <p:cNvPr id="13" name="TextBox 12">
            <a:extLst>
              <a:ext uri="{FF2B5EF4-FFF2-40B4-BE49-F238E27FC236}">
                <a16:creationId xmlns:a16="http://schemas.microsoft.com/office/drawing/2014/main" id="{72CF06CB-7761-4847-93BC-44E117F0CCFB}"/>
              </a:ext>
            </a:extLst>
          </p:cNvPr>
          <p:cNvSpPr txBox="1"/>
          <p:nvPr/>
        </p:nvSpPr>
        <p:spPr>
          <a:xfrm>
            <a:off x="8950479" y="369763"/>
            <a:ext cx="2384981" cy="461665"/>
          </a:xfrm>
          <a:prstGeom prst="rect">
            <a:avLst/>
          </a:prstGeom>
          <a:noFill/>
        </p:spPr>
        <p:txBody>
          <a:bodyPr wrap="square" rtlCol="0">
            <a:spAutoFit/>
          </a:bodyPr>
          <a:lstStyle/>
          <a:p>
            <a:r>
              <a:rPr lang="de-DE" sz="2400" u="sng" dirty="0"/>
              <a:t>V2.0</a:t>
            </a:r>
            <a:endParaRPr lang="de-DE" sz="2400" dirty="0"/>
          </a:p>
        </p:txBody>
      </p:sp>
      <p:sp>
        <p:nvSpPr>
          <p:cNvPr id="15" name="TextBox 14">
            <a:extLst>
              <a:ext uri="{FF2B5EF4-FFF2-40B4-BE49-F238E27FC236}">
                <a16:creationId xmlns:a16="http://schemas.microsoft.com/office/drawing/2014/main" id="{EE6A8643-783A-47E0-BDD5-F9A49BDCC717}"/>
              </a:ext>
            </a:extLst>
          </p:cNvPr>
          <p:cNvSpPr txBox="1"/>
          <p:nvPr/>
        </p:nvSpPr>
        <p:spPr>
          <a:xfrm>
            <a:off x="6308672" y="5725897"/>
            <a:ext cx="4949672" cy="461665"/>
          </a:xfrm>
          <a:prstGeom prst="rect">
            <a:avLst/>
          </a:prstGeom>
          <a:noFill/>
        </p:spPr>
        <p:txBody>
          <a:bodyPr wrap="square" rtlCol="0">
            <a:spAutoFit/>
          </a:bodyPr>
          <a:lstStyle/>
          <a:p>
            <a:r>
              <a:rPr lang="de-DE" sz="2400" dirty="0"/>
              <a:t>Nicely shows all 4 data sets</a:t>
            </a:r>
          </a:p>
        </p:txBody>
      </p:sp>
      <p:sp>
        <p:nvSpPr>
          <p:cNvPr id="16" name="TextBox 15">
            <a:extLst>
              <a:ext uri="{FF2B5EF4-FFF2-40B4-BE49-F238E27FC236}">
                <a16:creationId xmlns:a16="http://schemas.microsoft.com/office/drawing/2014/main" id="{F300E7D0-15EE-46D4-A308-D2CCBD26C124}"/>
              </a:ext>
            </a:extLst>
          </p:cNvPr>
          <p:cNvSpPr txBox="1"/>
          <p:nvPr/>
        </p:nvSpPr>
        <p:spPr>
          <a:xfrm>
            <a:off x="4442381" y="336201"/>
            <a:ext cx="3902316" cy="461665"/>
          </a:xfrm>
          <a:prstGeom prst="rect">
            <a:avLst/>
          </a:prstGeom>
          <a:noFill/>
        </p:spPr>
        <p:txBody>
          <a:bodyPr wrap="square" rtlCol="0">
            <a:spAutoFit/>
          </a:bodyPr>
          <a:lstStyle/>
          <a:p>
            <a:r>
              <a:rPr lang="de-DE" sz="2400" b="1" dirty="0"/>
              <a:t>DAF/Insulin/food</a:t>
            </a:r>
          </a:p>
        </p:txBody>
      </p:sp>
      <p:pic>
        <p:nvPicPr>
          <p:cNvPr id="17" name="Picture 16" descr="Text&#10;&#10;Description automatically generated with low confidence">
            <a:extLst>
              <a:ext uri="{FF2B5EF4-FFF2-40B4-BE49-F238E27FC236}">
                <a16:creationId xmlns:a16="http://schemas.microsoft.com/office/drawing/2014/main" id="{11C7ED7B-82EC-46AC-9E52-9B88C660D3F6}"/>
              </a:ext>
            </a:extLst>
          </p:cNvPr>
          <p:cNvPicPr/>
          <p:nvPr/>
        </p:nvPicPr>
        <p:blipFill>
          <a:blip r:embed="rId3"/>
          <a:stretch>
            <a:fillRect/>
          </a:stretch>
        </p:blipFill>
        <p:spPr>
          <a:xfrm>
            <a:off x="1236121" y="1199969"/>
            <a:ext cx="2761615" cy="1095375"/>
          </a:xfrm>
          <a:prstGeom prst="rect">
            <a:avLst/>
          </a:prstGeom>
          <a:noFill/>
          <a:ln>
            <a:noFill/>
            <a:prstDash/>
          </a:ln>
        </p:spPr>
      </p:pic>
      <p:pic>
        <p:nvPicPr>
          <p:cNvPr id="18" name="Picture 17" descr="Graphical user interface, text, application&#10;&#10;Description automatically generated">
            <a:extLst>
              <a:ext uri="{FF2B5EF4-FFF2-40B4-BE49-F238E27FC236}">
                <a16:creationId xmlns:a16="http://schemas.microsoft.com/office/drawing/2014/main" id="{28C775E8-5FC1-46DE-BBEC-0034C1B76F62}"/>
              </a:ext>
            </a:extLst>
          </p:cNvPr>
          <p:cNvPicPr/>
          <p:nvPr/>
        </p:nvPicPr>
        <p:blipFill>
          <a:blip r:embed="rId4"/>
          <a:stretch>
            <a:fillRect/>
          </a:stretch>
        </p:blipFill>
        <p:spPr>
          <a:xfrm>
            <a:off x="522834" y="2365238"/>
            <a:ext cx="5760720" cy="3414395"/>
          </a:xfrm>
          <a:prstGeom prst="rect">
            <a:avLst/>
          </a:prstGeom>
          <a:noFill/>
          <a:ln>
            <a:noFill/>
            <a:prstDash/>
          </a:ln>
        </p:spPr>
      </p:pic>
      <p:pic>
        <p:nvPicPr>
          <p:cNvPr id="19" name="Picture 18" descr="Text&#10;&#10;Description automatically generated with medium confidence">
            <a:extLst>
              <a:ext uri="{FF2B5EF4-FFF2-40B4-BE49-F238E27FC236}">
                <a16:creationId xmlns:a16="http://schemas.microsoft.com/office/drawing/2014/main" id="{10FD198D-6FB4-4814-AE57-81245A7C4AF2}"/>
              </a:ext>
            </a:extLst>
          </p:cNvPr>
          <p:cNvPicPr/>
          <p:nvPr/>
        </p:nvPicPr>
        <p:blipFill>
          <a:blip r:embed="rId5"/>
          <a:stretch>
            <a:fillRect/>
          </a:stretch>
        </p:blipFill>
        <p:spPr>
          <a:xfrm>
            <a:off x="8344697" y="768073"/>
            <a:ext cx="2924175" cy="1447165"/>
          </a:xfrm>
          <a:prstGeom prst="rect">
            <a:avLst/>
          </a:prstGeom>
          <a:noFill/>
          <a:ln>
            <a:noFill/>
            <a:prstDash/>
          </a:ln>
        </p:spPr>
      </p:pic>
      <p:pic>
        <p:nvPicPr>
          <p:cNvPr id="20" name="Picture 19" descr="Graphical user interface&#10;&#10;Description automatically generated with medium confidence">
            <a:extLst>
              <a:ext uri="{FF2B5EF4-FFF2-40B4-BE49-F238E27FC236}">
                <a16:creationId xmlns:a16="http://schemas.microsoft.com/office/drawing/2014/main" id="{CF582977-8777-44AE-B152-BE3D75B37E1E}"/>
              </a:ext>
            </a:extLst>
          </p:cNvPr>
          <p:cNvPicPr/>
          <p:nvPr/>
        </p:nvPicPr>
        <p:blipFill>
          <a:blip r:embed="rId6"/>
          <a:stretch>
            <a:fillRect/>
          </a:stretch>
        </p:blipFill>
        <p:spPr>
          <a:xfrm>
            <a:off x="6326276" y="1969275"/>
            <a:ext cx="5760720" cy="1972945"/>
          </a:xfrm>
          <a:prstGeom prst="rect">
            <a:avLst/>
          </a:prstGeom>
          <a:noFill/>
          <a:ln>
            <a:noFill/>
            <a:prstDash/>
          </a:ln>
        </p:spPr>
      </p:pic>
      <p:pic>
        <p:nvPicPr>
          <p:cNvPr id="24" name="Picture 23" descr="Graphical user interface, text&#10;&#10;Description automatically generated with medium confidence">
            <a:extLst>
              <a:ext uri="{FF2B5EF4-FFF2-40B4-BE49-F238E27FC236}">
                <a16:creationId xmlns:a16="http://schemas.microsoft.com/office/drawing/2014/main" id="{945CB1A1-EF71-4999-98F7-A61704D0A898}"/>
              </a:ext>
            </a:extLst>
          </p:cNvPr>
          <p:cNvPicPr/>
          <p:nvPr/>
        </p:nvPicPr>
        <p:blipFill>
          <a:blip r:embed="rId7"/>
          <a:stretch>
            <a:fillRect/>
          </a:stretch>
        </p:blipFill>
        <p:spPr>
          <a:xfrm>
            <a:off x="6096000" y="4060993"/>
            <a:ext cx="5760720" cy="2261235"/>
          </a:xfrm>
          <a:prstGeom prst="rect">
            <a:avLst/>
          </a:prstGeom>
          <a:noFill/>
          <a:ln>
            <a:noFill/>
            <a:prstDash/>
          </a:ln>
        </p:spPr>
      </p:pic>
      <p:sp>
        <p:nvSpPr>
          <p:cNvPr id="25" name="TextBox 24">
            <a:extLst>
              <a:ext uri="{FF2B5EF4-FFF2-40B4-BE49-F238E27FC236}">
                <a16:creationId xmlns:a16="http://schemas.microsoft.com/office/drawing/2014/main" id="{A37A371D-D2AE-4824-A93D-07660B4C6D3E}"/>
              </a:ext>
            </a:extLst>
          </p:cNvPr>
          <p:cNvSpPr txBox="1"/>
          <p:nvPr/>
        </p:nvSpPr>
        <p:spPr>
          <a:xfrm>
            <a:off x="444726" y="5930062"/>
            <a:ext cx="5990996" cy="830997"/>
          </a:xfrm>
          <a:prstGeom prst="rect">
            <a:avLst/>
          </a:prstGeom>
          <a:noFill/>
        </p:spPr>
        <p:txBody>
          <a:bodyPr wrap="square" rtlCol="0">
            <a:spAutoFit/>
          </a:bodyPr>
          <a:lstStyle/>
          <a:p>
            <a:r>
              <a:rPr lang="de-DE" sz="2400" dirty="0"/>
              <a:t>Can find data sets only after „mutants“ was included</a:t>
            </a:r>
          </a:p>
        </p:txBody>
      </p:sp>
    </p:spTree>
    <p:extLst>
      <p:ext uri="{BB962C8B-B14F-4D97-AF65-F5344CB8AC3E}">
        <p14:creationId xmlns:p14="http://schemas.microsoft.com/office/powerpoint/2010/main" val="3948137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D95C6E8-8C30-43B2-B19D-3E320E8A5CA0}"/>
              </a:ext>
            </a:extLst>
          </p:cNvPr>
          <p:cNvSpPr>
            <a:spLocks noGrp="1"/>
          </p:cNvSpPr>
          <p:nvPr>
            <p:ph type="dt" sz="half" idx="10"/>
          </p:nvPr>
        </p:nvSpPr>
        <p:spPr/>
        <p:txBody>
          <a:bodyPr/>
          <a:lstStyle/>
          <a:p>
            <a:fld id="{A5F007CA-CC09-4561-9FCD-CE44B6E86F3A}" type="datetime1">
              <a:rPr lang="en-US" smtClean="0"/>
              <a:t>4/1/2022</a:t>
            </a:fld>
            <a:endParaRPr lang="en-US"/>
          </a:p>
        </p:txBody>
      </p:sp>
      <p:sp>
        <p:nvSpPr>
          <p:cNvPr id="5" name="Footer Placeholder 4">
            <a:extLst>
              <a:ext uri="{FF2B5EF4-FFF2-40B4-BE49-F238E27FC236}">
                <a16:creationId xmlns:a16="http://schemas.microsoft.com/office/drawing/2014/main" id="{DB3088C3-5410-4C9D-AE09-23F1A3CCFD10}"/>
              </a:ext>
            </a:extLst>
          </p:cNvPr>
          <p:cNvSpPr>
            <a:spLocks noGrp="1"/>
          </p:cNvSpPr>
          <p:nvPr>
            <p:ph type="ftr" sz="quarter" idx="11"/>
          </p:nvPr>
        </p:nvSpPr>
        <p:spPr/>
        <p:txBody>
          <a:bodyPr/>
          <a:lstStyle/>
          <a:p>
            <a:r>
              <a:rPr lang="en-US"/>
              <a:t>jennifer.neumaier@t-online.de</a:t>
            </a:r>
          </a:p>
        </p:txBody>
      </p:sp>
      <p:sp>
        <p:nvSpPr>
          <p:cNvPr id="6" name="Title 123">
            <a:extLst>
              <a:ext uri="{FF2B5EF4-FFF2-40B4-BE49-F238E27FC236}">
                <a16:creationId xmlns:a16="http://schemas.microsoft.com/office/drawing/2014/main" id="{D03DD4DA-597C-467F-AE5A-F15621FABFF5}"/>
              </a:ext>
            </a:extLst>
          </p:cNvPr>
          <p:cNvSpPr txBox="1">
            <a:spLocks/>
          </p:cNvSpPr>
          <p:nvPr/>
        </p:nvSpPr>
        <p:spPr>
          <a:xfrm>
            <a:off x="0" y="96941"/>
            <a:ext cx="4038600"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Pilot Study/Test Run</a:t>
            </a:r>
            <a:endParaRPr lang="en-US" sz="3600" b="1" dirty="0"/>
          </a:p>
        </p:txBody>
      </p:sp>
      <p:sp>
        <p:nvSpPr>
          <p:cNvPr id="7" name="TextBox 6">
            <a:extLst>
              <a:ext uri="{FF2B5EF4-FFF2-40B4-BE49-F238E27FC236}">
                <a16:creationId xmlns:a16="http://schemas.microsoft.com/office/drawing/2014/main" id="{06A5ABB4-CE06-4A47-986F-1D45A086F8E0}"/>
              </a:ext>
            </a:extLst>
          </p:cNvPr>
          <p:cNvSpPr txBox="1"/>
          <p:nvPr/>
        </p:nvSpPr>
        <p:spPr>
          <a:xfrm>
            <a:off x="76200" y="494046"/>
            <a:ext cx="2384981" cy="369332"/>
          </a:xfrm>
          <a:prstGeom prst="rect">
            <a:avLst/>
          </a:prstGeom>
          <a:noFill/>
        </p:spPr>
        <p:txBody>
          <a:bodyPr wrap="square" rtlCol="0">
            <a:spAutoFit/>
          </a:bodyPr>
          <a:lstStyle/>
          <a:p>
            <a:r>
              <a:rPr lang="de-DE" dirty="0"/>
              <a:t>Stand: 24.02.22</a:t>
            </a:r>
            <a:endParaRPr lang="en-US" dirty="0"/>
          </a:p>
        </p:txBody>
      </p:sp>
      <p:sp>
        <p:nvSpPr>
          <p:cNvPr id="12" name="TextBox 11">
            <a:extLst>
              <a:ext uri="{FF2B5EF4-FFF2-40B4-BE49-F238E27FC236}">
                <a16:creationId xmlns:a16="http://schemas.microsoft.com/office/drawing/2014/main" id="{A0B26888-B150-4A82-8CC3-997B020D6E9B}"/>
              </a:ext>
            </a:extLst>
          </p:cNvPr>
          <p:cNvSpPr txBox="1"/>
          <p:nvPr/>
        </p:nvSpPr>
        <p:spPr>
          <a:xfrm>
            <a:off x="2057400" y="738305"/>
            <a:ext cx="2384981" cy="461665"/>
          </a:xfrm>
          <a:prstGeom prst="rect">
            <a:avLst/>
          </a:prstGeom>
          <a:noFill/>
        </p:spPr>
        <p:txBody>
          <a:bodyPr wrap="square" rtlCol="0">
            <a:spAutoFit/>
          </a:bodyPr>
          <a:lstStyle/>
          <a:p>
            <a:r>
              <a:rPr lang="de-DE" sz="2400" u="sng" dirty="0"/>
              <a:t>V1.0</a:t>
            </a:r>
            <a:endParaRPr lang="de-DE" sz="2400" dirty="0"/>
          </a:p>
        </p:txBody>
      </p:sp>
      <p:sp>
        <p:nvSpPr>
          <p:cNvPr id="13" name="TextBox 12">
            <a:extLst>
              <a:ext uri="{FF2B5EF4-FFF2-40B4-BE49-F238E27FC236}">
                <a16:creationId xmlns:a16="http://schemas.microsoft.com/office/drawing/2014/main" id="{72CF06CB-7761-4847-93BC-44E117F0CCFB}"/>
              </a:ext>
            </a:extLst>
          </p:cNvPr>
          <p:cNvSpPr txBox="1"/>
          <p:nvPr/>
        </p:nvSpPr>
        <p:spPr>
          <a:xfrm>
            <a:off x="8942109" y="738304"/>
            <a:ext cx="2384981" cy="461665"/>
          </a:xfrm>
          <a:prstGeom prst="rect">
            <a:avLst/>
          </a:prstGeom>
          <a:noFill/>
        </p:spPr>
        <p:txBody>
          <a:bodyPr wrap="square" rtlCol="0">
            <a:spAutoFit/>
          </a:bodyPr>
          <a:lstStyle/>
          <a:p>
            <a:r>
              <a:rPr lang="de-DE" sz="2400" u="sng" dirty="0"/>
              <a:t>V2.0</a:t>
            </a:r>
            <a:endParaRPr lang="de-DE" sz="2400" dirty="0"/>
          </a:p>
        </p:txBody>
      </p:sp>
      <p:sp>
        <p:nvSpPr>
          <p:cNvPr id="15" name="TextBox 14">
            <a:extLst>
              <a:ext uri="{FF2B5EF4-FFF2-40B4-BE49-F238E27FC236}">
                <a16:creationId xmlns:a16="http://schemas.microsoft.com/office/drawing/2014/main" id="{EE6A8643-783A-47E0-BDD5-F9A49BDCC717}"/>
              </a:ext>
            </a:extLst>
          </p:cNvPr>
          <p:cNvSpPr txBox="1"/>
          <p:nvPr/>
        </p:nvSpPr>
        <p:spPr>
          <a:xfrm>
            <a:off x="6872798" y="5036008"/>
            <a:ext cx="4949672" cy="461665"/>
          </a:xfrm>
          <a:prstGeom prst="rect">
            <a:avLst/>
          </a:prstGeom>
          <a:noFill/>
        </p:spPr>
        <p:txBody>
          <a:bodyPr wrap="square" rtlCol="0">
            <a:spAutoFit/>
          </a:bodyPr>
          <a:lstStyle/>
          <a:p>
            <a:r>
              <a:rPr lang="de-DE" sz="2400" dirty="0"/>
              <a:t>Nicely shows all 4 data sets</a:t>
            </a:r>
          </a:p>
        </p:txBody>
      </p:sp>
      <p:sp>
        <p:nvSpPr>
          <p:cNvPr id="16" name="TextBox 15">
            <a:extLst>
              <a:ext uri="{FF2B5EF4-FFF2-40B4-BE49-F238E27FC236}">
                <a16:creationId xmlns:a16="http://schemas.microsoft.com/office/drawing/2014/main" id="{F300E7D0-15EE-46D4-A308-D2CCBD26C124}"/>
              </a:ext>
            </a:extLst>
          </p:cNvPr>
          <p:cNvSpPr txBox="1"/>
          <p:nvPr/>
        </p:nvSpPr>
        <p:spPr>
          <a:xfrm>
            <a:off x="4442381" y="336201"/>
            <a:ext cx="3902316" cy="461665"/>
          </a:xfrm>
          <a:prstGeom prst="rect">
            <a:avLst/>
          </a:prstGeom>
          <a:noFill/>
        </p:spPr>
        <p:txBody>
          <a:bodyPr wrap="square" rtlCol="0">
            <a:spAutoFit/>
          </a:bodyPr>
          <a:lstStyle/>
          <a:p>
            <a:r>
              <a:rPr lang="de-DE" sz="2400" b="1" dirty="0"/>
              <a:t>Development/Dauer/Aging</a:t>
            </a:r>
          </a:p>
        </p:txBody>
      </p:sp>
      <p:pic>
        <p:nvPicPr>
          <p:cNvPr id="14" name="Picture 13" descr="A picture containing text&#10;&#10;Description automatically generated">
            <a:extLst>
              <a:ext uri="{FF2B5EF4-FFF2-40B4-BE49-F238E27FC236}">
                <a16:creationId xmlns:a16="http://schemas.microsoft.com/office/drawing/2014/main" id="{2DC4C688-2D46-4B04-9C2D-70D0EB9C2589}"/>
              </a:ext>
            </a:extLst>
          </p:cNvPr>
          <p:cNvPicPr/>
          <p:nvPr/>
        </p:nvPicPr>
        <p:blipFill>
          <a:blip r:embed="rId3"/>
          <a:stretch>
            <a:fillRect/>
          </a:stretch>
        </p:blipFill>
        <p:spPr>
          <a:xfrm>
            <a:off x="8194265" y="1127248"/>
            <a:ext cx="2771140" cy="1323975"/>
          </a:xfrm>
          <a:prstGeom prst="rect">
            <a:avLst/>
          </a:prstGeom>
          <a:noFill/>
          <a:ln>
            <a:noFill/>
            <a:prstDash/>
          </a:ln>
        </p:spPr>
      </p:pic>
      <p:pic>
        <p:nvPicPr>
          <p:cNvPr id="21" name="Picture 20" descr="Table&#10;&#10;Description automatically generated with medium confidence">
            <a:extLst>
              <a:ext uri="{FF2B5EF4-FFF2-40B4-BE49-F238E27FC236}">
                <a16:creationId xmlns:a16="http://schemas.microsoft.com/office/drawing/2014/main" id="{1263211A-657E-4EE1-B7A5-147C0BF5545D}"/>
              </a:ext>
            </a:extLst>
          </p:cNvPr>
          <p:cNvPicPr/>
          <p:nvPr/>
        </p:nvPicPr>
        <p:blipFill>
          <a:blip r:embed="rId4"/>
          <a:stretch>
            <a:fillRect/>
          </a:stretch>
        </p:blipFill>
        <p:spPr>
          <a:xfrm>
            <a:off x="6645239" y="2876549"/>
            <a:ext cx="5760720" cy="1791335"/>
          </a:xfrm>
          <a:prstGeom prst="rect">
            <a:avLst/>
          </a:prstGeom>
          <a:noFill/>
          <a:ln>
            <a:noFill/>
            <a:prstDash/>
          </a:ln>
        </p:spPr>
      </p:pic>
      <p:pic>
        <p:nvPicPr>
          <p:cNvPr id="22" name="Picture 21" descr="Text&#10;&#10;Description automatically generated with medium confidence">
            <a:extLst>
              <a:ext uri="{FF2B5EF4-FFF2-40B4-BE49-F238E27FC236}">
                <a16:creationId xmlns:a16="http://schemas.microsoft.com/office/drawing/2014/main" id="{419EF9CE-183C-44DF-ADB0-EFC539E366B3}"/>
              </a:ext>
            </a:extLst>
          </p:cNvPr>
          <p:cNvPicPr/>
          <p:nvPr/>
        </p:nvPicPr>
        <p:blipFill>
          <a:blip r:embed="rId5"/>
          <a:stretch>
            <a:fillRect/>
          </a:stretch>
        </p:blipFill>
        <p:spPr>
          <a:xfrm>
            <a:off x="1454561" y="1176933"/>
            <a:ext cx="2543175" cy="1095375"/>
          </a:xfrm>
          <a:prstGeom prst="rect">
            <a:avLst/>
          </a:prstGeom>
          <a:noFill/>
          <a:ln>
            <a:noFill/>
            <a:prstDash/>
          </a:ln>
        </p:spPr>
      </p:pic>
      <p:pic>
        <p:nvPicPr>
          <p:cNvPr id="23" name="Picture 22" descr="Graphical user interface&#10;&#10;Description automatically generated">
            <a:extLst>
              <a:ext uri="{FF2B5EF4-FFF2-40B4-BE49-F238E27FC236}">
                <a16:creationId xmlns:a16="http://schemas.microsoft.com/office/drawing/2014/main" id="{E22C2894-EF10-40F4-9E64-B5B7C340D68A}"/>
              </a:ext>
            </a:extLst>
          </p:cNvPr>
          <p:cNvPicPr/>
          <p:nvPr/>
        </p:nvPicPr>
        <p:blipFill>
          <a:blip r:embed="rId6"/>
          <a:stretch>
            <a:fillRect/>
          </a:stretch>
        </p:blipFill>
        <p:spPr>
          <a:xfrm>
            <a:off x="369530" y="2441096"/>
            <a:ext cx="5760720" cy="3085465"/>
          </a:xfrm>
          <a:prstGeom prst="rect">
            <a:avLst/>
          </a:prstGeom>
          <a:noFill/>
          <a:ln>
            <a:noFill/>
            <a:prstDash/>
          </a:ln>
        </p:spPr>
      </p:pic>
    </p:spTree>
    <p:extLst>
      <p:ext uri="{BB962C8B-B14F-4D97-AF65-F5344CB8AC3E}">
        <p14:creationId xmlns:p14="http://schemas.microsoft.com/office/powerpoint/2010/main" val="805384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D95C6E8-8C30-43B2-B19D-3E320E8A5CA0}"/>
              </a:ext>
            </a:extLst>
          </p:cNvPr>
          <p:cNvSpPr>
            <a:spLocks noGrp="1"/>
          </p:cNvSpPr>
          <p:nvPr>
            <p:ph type="dt" sz="half" idx="10"/>
          </p:nvPr>
        </p:nvSpPr>
        <p:spPr/>
        <p:txBody>
          <a:bodyPr/>
          <a:lstStyle/>
          <a:p>
            <a:fld id="{A5F007CA-CC09-4561-9FCD-CE44B6E86F3A}" type="datetime1">
              <a:rPr lang="en-US" smtClean="0"/>
              <a:t>4/1/2022</a:t>
            </a:fld>
            <a:endParaRPr lang="en-US"/>
          </a:p>
        </p:txBody>
      </p:sp>
      <p:sp>
        <p:nvSpPr>
          <p:cNvPr id="5" name="Footer Placeholder 4">
            <a:extLst>
              <a:ext uri="{FF2B5EF4-FFF2-40B4-BE49-F238E27FC236}">
                <a16:creationId xmlns:a16="http://schemas.microsoft.com/office/drawing/2014/main" id="{DB3088C3-5410-4C9D-AE09-23F1A3CCFD10}"/>
              </a:ext>
            </a:extLst>
          </p:cNvPr>
          <p:cNvSpPr>
            <a:spLocks noGrp="1"/>
          </p:cNvSpPr>
          <p:nvPr>
            <p:ph type="ftr" sz="quarter" idx="11"/>
          </p:nvPr>
        </p:nvSpPr>
        <p:spPr/>
        <p:txBody>
          <a:bodyPr/>
          <a:lstStyle/>
          <a:p>
            <a:r>
              <a:rPr lang="en-US"/>
              <a:t>jennifer.neumaier@t-online.de</a:t>
            </a:r>
          </a:p>
        </p:txBody>
      </p:sp>
      <p:sp>
        <p:nvSpPr>
          <p:cNvPr id="6" name="Title 123">
            <a:extLst>
              <a:ext uri="{FF2B5EF4-FFF2-40B4-BE49-F238E27FC236}">
                <a16:creationId xmlns:a16="http://schemas.microsoft.com/office/drawing/2014/main" id="{D03DD4DA-597C-467F-AE5A-F15621FABFF5}"/>
              </a:ext>
            </a:extLst>
          </p:cNvPr>
          <p:cNvSpPr txBox="1">
            <a:spLocks/>
          </p:cNvSpPr>
          <p:nvPr/>
        </p:nvSpPr>
        <p:spPr>
          <a:xfrm>
            <a:off x="0" y="96941"/>
            <a:ext cx="4038600"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Pilot Study/Test Run</a:t>
            </a:r>
            <a:endParaRPr lang="en-US" sz="3600" b="1" dirty="0"/>
          </a:p>
        </p:txBody>
      </p:sp>
      <p:sp>
        <p:nvSpPr>
          <p:cNvPr id="7" name="TextBox 6">
            <a:extLst>
              <a:ext uri="{FF2B5EF4-FFF2-40B4-BE49-F238E27FC236}">
                <a16:creationId xmlns:a16="http://schemas.microsoft.com/office/drawing/2014/main" id="{06A5ABB4-CE06-4A47-986F-1D45A086F8E0}"/>
              </a:ext>
            </a:extLst>
          </p:cNvPr>
          <p:cNvSpPr txBox="1"/>
          <p:nvPr/>
        </p:nvSpPr>
        <p:spPr>
          <a:xfrm>
            <a:off x="76200" y="494046"/>
            <a:ext cx="2384981" cy="369332"/>
          </a:xfrm>
          <a:prstGeom prst="rect">
            <a:avLst/>
          </a:prstGeom>
          <a:noFill/>
        </p:spPr>
        <p:txBody>
          <a:bodyPr wrap="square" rtlCol="0">
            <a:spAutoFit/>
          </a:bodyPr>
          <a:lstStyle/>
          <a:p>
            <a:r>
              <a:rPr lang="de-DE" dirty="0"/>
              <a:t>Stand: 24.02.22</a:t>
            </a:r>
            <a:endParaRPr lang="en-US" dirty="0"/>
          </a:p>
        </p:txBody>
      </p:sp>
      <p:sp>
        <p:nvSpPr>
          <p:cNvPr id="13" name="TextBox 12">
            <a:extLst>
              <a:ext uri="{FF2B5EF4-FFF2-40B4-BE49-F238E27FC236}">
                <a16:creationId xmlns:a16="http://schemas.microsoft.com/office/drawing/2014/main" id="{72CF06CB-7761-4847-93BC-44E117F0CCFB}"/>
              </a:ext>
            </a:extLst>
          </p:cNvPr>
          <p:cNvSpPr txBox="1"/>
          <p:nvPr/>
        </p:nvSpPr>
        <p:spPr>
          <a:xfrm>
            <a:off x="8942109" y="738304"/>
            <a:ext cx="2384981" cy="461665"/>
          </a:xfrm>
          <a:prstGeom prst="rect">
            <a:avLst/>
          </a:prstGeom>
          <a:noFill/>
        </p:spPr>
        <p:txBody>
          <a:bodyPr wrap="square" rtlCol="0">
            <a:spAutoFit/>
          </a:bodyPr>
          <a:lstStyle/>
          <a:p>
            <a:r>
              <a:rPr lang="de-DE" sz="2400" u="sng" dirty="0"/>
              <a:t>V2.0</a:t>
            </a:r>
            <a:endParaRPr lang="de-DE" sz="2400" dirty="0"/>
          </a:p>
        </p:txBody>
      </p:sp>
      <p:sp>
        <p:nvSpPr>
          <p:cNvPr id="15" name="TextBox 14">
            <a:extLst>
              <a:ext uri="{FF2B5EF4-FFF2-40B4-BE49-F238E27FC236}">
                <a16:creationId xmlns:a16="http://schemas.microsoft.com/office/drawing/2014/main" id="{EE6A8643-783A-47E0-BDD5-F9A49BDCC717}"/>
              </a:ext>
            </a:extLst>
          </p:cNvPr>
          <p:cNvSpPr txBox="1"/>
          <p:nvPr/>
        </p:nvSpPr>
        <p:spPr>
          <a:xfrm>
            <a:off x="6096000" y="4380933"/>
            <a:ext cx="4949672" cy="461665"/>
          </a:xfrm>
          <a:prstGeom prst="rect">
            <a:avLst/>
          </a:prstGeom>
          <a:noFill/>
        </p:spPr>
        <p:txBody>
          <a:bodyPr wrap="square" rtlCol="0">
            <a:spAutoFit/>
          </a:bodyPr>
          <a:lstStyle/>
          <a:p>
            <a:r>
              <a:rPr lang="de-DE" sz="2400" dirty="0"/>
              <a:t>Same Problem as DAF</a:t>
            </a:r>
          </a:p>
        </p:txBody>
      </p:sp>
      <p:sp>
        <p:nvSpPr>
          <p:cNvPr id="16" name="TextBox 15">
            <a:extLst>
              <a:ext uri="{FF2B5EF4-FFF2-40B4-BE49-F238E27FC236}">
                <a16:creationId xmlns:a16="http://schemas.microsoft.com/office/drawing/2014/main" id="{F300E7D0-15EE-46D4-A308-D2CCBD26C124}"/>
              </a:ext>
            </a:extLst>
          </p:cNvPr>
          <p:cNvSpPr txBox="1"/>
          <p:nvPr/>
        </p:nvSpPr>
        <p:spPr>
          <a:xfrm>
            <a:off x="4442381" y="336201"/>
            <a:ext cx="3902316" cy="461665"/>
          </a:xfrm>
          <a:prstGeom prst="rect">
            <a:avLst/>
          </a:prstGeom>
          <a:noFill/>
        </p:spPr>
        <p:txBody>
          <a:bodyPr wrap="square" rtlCol="0">
            <a:spAutoFit/>
          </a:bodyPr>
          <a:lstStyle/>
          <a:p>
            <a:r>
              <a:rPr lang="de-DE" sz="2400" b="1" dirty="0"/>
              <a:t>Epigenetics</a:t>
            </a:r>
          </a:p>
        </p:txBody>
      </p:sp>
      <p:pic>
        <p:nvPicPr>
          <p:cNvPr id="17" name="Picture 16" descr="Text&#10;&#10;Description automatically generated">
            <a:extLst>
              <a:ext uri="{FF2B5EF4-FFF2-40B4-BE49-F238E27FC236}">
                <a16:creationId xmlns:a16="http://schemas.microsoft.com/office/drawing/2014/main" id="{9518C603-2641-40DF-968C-463718802E33}"/>
              </a:ext>
            </a:extLst>
          </p:cNvPr>
          <p:cNvPicPr/>
          <p:nvPr/>
        </p:nvPicPr>
        <p:blipFill>
          <a:blip r:embed="rId3"/>
          <a:stretch>
            <a:fillRect/>
          </a:stretch>
        </p:blipFill>
        <p:spPr>
          <a:xfrm>
            <a:off x="7952539" y="1176933"/>
            <a:ext cx="2790190" cy="1390015"/>
          </a:xfrm>
          <a:prstGeom prst="rect">
            <a:avLst/>
          </a:prstGeom>
          <a:noFill/>
          <a:ln>
            <a:noFill/>
            <a:prstDash/>
          </a:ln>
        </p:spPr>
      </p:pic>
      <p:pic>
        <p:nvPicPr>
          <p:cNvPr id="18" name="Picture 17" descr="A picture containing graphical user interface&#10;&#10;Description automatically generated">
            <a:extLst>
              <a:ext uri="{FF2B5EF4-FFF2-40B4-BE49-F238E27FC236}">
                <a16:creationId xmlns:a16="http://schemas.microsoft.com/office/drawing/2014/main" id="{3637AD62-2FE2-4D87-9FC8-C3F6F867C834}"/>
              </a:ext>
            </a:extLst>
          </p:cNvPr>
          <p:cNvPicPr/>
          <p:nvPr/>
        </p:nvPicPr>
        <p:blipFill>
          <a:blip r:embed="rId4"/>
          <a:stretch>
            <a:fillRect/>
          </a:stretch>
        </p:blipFill>
        <p:spPr>
          <a:xfrm>
            <a:off x="5566370" y="2777687"/>
            <a:ext cx="5760720" cy="1012825"/>
          </a:xfrm>
          <a:prstGeom prst="rect">
            <a:avLst/>
          </a:prstGeom>
          <a:noFill/>
          <a:ln>
            <a:noFill/>
            <a:prstDash/>
          </a:ln>
        </p:spPr>
      </p:pic>
    </p:spTree>
    <p:extLst>
      <p:ext uri="{BB962C8B-B14F-4D97-AF65-F5344CB8AC3E}">
        <p14:creationId xmlns:p14="http://schemas.microsoft.com/office/powerpoint/2010/main" val="2757070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97713F4B-CCF9-48C4-B0B5-570E0463CC1E}"/>
              </a:ext>
            </a:extLst>
          </p:cNvPr>
          <p:cNvGrpSpPr/>
          <p:nvPr/>
        </p:nvGrpSpPr>
        <p:grpSpPr>
          <a:xfrm>
            <a:off x="537326" y="768781"/>
            <a:ext cx="11117347" cy="5320438"/>
            <a:chOff x="537323" y="1254942"/>
            <a:chExt cx="11117347" cy="5320438"/>
          </a:xfrm>
        </p:grpSpPr>
        <p:sp>
          <p:nvSpPr>
            <p:cNvPr id="13" name="Arrow: Pentagon 12">
              <a:extLst>
                <a:ext uri="{FF2B5EF4-FFF2-40B4-BE49-F238E27FC236}">
                  <a16:creationId xmlns:a16="http://schemas.microsoft.com/office/drawing/2014/main" id="{821A169C-1628-4673-8940-A5C6AA0CCFE9}"/>
                </a:ext>
              </a:extLst>
            </p:cNvPr>
            <p:cNvSpPr/>
            <p:nvPr/>
          </p:nvSpPr>
          <p:spPr>
            <a:xfrm>
              <a:off x="537329" y="1254942"/>
              <a:ext cx="2978869" cy="922649"/>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just"/>
              <a:r>
                <a:rPr lang="de-DE" sz="6000" b="1" dirty="0"/>
                <a:t>S</a:t>
              </a:r>
              <a:r>
                <a:rPr lang="de-DE" sz="2800" dirty="0"/>
                <a:t>pecifc</a:t>
              </a:r>
              <a:endParaRPr lang="en-US" sz="6000" dirty="0"/>
            </a:p>
          </p:txBody>
        </p:sp>
        <p:sp>
          <p:nvSpPr>
            <p:cNvPr id="14" name="Arrow: Pentagon 13">
              <a:extLst>
                <a:ext uri="{FF2B5EF4-FFF2-40B4-BE49-F238E27FC236}">
                  <a16:creationId xmlns:a16="http://schemas.microsoft.com/office/drawing/2014/main" id="{66B897CC-EEEA-4BDE-9AE6-5B6EC7D7729B}"/>
                </a:ext>
              </a:extLst>
            </p:cNvPr>
            <p:cNvSpPr/>
            <p:nvPr/>
          </p:nvSpPr>
          <p:spPr>
            <a:xfrm>
              <a:off x="537328" y="2312315"/>
              <a:ext cx="2978869" cy="922649"/>
            </a:xfrm>
            <a:prstGeom prst="homePlat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just"/>
              <a:r>
                <a:rPr lang="de-DE" sz="6000" b="1" dirty="0"/>
                <a:t>M</a:t>
              </a:r>
              <a:r>
                <a:rPr lang="de-DE" sz="2800" dirty="0"/>
                <a:t>easurable</a:t>
              </a:r>
              <a:endParaRPr lang="en-US" sz="2800" dirty="0"/>
            </a:p>
          </p:txBody>
        </p:sp>
        <p:sp>
          <p:nvSpPr>
            <p:cNvPr id="15" name="Arrow: Pentagon 14">
              <a:extLst>
                <a:ext uri="{FF2B5EF4-FFF2-40B4-BE49-F238E27FC236}">
                  <a16:creationId xmlns:a16="http://schemas.microsoft.com/office/drawing/2014/main" id="{D5226AD4-336E-44A2-86FD-AF8C429B32AD}"/>
                </a:ext>
              </a:extLst>
            </p:cNvPr>
            <p:cNvSpPr/>
            <p:nvPr/>
          </p:nvSpPr>
          <p:spPr>
            <a:xfrm>
              <a:off x="537327" y="3425627"/>
              <a:ext cx="2978869" cy="922649"/>
            </a:xfrm>
            <a:prstGeom prst="homePlat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just"/>
              <a:r>
                <a:rPr lang="de-DE" sz="6000" b="1" dirty="0"/>
                <a:t>A</a:t>
              </a:r>
              <a:r>
                <a:rPr lang="de-DE" sz="2800" dirty="0"/>
                <a:t>chievable</a:t>
              </a:r>
              <a:endParaRPr lang="en-US" sz="2800" dirty="0"/>
            </a:p>
          </p:txBody>
        </p:sp>
        <p:sp>
          <p:nvSpPr>
            <p:cNvPr id="16" name="Arrow: Pentagon 15">
              <a:extLst>
                <a:ext uri="{FF2B5EF4-FFF2-40B4-BE49-F238E27FC236}">
                  <a16:creationId xmlns:a16="http://schemas.microsoft.com/office/drawing/2014/main" id="{8997B09E-B3DA-4DE6-96C1-8DA9E142784D}"/>
                </a:ext>
              </a:extLst>
            </p:cNvPr>
            <p:cNvSpPr/>
            <p:nvPr/>
          </p:nvSpPr>
          <p:spPr>
            <a:xfrm>
              <a:off x="537326" y="4538939"/>
              <a:ext cx="2978869" cy="922649"/>
            </a:xfrm>
            <a:prstGeom prst="homePlat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just"/>
              <a:r>
                <a:rPr lang="de-DE" sz="6000" b="1" dirty="0"/>
                <a:t>R</a:t>
              </a:r>
              <a:r>
                <a:rPr lang="de-DE" sz="2800" dirty="0"/>
                <a:t>elevant</a:t>
              </a:r>
              <a:endParaRPr lang="en-US" sz="2800" dirty="0"/>
            </a:p>
          </p:txBody>
        </p:sp>
        <p:sp>
          <p:nvSpPr>
            <p:cNvPr id="17" name="Arrow: Pentagon 16">
              <a:extLst>
                <a:ext uri="{FF2B5EF4-FFF2-40B4-BE49-F238E27FC236}">
                  <a16:creationId xmlns:a16="http://schemas.microsoft.com/office/drawing/2014/main" id="{D9A2C620-7FFB-4369-B5B8-BDD6C25C8539}"/>
                </a:ext>
              </a:extLst>
            </p:cNvPr>
            <p:cNvSpPr/>
            <p:nvPr/>
          </p:nvSpPr>
          <p:spPr>
            <a:xfrm>
              <a:off x="537326" y="5652251"/>
              <a:ext cx="2978869" cy="922649"/>
            </a:xfrm>
            <a:prstGeom prst="homePlat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just"/>
              <a:r>
                <a:rPr lang="de-DE" sz="6000" b="1" dirty="0"/>
                <a:t>T</a:t>
              </a:r>
              <a:r>
                <a:rPr lang="de-DE" sz="2800" dirty="0"/>
                <a:t>ime-bound</a:t>
              </a:r>
              <a:endParaRPr lang="en-US" sz="2800" dirty="0"/>
            </a:p>
          </p:txBody>
        </p:sp>
        <p:sp>
          <p:nvSpPr>
            <p:cNvPr id="18" name="Rectangle 17">
              <a:extLst>
                <a:ext uri="{FF2B5EF4-FFF2-40B4-BE49-F238E27FC236}">
                  <a16:creationId xmlns:a16="http://schemas.microsoft.com/office/drawing/2014/main" id="{593CECE5-CC65-4874-8918-420ABDE2648B}"/>
                </a:ext>
              </a:extLst>
            </p:cNvPr>
            <p:cNvSpPr/>
            <p:nvPr/>
          </p:nvSpPr>
          <p:spPr>
            <a:xfrm>
              <a:off x="537325" y="1254942"/>
              <a:ext cx="11117345" cy="922649"/>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E312F73-25C6-4224-A06A-E87B4F0A6C05}"/>
                </a:ext>
              </a:extLst>
            </p:cNvPr>
            <p:cNvSpPr/>
            <p:nvPr/>
          </p:nvSpPr>
          <p:spPr>
            <a:xfrm>
              <a:off x="537325" y="2319061"/>
              <a:ext cx="11117345" cy="922649"/>
            </a:xfrm>
            <a:prstGeom prst="rect">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5976351-135D-4A02-B219-62E3E901AF48}"/>
                </a:ext>
              </a:extLst>
            </p:cNvPr>
            <p:cNvSpPr/>
            <p:nvPr/>
          </p:nvSpPr>
          <p:spPr>
            <a:xfrm>
              <a:off x="537324" y="3425626"/>
              <a:ext cx="11117345" cy="922649"/>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6FB0822-87FB-4ED8-8460-B40CE5BB5E86}"/>
                </a:ext>
              </a:extLst>
            </p:cNvPr>
            <p:cNvSpPr/>
            <p:nvPr/>
          </p:nvSpPr>
          <p:spPr>
            <a:xfrm>
              <a:off x="537323" y="4538939"/>
              <a:ext cx="11117345" cy="922649"/>
            </a:xfrm>
            <a:prstGeom prst="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708E00B-9A5A-4509-85E3-F04E0FBE01EF}"/>
                </a:ext>
              </a:extLst>
            </p:cNvPr>
            <p:cNvSpPr/>
            <p:nvPr/>
          </p:nvSpPr>
          <p:spPr>
            <a:xfrm>
              <a:off x="537323" y="5652731"/>
              <a:ext cx="11117345" cy="922649"/>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Date Placeholder 26">
            <a:extLst>
              <a:ext uri="{FF2B5EF4-FFF2-40B4-BE49-F238E27FC236}">
                <a16:creationId xmlns:a16="http://schemas.microsoft.com/office/drawing/2014/main" id="{C96FE97D-0E6E-45B1-ACF1-74DC0CBAC26E}"/>
              </a:ext>
            </a:extLst>
          </p:cNvPr>
          <p:cNvSpPr>
            <a:spLocks noGrp="1"/>
          </p:cNvSpPr>
          <p:nvPr>
            <p:ph type="dt" sz="half" idx="10"/>
          </p:nvPr>
        </p:nvSpPr>
        <p:spPr/>
        <p:txBody>
          <a:bodyPr/>
          <a:lstStyle/>
          <a:p>
            <a:fld id="{95023EA9-6CCA-4F01-9077-1E2929A4FF9F}" type="datetime1">
              <a:rPr lang="en-US" smtClean="0"/>
              <a:t>4/1/2022</a:t>
            </a:fld>
            <a:endParaRPr lang="en-US"/>
          </a:p>
        </p:txBody>
      </p:sp>
      <p:sp>
        <p:nvSpPr>
          <p:cNvPr id="28" name="Footer Placeholder 27">
            <a:extLst>
              <a:ext uri="{FF2B5EF4-FFF2-40B4-BE49-F238E27FC236}">
                <a16:creationId xmlns:a16="http://schemas.microsoft.com/office/drawing/2014/main" id="{2EDB7B61-C283-444D-8105-BC814490CCA9}"/>
              </a:ext>
            </a:extLst>
          </p:cNvPr>
          <p:cNvSpPr>
            <a:spLocks noGrp="1"/>
          </p:cNvSpPr>
          <p:nvPr>
            <p:ph type="ftr" sz="quarter" idx="11"/>
          </p:nvPr>
        </p:nvSpPr>
        <p:spPr/>
        <p:txBody>
          <a:bodyPr/>
          <a:lstStyle/>
          <a:p>
            <a:r>
              <a:rPr lang="en-US"/>
              <a:t>jennifer.neumaier@t-online.de</a:t>
            </a:r>
          </a:p>
        </p:txBody>
      </p:sp>
      <p:sp>
        <p:nvSpPr>
          <p:cNvPr id="31" name="TextBox 30">
            <a:extLst>
              <a:ext uri="{FF2B5EF4-FFF2-40B4-BE49-F238E27FC236}">
                <a16:creationId xmlns:a16="http://schemas.microsoft.com/office/drawing/2014/main" id="{088F52A1-F5F4-4FFC-9883-124D3565B26A}"/>
              </a:ext>
            </a:extLst>
          </p:cNvPr>
          <p:cNvSpPr txBox="1"/>
          <p:nvPr/>
        </p:nvSpPr>
        <p:spPr>
          <a:xfrm>
            <a:off x="3581400" y="768781"/>
            <a:ext cx="8073268" cy="923330"/>
          </a:xfrm>
          <a:prstGeom prst="rect">
            <a:avLst/>
          </a:prstGeom>
          <a:noFill/>
        </p:spPr>
        <p:txBody>
          <a:bodyPr wrap="square" rtlCol="0">
            <a:spAutoFit/>
          </a:bodyPr>
          <a:lstStyle/>
          <a:p>
            <a:r>
              <a:rPr lang="de-DE" dirty="0"/>
              <a:t>WormExp is a transcriptomics database for Caenorhabditis elegans (C. elegans). Here, all data that has been published all over the world are collected and sorted. The database was updated last 2017 and no new datasets were added since then.</a:t>
            </a:r>
            <a:endParaRPr lang="en-US" dirty="0"/>
          </a:p>
        </p:txBody>
      </p:sp>
      <p:sp>
        <p:nvSpPr>
          <p:cNvPr id="32" name="TextBox 31">
            <a:extLst>
              <a:ext uri="{FF2B5EF4-FFF2-40B4-BE49-F238E27FC236}">
                <a16:creationId xmlns:a16="http://schemas.microsoft.com/office/drawing/2014/main" id="{6D8ADDF4-B020-4926-B8AE-2DFB840DD145}"/>
              </a:ext>
            </a:extLst>
          </p:cNvPr>
          <p:cNvSpPr txBox="1"/>
          <p:nvPr/>
        </p:nvSpPr>
        <p:spPr>
          <a:xfrm>
            <a:off x="3581400" y="1824992"/>
            <a:ext cx="8073268" cy="923330"/>
          </a:xfrm>
          <a:prstGeom prst="rect">
            <a:avLst/>
          </a:prstGeom>
          <a:noFill/>
        </p:spPr>
        <p:txBody>
          <a:bodyPr wrap="square" rtlCol="0">
            <a:spAutoFit/>
          </a:bodyPr>
          <a:lstStyle/>
          <a:p>
            <a:r>
              <a:rPr lang="de-DE" dirty="0"/>
              <a:t>By the time of March 2022, the database will be updated, so that all recent published data (since 2017) has been added. Additionally, by then features will be implemented, to help regularly updating the database.</a:t>
            </a:r>
            <a:endParaRPr lang="en-US" dirty="0"/>
          </a:p>
        </p:txBody>
      </p:sp>
      <p:sp>
        <p:nvSpPr>
          <p:cNvPr id="33" name="TextBox 32">
            <a:extLst>
              <a:ext uri="{FF2B5EF4-FFF2-40B4-BE49-F238E27FC236}">
                <a16:creationId xmlns:a16="http://schemas.microsoft.com/office/drawing/2014/main" id="{D9986957-BEA0-430E-9637-49894233EFAD}"/>
              </a:ext>
            </a:extLst>
          </p:cNvPr>
          <p:cNvSpPr txBox="1"/>
          <p:nvPr/>
        </p:nvSpPr>
        <p:spPr>
          <a:xfrm>
            <a:off x="3581400" y="2945530"/>
            <a:ext cx="8073268" cy="923330"/>
          </a:xfrm>
          <a:prstGeom prst="rect">
            <a:avLst/>
          </a:prstGeom>
          <a:noFill/>
        </p:spPr>
        <p:txBody>
          <a:bodyPr wrap="square" rtlCol="0">
            <a:spAutoFit/>
          </a:bodyPr>
          <a:lstStyle/>
          <a:p>
            <a:r>
              <a:rPr lang="de-DE" dirty="0"/>
              <a:t>Updating the database is instrumental for gene enrichment data analysis on C. elegans. Time should be spent to correctly identify good and useable data sets and how a database is set up. This will improve the quality of future experiments. </a:t>
            </a:r>
            <a:endParaRPr lang="en-US" dirty="0"/>
          </a:p>
        </p:txBody>
      </p:sp>
      <p:sp>
        <p:nvSpPr>
          <p:cNvPr id="34" name="TextBox 33">
            <a:extLst>
              <a:ext uri="{FF2B5EF4-FFF2-40B4-BE49-F238E27FC236}">
                <a16:creationId xmlns:a16="http://schemas.microsoft.com/office/drawing/2014/main" id="{4A6FB9E5-5094-42C7-A3E6-573A1D2D308D}"/>
              </a:ext>
            </a:extLst>
          </p:cNvPr>
          <p:cNvSpPr txBox="1"/>
          <p:nvPr/>
        </p:nvSpPr>
        <p:spPr>
          <a:xfrm>
            <a:off x="3584104" y="4059524"/>
            <a:ext cx="8073268" cy="923330"/>
          </a:xfrm>
          <a:prstGeom prst="rect">
            <a:avLst/>
          </a:prstGeom>
          <a:noFill/>
        </p:spPr>
        <p:txBody>
          <a:bodyPr wrap="square" rtlCol="0">
            <a:spAutoFit/>
          </a:bodyPr>
          <a:lstStyle/>
          <a:p>
            <a:r>
              <a:rPr lang="de-DE" dirty="0"/>
              <a:t>Using databases and transcriptomics data is an integral part for experiments on C. elegans. It is therefore vital, that such a database is correctly set up and regularly updated.</a:t>
            </a:r>
            <a:endParaRPr lang="en-US" dirty="0"/>
          </a:p>
        </p:txBody>
      </p:sp>
      <p:sp>
        <p:nvSpPr>
          <p:cNvPr id="35" name="TextBox 34">
            <a:extLst>
              <a:ext uri="{FF2B5EF4-FFF2-40B4-BE49-F238E27FC236}">
                <a16:creationId xmlns:a16="http://schemas.microsoft.com/office/drawing/2014/main" id="{10C131A0-CA4D-4CC6-91FF-AE1C06451EA9}"/>
              </a:ext>
            </a:extLst>
          </p:cNvPr>
          <p:cNvSpPr txBox="1"/>
          <p:nvPr/>
        </p:nvSpPr>
        <p:spPr>
          <a:xfrm>
            <a:off x="3581400" y="5147837"/>
            <a:ext cx="8073268" cy="923330"/>
          </a:xfrm>
          <a:prstGeom prst="rect">
            <a:avLst/>
          </a:prstGeom>
          <a:noFill/>
        </p:spPr>
        <p:txBody>
          <a:bodyPr wrap="square" rtlCol="0">
            <a:spAutoFit/>
          </a:bodyPr>
          <a:lstStyle/>
          <a:p>
            <a:r>
              <a:rPr lang="de-DE" dirty="0"/>
              <a:t>In six month, the database should be updated, so it includes all recent publications, and additionally include features to make updating the database easier. This should reduce the work of a student for 6-months to only a few hours a month.</a:t>
            </a:r>
            <a:endParaRPr lang="en-US" dirty="0"/>
          </a:p>
        </p:txBody>
      </p:sp>
    </p:spTree>
    <p:extLst>
      <p:ext uri="{BB962C8B-B14F-4D97-AF65-F5344CB8AC3E}">
        <p14:creationId xmlns:p14="http://schemas.microsoft.com/office/powerpoint/2010/main" val="2495016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D95C6E8-8C30-43B2-B19D-3E320E8A5CA0}"/>
              </a:ext>
            </a:extLst>
          </p:cNvPr>
          <p:cNvSpPr>
            <a:spLocks noGrp="1"/>
          </p:cNvSpPr>
          <p:nvPr>
            <p:ph type="dt" sz="half" idx="10"/>
          </p:nvPr>
        </p:nvSpPr>
        <p:spPr/>
        <p:txBody>
          <a:bodyPr/>
          <a:lstStyle/>
          <a:p>
            <a:fld id="{A5F007CA-CC09-4561-9FCD-CE44B6E86F3A}" type="datetime1">
              <a:rPr lang="en-US" smtClean="0"/>
              <a:t>4/1/2022</a:t>
            </a:fld>
            <a:endParaRPr lang="en-US"/>
          </a:p>
        </p:txBody>
      </p:sp>
      <p:sp>
        <p:nvSpPr>
          <p:cNvPr id="5" name="Footer Placeholder 4">
            <a:extLst>
              <a:ext uri="{FF2B5EF4-FFF2-40B4-BE49-F238E27FC236}">
                <a16:creationId xmlns:a16="http://schemas.microsoft.com/office/drawing/2014/main" id="{DB3088C3-5410-4C9D-AE09-23F1A3CCFD10}"/>
              </a:ext>
            </a:extLst>
          </p:cNvPr>
          <p:cNvSpPr>
            <a:spLocks noGrp="1"/>
          </p:cNvSpPr>
          <p:nvPr>
            <p:ph type="ftr" sz="quarter" idx="11"/>
          </p:nvPr>
        </p:nvSpPr>
        <p:spPr/>
        <p:txBody>
          <a:bodyPr/>
          <a:lstStyle/>
          <a:p>
            <a:r>
              <a:rPr lang="en-US"/>
              <a:t>jennifer.neumaier@t-online.de</a:t>
            </a:r>
          </a:p>
        </p:txBody>
      </p:sp>
      <p:sp>
        <p:nvSpPr>
          <p:cNvPr id="6" name="Title 123">
            <a:extLst>
              <a:ext uri="{FF2B5EF4-FFF2-40B4-BE49-F238E27FC236}">
                <a16:creationId xmlns:a16="http://schemas.microsoft.com/office/drawing/2014/main" id="{D03DD4DA-597C-467F-AE5A-F15621FABFF5}"/>
              </a:ext>
            </a:extLst>
          </p:cNvPr>
          <p:cNvSpPr txBox="1">
            <a:spLocks/>
          </p:cNvSpPr>
          <p:nvPr/>
        </p:nvSpPr>
        <p:spPr>
          <a:xfrm>
            <a:off x="0" y="96941"/>
            <a:ext cx="4038600"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Pilot Study/Test Run</a:t>
            </a:r>
            <a:endParaRPr lang="en-US" sz="3600" b="1" dirty="0"/>
          </a:p>
        </p:txBody>
      </p:sp>
      <p:sp>
        <p:nvSpPr>
          <p:cNvPr id="7" name="TextBox 6">
            <a:extLst>
              <a:ext uri="{FF2B5EF4-FFF2-40B4-BE49-F238E27FC236}">
                <a16:creationId xmlns:a16="http://schemas.microsoft.com/office/drawing/2014/main" id="{06A5ABB4-CE06-4A47-986F-1D45A086F8E0}"/>
              </a:ext>
            </a:extLst>
          </p:cNvPr>
          <p:cNvSpPr txBox="1"/>
          <p:nvPr/>
        </p:nvSpPr>
        <p:spPr>
          <a:xfrm>
            <a:off x="76200" y="494046"/>
            <a:ext cx="2384981" cy="369332"/>
          </a:xfrm>
          <a:prstGeom prst="rect">
            <a:avLst/>
          </a:prstGeom>
          <a:noFill/>
        </p:spPr>
        <p:txBody>
          <a:bodyPr wrap="square" rtlCol="0">
            <a:spAutoFit/>
          </a:bodyPr>
          <a:lstStyle/>
          <a:p>
            <a:r>
              <a:rPr lang="de-DE" dirty="0"/>
              <a:t>Stand: 24.02.22</a:t>
            </a:r>
            <a:endParaRPr lang="en-US" dirty="0"/>
          </a:p>
        </p:txBody>
      </p:sp>
      <p:sp>
        <p:nvSpPr>
          <p:cNvPr id="12" name="TextBox 11">
            <a:extLst>
              <a:ext uri="{FF2B5EF4-FFF2-40B4-BE49-F238E27FC236}">
                <a16:creationId xmlns:a16="http://schemas.microsoft.com/office/drawing/2014/main" id="{A0B26888-B150-4A82-8CC3-997B020D6E9B}"/>
              </a:ext>
            </a:extLst>
          </p:cNvPr>
          <p:cNvSpPr txBox="1"/>
          <p:nvPr/>
        </p:nvSpPr>
        <p:spPr>
          <a:xfrm>
            <a:off x="2057400" y="738305"/>
            <a:ext cx="2384981" cy="461665"/>
          </a:xfrm>
          <a:prstGeom prst="rect">
            <a:avLst/>
          </a:prstGeom>
          <a:noFill/>
        </p:spPr>
        <p:txBody>
          <a:bodyPr wrap="square" rtlCol="0">
            <a:spAutoFit/>
          </a:bodyPr>
          <a:lstStyle/>
          <a:p>
            <a:r>
              <a:rPr lang="de-DE" sz="2400" u="sng" dirty="0"/>
              <a:t>V1.0</a:t>
            </a:r>
            <a:endParaRPr lang="de-DE" sz="2400" dirty="0"/>
          </a:p>
        </p:txBody>
      </p:sp>
      <p:sp>
        <p:nvSpPr>
          <p:cNvPr id="13" name="TextBox 12">
            <a:extLst>
              <a:ext uri="{FF2B5EF4-FFF2-40B4-BE49-F238E27FC236}">
                <a16:creationId xmlns:a16="http://schemas.microsoft.com/office/drawing/2014/main" id="{72CF06CB-7761-4847-93BC-44E117F0CCFB}"/>
              </a:ext>
            </a:extLst>
          </p:cNvPr>
          <p:cNvSpPr txBox="1"/>
          <p:nvPr/>
        </p:nvSpPr>
        <p:spPr>
          <a:xfrm>
            <a:off x="8942109" y="738304"/>
            <a:ext cx="2384981" cy="461665"/>
          </a:xfrm>
          <a:prstGeom prst="rect">
            <a:avLst/>
          </a:prstGeom>
          <a:noFill/>
        </p:spPr>
        <p:txBody>
          <a:bodyPr wrap="square" rtlCol="0">
            <a:spAutoFit/>
          </a:bodyPr>
          <a:lstStyle/>
          <a:p>
            <a:r>
              <a:rPr lang="de-DE" sz="2400" u="sng" dirty="0"/>
              <a:t>V2.0</a:t>
            </a:r>
            <a:endParaRPr lang="de-DE" sz="2400" dirty="0"/>
          </a:p>
        </p:txBody>
      </p:sp>
      <p:sp>
        <p:nvSpPr>
          <p:cNvPr id="16" name="TextBox 15">
            <a:extLst>
              <a:ext uri="{FF2B5EF4-FFF2-40B4-BE49-F238E27FC236}">
                <a16:creationId xmlns:a16="http://schemas.microsoft.com/office/drawing/2014/main" id="{F300E7D0-15EE-46D4-A308-D2CCBD26C124}"/>
              </a:ext>
            </a:extLst>
          </p:cNvPr>
          <p:cNvSpPr txBox="1"/>
          <p:nvPr/>
        </p:nvSpPr>
        <p:spPr>
          <a:xfrm>
            <a:off x="4442381" y="336201"/>
            <a:ext cx="3902316" cy="461665"/>
          </a:xfrm>
          <a:prstGeom prst="rect">
            <a:avLst/>
          </a:prstGeom>
          <a:noFill/>
        </p:spPr>
        <p:txBody>
          <a:bodyPr wrap="square" rtlCol="0">
            <a:spAutoFit/>
          </a:bodyPr>
          <a:lstStyle/>
          <a:p>
            <a:r>
              <a:rPr lang="de-DE" sz="2400" b="1" dirty="0"/>
              <a:t>Microbes</a:t>
            </a:r>
          </a:p>
        </p:txBody>
      </p:sp>
      <p:pic>
        <p:nvPicPr>
          <p:cNvPr id="17" name="Picture 16" descr="Text&#10;&#10;Description automatically generated with medium confidence">
            <a:extLst>
              <a:ext uri="{FF2B5EF4-FFF2-40B4-BE49-F238E27FC236}">
                <a16:creationId xmlns:a16="http://schemas.microsoft.com/office/drawing/2014/main" id="{C4D92E29-3C44-436A-9FC8-CCF85F06030F}"/>
              </a:ext>
            </a:extLst>
          </p:cNvPr>
          <p:cNvPicPr/>
          <p:nvPr/>
        </p:nvPicPr>
        <p:blipFill>
          <a:blip r:embed="rId3"/>
          <a:stretch>
            <a:fillRect/>
          </a:stretch>
        </p:blipFill>
        <p:spPr>
          <a:xfrm>
            <a:off x="8344697" y="1360327"/>
            <a:ext cx="2590165" cy="1266825"/>
          </a:xfrm>
          <a:prstGeom prst="rect">
            <a:avLst/>
          </a:prstGeom>
          <a:noFill/>
          <a:ln>
            <a:noFill/>
            <a:prstDash/>
          </a:ln>
        </p:spPr>
      </p:pic>
      <p:pic>
        <p:nvPicPr>
          <p:cNvPr id="18" name="Picture 17" descr="Table&#10;&#10;Description automatically generated">
            <a:extLst>
              <a:ext uri="{FF2B5EF4-FFF2-40B4-BE49-F238E27FC236}">
                <a16:creationId xmlns:a16="http://schemas.microsoft.com/office/drawing/2014/main" id="{6807C022-4969-4F45-B7EB-F25A563DF283}"/>
              </a:ext>
            </a:extLst>
          </p:cNvPr>
          <p:cNvPicPr/>
          <p:nvPr/>
        </p:nvPicPr>
        <p:blipFill>
          <a:blip r:embed="rId4"/>
          <a:stretch>
            <a:fillRect/>
          </a:stretch>
        </p:blipFill>
        <p:spPr>
          <a:xfrm>
            <a:off x="6155073" y="3054159"/>
            <a:ext cx="5760720" cy="1521460"/>
          </a:xfrm>
          <a:prstGeom prst="rect">
            <a:avLst/>
          </a:prstGeom>
          <a:noFill/>
          <a:ln>
            <a:noFill/>
            <a:prstDash/>
          </a:ln>
        </p:spPr>
      </p:pic>
      <p:pic>
        <p:nvPicPr>
          <p:cNvPr id="19" name="Picture 18" descr="Text&#10;&#10;Description automatically generated">
            <a:extLst>
              <a:ext uri="{FF2B5EF4-FFF2-40B4-BE49-F238E27FC236}">
                <a16:creationId xmlns:a16="http://schemas.microsoft.com/office/drawing/2014/main" id="{1C41133A-A583-4FCE-A96D-F5DA1748CB08}"/>
              </a:ext>
            </a:extLst>
          </p:cNvPr>
          <p:cNvPicPr/>
          <p:nvPr/>
        </p:nvPicPr>
        <p:blipFill>
          <a:blip r:embed="rId5"/>
          <a:stretch>
            <a:fillRect/>
          </a:stretch>
        </p:blipFill>
        <p:spPr>
          <a:xfrm>
            <a:off x="1137523" y="1141542"/>
            <a:ext cx="2647315" cy="1171575"/>
          </a:xfrm>
          <a:prstGeom prst="rect">
            <a:avLst/>
          </a:prstGeom>
          <a:noFill/>
          <a:ln>
            <a:noFill/>
            <a:prstDash/>
          </a:ln>
        </p:spPr>
      </p:pic>
      <p:pic>
        <p:nvPicPr>
          <p:cNvPr id="20" name="Picture 19" descr="Graphical user interface, application&#10;&#10;Description automatically generated">
            <a:extLst>
              <a:ext uri="{FF2B5EF4-FFF2-40B4-BE49-F238E27FC236}">
                <a16:creationId xmlns:a16="http://schemas.microsoft.com/office/drawing/2014/main" id="{5F18C86A-2BC8-4E96-9558-D168C79953AE}"/>
              </a:ext>
            </a:extLst>
          </p:cNvPr>
          <p:cNvPicPr/>
          <p:nvPr/>
        </p:nvPicPr>
        <p:blipFill>
          <a:blip r:embed="rId6"/>
          <a:stretch>
            <a:fillRect/>
          </a:stretch>
        </p:blipFill>
        <p:spPr>
          <a:xfrm>
            <a:off x="304048" y="2299198"/>
            <a:ext cx="5760720" cy="3480435"/>
          </a:xfrm>
          <a:prstGeom prst="rect">
            <a:avLst/>
          </a:prstGeom>
          <a:noFill/>
          <a:ln>
            <a:noFill/>
            <a:prstDash/>
          </a:ln>
        </p:spPr>
      </p:pic>
      <p:sp>
        <p:nvSpPr>
          <p:cNvPr id="14" name="TextBox 13">
            <a:extLst>
              <a:ext uri="{FF2B5EF4-FFF2-40B4-BE49-F238E27FC236}">
                <a16:creationId xmlns:a16="http://schemas.microsoft.com/office/drawing/2014/main" id="{C922ABEF-14A3-4BA5-8EDB-2A57423BA6EA}"/>
              </a:ext>
            </a:extLst>
          </p:cNvPr>
          <p:cNvSpPr txBox="1"/>
          <p:nvPr/>
        </p:nvSpPr>
        <p:spPr>
          <a:xfrm>
            <a:off x="6393539" y="5036008"/>
            <a:ext cx="4949672" cy="461665"/>
          </a:xfrm>
          <a:prstGeom prst="rect">
            <a:avLst/>
          </a:prstGeom>
          <a:noFill/>
        </p:spPr>
        <p:txBody>
          <a:bodyPr wrap="square" rtlCol="0">
            <a:spAutoFit/>
          </a:bodyPr>
          <a:lstStyle/>
          <a:p>
            <a:r>
              <a:rPr lang="de-DE" sz="2400" dirty="0"/>
              <a:t>Same Problem as DAF</a:t>
            </a:r>
          </a:p>
        </p:txBody>
      </p:sp>
    </p:spTree>
    <p:extLst>
      <p:ext uri="{BB962C8B-B14F-4D97-AF65-F5344CB8AC3E}">
        <p14:creationId xmlns:p14="http://schemas.microsoft.com/office/powerpoint/2010/main" val="2464276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D95C6E8-8C30-43B2-B19D-3E320E8A5CA0}"/>
              </a:ext>
            </a:extLst>
          </p:cNvPr>
          <p:cNvSpPr>
            <a:spLocks noGrp="1"/>
          </p:cNvSpPr>
          <p:nvPr>
            <p:ph type="dt" sz="half" idx="10"/>
          </p:nvPr>
        </p:nvSpPr>
        <p:spPr/>
        <p:txBody>
          <a:bodyPr/>
          <a:lstStyle/>
          <a:p>
            <a:fld id="{A5F007CA-CC09-4561-9FCD-CE44B6E86F3A}" type="datetime1">
              <a:rPr lang="en-US" smtClean="0"/>
              <a:t>4/1/2022</a:t>
            </a:fld>
            <a:endParaRPr lang="en-US"/>
          </a:p>
        </p:txBody>
      </p:sp>
      <p:sp>
        <p:nvSpPr>
          <p:cNvPr id="5" name="Footer Placeholder 4">
            <a:extLst>
              <a:ext uri="{FF2B5EF4-FFF2-40B4-BE49-F238E27FC236}">
                <a16:creationId xmlns:a16="http://schemas.microsoft.com/office/drawing/2014/main" id="{DB3088C3-5410-4C9D-AE09-23F1A3CCFD10}"/>
              </a:ext>
            </a:extLst>
          </p:cNvPr>
          <p:cNvSpPr>
            <a:spLocks noGrp="1"/>
          </p:cNvSpPr>
          <p:nvPr>
            <p:ph type="ftr" sz="quarter" idx="11"/>
          </p:nvPr>
        </p:nvSpPr>
        <p:spPr/>
        <p:txBody>
          <a:bodyPr/>
          <a:lstStyle/>
          <a:p>
            <a:r>
              <a:rPr lang="en-US"/>
              <a:t>jennifer.neumaier@t-online.de</a:t>
            </a:r>
          </a:p>
        </p:txBody>
      </p:sp>
      <p:sp>
        <p:nvSpPr>
          <p:cNvPr id="6" name="Title 123">
            <a:extLst>
              <a:ext uri="{FF2B5EF4-FFF2-40B4-BE49-F238E27FC236}">
                <a16:creationId xmlns:a16="http://schemas.microsoft.com/office/drawing/2014/main" id="{D03DD4DA-597C-467F-AE5A-F15621FABFF5}"/>
              </a:ext>
            </a:extLst>
          </p:cNvPr>
          <p:cNvSpPr txBox="1">
            <a:spLocks/>
          </p:cNvSpPr>
          <p:nvPr/>
        </p:nvSpPr>
        <p:spPr>
          <a:xfrm>
            <a:off x="0" y="96941"/>
            <a:ext cx="4038600"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Pilot Study/Test Run</a:t>
            </a:r>
            <a:endParaRPr lang="en-US" sz="3600" b="1" dirty="0"/>
          </a:p>
        </p:txBody>
      </p:sp>
      <p:sp>
        <p:nvSpPr>
          <p:cNvPr id="7" name="TextBox 6">
            <a:extLst>
              <a:ext uri="{FF2B5EF4-FFF2-40B4-BE49-F238E27FC236}">
                <a16:creationId xmlns:a16="http://schemas.microsoft.com/office/drawing/2014/main" id="{06A5ABB4-CE06-4A47-986F-1D45A086F8E0}"/>
              </a:ext>
            </a:extLst>
          </p:cNvPr>
          <p:cNvSpPr txBox="1"/>
          <p:nvPr/>
        </p:nvSpPr>
        <p:spPr>
          <a:xfrm>
            <a:off x="76200" y="494046"/>
            <a:ext cx="2384981" cy="369332"/>
          </a:xfrm>
          <a:prstGeom prst="rect">
            <a:avLst/>
          </a:prstGeom>
          <a:noFill/>
        </p:spPr>
        <p:txBody>
          <a:bodyPr wrap="square" rtlCol="0">
            <a:spAutoFit/>
          </a:bodyPr>
          <a:lstStyle/>
          <a:p>
            <a:r>
              <a:rPr lang="de-DE" dirty="0"/>
              <a:t>Stand: 24.02.22</a:t>
            </a:r>
            <a:endParaRPr lang="en-US" dirty="0"/>
          </a:p>
        </p:txBody>
      </p:sp>
      <p:sp>
        <p:nvSpPr>
          <p:cNvPr id="12" name="TextBox 11">
            <a:extLst>
              <a:ext uri="{FF2B5EF4-FFF2-40B4-BE49-F238E27FC236}">
                <a16:creationId xmlns:a16="http://schemas.microsoft.com/office/drawing/2014/main" id="{A0B26888-B150-4A82-8CC3-997B020D6E9B}"/>
              </a:ext>
            </a:extLst>
          </p:cNvPr>
          <p:cNvSpPr txBox="1"/>
          <p:nvPr/>
        </p:nvSpPr>
        <p:spPr>
          <a:xfrm>
            <a:off x="2057400" y="738305"/>
            <a:ext cx="2384981" cy="461665"/>
          </a:xfrm>
          <a:prstGeom prst="rect">
            <a:avLst/>
          </a:prstGeom>
          <a:noFill/>
        </p:spPr>
        <p:txBody>
          <a:bodyPr wrap="square" rtlCol="0">
            <a:spAutoFit/>
          </a:bodyPr>
          <a:lstStyle/>
          <a:p>
            <a:r>
              <a:rPr lang="de-DE" sz="2400" u="sng" dirty="0"/>
              <a:t>V1.0</a:t>
            </a:r>
            <a:endParaRPr lang="de-DE" sz="2400" dirty="0"/>
          </a:p>
        </p:txBody>
      </p:sp>
      <p:sp>
        <p:nvSpPr>
          <p:cNvPr id="13" name="TextBox 12">
            <a:extLst>
              <a:ext uri="{FF2B5EF4-FFF2-40B4-BE49-F238E27FC236}">
                <a16:creationId xmlns:a16="http://schemas.microsoft.com/office/drawing/2014/main" id="{72CF06CB-7761-4847-93BC-44E117F0CCFB}"/>
              </a:ext>
            </a:extLst>
          </p:cNvPr>
          <p:cNvSpPr txBox="1"/>
          <p:nvPr/>
        </p:nvSpPr>
        <p:spPr>
          <a:xfrm>
            <a:off x="8942109" y="738304"/>
            <a:ext cx="2384981" cy="461665"/>
          </a:xfrm>
          <a:prstGeom prst="rect">
            <a:avLst/>
          </a:prstGeom>
          <a:noFill/>
        </p:spPr>
        <p:txBody>
          <a:bodyPr wrap="square" rtlCol="0">
            <a:spAutoFit/>
          </a:bodyPr>
          <a:lstStyle/>
          <a:p>
            <a:r>
              <a:rPr lang="de-DE" sz="2400" u="sng" dirty="0"/>
              <a:t>V2.0</a:t>
            </a:r>
            <a:endParaRPr lang="de-DE" sz="2400" dirty="0"/>
          </a:p>
        </p:txBody>
      </p:sp>
      <p:sp>
        <p:nvSpPr>
          <p:cNvPr id="16" name="TextBox 15">
            <a:extLst>
              <a:ext uri="{FF2B5EF4-FFF2-40B4-BE49-F238E27FC236}">
                <a16:creationId xmlns:a16="http://schemas.microsoft.com/office/drawing/2014/main" id="{F300E7D0-15EE-46D4-A308-D2CCBD26C124}"/>
              </a:ext>
            </a:extLst>
          </p:cNvPr>
          <p:cNvSpPr txBox="1"/>
          <p:nvPr/>
        </p:nvSpPr>
        <p:spPr>
          <a:xfrm>
            <a:off x="4442381" y="336201"/>
            <a:ext cx="3902316" cy="461665"/>
          </a:xfrm>
          <a:prstGeom prst="rect">
            <a:avLst/>
          </a:prstGeom>
          <a:noFill/>
        </p:spPr>
        <p:txBody>
          <a:bodyPr wrap="square" rtlCol="0">
            <a:spAutoFit/>
          </a:bodyPr>
          <a:lstStyle/>
          <a:p>
            <a:r>
              <a:rPr lang="de-DE" sz="2400" b="1" dirty="0"/>
              <a:t>Microbes</a:t>
            </a:r>
          </a:p>
        </p:txBody>
      </p:sp>
      <p:sp>
        <p:nvSpPr>
          <p:cNvPr id="24" name="TextBox 23">
            <a:extLst>
              <a:ext uri="{FF2B5EF4-FFF2-40B4-BE49-F238E27FC236}">
                <a16:creationId xmlns:a16="http://schemas.microsoft.com/office/drawing/2014/main" id="{88CDD189-DD64-43F2-A69A-02691BDB51AD}"/>
              </a:ext>
            </a:extLst>
          </p:cNvPr>
          <p:cNvSpPr txBox="1"/>
          <p:nvPr/>
        </p:nvSpPr>
        <p:spPr>
          <a:xfrm>
            <a:off x="6560597" y="4883445"/>
            <a:ext cx="4949672" cy="461665"/>
          </a:xfrm>
          <a:prstGeom prst="rect">
            <a:avLst/>
          </a:prstGeom>
          <a:noFill/>
        </p:spPr>
        <p:txBody>
          <a:bodyPr wrap="square" rtlCol="0">
            <a:spAutoFit/>
          </a:bodyPr>
          <a:lstStyle/>
          <a:p>
            <a:r>
              <a:rPr lang="de-DE" sz="2400" dirty="0"/>
              <a:t>Worked well</a:t>
            </a:r>
          </a:p>
        </p:txBody>
      </p:sp>
      <p:pic>
        <p:nvPicPr>
          <p:cNvPr id="25" name="Picture 24" descr="Text&#10;&#10;Description automatically generated with low confidence">
            <a:extLst>
              <a:ext uri="{FF2B5EF4-FFF2-40B4-BE49-F238E27FC236}">
                <a16:creationId xmlns:a16="http://schemas.microsoft.com/office/drawing/2014/main" id="{8E0F0E68-08F4-4A6C-9D32-94DFF49A22DE}"/>
              </a:ext>
            </a:extLst>
          </p:cNvPr>
          <p:cNvPicPr/>
          <p:nvPr/>
        </p:nvPicPr>
        <p:blipFill>
          <a:blip r:embed="rId3"/>
          <a:stretch>
            <a:fillRect/>
          </a:stretch>
        </p:blipFill>
        <p:spPr>
          <a:xfrm>
            <a:off x="1268690" y="1236366"/>
            <a:ext cx="2895600" cy="1114425"/>
          </a:xfrm>
          <a:prstGeom prst="rect">
            <a:avLst/>
          </a:prstGeom>
          <a:noFill/>
          <a:ln>
            <a:noFill/>
            <a:prstDash/>
          </a:ln>
        </p:spPr>
      </p:pic>
      <p:pic>
        <p:nvPicPr>
          <p:cNvPr id="26" name="Picture 25" descr="Graphical user interface&#10;&#10;Description automatically generated with medium confidence">
            <a:extLst>
              <a:ext uri="{FF2B5EF4-FFF2-40B4-BE49-F238E27FC236}">
                <a16:creationId xmlns:a16="http://schemas.microsoft.com/office/drawing/2014/main" id="{EDD9837B-45DD-42A7-9F79-FD7EA0740C90}"/>
              </a:ext>
            </a:extLst>
          </p:cNvPr>
          <p:cNvPicPr/>
          <p:nvPr/>
        </p:nvPicPr>
        <p:blipFill>
          <a:blip r:embed="rId4"/>
          <a:stretch>
            <a:fillRect/>
          </a:stretch>
        </p:blipFill>
        <p:spPr>
          <a:xfrm>
            <a:off x="276207" y="2430049"/>
            <a:ext cx="5760720" cy="3035935"/>
          </a:xfrm>
          <a:prstGeom prst="rect">
            <a:avLst/>
          </a:prstGeom>
          <a:noFill/>
          <a:ln>
            <a:noFill/>
            <a:prstDash/>
          </a:ln>
        </p:spPr>
      </p:pic>
      <p:pic>
        <p:nvPicPr>
          <p:cNvPr id="27" name="Picture 26" descr="Text&#10;&#10;Description automatically generated with medium confidence">
            <a:extLst>
              <a:ext uri="{FF2B5EF4-FFF2-40B4-BE49-F238E27FC236}">
                <a16:creationId xmlns:a16="http://schemas.microsoft.com/office/drawing/2014/main" id="{7B386898-081E-463E-A567-9C53E89EF659}"/>
              </a:ext>
            </a:extLst>
          </p:cNvPr>
          <p:cNvPicPr/>
          <p:nvPr/>
        </p:nvPicPr>
        <p:blipFill>
          <a:blip r:embed="rId5"/>
          <a:stretch>
            <a:fillRect/>
          </a:stretch>
        </p:blipFill>
        <p:spPr>
          <a:xfrm>
            <a:off x="8344697" y="1199969"/>
            <a:ext cx="2552700" cy="1189990"/>
          </a:xfrm>
          <a:prstGeom prst="rect">
            <a:avLst/>
          </a:prstGeom>
          <a:noFill/>
          <a:ln>
            <a:noFill/>
            <a:prstDash/>
          </a:ln>
        </p:spPr>
      </p:pic>
      <p:pic>
        <p:nvPicPr>
          <p:cNvPr id="28" name="Picture 27" descr="Table&#10;&#10;Description automatically generated">
            <a:extLst>
              <a:ext uri="{FF2B5EF4-FFF2-40B4-BE49-F238E27FC236}">
                <a16:creationId xmlns:a16="http://schemas.microsoft.com/office/drawing/2014/main" id="{1EF12FB9-1F88-456C-AD6B-216637EA0394}"/>
              </a:ext>
            </a:extLst>
          </p:cNvPr>
          <p:cNvPicPr/>
          <p:nvPr/>
        </p:nvPicPr>
        <p:blipFill>
          <a:blip r:embed="rId6"/>
          <a:stretch>
            <a:fillRect/>
          </a:stretch>
        </p:blipFill>
        <p:spPr>
          <a:xfrm>
            <a:off x="6155075" y="2851624"/>
            <a:ext cx="5760720" cy="1443990"/>
          </a:xfrm>
          <a:prstGeom prst="rect">
            <a:avLst/>
          </a:prstGeom>
          <a:noFill/>
          <a:ln>
            <a:noFill/>
            <a:prstDash/>
          </a:ln>
        </p:spPr>
      </p:pic>
    </p:spTree>
    <p:extLst>
      <p:ext uri="{BB962C8B-B14F-4D97-AF65-F5344CB8AC3E}">
        <p14:creationId xmlns:p14="http://schemas.microsoft.com/office/powerpoint/2010/main" val="1918231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D95C6E8-8C30-43B2-B19D-3E320E8A5CA0}"/>
              </a:ext>
            </a:extLst>
          </p:cNvPr>
          <p:cNvSpPr>
            <a:spLocks noGrp="1"/>
          </p:cNvSpPr>
          <p:nvPr>
            <p:ph type="dt" sz="half" idx="10"/>
          </p:nvPr>
        </p:nvSpPr>
        <p:spPr/>
        <p:txBody>
          <a:bodyPr/>
          <a:lstStyle/>
          <a:p>
            <a:fld id="{A5F007CA-CC09-4561-9FCD-CE44B6E86F3A}" type="datetime1">
              <a:rPr lang="en-US" smtClean="0"/>
              <a:t>4/1/2022</a:t>
            </a:fld>
            <a:endParaRPr lang="en-US"/>
          </a:p>
        </p:txBody>
      </p:sp>
      <p:sp>
        <p:nvSpPr>
          <p:cNvPr id="5" name="Footer Placeholder 4">
            <a:extLst>
              <a:ext uri="{FF2B5EF4-FFF2-40B4-BE49-F238E27FC236}">
                <a16:creationId xmlns:a16="http://schemas.microsoft.com/office/drawing/2014/main" id="{DB3088C3-5410-4C9D-AE09-23F1A3CCFD10}"/>
              </a:ext>
            </a:extLst>
          </p:cNvPr>
          <p:cNvSpPr>
            <a:spLocks noGrp="1"/>
          </p:cNvSpPr>
          <p:nvPr>
            <p:ph type="ftr" sz="quarter" idx="11"/>
          </p:nvPr>
        </p:nvSpPr>
        <p:spPr/>
        <p:txBody>
          <a:bodyPr/>
          <a:lstStyle/>
          <a:p>
            <a:r>
              <a:rPr lang="en-US"/>
              <a:t>jennifer.neumaier@t-online.de</a:t>
            </a:r>
          </a:p>
        </p:txBody>
      </p:sp>
      <p:sp>
        <p:nvSpPr>
          <p:cNvPr id="6" name="Title 123">
            <a:extLst>
              <a:ext uri="{FF2B5EF4-FFF2-40B4-BE49-F238E27FC236}">
                <a16:creationId xmlns:a16="http://schemas.microsoft.com/office/drawing/2014/main" id="{D03DD4DA-597C-467F-AE5A-F15621FABFF5}"/>
              </a:ext>
            </a:extLst>
          </p:cNvPr>
          <p:cNvSpPr txBox="1">
            <a:spLocks/>
          </p:cNvSpPr>
          <p:nvPr/>
        </p:nvSpPr>
        <p:spPr>
          <a:xfrm>
            <a:off x="0" y="96941"/>
            <a:ext cx="4038600"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Pilot Study/Test Run</a:t>
            </a:r>
            <a:endParaRPr lang="en-US" sz="3600" b="1" dirty="0"/>
          </a:p>
        </p:txBody>
      </p:sp>
      <p:sp>
        <p:nvSpPr>
          <p:cNvPr id="7" name="TextBox 6">
            <a:extLst>
              <a:ext uri="{FF2B5EF4-FFF2-40B4-BE49-F238E27FC236}">
                <a16:creationId xmlns:a16="http://schemas.microsoft.com/office/drawing/2014/main" id="{06A5ABB4-CE06-4A47-986F-1D45A086F8E0}"/>
              </a:ext>
            </a:extLst>
          </p:cNvPr>
          <p:cNvSpPr txBox="1"/>
          <p:nvPr/>
        </p:nvSpPr>
        <p:spPr>
          <a:xfrm>
            <a:off x="76200" y="494046"/>
            <a:ext cx="2384981" cy="369332"/>
          </a:xfrm>
          <a:prstGeom prst="rect">
            <a:avLst/>
          </a:prstGeom>
          <a:noFill/>
        </p:spPr>
        <p:txBody>
          <a:bodyPr wrap="square" rtlCol="0">
            <a:spAutoFit/>
          </a:bodyPr>
          <a:lstStyle/>
          <a:p>
            <a:r>
              <a:rPr lang="de-DE" dirty="0"/>
              <a:t>Stand: 24.02.22</a:t>
            </a:r>
            <a:endParaRPr lang="en-US" dirty="0"/>
          </a:p>
        </p:txBody>
      </p:sp>
      <p:sp>
        <p:nvSpPr>
          <p:cNvPr id="12" name="TextBox 11">
            <a:extLst>
              <a:ext uri="{FF2B5EF4-FFF2-40B4-BE49-F238E27FC236}">
                <a16:creationId xmlns:a16="http://schemas.microsoft.com/office/drawing/2014/main" id="{A0B26888-B150-4A82-8CC3-997B020D6E9B}"/>
              </a:ext>
            </a:extLst>
          </p:cNvPr>
          <p:cNvSpPr txBox="1"/>
          <p:nvPr/>
        </p:nvSpPr>
        <p:spPr>
          <a:xfrm>
            <a:off x="2057400" y="738305"/>
            <a:ext cx="2384981" cy="461665"/>
          </a:xfrm>
          <a:prstGeom prst="rect">
            <a:avLst/>
          </a:prstGeom>
          <a:noFill/>
        </p:spPr>
        <p:txBody>
          <a:bodyPr wrap="square" rtlCol="0">
            <a:spAutoFit/>
          </a:bodyPr>
          <a:lstStyle/>
          <a:p>
            <a:r>
              <a:rPr lang="de-DE" sz="2400" u="sng" dirty="0"/>
              <a:t>V1.0</a:t>
            </a:r>
            <a:endParaRPr lang="de-DE" sz="2400" dirty="0"/>
          </a:p>
        </p:txBody>
      </p:sp>
      <p:sp>
        <p:nvSpPr>
          <p:cNvPr id="13" name="TextBox 12">
            <a:extLst>
              <a:ext uri="{FF2B5EF4-FFF2-40B4-BE49-F238E27FC236}">
                <a16:creationId xmlns:a16="http://schemas.microsoft.com/office/drawing/2014/main" id="{72CF06CB-7761-4847-93BC-44E117F0CCFB}"/>
              </a:ext>
            </a:extLst>
          </p:cNvPr>
          <p:cNvSpPr txBox="1"/>
          <p:nvPr/>
        </p:nvSpPr>
        <p:spPr>
          <a:xfrm>
            <a:off x="8942109" y="738304"/>
            <a:ext cx="2384981" cy="461665"/>
          </a:xfrm>
          <a:prstGeom prst="rect">
            <a:avLst/>
          </a:prstGeom>
          <a:noFill/>
        </p:spPr>
        <p:txBody>
          <a:bodyPr wrap="square" rtlCol="0">
            <a:spAutoFit/>
          </a:bodyPr>
          <a:lstStyle/>
          <a:p>
            <a:r>
              <a:rPr lang="de-DE" sz="2400" u="sng" dirty="0"/>
              <a:t>V2.0</a:t>
            </a:r>
            <a:endParaRPr lang="de-DE" sz="2400" dirty="0"/>
          </a:p>
        </p:txBody>
      </p:sp>
      <p:sp>
        <p:nvSpPr>
          <p:cNvPr id="16" name="TextBox 15">
            <a:extLst>
              <a:ext uri="{FF2B5EF4-FFF2-40B4-BE49-F238E27FC236}">
                <a16:creationId xmlns:a16="http://schemas.microsoft.com/office/drawing/2014/main" id="{F300E7D0-15EE-46D4-A308-D2CCBD26C124}"/>
              </a:ext>
            </a:extLst>
          </p:cNvPr>
          <p:cNvSpPr txBox="1"/>
          <p:nvPr/>
        </p:nvSpPr>
        <p:spPr>
          <a:xfrm>
            <a:off x="4442381" y="336201"/>
            <a:ext cx="3902316" cy="461665"/>
          </a:xfrm>
          <a:prstGeom prst="rect">
            <a:avLst/>
          </a:prstGeom>
          <a:noFill/>
        </p:spPr>
        <p:txBody>
          <a:bodyPr wrap="square" rtlCol="0">
            <a:spAutoFit/>
          </a:bodyPr>
          <a:lstStyle/>
          <a:p>
            <a:r>
              <a:rPr lang="de-DE" sz="2400" b="1" dirty="0"/>
              <a:t>Tissue</a:t>
            </a:r>
          </a:p>
        </p:txBody>
      </p:sp>
      <p:pic>
        <p:nvPicPr>
          <p:cNvPr id="14" name="Picture 13" descr="Text&#10;&#10;Description automatically generated with medium confidence">
            <a:extLst>
              <a:ext uri="{FF2B5EF4-FFF2-40B4-BE49-F238E27FC236}">
                <a16:creationId xmlns:a16="http://schemas.microsoft.com/office/drawing/2014/main" id="{A539A4B0-ABEC-4D62-9763-4A32F697E6CB}"/>
              </a:ext>
            </a:extLst>
          </p:cNvPr>
          <p:cNvPicPr/>
          <p:nvPr/>
        </p:nvPicPr>
        <p:blipFill>
          <a:blip r:embed="rId3"/>
          <a:stretch>
            <a:fillRect/>
          </a:stretch>
        </p:blipFill>
        <p:spPr>
          <a:xfrm>
            <a:off x="1099106" y="1096836"/>
            <a:ext cx="2724150" cy="1313815"/>
          </a:xfrm>
          <a:prstGeom prst="rect">
            <a:avLst/>
          </a:prstGeom>
          <a:noFill/>
          <a:ln>
            <a:noFill/>
            <a:prstDash/>
          </a:ln>
        </p:spPr>
      </p:pic>
      <p:pic>
        <p:nvPicPr>
          <p:cNvPr id="15" name="Picture 14" descr="Graphical user interface&#10;&#10;Description automatically generated with low confidence">
            <a:extLst>
              <a:ext uri="{FF2B5EF4-FFF2-40B4-BE49-F238E27FC236}">
                <a16:creationId xmlns:a16="http://schemas.microsoft.com/office/drawing/2014/main" id="{68C62BCB-98BD-4150-B605-2EBDCD7CB973}"/>
              </a:ext>
            </a:extLst>
          </p:cNvPr>
          <p:cNvPicPr/>
          <p:nvPr/>
        </p:nvPicPr>
        <p:blipFill>
          <a:blip r:embed="rId4"/>
          <a:stretch>
            <a:fillRect/>
          </a:stretch>
        </p:blipFill>
        <p:spPr>
          <a:xfrm>
            <a:off x="276205" y="2580529"/>
            <a:ext cx="5760720" cy="2058670"/>
          </a:xfrm>
          <a:prstGeom prst="rect">
            <a:avLst/>
          </a:prstGeom>
          <a:noFill/>
          <a:ln>
            <a:noFill/>
            <a:prstDash/>
          </a:ln>
        </p:spPr>
      </p:pic>
      <p:pic>
        <p:nvPicPr>
          <p:cNvPr id="17" name="Picture 16" descr="Text&#10;&#10;Description automatically generated with medium confidence">
            <a:extLst>
              <a:ext uri="{FF2B5EF4-FFF2-40B4-BE49-F238E27FC236}">
                <a16:creationId xmlns:a16="http://schemas.microsoft.com/office/drawing/2014/main" id="{2B241AF0-AF57-420D-B690-85CF52F49A5B}"/>
              </a:ext>
            </a:extLst>
          </p:cNvPr>
          <p:cNvPicPr/>
          <p:nvPr/>
        </p:nvPicPr>
        <p:blipFill>
          <a:blip r:embed="rId5"/>
          <a:stretch>
            <a:fillRect/>
          </a:stretch>
        </p:blipFill>
        <p:spPr>
          <a:xfrm>
            <a:off x="8100180" y="1305807"/>
            <a:ext cx="2809875" cy="1257300"/>
          </a:xfrm>
          <a:prstGeom prst="rect">
            <a:avLst/>
          </a:prstGeom>
          <a:noFill/>
          <a:ln>
            <a:noFill/>
            <a:prstDash/>
          </a:ln>
        </p:spPr>
      </p:pic>
      <p:pic>
        <p:nvPicPr>
          <p:cNvPr id="18" name="Picture 17" descr="Table&#10;&#10;Description automatically generated">
            <a:extLst>
              <a:ext uri="{FF2B5EF4-FFF2-40B4-BE49-F238E27FC236}">
                <a16:creationId xmlns:a16="http://schemas.microsoft.com/office/drawing/2014/main" id="{F715D9C3-1B3F-48DB-89A6-E790ADF1F0AA}"/>
              </a:ext>
            </a:extLst>
          </p:cNvPr>
          <p:cNvPicPr/>
          <p:nvPr/>
        </p:nvPicPr>
        <p:blipFill>
          <a:blip r:embed="rId6"/>
          <a:stretch>
            <a:fillRect/>
          </a:stretch>
        </p:blipFill>
        <p:spPr>
          <a:xfrm>
            <a:off x="6155077" y="2669089"/>
            <a:ext cx="5760720" cy="1702435"/>
          </a:xfrm>
          <a:prstGeom prst="rect">
            <a:avLst/>
          </a:prstGeom>
          <a:noFill/>
          <a:ln>
            <a:noFill/>
            <a:prstDash/>
          </a:ln>
        </p:spPr>
      </p:pic>
      <p:sp>
        <p:nvSpPr>
          <p:cNvPr id="19" name="TextBox 18">
            <a:extLst>
              <a:ext uri="{FF2B5EF4-FFF2-40B4-BE49-F238E27FC236}">
                <a16:creationId xmlns:a16="http://schemas.microsoft.com/office/drawing/2014/main" id="{4C12CF39-BD37-4A37-B34C-6C77EDDFF605}"/>
              </a:ext>
            </a:extLst>
          </p:cNvPr>
          <p:cNvSpPr txBox="1"/>
          <p:nvPr/>
        </p:nvSpPr>
        <p:spPr>
          <a:xfrm>
            <a:off x="6560601" y="5036109"/>
            <a:ext cx="4949672" cy="461665"/>
          </a:xfrm>
          <a:prstGeom prst="rect">
            <a:avLst/>
          </a:prstGeom>
          <a:noFill/>
        </p:spPr>
        <p:txBody>
          <a:bodyPr wrap="square" rtlCol="0">
            <a:spAutoFit/>
          </a:bodyPr>
          <a:lstStyle/>
          <a:p>
            <a:r>
              <a:rPr lang="de-DE" sz="2400" dirty="0"/>
              <a:t>Same Problem as DAF</a:t>
            </a:r>
          </a:p>
        </p:txBody>
      </p:sp>
    </p:spTree>
    <p:extLst>
      <p:ext uri="{BB962C8B-B14F-4D97-AF65-F5344CB8AC3E}">
        <p14:creationId xmlns:p14="http://schemas.microsoft.com/office/powerpoint/2010/main" val="250177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D95C6E8-8C30-43B2-B19D-3E320E8A5CA0}"/>
              </a:ext>
            </a:extLst>
          </p:cNvPr>
          <p:cNvSpPr>
            <a:spLocks noGrp="1"/>
          </p:cNvSpPr>
          <p:nvPr>
            <p:ph type="dt" sz="half" idx="10"/>
          </p:nvPr>
        </p:nvSpPr>
        <p:spPr/>
        <p:txBody>
          <a:bodyPr/>
          <a:lstStyle/>
          <a:p>
            <a:fld id="{A5F007CA-CC09-4561-9FCD-CE44B6E86F3A}" type="datetime1">
              <a:rPr lang="en-US" smtClean="0"/>
              <a:t>4/1/2022</a:t>
            </a:fld>
            <a:endParaRPr lang="en-US"/>
          </a:p>
        </p:txBody>
      </p:sp>
      <p:sp>
        <p:nvSpPr>
          <p:cNvPr id="5" name="Footer Placeholder 4">
            <a:extLst>
              <a:ext uri="{FF2B5EF4-FFF2-40B4-BE49-F238E27FC236}">
                <a16:creationId xmlns:a16="http://schemas.microsoft.com/office/drawing/2014/main" id="{DB3088C3-5410-4C9D-AE09-23F1A3CCFD10}"/>
              </a:ext>
            </a:extLst>
          </p:cNvPr>
          <p:cNvSpPr>
            <a:spLocks noGrp="1"/>
          </p:cNvSpPr>
          <p:nvPr>
            <p:ph type="ftr" sz="quarter" idx="11"/>
          </p:nvPr>
        </p:nvSpPr>
        <p:spPr/>
        <p:txBody>
          <a:bodyPr/>
          <a:lstStyle/>
          <a:p>
            <a:r>
              <a:rPr lang="en-US"/>
              <a:t>jennifer.neumaier@t-online.de</a:t>
            </a:r>
          </a:p>
        </p:txBody>
      </p:sp>
      <p:sp>
        <p:nvSpPr>
          <p:cNvPr id="6" name="Title 123">
            <a:extLst>
              <a:ext uri="{FF2B5EF4-FFF2-40B4-BE49-F238E27FC236}">
                <a16:creationId xmlns:a16="http://schemas.microsoft.com/office/drawing/2014/main" id="{D03DD4DA-597C-467F-AE5A-F15621FABFF5}"/>
              </a:ext>
            </a:extLst>
          </p:cNvPr>
          <p:cNvSpPr txBox="1">
            <a:spLocks/>
          </p:cNvSpPr>
          <p:nvPr/>
        </p:nvSpPr>
        <p:spPr>
          <a:xfrm>
            <a:off x="0" y="96941"/>
            <a:ext cx="4038600"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Pilot Study/Test Run</a:t>
            </a:r>
            <a:endParaRPr lang="en-US" sz="3600" b="1" dirty="0"/>
          </a:p>
        </p:txBody>
      </p:sp>
      <p:sp>
        <p:nvSpPr>
          <p:cNvPr id="7" name="TextBox 6">
            <a:extLst>
              <a:ext uri="{FF2B5EF4-FFF2-40B4-BE49-F238E27FC236}">
                <a16:creationId xmlns:a16="http://schemas.microsoft.com/office/drawing/2014/main" id="{06A5ABB4-CE06-4A47-986F-1D45A086F8E0}"/>
              </a:ext>
            </a:extLst>
          </p:cNvPr>
          <p:cNvSpPr txBox="1"/>
          <p:nvPr/>
        </p:nvSpPr>
        <p:spPr>
          <a:xfrm>
            <a:off x="76200" y="494046"/>
            <a:ext cx="2384981" cy="369332"/>
          </a:xfrm>
          <a:prstGeom prst="rect">
            <a:avLst/>
          </a:prstGeom>
          <a:noFill/>
        </p:spPr>
        <p:txBody>
          <a:bodyPr wrap="square" rtlCol="0">
            <a:spAutoFit/>
          </a:bodyPr>
          <a:lstStyle/>
          <a:p>
            <a:r>
              <a:rPr lang="de-DE" dirty="0"/>
              <a:t>Stand: 24.02.22</a:t>
            </a:r>
            <a:endParaRPr lang="en-US" dirty="0"/>
          </a:p>
        </p:txBody>
      </p:sp>
      <p:sp>
        <p:nvSpPr>
          <p:cNvPr id="12" name="TextBox 11">
            <a:extLst>
              <a:ext uri="{FF2B5EF4-FFF2-40B4-BE49-F238E27FC236}">
                <a16:creationId xmlns:a16="http://schemas.microsoft.com/office/drawing/2014/main" id="{A0B26888-B150-4A82-8CC3-997B020D6E9B}"/>
              </a:ext>
            </a:extLst>
          </p:cNvPr>
          <p:cNvSpPr txBox="1"/>
          <p:nvPr/>
        </p:nvSpPr>
        <p:spPr>
          <a:xfrm>
            <a:off x="2057400" y="738305"/>
            <a:ext cx="2384981" cy="461665"/>
          </a:xfrm>
          <a:prstGeom prst="rect">
            <a:avLst/>
          </a:prstGeom>
          <a:noFill/>
        </p:spPr>
        <p:txBody>
          <a:bodyPr wrap="square" rtlCol="0">
            <a:spAutoFit/>
          </a:bodyPr>
          <a:lstStyle/>
          <a:p>
            <a:r>
              <a:rPr lang="de-DE" sz="2400" u="sng" dirty="0"/>
              <a:t>V1.0</a:t>
            </a:r>
            <a:endParaRPr lang="de-DE" sz="2400" dirty="0"/>
          </a:p>
        </p:txBody>
      </p:sp>
      <p:sp>
        <p:nvSpPr>
          <p:cNvPr id="13" name="TextBox 12">
            <a:extLst>
              <a:ext uri="{FF2B5EF4-FFF2-40B4-BE49-F238E27FC236}">
                <a16:creationId xmlns:a16="http://schemas.microsoft.com/office/drawing/2014/main" id="{72CF06CB-7761-4847-93BC-44E117F0CCFB}"/>
              </a:ext>
            </a:extLst>
          </p:cNvPr>
          <p:cNvSpPr txBox="1"/>
          <p:nvPr/>
        </p:nvSpPr>
        <p:spPr>
          <a:xfrm>
            <a:off x="8942109" y="738304"/>
            <a:ext cx="2384981" cy="461665"/>
          </a:xfrm>
          <a:prstGeom prst="rect">
            <a:avLst/>
          </a:prstGeom>
          <a:noFill/>
        </p:spPr>
        <p:txBody>
          <a:bodyPr wrap="square" rtlCol="0">
            <a:spAutoFit/>
          </a:bodyPr>
          <a:lstStyle/>
          <a:p>
            <a:r>
              <a:rPr lang="de-DE" sz="2400" u="sng" dirty="0"/>
              <a:t>V2.0</a:t>
            </a:r>
            <a:endParaRPr lang="de-DE" sz="2400" dirty="0"/>
          </a:p>
        </p:txBody>
      </p:sp>
      <p:sp>
        <p:nvSpPr>
          <p:cNvPr id="16" name="TextBox 15">
            <a:extLst>
              <a:ext uri="{FF2B5EF4-FFF2-40B4-BE49-F238E27FC236}">
                <a16:creationId xmlns:a16="http://schemas.microsoft.com/office/drawing/2014/main" id="{F300E7D0-15EE-46D4-A308-D2CCBD26C124}"/>
              </a:ext>
            </a:extLst>
          </p:cNvPr>
          <p:cNvSpPr txBox="1"/>
          <p:nvPr/>
        </p:nvSpPr>
        <p:spPr>
          <a:xfrm>
            <a:off x="4442381" y="336201"/>
            <a:ext cx="3902316" cy="461665"/>
          </a:xfrm>
          <a:prstGeom prst="rect">
            <a:avLst/>
          </a:prstGeom>
          <a:noFill/>
        </p:spPr>
        <p:txBody>
          <a:bodyPr wrap="square" rtlCol="0">
            <a:spAutoFit/>
          </a:bodyPr>
          <a:lstStyle/>
          <a:p>
            <a:r>
              <a:rPr lang="de-DE" sz="2400" b="1" dirty="0"/>
              <a:t>TF Targets</a:t>
            </a:r>
          </a:p>
        </p:txBody>
      </p:sp>
      <p:sp>
        <p:nvSpPr>
          <p:cNvPr id="19" name="TextBox 18">
            <a:extLst>
              <a:ext uri="{FF2B5EF4-FFF2-40B4-BE49-F238E27FC236}">
                <a16:creationId xmlns:a16="http://schemas.microsoft.com/office/drawing/2014/main" id="{4C12CF39-BD37-4A37-B34C-6C77EDDFF605}"/>
              </a:ext>
            </a:extLst>
          </p:cNvPr>
          <p:cNvSpPr txBox="1"/>
          <p:nvPr/>
        </p:nvSpPr>
        <p:spPr>
          <a:xfrm>
            <a:off x="6560601" y="5036109"/>
            <a:ext cx="4949672" cy="461665"/>
          </a:xfrm>
          <a:prstGeom prst="rect">
            <a:avLst/>
          </a:prstGeom>
          <a:noFill/>
        </p:spPr>
        <p:txBody>
          <a:bodyPr wrap="square" rtlCol="0">
            <a:spAutoFit/>
          </a:bodyPr>
          <a:lstStyle/>
          <a:p>
            <a:r>
              <a:rPr lang="de-DE" sz="2400" dirty="0"/>
              <a:t>Same Problem as DAF</a:t>
            </a:r>
          </a:p>
        </p:txBody>
      </p:sp>
      <p:pic>
        <p:nvPicPr>
          <p:cNvPr id="20" name="Picture 19" descr="Text&#10;&#10;Description automatically generated with medium confidence">
            <a:extLst>
              <a:ext uri="{FF2B5EF4-FFF2-40B4-BE49-F238E27FC236}">
                <a16:creationId xmlns:a16="http://schemas.microsoft.com/office/drawing/2014/main" id="{79797C8D-B846-4388-BA6B-566D583ADE4B}"/>
              </a:ext>
            </a:extLst>
          </p:cNvPr>
          <p:cNvPicPr/>
          <p:nvPr/>
        </p:nvPicPr>
        <p:blipFill>
          <a:blip r:embed="rId3"/>
          <a:stretch>
            <a:fillRect/>
          </a:stretch>
        </p:blipFill>
        <p:spPr>
          <a:xfrm>
            <a:off x="8116224" y="1218779"/>
            <a:ext cx="2867025" cy="1143000"/>
          </a:xfrm>
          <a:prstGeom prst="rect">
            <a:avLst/>
          </a:prstGeom>
          <a:noFill/>
          <a:ln>
            <a:noFill/>
            <a:prstDash/>
          </a:ln>
        </p:spPr>
      </p:pic>
      <p:pic>
        <p:nvPicPr>
          <p:cNvPr id="21" name="Picture 20" descr="Table&#10;&#10;Description automatically generated">
            <a:extLst>
              <a:ext uri="{FF2B5EF4-FFF2-40B4-BE49-F238E27FC236}">
                <a16:creationId xmlns:a16="http://schemas.microsoft.com/office/drawing/2014/main" id="{49379F69-4550-4612-8A1D-0E71344C2BAB}"/>
              </a:ext>
            </a:extLst>
          </p:cNvPr>
          <p:cNvPicPr/>
          <p:nvPr/>
        </p:nvPicPr>
        <p:blipFill>
          <a:blip r:embed="rId4"/>
          <a:stretch>
            <a:fillRect/>
          </a:stretch>
        </p:blipFill>
        <p:spPr>
          <a:xfrm>
            <a:off x="6393539" y="2700327"/>
            <a:ext cx="5760720" cy="1768475"/>
          </a:xfrm>
          <a:prstGeom prst="rect">
            <a:avLst/>
          </a:prstGeom>
          <a:noFill/>
          <a:ln>
            <a:noFill/>
            <a:prstDash/>
          </a:ln>
        </p:spPr>
      </p:pic>
      <p:pic>
        <p:nvPicPr>
          <p:cNvPr id="22" name="Picture 21" descr="Text&#10;&#10;Description automatically generated with medium confidence">
            <a:extLst>
              <a:ext uri="{FF2B5EF4-FFF2-40B4-BE49-F238E27FC236}">
                <a16:creationId xmlns:a16="http://schemas.microsoft.com/office/drawing/2014/main" id="{B26FFCC5-DB7D-451B-B5A5-E1B3C108D701}"/>
              </a:ext>
            </a:extLst>
          </p:cNvPr>
          <p:cNvPicPr/>
          <p:nvPr/>
        </p:nvPicPr>
        <p:blipFill>
          <a:blip r:embed="rId5"/>
          <a:stretch>
            <a:fillRect/>
          </a:stretch>
        </p:blipFill>
        <p:spPr>
          <a:xfrm>
            <a:off x="1208931" y="1190514"/>
            <a:ext cx="2838450" cy="1390015"/>
          </a:xfrm>
          <a:prstGeom prst="rect">
            <a:avLst/>
          </a:prstGeom>
          <a:noFill/>
          <a:ln>
            <a:noFill/>
            <a:prstDash/>
          </a:ln>
        </p:spPr>
      </p:pic>
      <p:pic>
        <p:nvPicPr>
          <p:cNvPr id="23" name="Picture 22" descr="Graphical user interface, text&#10;&#10;Description automatically generated">
            <a:extLst>
              <a:ext uri="{FF2B5EF4-FFF2-40B4-BE49-F238E27FC236}">
                <a16:creationId xmlns:a16="http://schemas.microsoft.com/office/drawing/2014/main" id="{8A88D617-B782-4A73-8B0B-5A29D13B312A}"/>
              </a:ext>
            </a:extLst>
          </p:cNvPr>
          <p:cNvPicPr/>
          <p:nvPr/>
        </p:nvPicPr>
        <p:blipFill>
          <a:blip r:embed="rId6"/>
          <a:stretch>
            <a:fillRect/>
          </a:stretch>
        </p:blipFill>
        <p:spPr>
          <a:xfrm>
            <a:off x="335280" y="2478964"/>
            <a:ext cx="5760720" cy="2557145"/>
          </a:xfrm>
          <a:prstGeom prst="rect">
            <a:avLst/>
          </a:prstGeom>
          <a:noFill/>
          <a:ln>
            <a:noFill/>
            <a:prstDash/>
          </a:ln>
        </p:spPr>
      </p:pic>
    </p:spTree>
    <p:extLst>
      <p:ext uri="{BB962C8B-B14F-4D97-AF65-F5344CB8AC3E}">
        <p14:creationId xmlns:p14="http://schemas.microsoft.com/office/powerpoint/2010/main" val="11163155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306D74-1DEA-4C89-BE6E-B6BB0AFB71AC}"/>
              </a:ext>
            </a:extLst>
          </p:cNvPr>
          <p:cNvSpPr>
            <a:spLocks noGrp="1"/>
          </p:cNvSpPr>
          <p:nvPr>
            <p:ph type="dt" sz="half" idx="10"/>
          </p:nvPr>
        </p:nvSpPr>
        <p:spPr/>
        <p:txBody>
          <a:bodyPr/>
          <a:lstStyle/>
          <a:p>
            <a:fld id="{FC869165-E4FA-4AC3-B6F6-7C413C044D79}" type="datetime1">
              <a:rPr lang="en-US" smtClean="0"/>
              <a:t>4/1/2022</a:t>
            </a:fld>
            <a:endParaRPr lang="en-US"/>
          </a:p>
        </p:txBody>
      </p:sp>
      <p:sp>
        <p:nvSpPr>
          <p:cNvPr id="3" name="Footer Placeholder 2">
            <a:extLst>
              <a:ext uri="{FF2B5EF4-FFF2-40B4-BE49-F238E27FC236}">
                <a16:creationId xmlns:a16="http://schemas.microsoft.com/office/drawing/2014/main" id="{4CC4112D-6507-41B0-BE3B-01A285E64788}"/>
              </a:ext>
            </a:extLst>
          </p:cNvPr>
          <p:cNvSpPr>
            <a:spLocks noGrp="1"/>
          </p:cNvSpPr>
          <p:nvPr>
            <p:ph type="ftr" sz="quarter" idx="11"/>
          </p:nvPr>
        </p:nvSpPr>
        <p:spPr/>
        <p:txBody>
          <a:bodyPr/>
          <a:lstStyle/>
          <a:p>
            <a:r>
              <a:rPr lang="en-US"/>
              <a:t>jennifer.neumaier@t-online.de</a:t>
            </a:r>
          </a:p>
        </p:txBody>
      </p:sp>
      <p:sp>
        <p:nvSpPr>
          <p:cNvPr id="5" name="TextBox 4">
            <a:extLst>
              <a:ext uri="{FF2B5EF4-FFF2-40B4-BE49-F238E27FC236}">
                <a16:creationId xmlns:a16="http://schemas.microsoft.com/office/drawing/2014/main" id="{AE87FEC5-7D5F-4291-8021-151B25373F34}"/>
              </a:ext>
            </a:extLst>
          </p:cNvPr>
          <p:cNvSpPr txBox="1"/>
          <p:nvPr/>
        </p:nvSpPr>
        <p:spPr>
          <a:xfrm>
            <a:off x="499872" y="3429000"/>
            <a:ext cx="6096000" cy="2308324"/>
          </a:xfrm>
          <a:prstGeom prst="rect">
            <a:avLst/>
          </a:prstGeom>
          <a:noFill/>
        </p:spPr>
        <p:txBody>
          <a:bodyPr wrap="square">
            <a:spAutoFit/>
          </a:bodyPr>
          <a:lstStyle/>
          <a:p>
            <a:pPr marL="0" indent="0">
              <a:buFontTx/>
              <a:buNone/>
            </a:pPr>
            <a:r>
              <a:rPr lang="de-DE" dirty="0"/>
              <a:t>Lösungsideen:</a:t>
            </a:r>
          </a:p>
          <a:p>
            <a:r>
              <a:rPr lang="de-DE" dirty="0"/>
              <a:t>1) Analyse anzeige aus webseite rausnehmen und text ändern zu: „immer alle kategorien nutzen“</a:t>
            </a:r>
          </a:p>
          <a:p>
            <a:r>
              <a:rPr lang="de-DE" dirty="0"/>
              <a:t>2) Alle datensätze nur einer kategorie zuordnen</a:t>
            </a:r>
          </a:p>
          <a:p>
            <a:r>
              <a:rPr lang="de-DE" dirty="0"/>
              <a:t>3) Java source code ändern und alle datensätze mehreren Kategorien zuordnen (an Yang abgeben?)</a:t>
            </a:r>
          </a:p>
          <a:p>
            <a:endParaRPr lang="de-DE" dirty="0"/>
          </a:p>
          <a:p>
            <a:r>
              <a:rPr lang="de-DE" dirty="0"/>
              <a:t>Präferenz der Lösungen: 3) -&gt; 1) -&gt; 2)</a:t>
            </a:r>
          </a:p>
        </p:txBody>
      </p:sp>
      <p:sp>
        <p:nvSpPr>
          <p:cNvPr id="6" name="Title 123">
            <a:extLst>
              <a:ext uri="{FF2B5EF4-FFF2-40B4-BE49-F238E27FC236}">
                <a16:creationId xmlns:a16="http://schemas.microsoft.com/office/drawing/2014/main" id="{FDCD16AA-19BE-48E0-9AEE-100A0960F636}"/>
              </a:ext>
            </a:extLst>
          </p:cNvPr>
          <p:cNvSpPr txBox="1">
            <a:spLocks/>
          </p:cNvSpPr>
          <p:nvPr/>
        </p:nvSpPr>
        <p:spPr>
          <a:xfrm>
            <a:off x="0" y="96941"/>
            <a:ext cx="6595872"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Functional Update of Database</a:t>
            </a:r>
            <a:endParaRPr lang="en-US" sz="3600" b="1" dirty="0"/>
          </a:p>
        </p:txBody>
      </p:sp>
      <p:sp>
        <p:nvSpPr>
          <p:cNvPr id="7" name="TextBox 6">
            <a:extLst>
              <a:ext uri="{FF2B5EF4-FFF2-40B4-BE49-F238E27FC236}">
                <a16:creationId xmlns:a16="http://schemas.microsoft.com/office/drawing/2014/main" id="{FB64899F-09EC-4637-AA42-F55DB13EE369}"/>
              </a:ext>
            </a:extLst>
          </p:cNvPr>
          <p:cNvSpPr txBox="1"/>
          <p:nvPr/>
        </p:nvSpPr>
        <p:spPr>
          <a:xfrm>
            <a:off x="76200" y="494046"/>
            <a:ext cx="2384981" cy="369332"/>
          </a:xfrm>
          <a:prstGeom prst="rect">
            <a:avLst/>
          </a:prstGeom>
          <a:noFill/>
        </p:spPr>
        <p:txBody>
          <a:bodyPr wrap="square" rtlCol="0">
            <a:spAutoFit/>
          </a:bodyPr>
          <a:lstStyle/>
          <a:p>
            <a:r>
              <a:rPr lang="de-DE" dirty="0"/>
              <a:t>Stand: 10.03.22</a:t>
            </a:r>
            <a:endParaRPr lang="en-US" dirty="0"/>
          </a:p>
        </p:txBody>
      </p:sp>
      <p:sp>
        <p:nvSpPr>
          <p:cNvPr id="8" name="TextBox 7">
            <a:extLst>
              <a:ext uri="{FF2B5EF4-FFF2-40B4-BE49-F238E27FC236}">
                <a16:creationId xmlns:a16="http://schemas.microsoft.com/office/drawing/2014/main" id="{116A066C-4A62-414A-9D72-747E4D5C9E03}"/>
              </a:ext>
            </a:extLst>
          </p:cNvPr>
          <p:cNvSpPr txBox="1"/>
          <p:nvPr/>
        </p:nvSpPr>
        <p:spPr>
          <a:xfrm>
            <a:off x="374904" y="1211119"/>
            <a:ext cx="6096000" cy="2308324"/>
          </a:xfrm>
          <a:prstGeom prst="rect">
            <a:avLst/>
          </a:prstGeom>
          <a:noFill/>
        </p:spPr>
        <p:txBody>
          <a:bodyPr wrap="square">
            <a:spAutoFit/>
          </a:bodyPr>
          <a:lstStyle/>
          <a:p>
            <a:pPr marL="0" indent="0">
              <a:buFontTx/>
              <a:buNone/>
            </a:pPr>
            <a:r>
              <a:rPr lang="de-DE" dirty="0"/>
              <a:t>Problem:</a:t>
            </a:r>
          </a:p>
          <a:p>
            <a:pPr marL="285750" indent="-285750">
              <a:buFontTx/>
              <a:buChar char="-"/>
            </a:pPr>
            <a:r>
              <a:rPr lang="de-DE" dirty="0"/>
              <a:t>Test has shown that database is not able to categorize datasets in multiple categories</a:t>
            </a:r>
          </a:p>
          <a:p>
            <a:pPr marL="285750" indent="-285750">
              <a:buFontTx/>
              <a:buChar char="-"/>
            </a:pPr>
            <a:r>
              <a:rPr lang="de-DE" dirty="0"/>
              <a:t>References are only shown correctly if gene set name is hundred percent the same string as in reference -&gt; check all gene sets</a:t>
            </a:r>
          </a:p>
          <a:p>
            <a:endParaRPr lang="de-DE" dirty="0"/>
          </a:p>
          <a:p>
            <a:pPr marL="285750" indent="-285750">
              <a:buFontTx/>
              <a:buChar char="-"/>
            </a:pPr>
            <a:endParaRPr lang="de-DE" dirty="0"/>
          </a:p>
        </p:txBody>
      </p:sp>
      <p:pic>
        <p:nvPicPr>
          <p:cNvPr id="10" name="Picture 9">
            <a:extLst>
              <a:ext uri="{FF2B5EF4-FFF2-40B4-BE49-F238E27FC236}">
                <a16:creationId xmlns:a16="http://schemas.microsoft.com/office/drawing/2014/main" id="{AEC494AB-A502-4235-8E3C-A7515B503E9C}"/>
              </a:ext>
            </a:extLst>
          </p:cNvPr>
          <p:cNvPicPr>
            <a:picLocks noChangeAspect="1"/>
          </p:cNvPicPr>
          <p:nvPr/>
        </p:nvPicPr>
        <p:blipFill>
          <a:blip r:embed="rId2"/>
          <a:stretch>
            <a:fillRect/>
          </a:stretch>
        </p:blipFill>
        <p:spPr>
          <a:xfrm>
            <a:off x="6500465" y="669674"/>
            <a:ext cx="5316631" cy="1901696"/>
          </a:xfrm>
          <a:prstGeom prst="rect">
            <a:avLst/>
          </a:prstGeom>
        </p:spPr>
      </p:pic>
      <p:sp>
        <p:nvSpPr>
          <p:cNvPr id="11" name="TextBox 10">
            <a:extLst>
              <a:ext uri="{FF2B5EF4-FFF2-40B4-BE49-F238E27FC236}">
                <a16:creationId xmlns:a16="http://schemas.microsoft.com/office/drawing/2014/main" id="{5CEC618D-36E1-4206-ABD6-41F5A2A2CE6B}"/>
              </a:ext>
            </a:extLst>
          </p:cNvPr>
          <p:cNvSpPr txBox="1"/>
          <p:nvPr/>
        </p:nvSpPr>
        <p:spPr>
          <a:xfrm>
            <a:off x="6420533" y="300087"/>
            <a:ext cx="6096000" cy="707886"/>
          </a:xfrm>
          <a:prstGeom prst="rect">
            <a:avLst/>
          </a:prstGeom>
          <a:noFill/>
        </p:spPr>
        <p:txBody>
          <a:bodyPr wrap="square">
            <a:spAutoFit/>
          </a:bodyPr>
          <a:lstStyle/>
          <a:p>
            <a:pPr marL="0" indent="0">
              <a:buFontTx/>
              <a:buNone/>
            </a:pPr>
            <a:r>
              <a:rPr lang="de-DE" sz="2000" b="1" u="sng" dirty="0"/>
              <a:t>Zugriff auf Server:</a:t>
            </a:r>
          </a:p>
          <a:p>
            <a:pPr marL="285750" indent="-285750">
              <a:buFontTx/>
              <a:buChar char="-"/>
            </a:pPr>
            <a:endParaRPr lang="de-DE" sz="2000" b="1" u="sng" dirty="0"/>
          </a:p>
        </p:txBody>
      </p:sp>
      <p:pic>
        <p:nvPicPr>
          <p:cNvPr id="9" name="Picture 8">
            <a:extLst>
              <a:ext uri="{FF2B5EF4-FFF2-40B4-BE49-F238E27FC236}">
                <a16:creationId xmlns:a16="http://schemas.microsoft.com/office/drawing/2014/main" id="{A358A892-01F5-4D8F-8577-BF60162BD9DF}"/>
              </a:ext>
            </a:extLst>
          </p:cNvPr>
          <p:cNvPicPr>
            <a:picLocks noChangeAspect="1"/>
          </p:cNvPicPr>
          <p:nvPr/>
        </p:nvPicPr>
        <p:blipFill>
          <a:blip r:embed="rId3"/>
          <a:stretch>
            <a:fillRect/>
          </a:stretch>
        </p:blipFill>
        <p:spPr>
          <a:xfrm>
            <a:off x="7349272" y="3198941"/>
            <a:ext cx="4533449" cy="3025374"/>
          </a:xfrm>
          <a:prstGeom prst="rect">
            <a:avLst/>
          </a:prstGeom>
        </p:spPr>
      </p:pic>
      <p:sp>
        <p:nvSpPr>
          <p:cNvPr id="4" name="Arrow: Down 3">
            <a:extLst>
              <a:ext uri="{FF2B5EF4-FFF2-40B4-BE49-F238E27FC236}">
                <a16:creationId xmlns:a16="http://schemas.microsoft.com/office/drawing/2014/main" id="{6715C3D6-1C38-4DC2-8A41-A9E6DDAD6CAB}"/>
              </a:ext>
            </a:extLst>
          </p:cNvPr>
          <p:cNvSpPr/>
          <p:nvPr/>
        </p:nvSpPr>
        <p:spPr>
          <a:xfrm rot="17315617">
            <a:off x="6152508" y="2351319"/>
            <a:ext cx="553156" cy="143309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029830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93428B-65DC-4BFF-B04D-333F08546470}"/>
              </a:ext>
            </a:extLst>
          </p:cNvPr>
          <p:cNvSpPr>
            <a:spLocks noGrp="1"/>
          </p:cNvSpPr>
          <p:nvPr>
            <p:ph type="dt" sz="half" idx="10"/>
          </p:nvPr>
        </p:nvSpPr>
        <p:spPr/>
        <p:txBody>
          <a:bodyPr/>
          <a:lstStyle/>
          <a:p>
            <a:fld id="{FC869165-E4FA-4AC3-B6F6-7C413C044D79}" type="datetime1">
              <a:rPr lang="en-US" smtClean="0"/>
              <a:t>4/1/2022</a:t>
            </a:fld>
            <a:endParaRPr lang="en-US"/>
          </a:p>
        </p:txBody>
      </p:sp>
      <p:sp>
        <p:nvSpPr>
          <p:cNvPr id="3" name="Footer Placeholder 2">
            <a:extLst>
              <a:ext uri="{FF2B5EF4-FFF2-40B4-BE49-F238E27FC236}">
                <a16:creationId xmlns:a16="http://schemas.microsoft.com/office/drawing/2014/main" id="{EE1EAAFF-DDDA-4296-9607-6D530FF34F37}"/>
              </a:ext>
            </a:extLst>
          </p:cNvPr>
          <p:cNvSpPr>
            <a:spLocks noGrp="1"/>
          </p:cNvSpPr>
          <p:nvPr>
            <p:ph type="ftr" sz="quarter" idx="11"/>
          </p:nvPr>
        </p:nvSpPr>
        <p:spPr/>
        <p:txBody>
          <a:bodyPr/>
          <a:lstStyle/>
          <a:p>
            <a:r>
              <a:rPr lang="en-US"/>
              <a:t>jennifer.neumaier@t-online.de</a:t>
            </a:r>
          </a:p>
        </p:txBody>
      </p:sp>
      <p:sp>
        <p:nvSpPr>
          <p:cNvPr id="4" name="Title 123">
            <a:extLst>
              <a:ext uri="{FF2B5EF4-FFF2-40B4-BE49-F238E27FC236}">
                <a16:creationId xmlns:a16="http://schemas.microsoft.com/office/drawing/2014/main" id="{2A8BE016-4B1F-40A8-9A05-E696A44E56A9}"/>
              </a:ext>
            </a:extLst>
          </p:cNvPr>
          <p:cNvSpPr txBox="1">
            <a:spLocks/>
          </p:cNvSpPr>
          <p:nvPr/>
        </p:nvSpPr>
        <p:spPr>
          <a:xfrm>
            <a:off x="0" y="96941"/>
            <a:ext cx="7315200"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Proof of Principle: Enrichment Analysis</a:t>
            </a:r>
            <a:endParaRPr lang="en-US" sz="3600" b="1" dirty="0"/>
          </a:p>
        </p:txBody>
      </p:sp>
      <p:sp>
        <p:nvSpPr>
          <p:cNvPr id="5" name="TextBox 4">
            <a:extLst>
              <a:ext uri="{FF2B5EF4-FFF2-40B4-BE49-F238E27FC236}">
                <a16:creationId xmlns:a16="http://schemas.microsoft.com/office/drawing/2014/main" id="{ED9F2427-243C-45C7-9624-52FB48EC54BC}"/>
              </a:ext>
            </a:extLst>
          </p:cNvPr>
          <p:cNvSpPr txBox="1"/>
          <p:nvPr/>
        </p:nvSpPr>
        <p:spPr>
          <a:xfrm>
            <a:off x="76200" y="494046"/>
            <a:ext cx="2384981" cy="369332"/>
          </a:xfrm>
          <a:prstGeom prst="rect">
            <a:avLst/>
          </a:prstGeom>
          <a:noFill/>
        </p:spPr>
        <p:txBody>
          <a:bodyPr wrap="square" rtlCol="0">
            <a:spAutoFit/>
          </a:bodyPr>
          <a:lstStyle/>
          <a:p>
            <a:r>
              <a:rPr lang="de-DE" dirty="0"/>
              <a:t>Stand: 02.03.22</a:t>
            </a:r>
            <a:endParaRPr lang="en-US" dirty="0"/>
          </a:p>
        </p:txBody>
      </p:sp>
      <p:sp>
        <p:nvSpPr>
          <p:cNvPr id="7" name="TextBox 6">
            <a:extLst>
              <a:ext uri="{FF2B5EF4-FFF2-40B4-BE49-F238E27FC236}">
                <a16:creationId xmlns:a16="http://schemas.microsoft.com/office/drawing/2014/main" id="{0DFA2783-EB9E-4A7F-B115-F6A6A44F7CDE}"/>
              </a:ext>
            </a:extLst>
          </p:cNvPr>
          <p:cNvSpPr txBox="1"/>
          <p:nvPr/>
        </p:nvSpPr>
        <p:spPr>
          <a:xfrm>
            <a:off x="333022" y="1020358"/>
            <a:ext cx="6175022" cy="2308324"/>
          </a:xfrm>
          <a:prstGeom prst="rect">
            <a:avLst/>
          </a:prstGeom>
          <a:noFill/>
        </p:spPr>
        <p:txBody>
          <a:bodyPr wrap="square">
            <a:spAutoFit/>
          </a:bodyPr>
          <a:lstStyle/>
          <a:p>
            <a:r>
              <a:rPr lang="de-DE" dirty="0"/>
              <a:t>Die biologische Frage dahinter ist, inwieweit sich die Veränderung in der Genexpression des Wurms (und damit die Ergebnisse der Enrichment Analyse) zwischen zwei nah verwandten pathogen Stämmen unterscheiden, aber auch zwischen nicht-pathogen und pathogenen Stämmen. Wir haben dafür eigentlich Datensätze für zwei unterschiedliche pathogene Bt Stämme (Bt247 und Bt679) und für einen nicht-pathogenen Stamm, Bt407 (siehe unten).</a:t>
            </a:r>
          </a:p>
        </p:txBody>
      </p:sp>
      <p:sp>
        <p:nvSpPr>
          <p:cNvPr id="9" name="TextBox 8">
            <a:extLst>
              <a:ext uri="{FF2B5EF4-FFF2-40B4-BE49-F238E27FC236}">
                <a16:creationId xmlns:a16="http://schemas.microsoft.com/office/drawing/2014/main" id="{A567BDE2-4CBF-4BA4-838B-51CD9F2B8550}"/>
              </a:ext>
            </a:extLst>
          </p:cNvPr>
          <p:cNvSpPr txBox="1"/>
          <p:nvPr/>
        </p:nvSpPr>
        <p:spPr>
          <a:xfrm>
            <a:off x="333022" y="3725787"/>
            <a:ext cx="6175022" cy="2031325"/>
          </a:xfrm>
          <a:prstGeom prst="rect">
            <a:avLst/>
          </a:prstGeom>
          <a:noFill/>
        </p:spPr>
        <p:txBody>
          <a:bodyPr wrap="square">
            <a:spAutoFit/>
          </a:bodyPr>
          <a:lstStyle/>
          <a:p>
            <a:r>
              <a:rPr lang="de-DE" dirty="0"/>
              <a:t>Ich fände es auch noch interessant, Enrichment Analysen für alle Mikroben Daten Sätze zu machen und zu gucken, ob man in den Ergebnissen Muster erkennen kann, die pathogene Bakterien von nicht-pathogenen Bakterien unterscheiden. Macht das Sinn? Dafür müssten wir alle Mikroben Datensätze einmal durchgehen und ich sage dir dann, welche Mikroben pathogen sind und welche nicht.</a:t>
            </a:r>
          </a:p>
        </p:txBody>
      </p:sp>
      <p:sp>
        <p:nvSpPr>
          <p:cNvPr id="10" name="Arrow: Right 9">
            <a:extLst>
              <a:ext uri="{FF2B5EF4-FFF2-40B4-BE49-F238E27FC236}">
                <a16:creationId xmlns:a16="http://schemas.microsoft.com/office/drawing/2014/main" id="{AA2C99A5-B5B9-48F3-9E4B-0B4E12B3BF75}"/>
              </a:ext>
            </a:extLst>
          </p:cNvPr>
          <p:cNvSpPr/>
          <p:nvPr/>
        </p:nvSpPr>
        <p:spPr>
          <a:xfrm>
            <a:off x="6609645" y="4293627"/>
            <a:ext cx="1800578" cy="5263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Box 10">
            <a:extLst>
              <a:ext uri="{FF2B5EF4-FFF2-40B4-BE49-F238E27FC236}">
                <a16:creationId xmlns:a16="http://schemas.microsoft.com/office/drawing/2014/main" id="{1ACFE9D1-EE28-4418-83D4-2C752F7A167E}"/>
              </a:ext>
            </a:extLst>
          </p:cNvPr>
          <p:cNvSpPr txBox="1"/>
          <p:nvPr/>
        </p:nvSpPr>
        <p:spPr>
          <a:xfrm>
            <a:off x="8782756" y="4095118"/>
            <a:ext cx="2596444" cy="923330"/>
          </a:xfrm>
          <a:prstGeom prst="rect">
            <a:avLst/>
          </a:prstGeom>
          <a:noFill/>
        </p:spPr>
        <p:txBody>
          <a:bodyPr wrap="square" rtlCol="0">
            <a:spAutoFit/>
          </a:bodyPr>
          <a:lstStyle/>
          <a:p>
            <a:r>
              <a:rPr lang="de-DE" dirty="0"/>
              <a:t>Use microbes_list, summarize strains and create heatmap</a:t>
            </a:r>
          </a:p>
        </p:txBody>
      </p:sp>
      <p:sp>
        <p:nvSpPr>
          <p:cNvPr id="12" name="TextBox 11">
            <a:extLst>
              <a:ext uri="{FF2B5EF4-FFF2-40B4-BE49-F238E27FC236}">
                <a16:creationId xmlns:a16="http://schemas.microsoft.com/office/drawing/2014/main" id="{A243A870-9CC9-418A-9288-180D17E1F512}"/>
              </a:ext>
            </a:extLst>
          </p:cNvPr>
          <p:cNvSpPr txBox="1"/>
          <p:nvPr/>
        </p:nvSpPr>
        <p:spPr>
          <a:xfrm>
            <a:off x="9014404" y="566678"/>
            <a:ext cx="2596444" cy="2862322"/>
          </a:xfrm>
          <a:prstGeom prst="rect">
            <a:avLst/>
          </a:prstGeom>
          <a:noFill/>
        </p:spPr>
        <p:txBody>
          <a:bodyPr wrap="square" rtlCol="0">
            <a:spAutoFit/>
          </a:bodyPr>
          <a:lstStyle/>
          <a:p>
            <a:r>
              <a:rPr lang="de-DE" dirty="0"/>
              <a:t>- gene sets von zarate-potes (247 vs 407, 697 vs 407), vergleich gesamter datenbank (alles)</a:t>
            </a:r>
          </a:p>
          <a:p>
            <a:r>
              <a:rPr lang="de-DE" dirty="0"/>
              <a:t>- paper: erläuterung abb.2 + Excel Dateien</a:t>
            </a:r>
          </a:p>
          <a:p>
            <a:r>
              <a:rPr lang="de-DE" dirty="0"/>
              <a:t>- vergleich mit alten ergebnissen (mehr ergebnisse?)</a:t>
            </a:r>
          </a:p>
          <a:p>
            <a:r>
              <a:rPr lang="de-DE" dirty="0"/>
              <a:t>- visualisierung</a:t>
            </a:r>
          </a:p>
        </p:txBody>
      </p:sp>
      <p:sp>
        <p:nvSpPr>
          <p:cNvPr id="13" name="Arrow: Right 12">
            <a:extLst>
              <a:ext uri="{FF2B5EF4-FFF2-40B4-BE49-F238E27FC236}">
                <a16:creationId xmlns:a16="http://schemas.microsoft.com/office/drawing/2014/main" id="{90F69ED7-0392-4C47-A400-D116B08B3555}"/>
              </a:ext>
            </a:extLst>
          </p:cNvPr>
          <p:cNvSpPr/>
          <p:nvPr/>
        </p:nvSpPr>
        <p:spPr>
          <a:xfrm>
            <a:off x="6609645" y="1530461"/>
            <a:ext cx="1800578" cy="5263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8916195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386296-669D-4078-982D-85C8B93B7BEA}"/>
              </a:ext>
            </a:extLst>
          </p:cNvPr>
          <p:cNvSpPr>
            <a:spLocks noGrp="1"/>
          </p:cNvSpPr>
          <p:nvPr>
            <p:ph type="dt" sz="half" idx="10"/>
          </p:nvPr>
        </p:nvSpPr>
        <p:spPr/>
        <p:txBody>
          <a:bodyPr/>
          <a:lstStyle/>
          <a:p>
            <a:fld id="{FC869165-E4FA-4AC3-B6F6-7C413C044D79}" type="datetime1">
              <a:rPr lang="en-US" smtClean="0"/>
              <a:t>4/1/2022</a:t>
            </a:fld>
            <a:endParaRPr lang="en-US"/>
          </a:p>
        </p:txBody>
      </p:sp>
      <p:sp>
        <p:nvSpPr>
          <p:cNvPr id="3" name="Footer Placeholder 2">
            <a:extLst>
              <a:ext uri="{FF2B5EF4-FFF2-40B4-BE49-F238E27FC236}">
                <a16:creationId xmlns:a16="http://schemas.microsoft.com/office/drawing/2014/main" id="{6C88239A-0C4A-45E7-8F29-167FDBF34332}"/>
              </a:ext>
            </a:extLst>
          </p:cNvPr>
          <p:cNvSpPr>
            <a:spLocks noGrp="1"/>
          </p:cNvSpPr>
          <p:nvPr>
            <p:ph type="ftr" sz="quarter" idx="11"/>
          </p:nvPr>
        </p:nvSpPr>
        <p:spPr/>
        <p:txBody>
          <a:bodyPr/>
          <a:lstStyle/>
          <a:p>
            <a:r>
              <a:rPr lang="en-US"/>
              <a:t>jennifer.neumaier@t-online.de</a:t>
            </a:r>
          </a:p>
        </p:txBody>
      </p:sp>
      <p:sp>
        <p:nvSpPr>
          <p:cNvPr id="4" name="Title 123">
            <a:extLst>
              <a:ext uri="{FF2B5EF4-FFF2-40B4-BE49-F238E27FC236}">
                <a16:creationId xmlns:a16="http://schemas.microsoft.com/office/drawing/2014/main" id="{D950F0CE-5720-4E16-98A8-7560CEAF650D}"/>
              </a:ext>
            </a:extLst>
          </p:cNvPr>
          <p:cNvSpPr txBox="1">
            <a:spLocks/>
          </p:cNvSpPr>
          <p:nvPr/>
        </p:nvSpPr>
        <p:spPr>
          <a:xfrm>
            <a:off x="0" y="96941"/>
            <a:ext cx="7315200"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Proof of Principle: Repeat of Zarate-Potes </a:t>
            </a:r>
            <a:endParaRPr lang="en-US" sz="3600" b="1" dirty="0"/>
          </a:p>
        </p:txBody>
      </p:sp>
      <p:sp>
        <p:nvSpPr>
          <p:cNvPr id="5" name="TextBox 4">
            <a:extLst>
              <a:ext uri="{FF2B5EF4-FFF2-40B4-BE49-F238E27FC236}">
                <a16:creationId xmlns:a16="http://schemas.microsoft.com/office/drawing/2014/main" id="{45BC1BCF-FD41-48C4-B5BC-689098FC91DF}"/>
              </a:ext>
            </a:extLst>
          </p:cNvPr>
          <p:cNvSpPr txBox="1"/>
          <p:nvPr/>
        </p:nvSpPr>
        <p:spPr>
          <a:xfrm>
            <a:off x="76200" y="494046"/>
            <a:ext cx="2384981" cy="369332"/>
          </a:xfrm>
          <a:prstGeom prst="rect">
            <a:avLst/>
          </a:prstGeom>
          <a:noFill/>
        </p:spPr>
        <p:txBody>
          <a:bodyPr wrap="square" rtlCol="0">
            <a:spAutoFit/>
          </a:bodyPr>
          <a:lstStyle/>
          <a:p>
            <a:r>
              <a:rPr lang="de-DE" dirty="0"/>
              <a:t>Stand: 20.03.22</a:t>
            </a:r>
            <a:endParaRPr lang="en-US" dirty="0"/>
          </a:p>
        </p:txBody>
      </p:sp>
      <p:sp>
        <p:nvSpPr>
          <p:cNvPr id="9" name="TextBox 8">
            <a:extLst>
              <a:ext uri="{FF2B5EF4-FFF2-40B4-BE49-F238E27FC236}">
                <a16:creationId xmlns:a16="http://schemas.microsoft.com/office/drawing/2014/main" id="{4882F452-5122-425C-9292-6FBE9068CF17}"/>
              </a:ext>
            </a:extLst>
          </p:cNvPr>
          <p:cNvSpPr txBox="1"/>
          <p:nvPr/>
        </p:nvSpPr>
        <p:spPr>
          <a:xfrm>
            <a:off x="5133647" y="688779"/>
            <a:ext cx="3775021" cy="3693319"/>
          </a:xfrm>
          <a:prstGeom prst="rect">
            <a:avLst/>
          </a:prstGeom>
          <a:noFill/>
        </p:spPr>
        <p:txBody>
          <a:bodyPr wrap="square" rtlCol="0">
            <a:spAutoFit/>
          </a:bodyPr>
          <a:lstStyle/>
          <a:p>
            <a:r>
              <a:rPr lang="de-DE" u="sng" dirty="0"/>
              <a:t>Zarate-Potes:</a:t>
            </a:r>
          </a:p>
          <a:p>
            <a:pPr marL="285750" indent="-285750">
              <a:buFontTx/>
              <a:buChar char="-"/>
            </a:pPr>
            <a:r>
              <a:rPr lang="de-DE" dirty="0"/>
              <a:t>Extract genes from all clusters (done)</a:t>
            </a:r>
          </a:p>
          <a:p>
            <a:pPr marL="285750" indent="-285750">
              <a:buFontTx/>
              <a:buChar char="-"/>
            </a:pPr>
            <a:r>
              <a:rPr lang="de-DE" dirty="0"/>
              <a:t>Throw clusters in WormExp and collect in Excel file (done)</a:t>
            </a:r>
          </a:p>
          <a:p>
            <a:pPr marL="285750" indent="-285750">
              <a:buFontTx/>
              <a:buChar char="-"/>
            </a:pPr>
            <a:r>
              <a:rPr lang="de-DE" dirty="0"/>
              <a:t>Throw away all results with FDR &gt; 0.01 (done)</a:t>
            </a:r>
          </a:p>
          <a:p>
            <a:pPr marL="285750" indent="-285750">
              <a:buFontTx/>
              <a:buChar char="-"/>
            </a:pPr>
            <a:r>
              <a:rPr lang="de-DE" dirty="0"/>
              <a:t>Note: if I take all cluster data from suppl. 3, then I mix up Bt247 and Bt697 and all life stages and do not consider which results are significant or not </a:t>
            </a:r>
          </a:p>
          <a:p>
            <a:pPr marL="285750" indent="-285750">
              <a:buFontTx/>
              <a:buChar char="-"/>
            </a:pPr>
            <a:endParaRPr lang="de-DE" dirty="0"/>
          </a:p>
        </p:txBody>
      </p:sp>
      <p:pic>
        <p:nvPicPr>
          <p:cNvPr id="11" name="Picture 10">
            <a:extLst>
              <a:ext uri="{FF2B5EF4-FFF2-40B4-BE49-F238E27FC236}">
                <a16:creationId xmlns:a16="http://schemas.microsoft.com/office/drawing/2014/main" id="{F7B54697-1ABD-43D9-8C1D-72408FA32F09}"/>
              </a:ext>
            </a:extLst>
          </p:cNvPr>
          <p:cNvPicPr>
            <a:picLocks noChangeAspect="1"/>
          </p:cNvPicPr>
          <p:nvPr/>
        </p:nvPicPr>
        <p:blipFill>
          <a:blip r:embed="rId2"/>
          <a:stretch>
            <a:fillRect/>
          </a:stretch>
        </p:blipFill>
        <p:spPr>
          <a:xfrm>
            <a:off x="378656" y="1020359"/>
            <a:ext cx="4423460" cy="5288616"/>
          </a:xfrm>
          <a:prstGeom prst="rect">
            <a:avLst/>
          </a:prstGeom>
        </p:spPr>
      </p:pic>
      <p:sp>
        <p:nvSpPr>
          <p:cNvPr id="8" name="TextBox 7">
            <a:extLst>
              <a:ext uri="{FF2B5EF4-FFF2-40B4-BE49-F238E27FC236}">
                <a16:creationId xmlns:a16="http://schemas.microsoft.com/office/drawing/2014/main" id="{20177E32-6065-45F7-AFC3-574B6B6C2D1C}"/>
              </a:ext>
            </a:extLst>
          </p:cNvPr>
          <p:cNvSpPr txBox="1"/>
          <p:nvPr/>
        </p:nvSpPr>
        <p:spPr>
          <a:xfrm>
            <a:off x="5319495" y="4447624"/>
            <a:ext cx="3775021" cy="1477328"/>
          </a:xfrm>
          <a:prstGeom prst="rect">
            <a:avLst/>
          </a:prstGeom>
          <a:noFill/>
        </p:spPr>
        <p:txBody>
          <a:bodyPr wrap="square" rtlCol="0">
            <a:spAutoFit/>
          </a:bodyPr>
          <a:lstStyle/>
          <a:p>
            <a:r>
              <a:rPr lang="de-DE" u="sng" dirty="0"/>
              <a:t>Visualisation:</a:t>
            </a:r>
          </a:p>
          <a:p>
            <a:pPr marL="285750" indent="-285750">
              <a:buFontTx/>
              <a:buChar char="-"/>
            </a:pPr>
            <a:r>
              <a:rPr lang="de-DE" dirty="0"/>
              <a:t>Table with old data/matching data/new data</a:t>
            </a:r>
          </a:p>
          <a:p>
            <a:pPr marL="285750" indent="-285750">
              <a:buFontTx/>
              <a:buChar char="-"/>
            </a:pPr>
            <a:r>
              <a:rPr lang="de-DE" dirty="0"/>
              <a:t>More/less overlaps?</a:t>
            </a:r>
          </a:p>
          <a:p>
            <a:pPr marL="285750" indent="-285750">
              <a:buFontTx/>
              <a:buChar char="-"/>
            </a:pPr>
            <a:endParaRPr lang="de-DE" dirty="0"/>
          </a:p>
        </p:txBody>
      </p:sp>
      <p:sp>
        <p:nvSpPr>
          <p:cNvPr id="6" name="Arrow: Right 5">
            <a:extLst>
              <a:ext uri="{FF2B5EF4-FFF2-40B4-BE49-F238E27FC236}">
                <a16:creationId xmlns:a16="http://schemas.microsoft.com/office/drawing/2014/main" id="{45423B56-871D-4A99-831D-D7F18C669AC6}"/>
              </a:ext>
            </a:extLst>
          </p:cNvPr>
          <p:cNvSpPr/>
          <p:nvPr/>
        </p:nvSpPr>
        <p:spPr>
          <a:xfrm>
            <a:off x="8908667" y="2968130"/>
            <a:ext cx="880791" cy="2796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extBox 9">
            <a:extLst>
              <a:ext uri="{FF2B5EF4-FFF2-40B4-BE49-F238E27FC236}">
                <a16:creationId xmlns:a16="http://schemas.microsoft.com/office/drawing/2014/main" id="{8957778D-EEA1-4A16-B16F-F7C35EEDE8FF}"/>
              </a:ext>
            </a:extLst>
          </p:cNvPr>
          <p:cNvSpPr txBox="1"/>
          <p:nvPr/>
        </p:nvSpPr>
        <p:spPr>
          <a:xfrm>
            <a:off x="9925834" y="2561725"/>
            <a:ext cx="2004398" cy="2308324"/>
          </a:xfrm>
          <a:prstGeom prst="rect">
            <a:avLst/>
          </a:prstGeom>
          <a:noFill/>
        </p:spPr>
        <p:txBody>
          <a:bodyPr wrap="square" rtlCol="0">
            <a:spAutoFit/>
          </a:bodyPr>
          <a:lstStyle/>
          <a:p>
            <a:r>
              <a:rPr lang="de-DE" u="sng" dirty="0"/>
              <a:t>Additional analysis to compare Bt247 24h Clusters and Bt697 24h Clusters</a:t>
            </a:r>
          </a:p>
          <a:p>
            <a:endParaRPr lang="de-DE" u="sng" dirty="0"/>
          </a:p>
          <a:p>
            <a:r>
              <a:rPr lang="de-DE" u="sng" dirty="0"/>
              <a:t>-&gt; see if any genes can be extracted</a:t>
            </a:r>
            <a:endParaRPr lang="de-DE" dirty="0"/>
          </a:p>
          <a:p>
            <a:pPr marL="285750" indent="-285750">
              <a:buFontTx/>
              <a:buChar char="-"/>
            </a:pPr>
            <a:endParaRPr lang="de-DE" dirty="0"/>
          </a:p>
        </p:txBody>
      </p:sp>
    </p:spTree>
    <p:extLst>
      <p:ext uri="{BB962C8B-B14F-4D97-AF65-F5344CB8AC3E}">
        <p14:creationId xmlns:p14="http://schemas.microsoft.com/office/powerpoint/2010/main" val="18810137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386296-669D-4078-982D-85C8B93B7BEA}"/>
              </a:ext>
            </a:extLst>
          </p:cNvPr>
          <p:cNvSpPr>
            <a:spLocks noGrp="1"/>
          </p:cNvSpPr>
          <p:nvPr>
            <p:ph type="dt" sz="half" idx="10"/>
          </p:nvPr>
        </p:nvSpPr>
        <p:spPr/>
        <p:txBody>
          <a:bodyPr/>
          <a:lstStyle/>
          <a:p>
            <a:fld id="{FC869165-E4FA-4AC3-B6F6-7C413C044D79}" type="datetime1">
              <a:rPr lang="en-US" smtClean="0"/>
              <a:t>4/1/2022</a:t>
            </a:fld>
            <a:endParaRPr lang="en-US"/>
          </a:p>
        </p:txBody>
      </p:sp>
      <p:sp>
        <p:nvSpPr>
          <p:cNvPr id="3" name="Footer Placeholder 2">
            <a:extLst>
              <a:ext uri="{FF2B5EF4-FFF2-40B4-BE49-F238E27FC236}">
                <a16:creationId xmlns:a16="http://schemas.microsoft.com/office/drawing/2014/main" id="{6C88239A-0C4A-45E7-8F29-167FDBF34332}"/>
              </a:ext>
            </a:extLst>
          </p:cNvPr>
          <p:cNvSpPr>
            <a:spLocks noGrp="1"/>
          </p:cNvSpPr>
          <p:nvPr>
            <p:ph type="ftr" sz="quarter" idx="11"/>
          </p:nvPr>
        </p:nvSpPr>
        <p:spPr/>
        <p:txBody>
          <a:bodyPr/>
          <a:lstStyle/>
          <a:p>
            <a:r>
              <a:rPr lang="en-US"/>
              <a:t>jennifer.neumaier@t-online.de</a:t>
            </a:r>
          </a:p>
        </p:txBody>
      </p:sp>
      <p:sp>
        <p:nvSpPr>
          <p:cNvPr id="4" name="Title 123">
            <a:extLst>
              <a:ext uri="{FF2B5EF4-FFF2-40B4-BE49-F238E27FC236}">
                <a16:creationId xmlns:a16="http://schemas.microsoft.com/office/drawing/2014/main" id="{D950F0CE-5720-4E16-98A8-7560CEAF650D}"/>
              </a:ext>
            </a:extLst>
          </p:cNvPr>
          <p:cNvSpPr txBox="1">
            <a:spLocks/>
          </p:cNvSpPr>
          <p:nvPr/>
        </p:nvSpPr>
        <p:spPr>
          <a:xfrm>
            <a:off x="0" y="96941"/>
            <a:ext cx="7315200"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Proof of Principle: Repeat of Zarate-Potes </a:t>
            </a:r>
            <a:endParaRPr lang="en-US" sz="3600" b="1" dirty="0"/>
          </a:p>
        </p:txBody>
      </p:sp>
      <p:sp>
        <p:nvSpPr>
          <p:cNvPr id="5" name="TextBox 4">
            <a:extLst>
              <a:ext uri="{FF2B5EF4-FFF2-40B4-BE49-F238E27FC236}">
                <a16:creationId xmlns:a16="http://schemas.microsoft.com/office/drawing/2014/main" id="{45BC1BCF-FD41-48C4-B5BC-689098FC91DF}"/>
              </a:ext>
            </a:extLst>
          </p:cNvPr>
          <p:cNvSpPr txBox="1"/>
          <p:nvPr/>
        </p:nvSpPr>
        <p:spPr>
          <a:xfrm>
            <a:off x="76200" y="494046"/>
            <a:ext cx="2384981" cy="369332"/>
          </a:xfrm>
          <a:prstGeom prst="rect">
            <a:avLst/>
          </a:prstGeom>
          <a:noFill/>
        </p:spPr>
        <p:txBody>
          <a:bodyPr wrap="square" rtlCol="0">
            <a:spAutoFit/>
          </a:bodyPr>
          <a:lstStyle/>
          <a:p>
            <a:r>
              <a:rPr lang="de-DE" dirty="0"/>
              <a:t>Stand: 23.03.22</a:t>
            </a:r>
            <a:endParaRPr lang="en-US" dirty="0"/>
          </a:p>
        </p:txBody>
      </p:sp>
      <p:sp>
        <p:nvSpPr>
          <p:cNvPr id="13" name="TextBox 12">
            <a:extLst>
              <a:ext uri="{FF2B5EF4-FFF2-40B4-BE49-F238E27FC236}">
                <a16:creationId xmlns:a16="http://schemas.microsoft.com/office/drawing/2014/main" id="{8A511AD0-B712-46A8-AA5A-54177D524C5A}"/>
              </a:ext>
            </a:extLst>
          </p:cNvPr>
          <p:cNvSpPr txBox="1"/>
          <p:nvPr/>
        </p:nvSpPr>
        <p:spPr>
          <a:xfrm>
            <a:off x="3722146" y="919609"/>
            <a:ext cx="3593054" cy="400110"/>
          </a:xfrm>
          <a:prstGeom prst="rect">
            <a:avLst/>
          </a:prstGeom>
          <a:noFill/>
        </p:spPr>
        <p:txBody>
          <a:bodyPr wrap="square" rtlCol="0">
            <a:spAutoFit/>
          </a:bodyPr>
          <a:lstStyle/>
          <a:p>
            <a:r>
              <a:rPr lang="de-DE" sz="2000" b="1" dirty="0"/>
              <a:t>Quantitative analysis</a:t>
            </a:r>
          </a:p>
        </p:txBody>
      </p:sp>
      <p:pic>
        <p:nvPicPr>
          <p:cNvPr id="8" name="Picture 7" descr="Chart, bar chart&#10;&#10;Description automatically generated">
            <a:extLst>
              <a:ext uri="{FF2B5EF4-FFF2-40B4-BE49-F238E27FC236}">
                <a16:creationId xmlns:a16="http://schemas.microsoft.com/office/drawing/2014/main" id="{68496318-B501-4D46-8BC0-56B868BBE1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2127" y="1260483"/>
            <a:ext cx="6611273" cy="5001323"/>
          </a:xfrm>
          <a:prstGeom prst="rect">
            <a:avLst/>
          </a:prstGeom>
          <a:ln>
            <a:solidFill>
              <a:schemeClr val="tx1"/>
            </a:solidFill>
          </a:ln>
        </p:spPr>
      </p:pic>
      <p:sp>
        <p:nvSpPr>
          <p:cNvPr id="9" name="TextBox 8">
            <a:extLst>
              <a:ext uri="{FF2B5EF4-FFF2-40B4-BE49-F238E27FC236}">
                <a16:creationId xmlns:a16="http://schemas.microsoft.com/office/drawing/2014/main" id="{38F399AD-A3F1-4502-A048-3B33E33E13C6}"/>
              </a:ext>
            </a:extLst>
          </p:cNvPr>
          <p:cNvSpPr txBox="1"/>
          <p:nvPr/>
        </p:nvSpPr>
        <p:spPr>
          <a:xfrm>
            <a:off x="8686800" y="2377440"/>
            <a:ext cx="3007360" cy="646331"/>
          </a:xfrm>
          <a:prstGeom prst="rect">
            <a:avLst/>
          </a:prstGeom>
          <a:noFill/>
        </p:spPr>
        <p:txBody>
          <a:bodyPr wrap="square" rtlCol="0">
            <a:spAutoFit/>
          </a:bodyPr>
          <a:lstStyle/>
          <a:p>
            <a:r>
              <a:rPr lang="de-DE" dirty="0"/>
              <a:t>All sets have been found again + a lot more additionally</a:t>
            </a:r>
          </a:p>
        </p:txBody>
      </p:sp>
      <p:sp>
        <p:nvSpPr>
          <p:cNvPr id="6" name="TextBox 5">
            <a:extLst>
              <a:ext uri="{FF2B5EF4-FFF2-40B4-BE49-F238E27FC236}">
                <a16:creationId xmlns:a16="http://schemas.microsoft.com/office/drawing/2014/main" id="{C76124B5-A4C0-48AC-95DF-7D1C1C144863}"/>
              </a:ext>
            </a:extLst>
          </p:cNvPr>
          <p:cNvSpPr txBox="1"/>
          <p:nvPr/>
        </p:nvSpPr>
        <p:spPr>
          <a:xfrm rot="982092">
            <a:off x="6649720" y="3005164"/>
            <a:ext cx="3007360" cy="369332"/>
          </a:xfrm>
          <a:prstGeom prst="rect">
            <a:avLst/>
          </a:prstGeom>
          <a:solidFill>
            <a:schemeClr val="bg1"/>
          </a:solidFill>
          <a:ln>
            <a:solidFill>
              <a:schemeClr val="tx1"/>
            </a:solidFill>
          </a:ln>
        </p:spPr>
        <p:txBody>
          <a:bodyPr wrap="square" rtlCol="0">
            <a:spAutoFit/>
          </a:bodyPr>
          <a:lstStyle/>
          <a:p>
            <a:pPr algn="ctr"/>
            <a:r>
              <a:rPr lang="de-DE" b="1" dirty="0">
                <a:solidFill>
                  <a:srgbClr val="FF0000"/>
                </a:solidFill>
              </a:rPr>
              <a:t>Remove „old“</a:t>
            </a:r>
          </a:p>
        </p:txBody>
      </p:sp>
    </p:spTree>
    <p:extLst>
      <p:ext uri="{BB962C8B-B14F-4D97-AF65-F5344CB8AC3E}">
        <p14:creationId xmlns:p14="http://schemas.microsoft.com/office/powerpoint/2010/main" val="397160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386296-669D-4078-982D-85C8B93B7BEA}"/>
              </a:ext>
            </a:extLst>
          </p:cNvPr>
          <p:cNvSpPr>
            <a:spLocks noGrp="1"/>
          </p:cNvSpPr>
          <p:nvPr>
            <p:ph type="dt" sz="half" idx="10"/>
          </p:nvPr>
        </p:nvSpPr>
        <p:spPr/>
        <p:txBody>
          <a:bodyPr/>
          <a:lstStyle/>
          <a:p>
            <a:fld id="{FC869165-E4FA-4AC3-B6F6-7C413C044D79}" type="datetime1">
              <a:rPr lang="en-US" smtClean="0"/>
              <a:t>4/1/2022</a:t>
            </a:fld>
            <a:endParaRPr lang="en-US"/>
          </a:p>
        </p:txBody>
      </p:sp>
      <p:sp>
        <p:nvSpPr>
          <p:cNvPr id="3" name="Footer Placeholder 2">
            <a:extLst>
              <a:ext uri="{FF2B5EF4-FFF2-40B4-BE49-F238E27FC236}">
                <a16:creationId xmlns:a16="http://schemas.microsoft.com/office/drawing/2014/main" id="{6C88239A-0C4A-45E7-8F29-167FDBF34332}"/>
              </a:ext>
            </a:extLst>
          </p:cNvPr>
          <p:cNvSpPr>
            <a:spLocks noGrp="1"/>
          </p:cNvSpPr>
          <p:nvPr>
            <p:ph type="ftr" sz="quarter" idx="11"/>
          </p:nvPr>
        </p:nvSpPr>
        <p:spPr/>
        <p:txBody>
          <a:bodyPr/>
          <a:lstStyle/>
          <a:p>
            <a:r>
              <a:rPr lang="en-US"/>
              <a:t>jennifer.neumaier@t-online.de</a:t>
            </a:r>
          </a:p>
        </p:txBody>
      </p:sp>
      <p:sp>
        <p:nvSpPr>
          <p:cNvPr id="4" name="Title 123">
            <a:extLst>
              <a:ext uri="{FF2B5EF4-FFF2-40B4-BE49-F238E27FC236}">
                <a16:creationId xmlns:a16="http://schemas.microsoft.com/office/drawing/2014/main" id="{D950F0CE-5720-4E16-98A8-7560CEAF650D}"/>
              </a:ext>
            </a:extLst>
          </p:cNvPr>
          <p:cNvSpPr txBox="1">
            <a:spLocks/>
          </p:cNvSpPr>
          <p:nvPr/>
        </p:nvSpPr>
        <p:spPr>
          <a:xfrm>
            <a:off x="0" y="96941"/>
            <a:ext cx="7315200"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Proof of Principle: Repeat of Zarate-Potes </a:t>
            </a:r>
            <a:endParaRPr lang="en-US" sz="3600" b="1" dirty="0"/>
          </a:p>
        </p:txBody>
      </p:sp>
      <p:sp>
        <p:nvSpPr>
          <p:cNvPr id="5" name="TextBox 4">
            <a:extLst>
              <a:ext uri="{FF2B5EF4-FFF2-40B4-BE49-F238E27FC236}">
                <a16:creationId xmlns:a16="http://schemas.microsoft.com/office/drawing/2014/main" id="{45BC1BCF-FD41-48C4-B5BC-689098FC91DF}"/>
              </a:ext>
            </a:extLst>
          </p:cNvPr>
          <p:cNvSpPr txBox="1"/>
          <p:nvPr/>
        </p:nvSpPr>
        <p:spPr>
          <a:xfrm>
            <a:off x="76200" y="494046"/>
            <a:ext cx="2384981" cy="369332"/>
          </a:xfrm>
          <a:prstGeom prst="rect">
            <a:avLst/>
          </a:prstGeom>
          <a:noFill/>
        </p:spPr>
        <p:txBody>
          <a:bodyPr wrap="square" rtlCol="0">
            <a:spAutoFit/>
          </a:bodyPr>
          <a:lstStyle/>
          <a:p>
            <a:r>
              <a:rPr lang="de-DE" dirty="0"/>
              <a:t>Stand: 23.03.22</a:t>
            </a:r>
            <a:endParaRPr lang="en-US" dirty="0"/>
          </a:p>
        </p:txBody>
      </p:sp>
      <p:pic>
        <p:nvPicPr>
          <p:cNvPr id="7" name="Picture 6" descr="Chart, bar chart&#10;&#10;Description automatically generated">
            <a:extLst>
              <a:ext uri="{FF2B5EF4-FFF2-40B4-BE49-F238E27FC236}">
                <a16:creationId xmlns:a16="http://schemas.microsoft.com/office/drawing/2014/main" id="{753DA914-131B-4D65-A040-A07A5B5103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344" y="1647758"/>
            <a:ext cx="5700656" cy="4312456"/>
          </a:xfrm>
          <a:prstGeom prst="rect">
            <a:avLst/>
          </a:prstGeom>
          <a:ln>
            <a:solidFill>
              <a:schemeClr val="tx1"/>
            </a:solidFill>
          </a:ln>
        </p:spPr>
      </p:pic>
      <p:pic>
        <p:nvPicPr>
          <p:cNvPr id="12" name="Picture 11" descr="Chart, bar chart&#10;&#10;Description automatically generated">
            <a:extLst>
              <a:ext uri="{FF2B5EF4-FFF2-40B4-BE49-F238E27FC236}">
                <a16:creationId xmlns:a16="http://schemas.microsoft.com/office/drawing/2014/main" id="{849D32EF-C47D-408D-BB8B-CF1F369542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1197" y="1647758"/>
            <a:ext cx="5700656" cy="4312456"/>
          </a:xfrm>
          <a:prstGeom prst="rect">
            <a:avLst/>
          </a:prstGeom>
          <a:ln>
            <a:solidFill>
              <a:schemeClr val="tx1"/>
            </a:solidFill>
          </a:ln>
        </p:spPr>
      </p:pic>
      <p:sp>
        <p:nvSpPr>
          <p:cNvPr id="13" name="TextBox 12">
            <a:extLst>
              <a:ext uri="{FF2B5EF4-FFF2-40B4-BE49-F238E27FC236}">
                <a16:creationId xmlns:a16="http://schemas.microsoft.com/office/drawing/2014/main" id="{8A511AD0-B712-46A8-AA5A-54177D524C5A}"/>
              </a:ext>
            </a:extLst>
          </p:cNvPr>
          <p:cNvSpPr txBox="1"/>
          <p:nvPr/>
        </p:nvSpPr>
        <p:spPr>
          <a:xfrm>
            <a:off x="5066852" y="1031418"/>
            <a:ext cx="3593054" cy="400110"/>
          </a:xfrm>
          <a:prstGeom prst="rect">
            <a:avLst/>
          </a:prstGeom>
          <a:noFill/>
        </p:spPr>
        <p:txBody>
          <a:bodyPr wrap="square" rtlCol="0">
            <a:spAutoFit/>
          </a:bodyPr>
          <a:lstStyle/>
          <a:p>
            <a:r>
              <a:rPr lang="de-DE" sz="2000" b="1" dirty="0"/>
              <a:t>Quantitative analysis</a:t>
            </a:r>
          </a:p>
        </p:txBody>
      </p:sp>
    </p:spTree>
    <p:extLst>
      <p:ext uri="{BB962C8B-B14F-4D97-AF65-F5344CB8AC3E}">
        <p14:creationId xmlns:p14="http://schemas.microsoft.com/office/powerpoint/2010/main" val="3141532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386296-669D-4078-982D-85C8B93B7BEA}"/>
              </a:ext>
            </a:extLst>
          </p:cNvPr>
          <p:cNvSpPr>
            <a:spLocks noGrp="1"/>
          </p:cNvSpPr>
          <p:nvPr>
            <p:ph type="dt" sz="half" idx="10"/>
          </p:nvPr>
        </p:nvSpPr>
        <p:spPr/>
        <p:txBody>
          <a:bodyPr/>
          <a:lstStyle/>
          <a:p>
            <a:fld id="{FC869165-E4FA-4AC3-B6F6-7C413C044D79}" type="datetime1">
              <a:rPr lang="en-US" smtClean="0"/>
              <a:t>4/1/2022</a:t>
            </a:fld>
            <a:endParaRPr lang="en-US"/>
          </a:p>
        </p:txBody>
      </p:sp>
      <p:sp>
        <p:nvSpPr>
          <p:cNvPr id="3" name="Footer Placeholder 2">
            <a:extLst>
              <a:ext uri="{FF2B5EF4-FFF2-40B4-BE49-F238E27FC236}">
                <a16:creationId xmlns:a16="http://schemas.microsoft.com/office/drawing/2014/main" id="{6C88239A-0C4A-45E7-8F29-167FDBF34332}"/>
              </a:ext>
            </a:extLst>
          </p:cNvPr>
          <p:cNvSpPr>
            <a:spLocks noGrp="1"/>
          </p:cNvSpPr>
          <p:nvPr>
            <p:ph type="ftr" sz="quarter" idx="11"/>
          </p:nvPr>
        </p:nvSpPr>
        <p:spPr/>
        <p:txBody>
          <a:bodyPr/>
          <a:lstStyle/>
          <a:p>
            <a:r>
              <a:rPr lang="en-US"/>
              <a:t>jennifer.neumaier@t-online.de</a:t>
            </a:r>
          </a:p>
        </p:txBody>
      </p:sp>
      <p:sp>
        <p:nvSpPr>
          <p:cNvPr id="4" name="Title 123">
            <a:extLst>
              <a:ext uri="{FF2B5EF4-FFF2-40B4-BE49-F238E27FC236}">
                <a16:creationId xmlns:a16="http://schemas.microsoft.com/office/drawing/2014/main" id="{D950F0CE-5720-4E16-98A8-7560CEAF650D}"/>
              </a:ext>
            </a:extLst>
          </p:cNvPr>
          <p:cNvSpPr txBox="1">
            <a:spLocks/>
          </p:cNvSpPr>
          <p:nvPr/>
        </p:nvSpPr>
        <p:spPr>
          <a:xfrm>
            <a:off x="0" y="96941"/>
            <a:ext cx="7315200"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Proof of Principle: Repeat of Zarate-Potes </a:t>
            </a:r>
            <a:endParaRPr lang="en-US" sz="3600" b="1" dirty="0"/>
          </a:p>
        </p:txBody>
      </p:sp>
      <p:sp>
        <p:nvSpPr>
          <p:cNvPr id="5" name="TextBox 4">
            <a:extLst>
              <a:ext uri="{FF2B5EF4-FFF2-40B4-BE49-F238E27FC236}">
                <a16:creationId xmlns:a16="http://schemas.microsoft.com/office/drawing/2014/main" id="{45BC1BCF-FD41-48C4-B5BC-689098FC91DF}"/>
              </a:ext>
            </a:extLst>
          </p:cNvPr>
          <p:cNvSpPr txBox="1"/>
          <p:nvPr/>
        </p:nvSpPr>
        <p:spPr>
          <a:xfrm>
            <a:off x="76200" y="494046"/>
            <a:ext cx="2384981" cy="369332"/>
          </a:xfrm>
          <a:prstGeom prst="rect">
            <a:avLst/>
          </a:prstGeom>
          <a:noFill/>
        </p:spPr>
        <p:txBody>
          <a:bodyPr wrap="square" rtlCol="0">
            <a:spAutoFit/>
          </a:bodyPr>
          <a:lstStyle/>
          <a:p>
            <a:r>
              <a:rPr lang="de-DE" dirty="0"/>
              <a:t>Stand: 23.03.22</a:t>
            </a:r>
            <a:endParaRPr lang="en-US" dirty="0"/>
          </a:p>
        </p:txBody>
      </p:sp>
      <p:sp>
        <p:nvSpPr>
          <p:cNvPr id="13" name="TextBox 12">
            <a:extLst>
              <a:ext uri="{FF2B5EF4-FFF2-40B4-BE49-F238E27FC236}">
                <a16:creationId xmlns:a16="http://schemas.microsoft.com/office/drawing/2014/main" id="{8A511AD0-B712-46A8-AA5A-54177D524C5A}"/>
              </a:ext>
            </a:extLst>
          </p:cNvPr>
          <p:cNvSpPr txBox="1"/>
          <p:nvPr/>
        </p:nvSpPr>
        <p:spPr>
          <a:xfrm>
            <a:off x="4733365" y="656506"/>
            <a:ext cx="3593054" cy="400110"/>
          </a:xfrm>
          <a:prstGeom prst="rect">
            <a:avLst/>
          </a:prstGeom>
          <a:noFill/>
        </p:spPr>
        <p:txBody>
          <a:bodyPr wrap="square" rtlCol="0">
            <a:spAutoFit/>
          </a:bodyPr>
          <a:lstStyle/>
          <a:p>
            <a:r>
              <a:rPr lang="de-DE" sz="2000" b="1" dirty="0"/>
              <a:t>Qualitative analysis</a:t>
            </a:r>
          </a:p>
        </p:txBody>
      </p:sp>
      <p:pic>
        <p:nvPicPr>
          <p:cNvPr id="10" name="Picture 9" descr="A picture containing scatter chart&#10;&#10;Description automatically generated">
            <a:extLst>
              <a:ext uri="{FF2B5EF4-FFF2-40B4-BE49-F238E27FC236}">
                <a16:creationId xmlns:a16="http://schemas.microsoft.com/office/drawing/2014/main" id="{23750E45-F78D-453D-85F8-749CC91938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850" y="1184102"/>
            <a:ext cx="10606950" cy="5452635"/>
          </a:xfrm>
          <a:prstGeom prst="rect">
            <a:avLst/>
          </a:prstGeom>
          <a:ln>
            <a:solidFill>
              <a:schemeClr val="tx1"/>
            </a:solidFill>
          </a:ln>
        </p:spPr>
      </p:pic>
      <p:sp>
        <p:nvSpPr>
          <p:cNvPr id="11" name="TextBox 10">
            <a:extLst>
              <a:ext uri="{FF2B5EF4-FFF2-40B4-BE49-F238E27FC236}">
                <a16:creationId xmlns:a16="http://schemas.microsoft.com/office/drawing/2014/main" id="{5F5F8F20-C09B-429C-B280-C21E2DADD8E5}"/>
              </a:ext>
            </a:extLst>
          </p:cNvPr>
          <p:cNvSpPr txBox="1"/>
          <p:nvPr/>
        </p:nvSpPr>
        <p:spPr>
          <a:xfrm>
            <a:off x="8991600" y="93617"/>
            <a:ext cx="3066826" cy="923330"/>
          </a:xfrm>
          <a:prstGeom prst="rect">
            <a:avLst/>
          </a:prstGeom>
          <a:noFill/>
        </p:spPr>
        <p:txBody>
          <a:bodyPr wrap="square" rtlCol="0">
            <a:spAutoFit/>
          </a:bodyPr>
          <a:lstStyle/>
          <a:p>
            <a:r>
              <a:rPr lang="de-DE" dirty="0"/>
              <a:t>Something like this</a:t>
            </a:r>
          </a:p>
          <a:p>
            <a:r>
              <a:rPr lang="de-DE" dirty="0"/>
              <a:t>- e.g. Filter out all genes with abundances &lt; 10%</a:t>
            </a:r>
          </a:p>
        </p:txBody>
      </p:sp>
    </p:spTree>
    <p:extLst>
      <p:ext uri="{BB962C8B-B14F-4D97-AF65-F5344CB8AC3E}">
        <p14:creationId xmlns:p14="http://schemas.microsoft.com/office/powerpoint/2010/main" val="2442980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87AEEF9-18B3-4BBD-A321-7851B129AF9D}"/>
              </a:ext>
            </a:extLst>
          </p:cNvPr>
          <p:cNvSpPr>
            <a:spLocks noGrp="1"/>
          </p:cNvSpPr>
          <p:nvPr>
            <p:ph type="dt" sz="half" idx="10"/>
          </p:nvPr>
        </p:nvSpPr>
        <p:spPr/>
        <p:txBody>
          <a:bodyPr/>
          <a:lstStyle/>
          <a:p>
            <a:fld id="{A5F007CA-CC09-4561-9FCD-CE44B6E86F3A}" type="datetime1">
              <a:rPr lang="en-US" smtClean="0"/>
              <a:t>4/1/2022</a:t>
            </a:fld>
            <a:endParaRPr lang="en-US"/>
          </a:p>
        </p:txBody>
      </p:sp>
      <p:sp>
        <p:nvSpPr>
          <p:cNvPr id="5" name="Footer Placeholder 4">
            <a:extLst>
              <a:ext uri="{FF2B5EF4-FFF2-40B4-BE49-F238E27FC236}">
                <a16:creationId xmlns:a16="http://schemas.microsoft.com/office/drawing/2014/main" id="{8AFA12D0-5A50-4785-8788-D1AA7B0C1093}"/>
              </a:ext>
            </a:extLst>
          </p:cNvPr>
          <p:cNvSpPr>
            <a:spLocks noGrp="1"/>
          </p:cNvSpPr>
          <p:nvPr>
            <p:ph type="ftr" sz="quarter" idx="11"/>
          </p:nvPr>
        </p:nvSpPr>
        <p:spPr/>
        <p:txBody>
          <a:bodyPr/>
          <a:lstStyle/>
          <a:p>
            <a:r>
              <a:rPr lang="en-US"/>
              <a:t>jennifer.neumaier@t-online.de</a:t>
            </a:r>
          </a:p>
        </p:txBody>
      </p:sp>
      <p:cxnSp>
        <p:nvCxnSpPr>
          <p:cNvPr id="6" name="AutoShape 3">
            <a:extLst>
              <a:ext uri="{FF2B5EF4-FFF2-40B4-BE49-F238E27FC236}">
                <a16:creationId xmlns:a16="http://schemas.microsoft.com/office/drawing/2014/main" id="{AC9B8988-DA20-4A5E-ADB4-A16C70611510}"/>
              </a:ext>
            </a:extLst>
          </p:cNvPr>
          <p:cNvCxnSpPr>
            <a:cxnSpLocks noChangeShapeType="1"/>
            <a:stCxn id="9" idx="2"/>
            <a:endCxn id="10" idx="0"/>
          </p:cNvCxnSpPr>
          <p:nvPr>
            <p:custDataLst>
              <p:tags r:id="rId1"/>
            </p:custDataLst>
          </p:nvPr>
        </p:nvCxnSpPr>
        <p:spPr bwMode="auto">
          <a:xfrm rot="5400000">
            <a:off x="3575853" y="-115882"/>
            <a:ext cx="490132" cy="4550163"/>
          </a:xfrm>
          <a:prstGeom prst="bentConnector3">
            <a:avLst>
              <a:gd name="adj1" fmla="val 50000"/>
            </a:avLst>
          </a:prstGeom>
          <a:noFill/>
          <a:ln w="9525" cmpd="sng">
            <a:solidFill>
              <a:schemeClr val="tx1"/>
            </a:solidFill>
            <a:prstDash val="solid"/>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AutoShape 5">
            <a:extLst>
              <a:ext uri="{FF2B5EF4-FFF2-40B4-BE49-F238E27FC236}">
                <a16:creationId xmlns:a16="http://schemas.microsoft.com/office/drawing/2014/main" id="{73134D0A-A112-4590-8AE6-051DCD10F09C}"/>
              </a:ext>
            </a:extLst>
          </p:cNvPr>
          <p:cNvCxnSpPr>
            <a:cxnSpLocks noChangeShapeType="1"/>
            <a:stCxn id="9" idx="2"/>
            <a:endCxn id="12" idx="0"/>
          </p:cNvCxnSpPr>
          <p:nvPr>
            <p:custDataLst>
              <p:tags r:id="rId2"/>
            </p:custDataLst>
          </p:nvPr>
        </p:nvCxnSpPr>
        <p:spPr bwMode="auto">
          <a:xfrm rot="16200000" flipH="1">
            <a:off x="6621743" y="1388389"/>
            <a:ext cx="490132" cy="1541619"/>
          </a:xfrm>
          <a:prstGeom prst="bentConnector3">
            <a:avLst>
              <a:gd name="adj1" fmla="val 50000"/>
            </a:avLst>
          </a:prstGeom>
          <a:noFill/>
          <a:ln w="9525" cmpd="sng">
            <a:solidFill>
              <a:schemeClr val="tx1"/>
            </a:solidFill>
            <a:prstDash val="solid"/>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Rechteck 26">
            <a:extLst>
              <a:ext uri="{FF2B5EF4-FFF2-40B4-BE49-F238E27FC236}">
                <a16:creationId xmlns:a16="http://schemas.microsoft.com/office/drawing/2014/main" id="{77A43BFF-D75F-4F60-BB78-05865D415362}"/>
              </a:ext>
            </a:extLst>
          </p:cNvPr>
          <p:cNvSpPr/>
          <p:nvPr>
            <p:custDataLst>
              <p:tags r:id="rId3"/>
            </p:custDataLst>
          </p:nvPr>
        </p:nvSpPr>
        <p:spPr bwMode="auto">
          <a:xfrm>
            <a:off x="4934729" y="1125069"/>
            <a:ext cx="2322541" cy="789064"/>
          </a:xfrm>
          <a:prstGeom prst="rect">
            <a:avLst/>
          </a:prstGeom>
          <a:solidFill>
            <a:srgbClr val="FF09BF"/>
          </a:solidFill>
          <a:ln w="9525" cmpd="sng">
            <a:solidFill>
              <a:schemeClr val="tx1"/>
            </a:solidFill>
            <a:prstDash val="solid"/>
            <a:miter lim="800000"/>
            <a:headEnd/>
            <a:tailEnd/>
          </a:ln>
          <a:effectLst/>
        </p:spPr>
        <p:txBody>
          <a:bodyPr lIns="90000" tIns="46800" rIns="90000" bIns="46800" anchor="ctr"/>
          <a:lstStyle/>
          <a:p>
            <a:pPr algn="ctr" eaLnBrk="0" hangingPunct="0">
              <a:spcAft>
                <a:spcPct val="0"/>
              </a:spcAft>
            </a:pPr>
            <a:r>
              <a:rPr lang="en-US" sz="2000" b="1" dirty="0" err="1">
                <a:solidFill>
                  <a:schemeClr val="bg1"/>
                </a:solidFill>
              </a:rPr>
              <a:t>WormExp</a:t>
            </a:r>
            <a:endParaRPr lang="en-US" sz="1600" b="1" dirty="0">
              <a:solidFill>
                <a:schemeClr val="bg1"/>
              </a:solidFill>
            </a:endParaRPr>
          </a:p>
        </p:txBody>
      </p:sp>
      <p:sp>
        <p:nvSpPr>
          <p:cNvPr id="10" name="Rechteck 14">
            <a:extLst>
              <a:ext uri="{FF2B5EF4-FFF2-40B4-BE49-F238E27FC236}">
                <a16:creationId xmlns:a16="http://schemas.microsoft.com/office/drawing/2014/main" id="{FFF51D79-1F79-4D8A-B06E-7C8223FEEBB3}"/>
              </a:ext>
            </a:extLst>
          </p:cNvPr>
          <p:cNvSpPr/>
          <p:nvPr>
            <p:custDataLst>
              <p:tags r:id="rId4"/>
            </p:custDataLst>
          </p:nvPr>
        </p:nvSpPr>
        <p:spPr bwMode="auto">
          <a:xfrm>
            <a:off x="384567" y="2404265"/>
            <a:ext cx="2322539" cy="789064"/>
          </a:xfrm>
          <a:prstGeom prst="rect">
            <a:avLst/>
          </a:prstGeom>
          <a:solidFill>
            <a:schemeClr val="accent4">
              <a:lumMod val="60000"/>
              <a:lumOff val="40000"/>
            </a:schemeClr>
          </a:solidFill>
          <a:ln w="9525" cmpd="sng">
            <a:solidFill>
              <a:schemeClr val="tx1"/>
            </a:solidFill>
            <a:prstDash val="solid"/>
            <a:miter lim="800000"/>
            <a:headEnd/>
            <a:tailEnd/>
          </a:ln>
          <a:effectLst/>
        </p:spPr>
        <p:txBody>
          <a:bodyPr lIns="90000" tIns="46800" rIns="90000" bIns="46800" anchor="ctr"/>
          <a:lstStyle/>
          <a:p>
            <a:pPr algn="ctr" eaLnBrk="0" hangingPunct="0">
              <a:spcAft>
                <a:spcPct val="0"/>
              </a:spcAft>
            </a:pPr>
            <a:r>
              <a:rPr lang="en-US" sz="1600" dirty="0"/>
              <a:t>Project management</a:t>
            </a:r>
          </a:p>
        </p:txBody>
      </p:sp>
      <p:sp>
        <p:nvSpPr>
          <p:cNvPr id="11" name="Rechteck 14">
            <a:extLst>
              <a:ext uri="{FF2B5EF4-FFF2-40B4-BE49-F238E27FC236}">
                <a16:creationId xmlns:a16="http://schemas.microsoft.com/office/drawing/2014/main" id="{205CEBED-37BA-49DA-B4C9-CF7C39EEB23F}"/>
              </a:ext>
            </a:extLst>
          </p:cNvPr>
          <p:cNvSpPr/>
          <p:nvPr>
            <p:custDataLst>
              <p:tags r:id="rId5"/>
            </p:custDataLst>
          </p:nvPr>
        </p:nvSpPr>
        <p:spPr bwMode="auto">
          <a:xfrm>
            <a:off x="3462865" y="2404266"/>
            <a:ext cx="2322539" cy="789064"/>
          </a:xfrm>
          <a:prstGeom prst="rect">
            <a:avLst/>
          </a:prstGeom>
          <a:solidFill>
            <a:schemeClr val="accent2">
              <a:lumMod val="60000"/>
              <a:lumOff val="40000"/>
            </a:schemeClr>
          </a:solidFill>
          <a:ln w="9525" cmpd="sng">
            <a:solidFill>
              <a:schemeClr val="tx1"/>
            </a:solidFill>
            <a:prstDash val="solid"/>
            <a:miter lim="800000"/>
            <a:headEnd/>
            <a:tailEnd/>
          </a:ln>
          <a:effectLst/>
        </p:spPr>
        <p:txBody>
          <a:bodyPr lIns="90000" tIns="46800" rIns="90000" bIns="46800" anchor="ctr"/>
          <a:lstStyle/>
          <a:p>
            <a:pPr algn="ctr" eaLnBrk="0" hangingPunct="0">
              <a:spcAft>
                <a:spcPct val="0"/>
              </a:spcAft>
            </a:pPr>
            <a:r>
              <a:rPr lang="en-US" sz="1600" dirty="0"/>
              <a:t>Transcriptomics data</a:t>
            </a:r>
          </a:p>
        </p:txBody>
      </p:sp>
      <p:sp>
        <p:nvSpPr>
          <p:cNvPr id="12" name="Rechteck 14">
            <a:extLst>
              <a:ext uri="{FF2B5EF4-FFF2-40B4-BE49-F238E27FC236}">
                <a16:creationId xmlns:a16="http://schemas.microsoft.com/office/drawing/2014/main" id="{27771B50-D1D2-4894-A0CE-192D5F433605}"/>
              </a:ext>
            </a:extLst>
          </p:cNvPr>
          <p:cNvSpPr/>
          <p:nvPr>
            <p:custDataLst>
              <p:tags r:id="rId6"/>
            </p:custDataLst>
          </p:nvPr>
        </p:nvSpPr>
        <p:spPr bwMode="auto">
          <a:xfrm>
            <a:off x="6476349" y="2404265"/>
            <a:ext cx="2322539" cy="789064"/>
          </a:xfrm>
          <a:prstGeom prst="rect">
            <a:avLst/>
          </a:prstGeom>
          <a:solidFill>
            <a:schemeClr val="accent6">
              <a:lumMod val="60000"/>
              <a:lumOff val="40000"/>
            </a:schemeClr>
          </a:solidFill>
          <a:ln w="9525" cmpd="sng">
            <a:solidFill>
              <a:schemeClr val="tx1"/>
            </a:solidFill>
            <a:prstDash val="solid"/>
            <a:miter lim="800000"/>
            <a:headEnd/>
            <a:tailEnd/>
          </a:ln>
          <a:effectLst/>
        </p:spPr>
        <p:txBody>
          <a:bodyPr lIns="90000" tIns="46800" rIns="90000" bIns="46800" anchor="ctr"/>
          <a:lstStyle/>
          <a:p>
            <a:pPr algn="ctr" eaLnBrk="0" hangingPunct="0">
              <a:spcAft>
                <a:spcPct val="0"/>
              </a:spcAft>
            </a:pPr>
            <a:r>
              <a:rPr lang="en-US" sz="1600" dirty="0"/>
              <a:t>Optimization</a:t>
            </a:r>
          </a:p>
        </p:txBody>
      </p:sp>
      <p:sp>
        <p:nvSpPr>
          <p:cNvPr id="13" name="Rechteck 14">
            <a:extLst>
              <a:ext uri="{FF2B5EF4-FFF2-40B4-BE49-F238E27FC236}">
                <a16:creationId xmlns:a16="http://schemas.microsoft.com/office/drawing/2014/main" id="{B56A16B8-987B-4E52-A22C-B49CFD543112}"/>
              </a:ext>
            </a:extLst>
          </p:cNvPr>
          <p:cNvSpPr/>
          <p:nvPr>
            <p:custDataLst>
              <p:tags r:id="rId7"/>
            </p:custDataLst>
          </p:nvPr>
        </p:nvSpPr>
        <p:spPr bwMode="auto">
          <a:xfrm>
            <a:off x="1066726" y="4788578"/>
            <a:ext cx="1592921" cy="480922"/>
          </a:xfrm>
          <a:prstGeom prst="rect">
            <a:avLst/>
          </a:prstGeom>
          <a:solidFill>
            <a:schemeClr val="accent4">
              <a:lumMod val="60000"/>
              <a:lumOff val="40000"/>
            </a:schemeClr>
          </a:solidFill>
          <a:ln w="9525" cmpd="sng">
            <a:solidFill>
              <a:schemeClr val="tx1"/>
            </a:solidFill>
            <a:prstDash val="solid"/>
            <a:miter lim="800000"/>
            <a:headEnd/>
            <a:tailEnd/>
          </a:ln>
          <a:effectLst/>
        </p:spPr>
        <p:txBody>
          <a:bodyPr lIns="90000" tIns="46800" rIns="90000" bIns="46800" anchor="ctr"/>
          <a:lstStyle/>
          <a:p>
            <a:pPr algn="ctr" eaLnBrk="0" hangingPunct="0">
              <a:spcAft>
                <a:spcPct val="0"/>
              </a:spcAft>
            </a:pPr>
            <a:r>
              <a:rPr lang="en-US" sz="1600" dirty="0"/>
              <a:t>Requirements</a:t>
            </a:r>
          </a:p>
        </p:txBody>
      </p:sp>
      <p:sp>
        <p:nvSpPr>
          <p:cNvPr id="14" name="Rechteck 14">
            <a:extLst>
              <a:ext uri="{FF2B5EF4-FFF2-40B4-BE49-F238E27FC236}">
                <a16:creationId xmlns:a16="http://schemas.microsoft.com/office/drawing/2014/main" id="{224AFCC8-D2DB-4BA1-B125-C049074D6F62}"/>
              </a:ext>
            </a:extLst>
          </p:cNvPr>
          <p:cNvSpPr/>
          <p:nvPr>
            <p:custDataLst>
              <p:tags r:id="rId8"/>
            </p:custDataLst>
          </p:nvPr>
        </p:nvSpPr>
        <p:spPr bwMode="auto">
          <a:xfrm>
            <a:off x="1066726" y="3581775"/>
            <a:ext cx="1592921" cy="480922"/>
          </a:xfrm>
          <a:prstGeom prst="rect">
            <a:avLst/>
          </a:prstGeom>
          <a:solidFill>
            <a:schemeClr val="accent4">
              <a:lumMod val="60000"/>
              <a:lumOff val="40000"/>
            </a:schemeClr>
          </a:solidFill>
          <a:ln w="9525" cmpd="sng">
            <a:solidFill>
              <a:schemeClr val="tx1"/>
            </a:solidFill>
            <a:prstDash val="solid"/>
            <a:miter lim="800000"/>
            <a:headEnd/>
            <a:tailEnd/>
          </a:ln>
          <a:effectLst/>
        </p:spPr>
        <p:txBody>
          <a:bodyPr lIns="90000" tIns="46800" rIns="90000" bIns="46800" anchor="ctr"/>
          <a:lstStyle/>
          <a:p>
            <a:pPr algn="ctr" eaLnBrk="0" hangingPunct="0">
              <a:spcAft>
                <a:spcPct val="0"/>
              </a:spcAft>
            </a:pPr>
            <a:r>
              <a:rPr lang="en-US" sz="1600" dirty="0"/>
              <a:t>Goals</a:t>
            </a:r>
          </a:p>
        </p:txBody>
      </p:sp>
      <p:sp>
        <p:nvSpPr>
          <p:cNvPr id="15" name="Rechteck 14">
            <a:extLst>
              <a:ext uri="{FF2B5EF4-FFF2-40B4-BE49-F238E27FC236}">
                <a16:creationId xmlns:a16="http://schemas.microsoft.com/office/drawing/2014/main" id="{046FD559-3A16-4C07-BC5A-F62124E49990}"/>
              </a:ext>
            </a:extLst>
          </p:cNvPr>
          <p:cNvSpPr/>
          <p:nvPr>
            <p:custDataLst>
              <p:tags r:id="rId9"/>
            </p:custDataLst>
          </p:nvPr>
        </p:nvSpPr>
        <p:spPr bwMode="auto">
          <a:xfrm>
            <a:off x="1071251" y="4180571"/>
            <a:ext cx="1592921" cy="490133"/>
          </a:xfrm>
          <a:prstGeom prst="rect">
            <a:avLst/>
          </a:prstGeom>
          <a:solidFill>
            <a:schemeClr val="accent4">
              <a:lumMod val="60000"/>
              <a:lumOff val="40000"/>
            </a:schemeClr>
          </a:solidFill>
          <a:ln w="9525" cmpd="sng">
            <a:solidFill>
              <a:schemeClr val="tx1"/>
            </a:solidFill>
            <a:prstDash val="solid"/>
            <a:miter lim="800000"/>
            <a:headEnd/>
            <a:tailEnd/>
          </a:ln>
          <a:effectLst/>
        </p:spPr>
        <p:txBody>
          <a:bodyPr lIns="90000" tIns="46800" rIns="90000" bIns="46800" anchor="ctr"/>
          <a:lstStyle/>
          <a:p>
            <a:pPr algn="ctr" eaLnBrk="0" hangingPunct="0">
              <a:spcAft>
                <a:spcPct val="0"/>
              </a:spcAft>
            </a:pPr>
            <a:r>
              <a:rPr lang="en-US" sz="1600" dirty="0"/>
              <a:t>Strategy</a:t>
            </a:r>
          </a:p>
        </p:txBody>
      </p:sp>
      <p:sp>
        <p:nvSpPr>
          <p:cNvPr id="19" name="Rechteck 14">
            <a:extLst>
              <a:ext uri="{FF2B5EF4-FFF2-40B4-BE49-F238E27FC236}">
                <a16:creationId xmlns:a16="http://schemas.microsoft.com/office/drawing/2014/main" id="{8B724600-B504-4001-8518-F067DECC0A27}"/>
              </a:ext>
            </a:extLst>
          </p:cNvPr>
          <p:cNvSpPr/>
          <p:nvPr>
            <p:custDataLst>
              <p:tags r:id="rId10"/>
            </p:custDataLst>
          </p:nvPr>
        </p:nvSpPr>
        <p:spPr bwMode="auto">
          <a:xfrm>
            <a:off x="3859741" y="3467744"/>
            <a:ext cx="1964082" cy="610843"/>
          </a:xfrm>
          <a:prstGeom prst="rect">
            <a:avLst/>
          </a:prstGeom>
          <a:solidFill>
            <a:schemeClr val="accent2">
              <a:lumMod val="60000"/>
              <a:lumOff val="40000"/>
            </a:schemeClr>
          </a:solidFill>
          <a:ln w="9525" cmpd="sng">
            <a:solidFill>
              <a:schemeClr val="tx1"/>
            </a:solidFill>
            <a:prstDash val="solid"/>
            <a:miter lim="800000"/>
            <a:headEnd/>
            <a:tailEnd/>
          </a:ln>
          <a:effectLst/>
        </p:spPr>
        <p:txBody>
          <a:bodyPr lIns="90000" tIns="46800" rIns="90000" bIns="46800" anchor="ctr"/>
          <a:lstStyle/>
          <a:p>
            <a:pPr algn="ctr" eaLnBrk="0" hangingPunct="0">
              <a:spcAft>
                <a:spcPct val="0"/>
              </a:spcAft>
            </a:pPr>
            <a:r>
              <a:rPr lang="de-DE" sz="1600" dirty="0"/>
              <a:t>Compile list with all needed databases</a:t>
            </a:r>
            <a:endParaRPr lang="en-US" sz="1600" dirty="0"/>
          </a:p>
        </p:txBody>
      </p:sp>
      <p:sp>
        <p:nvSpPr>
          <p:cNvPr id="20" name="Rechteck 14">
            <a:extLst>
              <a:ext uri="{FF2B5EF4-FFF2-40B4-BE49-F238E27FC236}">
                <a16:creationId xmlns:a16="http://schemas.microsoft.com/office/drawing/2014/main" id="{B40DA2A2-156D-427C-8C31-1CF32AB7FA9A}"/>
              </a:ext>
            </a:extLst>
          </p:cNvPr>
          <p:cNvSpPr/>
          <p:nvPr>
            <p:custDataLst>
              <p:tags r:id="rId11"/>
            </p:custDataLst>
          </p:nvPr>
        </p:nvSpPr>
        <p:spPr bwMode="auto">
          <a:xfrm>
            <a:off x="3843213" y="4239976"/>
            <a:ext cx="1980609" cy="789064"/>
          </a:xfrm>
          <a:prstGeom prst="rect">
            <a:avLst/>
          </a:prstGeom>
          <a:solidFill>
            <a:schemeClr val="accent2">
              <a:lumMod val="60000"/>
              <a:lumOff val="40000"/>
            </a:schemeClr>
          </a:solidFill>
          <a:ln w="9525" cmpd="sng">
            <a:solidFill>
              <a:schemeClr val="tx1"/>
            </a:solidFill>
            <a:prstDash val="solid"/>
            <a:miter lim="800000"/>
            <a:headEnd/>
            <a:tailEnd/>
          </a:ln>
          <a:effectLst/>
        </p:spPr>
        <p:txBody>
          <a:bodyPr lIns="90000" tIns="46800" rIns="90000" bIns="46800" anchor="ctr"/>
          <a:lstStyle/>
          <a:p>
            <a:pPr algn="ctr" eaLnBrk="0" hangingPunct="0">
              <a:spcAft>
                <a:spcPct val="0"/>
              </a:spcAft>
            </a:pPr>
            <a:r>
              <a:rPr lang="en-US" sz="1600" dirty="0"/>
              <a:t>Get lists with all the newest, published data</a:t>
            </a:r>
          </a:p>
        </p:txBody>
      </p:sp>
      <p:sp>
        <p:nvSpPr>
          <p:cNvPr id="21" name="Rechteck 14">
            <a:extLst>
              <a:ext uri="{FF2B5EF4-FFF2-40B4-BE49-F238E27FC236}">
                <a16:creationId xmlns:a16="http://schemas.microsoft.com/office/drawing/2014/main" id="{AF98B835-648A-4B1A-974B-4581F9DB119D}"/>
              </a:ext>
            </a:extLst>
          </p:cNvPr>
          <p:cNvSpPr/>
          <p:nvPr>
            <p:custDataLst>
              <p:tags r:id="rId12"/>
            </p:custDataLst>
          </p:nvPr>
        </p:nvSpPr>
        <p:spPr bwMode="auto">
          <a:xfrm>
            <a:off x="3843213" y="5204415"/>
            <a:ext cx="1980609" cy="556044"/>
          </a:xfrm>
          <a:prstGeom prst="rect">
            <a:avLst/>
          </a:prstGeom>
          <a:solidFill>
            <a:schemeClr val="accent2">
              <a:lumMod val="60000"/>
              <a:lumOff val="40000"/>
            </a:schemeClr>
          </a:solidFill>
          <a:ln w="9525" cmpd="sng">
            <a:solidFill>
              <a:schemeClr val="tx1"/>
            </a:solidFill>
            <a:prstDash val="solid"/>
            <a:miter lim="800000"/>
            <a:headEnd/>
            <a:tailEnd/>
          </a:ln>
          <a:effectLst/>
        </p:spPr>
        <p:txBody>
          <a:bodyPr lIns="90000" tIns="46800" rIns="90000" bIns="46800" anchor="ctr"/>
          <a:lstStyle/>
          <a:p>
            <a:pPr algn="ctr" eaLnBrk="0" hangingPunct="0">
              <a:spcAft>
                <a:spcPct val="0"/>
              </a:spcAft>
            </a:pPr>
            <a:r>
              <a:rPr lang="en-US" sz="1600" dirty="0"/>
              <a:t>Sort new data into categories</a:t>
            </a:r>
          </a:p>
        </p:txBody>
      </p:sp>
      <p:sp>
        <p:nvSpPr>
          <p:cNvPr id="22" name="Rechteck 14">
            <a:extLst>
              <a:ext uri="{FF2B5EF4-FFF2-40B4-BE49-F238E27FC236}">
                <a16:creationId xmlns:a16="http://schemas.microsoft.com/office/drawing/2014/main" id="{805B716C-DAB8-42B3-9D2A-65E86E4B82C2}"/>
              </a:ext>
            </a:extLst>
          </p:cNvPr>
          <p:cNvSpPr/>
          <p:nvPr>
            <p:custDataLst>
              <p:tags r:id="rId13"/>
            </p:custDataLst>
          </p:nvPr>
        </p:nvSpPr>
        <p:spPr bwMode="auto">
          <a:xfrm>
            <a:off x="7072440" y="3462438"/>
            <a:ext cx="1726448" cy="610843"/>
          </a:xfrm>
          <a:prstGeom prst="rect">
            <a:avLst/>
          </a:prstGeom>
          <a:solidFill>
            <a:schemeClr val="accent6">
              <a:lumMod val="60000"/>
              <a:lumOff val="40000"/>
            </a:schemeClr>
          </a:solidFill>
          <a:ln w="9525" cmpd="sng">
            <a:solidFill>
              <a:schemeClr val="tx1"/>
            </a:solidFill>
            <a:prstDash val="solid"/>
            <a:miter lim="800000"/>
            <a:headEnd/>
            <a:tailEnd/>
          </a:ln>
          <a:effectLst/>
        </p:spPr>
        <p:txBody>
          <a:bodyPr lIns="90000" tIns="46800" rIns="90000" bIns="46800" anchor="ctr"/>
          <a:lstStyle/>
          <a:p>
            <a:pPr algn="ctr" eaLnBrk="0" hangingPunct="0">
              <a:spcAft>
                <a:spcPct val="0"/>
              </a:spcAft>
            </a:pPr>
            <a:r>
              <a:rPr lang="en-US" sz="1600" dirty="0"/>
              <a:t>Script for database search</a:t>
            </a:r>
          </a:p>
        </p:txBody>
      </p:sp>
      <p:sp>
        <p:nvSpPr>
          <p:cNvPr id="23" name="Rechteck 14">
            <a:extLst>
              <a:ext uri="{FF2B5EF4-FFF2-40B4-BE49-F238E27FC236}">
                <a16:creationId xmlns:a16="http://schemas.microsoft.com/office/drawing/2014/main" id="{FBE361F7-F502-48AD-8E2D-2E767D629BE4}"/>
              </a:ext>
            </a:extLst>
          </p:cNvPr>
          <p:cNvSpPr/>
          <p:nvPr>
            <p:custDataLst>
              <p:tags r:id="rId14"/>
            </p:custDataLst>
          </p:nvPr>
        </p:nvSpPr>
        <p:spPr bwMode="auto">
          <a:xfrm>
            <a:off x="7072440" y="4256506"/>
            <a:ext cx="1726447" cy="789064"/>
          </a:xfrm>
          <a:prstGeom prst="rect">
            <a:avLst/>
          </a:prstGeom>
          <a:solidFill>
            <a:schemeClr val="accent6">
              <a:lumMod val="60000"/>
              <a:lumOff val="40000"/>
            </a:schemeClr>
          </a:solidFill>
          <a:ln w="9525" cmpd="sng">
            <a:solidFill>
              <a:schemeClr val="tx1"/>
            </a:solidFill>
            <a:prstDash val="solid"/>
            <a:miter lim="800000"/>
            <a:headEnd/>
            <a:tailEnd/>
          </a:ln>
          <a:effectLst/>
        </p:spPr>
        <p:txBody>
          <a:bodyPr lIns="90000" tIns="46800" rIns="90000" bIns="46800" anchor="ctr"/>
          <a:lstStyle/>
          <a:p>
            <a:pPr algn="ctr" eaLnBrk="0" hangingPunct="0">
              <a:spcAft>
                <a:spcPct val="0"/>
              </a:spcAft>
            </a:pPr>
            <a:r>
              <a:rPr lang="en-US" sz="1600" dirty="0"/>
              <a:t>Script for automated email notification</a:t>
            </a:r>
          </a:p>
        </p:txBody>
      </p:sp>
      <p:cxnSp>
        <p:nvCxnSpPr>
          <p:cNvPr id="59" name="Connector: Elbow 58">
            <a:extLst>
              <a:ext uri="{FF2B5EF4-FFF2-40B4-BE49-F238E27FC236}">
                <a16:creationId xmlns:a16="http://schemas.microsoft.com/office/drawing/2014/main" id="{5ABE6FB4-F6D9-4631-84F2-5B2C6F420CF6}"/>
              </a:ext>
            </a:extLst>
          </p:cNvPr>
          <p:cNvCxnSpPr>
            <a:stCxn id="10" idx="2"/>
            <a:endCxn id="14" idx="1"/>
          </p:cNvCxnSpPr>
          <p:nvPr/>
        </p:nvCxnSpPr>
        <p:spPr>
          <a:xfrm rot="5400000">
            <a:off x="991829" y="3268227"/>
            <a:ext cx="628907" cy="479111"/>
          </a:xfrm>
          <a:prstGeom prst="bentConnector4">
            <a:avLst>
              <a:gd name="adj1" fmla="val 30883"/>
              <a:gd name="adj2" fmla="val 147713"/>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nector: Elbow 59">
            <a:extLst>
              <a:ext uri="{FF2B5EF4-FFF2-40B4-BE49-F238E27FC236}">
                <a16:creationId xmlns:a16="http://schemas.microsoft.com/office/drawing/2014/main" id="{A33F0483-D122-48BF-AAFA-CDAD56E70610}"/>
              </a:ext>
            </a:extLst>
          </p:cNvPr>
          <p:cNvCxnSpPr>
            <a:cxnSpLocks/>
            <a:stCxn id="10" idx="2"/>
            <a:endCxn id="15" idx="1"/>
          </p:cNvCxnSpPr>
          <p:nvPr/>
        </p:nvCxnSpPr>
        <p:spPr>
          <a:xfrm rot="5400000">
            <a:off x="692390" y="3572190"/>
            <a:ext cx="1232309" cy="474586"/>
          </a:xfrm>
          <a:prstGeom prst="bentConnector4">
            <a:avLst>
              <a:gd name="adj1" fmla="val 14813"/>
              <a:gd name="adj2" fmla="val 148168"/>
            </a:avLst>
          </a:prstGeom>
          <a:ln>
            <a:tailEnd type="triangle"/>
          </a:ln>
        </p:spPr>
        <p:style>
          <a:lnRef idx="1">
            <a:schemeClr val="dk1"/>
          </a:lnRef>
          <a:fillRef idx="0">
            <a:schemeClr val="dk1"/>
          </a:fillRef>
          <a:effectRef idx="0">
            <a:schemeClr val="dk1"/>
          </a:effectRef>
          <a:fontRef idx="minor">
            <a:schemeClr val="tx1"/>
          </a:fontRef>
        </p:style>
      </p:cxnSp>
      <p:cxnSp>
        <p:nvCxnSpPr>
          <p:cNvPr id="63" name="Connector: Elbow 62">
            <a:extLst>
              <a:ext uri="{FF2B5EF4-FFF2-40B4-BE49-F238E27FC236}">
                <a16:creationId xmlns:a16="http://schemas.microsoft.com/office/drawing/2014/main" id="{C2EFF10B-7345-476A-B6E0-BC52BD0A3A76}"/>
              </a:ext>
            </a:extLst>
          </p:cNvPr>
          <p:cNvCxnSpPr>
            <a:cxnSpLocks/>
            <a:stCxn id="10" idx="2"/>
            <a:endCxn id="13" idx="1"/>
          </p:cNvCxnSpPr>
          <p:nvPr/>
        </p:nvCxnSpPr>
        <p:spPr>
          <a:xfrm rot="5400000">
            <a:off x="388427" y="3871629"/>
            <a:ext cx="1835710" cy="479111"/>
          </a:xfrm>
          <a:prstGeom prst="bentConnector4">
            <a:avLst>
              <a:gd name="adj1" fmla="val 10886"/>
              <a:gd name="adj2" fmla="val 147713"/>
            </a:avLst>
          </a:prstGeom>
          <a:ln>
            <a:tailEnd type="triangle"/>
          </a:ln>
        </p:spPr>
        <p:style>
          <a:lnRef idx="1">
            <a:schemeClr val="dk1"/>
          </a:lnRef>
          <a:fillRef idx="0">
            <a:schemeClr val="dk1"/>
          </a:fillRef>
          <a:effectRef idx="0">
            <a:schemeClr val="dk1"/>
          </a:effectRef>
          <a:fontRef idx="minor">
            <a:schemeClr val="tx1"/>
          </a:fontRef>
        </p:style>
      </p:cxnSp>
      <p:cxnSp>
        <p:nvCxnSpPr>
          <p:cNvPr id="69" name="Connector: Elbow 68">
            <a:extLst>
              <a:ext uri="{FF2B5EF4-FFF2-40B4-BE49-F238E27FC236}">
                <a16:creationId xmlns:a16="http://schemas.microsoft.com/office/drawing/2014/main" id="{1A2BBA16-86AC-4ACD-8895-D9FA3863FEDD}"/>
              </a:ext>
            </a:extLst>
          </p:cNvPr>
          <p:cNvCxnSpPr>
            <a:cxnSpLocks/>
            <a:stCxn id="11" idx="2"/>
            <a:endCxn id="19" idx="1"/>
          </p:cNvCxnSpPr>
          <p:nvPr/>
        </p:nvCxnSpPr>
        <p:spPr>
          <a:xfrm rot="5400000">
            <a:off x="3952020" y="3101051"/>
            <a:ext cx="579836" cy="764394"/>
          </a:xfrm>
          <a:prstGeom prst="bentConnector4">
            <a:avLst>
              <a:gd name="adj1" fmla="val 23663"/>
              <a:gd name="adj2" fmla="val 129906"/>
            </a:avLst>
          </a:prstGeom>
          <a:ln>
            <a:tailEnd type="triangle"/>
          </a:ln>
        </p:spPr>
        <p:style>
          <a:lnRef idx="1">
            <a:schemeClr val="dk1"/>
          </a:lnRef>
          <a:fillRef idx="0">
            <a:schemeClr val="dk1"/>
          </a:fillRef>
          <a:effectRef idx="0">
            <a:schemeClr val="dk1"/>
          </a:effectRef>
          <a:fontRef idx="minor">
            <a:schemeClr val="tx1"/>
          </a:fontRef>
        </p:style>
      </p:cxnSp>
      <p:cxnSp>
        <p:nvCxnSpPr>
          <p:cNvPr id="72" name="Connector: Elbow 71">
            <a:extLst>
              <a:ext uri="{FF2B5EF4-FFF2-40B4-BE49-F238E27FC236}">
                <a16:creationId xmlns:a16="http://schemas.microsoft.com/office/drawing/2014/main" id="{AE8DAE8F-B434-4053-BEC1-19960141D936}"/>
              </a:ext>
            </a:extLst>
          </p:cNvPr>
          <p:cNvCxnSpPr>
            <a:cxnSpLocks/>
            <a:stCxn id="11" idx="2"/>
            <a:endCxn id="20" idx="1"/>
          </p:cNvCxnSpPr>
          <p:nvPr/>
        </p:nvCxnSpPr>
        <p:spPr>
          <a:xfrm rot="5400000">
            <a:off x="3513085" y="3523458"/>
            <a:ext cx="1441178" cy="780922"/>
          </a:xfrm>
          <a:prstGeom prst="bentConnector4">
            <a:avLst>
              <a:gd name="adj1" fmla="val 9241"/>
              <a:gd name="adj2" fmla="val 129273"/>
            </a:avLst>
          </a:prstGeom>
          <a:ln>
            <a:tailEnd type="triangle"/>
          </a:ln>
        </p:spPr>
        <p:style>
          <a:lnRef idx="1">
            <a:schemeClr val="dk1"/>
          </a:lnRef>
          <a:fillRef idx="0">
            <a:schemeClr val="dk1"/>
          </a:fillRef>
          <a:effectRef idx="0">
            <a:schemeClr val="dk1"/>
          </a:effectRef>
          <a:fontRef idx="minor">
            <a:schemeClr val="tx1"/>
          </a:fontRef>
        </p:style>
      </p:cxnSp>
      <p:cxnSp>
        <p:nvCxnSpPr>
          <p:cNvPr id="76" name="Connector: Elbow 75">
            <a:extLst>
              <a:ext uri="{FF2B5EF4-FFF2-40B4-BE49-F238E27FC236}">
                <a16:creationId xmlns:a16="http://schemas.microsoft.com/office/drawing/2014/main" id="{42712B9E-CFE6-4DDE-BA66-3A745593464E}"/>
              </a:ext>
            </a:extLst>
          </p:cNvPr>
          <p:cNvCxnSpPr>
            <a:cxnSpLocks/>
            <a:stCxn id="11" idx="2"/>
            <a:endCxn id="21" idx="1"/>
          </p:cNvCxnSpPr>
          <p:nvPr/>
        </p:nvCxnSpPr>
        <p:spPr>
          <a:xfrm rot="5400000">
            <a:off x="3089121" y="3947422"/>
            <a:ext cx="2289107" cy="780922"/>
          </a:xfrm>
          <a:prstGeom prst="bentConnector4">
            <a:avLst>
              <a:gd name="adj1" fmla="val 6378"/>
              <a:gd name="adj2" fmla="val 129273"/>
            </a:avLst>
          </a:prstGeom>
          <a:ln>
            <a:tailEnd type="triangle"/>
          </a:ln>
        </p:spPr>
        <p:style>
          <a:lnRef idx="1">
            <a:schemeClr val="dk1"/>
          </a:lnRef>
          <a:fillRef idx="0">
            <a:schemeClr val="dk1"/>
          </a:fillRef>
          <a:effectRef idx="0">
            <a:schemeClr val="dk1"/>
          </a:effectRef>
          <a:fontRef idx="minor">
            <a:schemeClr val="tx1"/>
          </a:fontRef>
        </p:style>
      </p:cxnSp>
      <p:cxnSp>
        <p:nvCxnSpPr>
          <p:cNvPr id="80" name="Connector: Elbow 79">
            <a:extLst>
              <a:ext uri="{FF2B5EF4-FFF2-40B4-BE49-F238E27FC236}">
                <a16:creationId xmlns:a16="http://schemas.microsoft.com/office/drawing/2014/main" id="{91B45BF9-52D1-468E-8050-10D05E273AA4}"/>
              </a:ext>
            </a:extLst>
          </p:cNvPr>
          <p:cNvCxnSpPr>
            <a:cxnSpLocks/>
            <a:stCxn id="12" idx="2"/>
            <a:endCxn id="22" idx="1"/>
          </p:cNvCxnSpPr>
          <p:nvPr/>
        </p:nvCxnSpPr>
        <p:spPr>
          <a:xfrm rot="5400000">
            <a:off x="7067765" y="3198005"/>
            <a:ext cx="574531" cy="565179"/>
          </a:xfrm>
          <a:prstGeom prst="bentConnector4">
            <a:avLst>
              <a:gd name="adj1" fmla="val 23420"/>
              <a:gd name="adj2" fmla="val 162019"/>
            </a:avLst>
          </a:prstGeom>
          <a:ln>
            <a:tailEnd type="triangle"/>
          </a:ln>
        </p:spPr>
        <p:style>
          <a:lnRef idx="1">
            <a:schemeClr val="dk1"/>
          </a:lnRef>
          <a:fillRef idx="0">
            <a:schemeClr val="dk1"/>
          </a:fillRef>
          <a:effectRef idx="0">
            <a:schemeClr val="dk1"/>
          </a:effectRef>
          <a:fontRef idx="minor">
            <a:schemeClr val="tx1"/>
          </a:fontRef>
        </p:style>
      </p:cxnSp>
      <p:cxnSp>
        <p:nvCxnSpPr>
          <p:cNvPr id="83" name="Connector: Elbow 82">
            <a:extLst>
              <a:ext uri="{FF2B5EF4-FFF2-40B4-BE49-F238E27FC236}">
                <a16:creationId xmlns:a16="http://schemas.microsoft.com/office/drawing/2014/main" id="{47C6F08F-D89C-4CE0-812E-75F02280B3E4}"/>
              </a:ext>
            </a:extLst>
          </p:cNvPr>
          <p:cNvCxnSpPr>
            <a:cxnSpLocks/>
            <a:stCxn id="12" idx="2"/>
            <a:endCxn id="23" idx="1"/>
          </p:cNvCxnSpPr>
          <p:nvPr/>
        </p:nvCxnSpPr>
        <p:spPr>
          <a:xfrm rot="5400000">
            <a:off x="6626176" y="3639594"/>
            <a:ext cx="1457709" cy="565179"/>
          </a:xfrm>
          <a:prstGeom prst="bentConnector4">
            <a:avLst>
              <a:gd name="adj1" fmla="val 9982"/>
              <a:gd name="adj2" fmla="val 163816"/>
            </a:avLst>
          </a:prstGeom>
          <a:ln>
            <a:tailEnd type="triangle"/>
          </a:ln>
        </p:spPr>
        <p:style>
          <a:lnRef idx="1">
            <a:schemeClr val="dk1"/>
          </a:lnRef>
          <a:fillRef idx="0">
            <a:schemeClr val="dk1"/>
          </a:fillRef>
          <a:effectRef idx="0">
            <a:schemeClr val="dk1"/>
          </a:effectRef>
          <a:fontRef idx="minor">
            <a:schemeClr val="tx1"/>
          </a:fontRef>
        </p:style>
      </p:cxnSp>
      <p:cxnSp>
        <p:nvCxnSpPr>
          <p:cNvPr id="87" name="Connector: Elbow 86">
            <a:extLst>
              <a:ext uri="{FF2B5EF4-FFF2-40B4-BE49-F238E27FC236}">
                <a16:creationId xmlns:a16="http://schemas.microsoft.com/office/drawing/2014/main" id="{9B8B0702-697B-41A7-ADCF-EAA345F17699}"/>
              </a:ext>
            </a:extLst>
          </p:cNvPr>
          <p:cNvCxnSpPr>
            <a:cxnSpLocks/>
            <a:stCxn id="9" idx="2"/>
            <a:endCxn id="11" idx="0"/>
          </p:cNvCxnSpPr>
          <p:nvPr/>
        </p:nvCxnSpPr>
        <p:spPr>
          <a:xfrm rot="5400000">
            <a:off x="5115002" y="1423267"/>
            <a:ext cx="490133" cy="147186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08" name="Rechteck 14">
            <a:extLst>
              <a:ext uri="{FF2B5EF4-FFF2-40B4-BE49-F238E27FC236}">
                <a16:creationId xmlns:a16="http://schemas.microsoft.com/office/drawing/2014/main" id="{BEC08CF4-F2F4-4A7C-9E09-A078DF1F5DD6}"/>
              </a:ext>
            </a:extLst>
          </p:cNvPr>
          <p:cNvSpPr/>
          <p:nvPr>
            <p:custDataLst>
              <p:tags r:id="rId15"/>
            </p:custDataLst>
          </p:nvPr>
        </p:nvSpPr>
        <p:spPr bwMode="auto">
          <a:xfrm>
            <a:off x="9501223" y="2404265"/>
            <a:ext cx="2322539" cy="789064"/>
          </a:xfrm>
          <a:prstGeom prst="rect">
            <a:avLst/>
          </a:prstGeom>
          <a:solidFill>
            <a:schemeClr val="accent1">
              <a:lumMod val="60000"/>
              <a:lumOff val="40000"/>
            </a:schemeClr>
          </a:solidFill>
          <a:ln w="9525" cmpd="sng">
            <a:solidFill>
              <a:schemeClr val="tx1"/>
            </a:solidFill>
            <a:prstDash val="solid"/>
            <a:miter lim="800000"/>
            <a:headEnd/>
            <a:tailEnd/>
          </a:ln>
          <a:effectLst/>
        </p:spPr>
        <p:txBody>
          <a:bodyPr lIns="90000" tIns="46800" rIns="90000" bIns="46800" anchor="ctr"/>
          <a:lstStyle/>
          <a:p>
            <a:pPr algn="ctr" eaLnBrk="0" hangingPunct="0">
              <a:spcAft>
                <a:spcPct val="0"/>
              </a:spcAft>
            </a:pPr>
            <a:r>
              <a:rPr lang="en-US" sz="1600" dirty="0"/>
              <a:t>Quality management</a:t>
            </a:r>
          </a:p>
        </p:txBody>
      </p:sp>
      <p:cxnSp>
        <p:nvCxnSpPr>
          <p:cNvPr id="109" name="AutoShape 5">
            <a:extLst>
              <a:ext uri="{FF2B5EF4-FFF2-40B4-BE49-F238E27FC236}">
                <a16:creationId xmlns:a16="http://schemas.microsoft.com/office/drawing/2014/main" id="{4FADAA22-FB11-4C8B-9D81-4DA9ECFCA3A8}"/>
              </a:ext>
            </a:extLst>
          </p:cNvPr>
          <p:cNvCxnSpPr>
            <a:cxnSpLocks noChangeShapeType="1"/>
            <a:stCxn id="9" idx="2"/>
            <a:endCxn id="108" idx="0"/>
          </p:cNvCxnSpPr>
          <p:nvPr>
            <p:custDataLst>
              <p:tags r:id="rId16"/>
            </p:custDataLst>
          </p:nvPr>
        </p:nvCxnSpPr>
        <p:spPr bwMode="auto">
          <a:xfrm rot="16200000" flipH="1">
            <a:off x="8134180" y="-124048"/>
            <a:ext cx="490132" cy="4566493"/>
          </a:xfrm>
          <a:prstGeom prst="bentConnector3">
            <a:avLst>
              <a:gd name="adj1" fmla="val 50000"/>
            </a:avLst>
          </a:prstGeom>
          <a:noFill/>
          <a:ln w="9525" cmpd="sng">
            <a:solidFill>
              <a:schemeClr val="tx1"/>
            </a:solidFill>
            <a:prstDash val="solid"/>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2" name="Rechteck 14">
            <a:extLst>
              <a:ext uri="{FF2B5EF4-FFF2-40B4-BE49-F238E27FC236}">
                <a16:creationId xmlns:a16="http://schemas.microsoft.com/office/drawing/2014/main" id="{91793491-D910-4EC8-8B26-BA90E328DEEA}"/>
              </a:ext>
            </a:extLst>
          </p:cNvPr>
          <p:cNvSpPr/>
          <p:nvPr>
            <p:custDataLst>
              <p:tags r:id="rId17"/>
            </p:custDataLst>
          </p:nvPr>
        </p:nvSpPr>
        <p:spPr bwMode="auto">
          <a:xfrm>
            <a:off x="10091193" y="3432188"/>
            <a:ext cx="1800658" cy="728717"/>
          </a:xfrm>
          <a:prstGeom prst="rect">
            <a:avLst/>
          </a:prstGeom>
          <a:solidFill>
            <a:schemeClr val="accent1">
              <a:lumMod val="60000"/>
              <a:lumOff val="40000"/>
            </a:schemeClr>
          </a:solidFill>
          <a:ln w="9525" cmpd="sng">
            <a:solidFill>
              <a:schemeClr val="tx1"/>
            </a:solidFill>
            <a:prstDash val="solid"/>
            <a:miter lim="800000"/>
            <a:headEnd/>
            <a:tailEnd/>
          </a:ln>
          <a:effectLst/>
        </p:spPr>
        <p:txBody>
          <a:bodyPr lIns="90000" tIns="46800" rIns="90000" bIns="46800" anchor="ctr"/>
          <a:lstStyle/>
          <a:p>
            <a:pPr algn="ctr" eaLnBrk="0" hangingPunct="0">
              <a:spcAft>
                <a:spcPct val="0"/>
              </a:spcAft>
            </a:pPr>
            <a:r>
              <a:rPr lang="en-US" sz="1600" dirty="0"/>
              <a:t>Guide for </a:t>
            </a:r>
            <a:r>
              <a:rPr lang="en-US" sz="1600" dirty="0" err="1"/>
              <a:t>WormBase</a:t>
            </a:r>
            <a:endParaRPr lang="en-US" sz="1600" dirty="0"/>
          </a:p>
        </p:txBody>
      </p:sp>
      <p:cxnSp>
        <p:nvCxnSpPr>
          <p:cNvPr id="113" name="Connector: Elbow 112">
            <a:extLst>
              <a:ext uri="{FF2B5EF4-FFF2-40B4-BE49-F238E27FC236}">
                <a16:creationId xmlns:a16="http://schemas.microsoft.com/office/drawing/2014/main" id="{AAEF51BF-2615-462F-A010-1FEC2DFCA79E}"/>
              </a:ext>
            </a:extLst>
          </p:cNvPr>
          <p:cNvCxnSpPr>
            <a:cxnSpLocks/>
            <a:stCxn id="108" idx="2"/>
            <a:endCxn id="112" idx="1"/>
          </p:cNvCxnSpPr>
          <p:nvPr/>
        </p:nvCxnSpPr>
        <p:spPr>
          <a:xfrm rot="5400000">
            <a:off x="10075234" y="3209288"/>
            <a:ext cx="603218" cy="571300"/>
          </a:xfrm>
          <a:prstGeom prst="bentConnector4">
            <a:avLst>
              <a:gd name="adj1" fmla="val 19799"/>
              <a:gd name="adj2" fmla="val 140014"/>
            </a:avLst>
          </a:prstGeom>
          <a:ln>
            <a:tailEnd type="triangle"/>
          </a:ln>
        </p:spPr>
        <p:style>
          <a:lnRef idx="1">
            <a:schemeClr val="dk1"/>
          </a:lnRef>
          <a:fillRef idx="0">
            <a:schemeClr val="dk1"/>
          </a:fillRef>
          <a:effectRef idx="0">
            <a:schemeClr val="dk1"/>
          </a:effectRef>
          <a:fontRef idx="minor">
            <a:schemeClr val="tx1"/>
          </a:fontRef>
        </p:style>
      </p:cxnSp>
      <p:sp>
        <p:nvSpPr>
          <p:cNvPr id="117" name="Rechteck 14">
            <a:extLst>
              <a:ext uri="{FF2B5EF4-FFF2-40B4-BE49-F238E27FC236}">
                <a16:creationId xmlns:a16="http://schemas.microsoft.com/office/drawing/2014/main" id="{3C36A70D-48AC-487A-A4FC-9F25167EDBF4}"/>
              </a:ext>
            </a:extLst>
          </p:cNvPr>
          <p:cNvSpPr/>
          <p:nvPr>
            <p:custDataLst>
              <p:tags r:id="rId18"/>
            </p:custDataLst>
          </p:nvPr>
        </p:nvSpPr>
        <p:spPr bwMode="auto">
          <a:xfrm>
            <a:off x="10091193" y="4318217"/>
            <a:ext cx="1800658" cy="728717"/>
          </a:xfrm>
          <a:prstGeom prst="rect">
            <a:avLst/>
          </a:prstGeom>
          <a:solidFill>
            <a:schemeClr val="accent1">
              <a:lumMod val="60000"/>
              <a:lumOff val="40000"/>
            </a:schemeClr>
          </a:solidFill>
          <a:ln w="9525" cmpd="sng">
            <a:solidFill>
              <a:schemeClr val="tx1"/>
            </a:solidFill>
            <a:prstDash val="solid"/>
            <a:miter lim="800000"/>
            <a:headEnd/>
            <a:tailEnd/>
          </a:ln>
          <a:effectLst/>
        </p:spPr>
        <p:txBody>
          <a:bodyPr lIns="90000" tIns="46800" rIns="90000" bIns="46800" anchor="ctr"/>
          <a:lstStyle/>
          <a:p>
            <a:pPr algn="ctr" eaLnBrk="0" hangingPunct="0">
              <a:spcAft>
                <a:spcPct val="0"/>
              </a:spcAft>
            </a:pPr>
            <a:r>
              <a:rPr lang="en-US" sz="1600" dirty="0"/>
              <a:t>Write SOP for updating database</a:t>
            </a:r>
          </a:p>
        </p:txBody>
      </p:sp>
      <p:cxnSp>
        <p:nvCxnSpPr>
          <p:cNvPr id="118" name="Connector: Elbow 117">
            <a:extLst>
              <a:ext uri="{FF2B5EF4-FFF2-40B4-BE49-F238E27FC236}">
                <a16:creationId xmlns:a16="http://schemas.microsoft.com/office/drawing/2014/main" id="{134D0BD5-CE8D-42B4-8062-2F098F6B2EA3}"/>
              </a:ext>
            </a:extLst>
          </p:cNvPr>
          <p:cNvCxnSpPr>
            <a:cxnSpLocks/>
            <a:stCxn id="108" idx="2"/>
            <a:endCxn id="117" idx="1"/>
          </p:cNvCxnSpPr>
          <p:nvPr/>
        </p:nvCxnSpPr>
        <p:spPr>
          <a:xfrm rot="5400000">
            <a:off x="9632220" y="3652302"/>
            <a:ext cx="1489247" cy="571300"/>
          </a:xfrm>
          <a:prstGeom prst="bentConnector4">
            <a:avLst>
              <a:gd name="adj1" fmla="val 8016"/>
              <a:gd name="adj2" fmla="val 140014"/>
            </a:avLst>
          </a:prstGeom>
          <a:ln>
            <a:tailEnd type="triangle"/>
          </a:ln>
        </p:spPr>
        <p:style>
          <a:lnRef idx="1">
            <a:schemeClr val="dk1"/>
          </a:lnRef>
          <a:fillRef idx="0">
            <a:schemeClr val="dk1"/>
          </a:fillRef>
          <a:effectRef idx="0">
            <a:schemeClr val="dk1"/>
          </a:effectRef>
          <a:fontRef idx="minor">
            <a:schemeClr val="tx1"/>
          </a:fontRef>
        </p:style>
      </p:cxnSp>
      <p:pic>
        <p:nvPicPr>
          <p:cNvPr id="126" name="Graphic 125" descr="Checkmark with solid fill">
            <a:extLst>
              <a:ext uri="{FF2B5EF4-FFF2-40B4-BE49-F238E27FC236}">
                <a16:creationId xmlns:a16="http://schemas.microsoft.com/office/drawing/2014/main" id="{8CFE5D94-FF74-4FFF-93AA-94381B4565F7}"/>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565222" y="3599573"/>
            <a:ext cx="409535" cy="409535"/>
          </a:xfrm>
          <a:prstGeom prst="rect">
            <a:avLst/>
          </a:prstGeom>
        </p:spPr>
      </p:pic>
      <p:pic>
        <p:nvPicPr>
          <p:cNvPr id="127" name="Graphic 126" descr="Checkmark with solid fill">
            <a:extLst>
              <a:ext uri="{FF2B5EF4-FFF2-40B4-BE49-F238E27FC236}">
                <a16:creationId xmlns:a16="http://schemas.microsoft.com/office/drawing/2014/main" id="{675BB6D9-69CF-4F59-AA4D-F4FFB6FE3075}"/>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520111" y="4184439"/>
            <a:ext cx="409535" cy="409535"/>
          </a:xfrm>
          <a:prstGeom prst="rect">
            <a:avLst/>
          </a:prstGeom>
        </p:spPr>
      </p:pic>
      <p:sp>
        <p:nvSpPr>
          <p:cNvPr id="131" name="Title 123">
            <a:extLst>
              <a:ext uri="{FF2B5EF4-FFF2-40B4-BE49-F238E27FC236}">
                <a16:creationId xmlns:a16="http://schemas.microsoft.com/office/drawing/2014/main" id="{003D36D2-F9EE-4B57-9341-F16E4F97EC84}"/>
              </a:ext>
            </a:extLst>
          </p:cNvPr>
          <p:cNvSpPr txBox="1">
            <a:spLocks/>
          </p:cNvSpPr>
          <p:nvPr/>
        </p:nvSpPr>
        <p:spPr>
          <a:xfrm>
            <a:off x="0" y="96941"/>
            <a:ext cx="4038600"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Projektstrukturplan I</a:t>
            </a:r>
            <a:endParaRPr lang="en-US" sz="3600" b="1" dirty="0"/>
          </a:p>
        </p:txBody>
      </p:sp>
      <p:sp>
        <p:nvSpPr>
          <p:cNvPr id="132" name="TextBox 131">
            <a:extLst>
              <a:ext uri="{FF2B5EF4-FFF2-40B4-BE49-F238E27FC236}">
                <a16:creationId xmlns:a16="http://schemas.microsoft.com/office/drawing/2014/main" id="{09602415-229A-40DC-8653-654F03BD6E0E}"/>
              </a:ext>
            </a:extLst>
          </p:cNvPr>
          <p:cNvSpPr txBox="1"/>
          <p:nvPr/>
        </p:nvSpPr>
        <p:spPr>
          <a:xfrm>
            <a:off x="113791" y="474901"/>
            <a:ext cx="2384981" cy="369332"/>
          </a:xfrm>
          <a:prstGeom prst="rect">
            <a:avLst/>
          </a:prstGeom>
          <a:noFill/>
        </p:spPr>
        <p:txBody>
          <a:bodyPr wrap="square" rtlCol="0">
            <a:spAutoFit/>
          </a:bodyPr>
          <a:lstStyle/>
          <a:p>
            <a:r>
              <a:rPr lang="de-DE" dirty="0"/>
              <a:t>Stand: 14.02.22</a:t>
            </a:r>
            <a:endParaRPr lang="en-US" dirty="0"/>
          </a:p>
        </p:txBody>
      </p:sp>
      <p:pic>
        <p:nvPicPr>
          <p:cNvPr id="37" name="Graphic 36" descr="Checkmark with solid fill">
            <a:extLst>
              <a:ext uri="{FF2B5EF4-FFF2-40B4-BE49-F238E27FC236}">
                <a16:creationId xmlns:a16="http://schemas.microsoft.com/office/drawing/2014/main" id="{8925677D-04DA-4138-B977-518FE41E5A1B}"/>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760242" y="3549026"/>
            <a:ext cx="409535" cy="409535"/>
          </a:xfrm>
          <a:prstGeom prst="rect">
            <a:avLst/>
          </a:prstGeom>
        </p:spPr>
      </p:pic>
      <p:pic>
        <p:nvPicPr>
          <p:cNvPr id="38" name="Graphic 37" descr="Checkmark with solid fill">
            <a:extLst>
              <a:ext uri="{FF2B5EF4-FFF2-40B4-BE49-F238E27FC236}">
                <a16:creationId xmlns:a16="http://schemas.microsoft.com/office/drawing/2014/main" id="{B12EE79A-92C9-452C-8530-BD3927DB5E47}"/>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515277" y="4773193"/>
            <a:ext cx="409535" cy="409535"/>
          </a:xfrm>
          <a:prstGeom prst="rect">
            <a:avLst/>
          </a:prstGeom>
        </p:spPr>
      </p:pic>
      <p:sp>
        <p:nvSpPr>
          <p:cNvPr id="2" name="Rectangle 1">
            <a:extLst>
              <a:ext uri="{FF2B5EF4-FFF2-40B4-BE49-F238E27FC236}">
                <a16:creationId xmlns:a16="http://schemas.microsoft.com/office/drawing/2014/main" id="{F6583143-FAF5-4430-A1F8-6D79DE283A44}"/>
              </a:ext>
            </a:extLst>
          </p:cNvPr>
          <p:cNvSpPr/>
          <p:nvPr/>
        </p:nvSpPr>
        <p:spPr>
          <a:xfrm>
            <a:off x="8399559" y="71283"/>
            <a:ext cx="3678650" cy="1538342"/>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Attention: due to the high number of new datasets found, only the first half (~330 datasets) will be uploaded into the database</a:t>
            </a:r>
            <a:endParaRPr lang="en-US" dirty="0"/>
          </a:p>
        </p:txBody>
      </p:sp>
      <p:pic>
        <p:nvPicPr>
          <p:cNvPr id="40" name="Graphic 39" descr="Checkmark with solid fill">
            <a:extLst>
              <a:ext uri="{FF2B5EF4-FFF2-40B4-BE49-F238E27FC236}">
                <a16:creationId xmlns:a16="http://schemas.microsoft.com/office/drawing/2014/main" id="{C1139358-1E58-489A-AAE8-473FE0E3A207}"/>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760242" y="4391923"/>
            <a:ext cx="409535" cy="409535"/>
          </a:xfrm>
          <a:prstGeom prst="rect">
            <a:avLst/>
          </a:prstGeom>
        </p:spPr>
      </p:pic>
      <p:pic>
        <p:nvPicPr>
          <p:cNvPr id="42" name="Graphic 41" descr="Checkmark with solid fill">
            <a:extLst>
              <a:ext uri="{FF2B5EF4-FFF2-40B4-BE49-F238E27FC236}">
                <a16:creationId xmlns:a16="http://schemas.microsoft.com/office/drawing/2014/main" id="{76F668FD-9114-4664-AAF8-8EBA641E0548}"/>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8719889" y="3584150"/>
            <a:ext cx="409535" cy="409535"/>
          </a:xfrm>
          <a:prstGeom prst="rect">
            <a:avLst/>
          </a:prstGeom>
        </p:spPr>
      </p:pic>
      <p:cxnSp>
        <p:nvCxnSpPr>
          <p:cNvPr id="7" name="Straight Connector 6">
            <a:extLst>
              <a:ext uri="{FF2B5EF4-FFF2-40B4-BE49-F238E27FC236}">
                <a16:creationId xmlns:a16="http://schemas.microsoft.com/office/drawing/2014/main" id="{9E21ED5E-853F-4373-B714-E853006BB1D4}"/>
              </a:ext>
            </a:extLst>
          </p:cNvPr>
          <p:cNvCxnSpPr/>
          <p:nvPr/>
        </p:nvCxnSpPr>
        <p:spPr>
          <a:xfrm flipV="1">
            <a:off x="6931916" y="4223003"/>
            <a:ext cx="1925645" cy="964439"/>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961128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386296-669D-4078-982D-85C8B93B7BEA}"/>
              </a:ext>
            </a:extLst>
          </p:cNvPr>
          <p:cNvSpPr>
            <a:spLocks noGrp="1"/>
          </p:cNvSpPr>
          <p:nvPr>
            <p:ph type="dt" sz="half" idx="10"/>
          </p:nvPr>
        </p:nvSpPr>
        <p:spPr/>
        <p:txBody>
          <a:bodyPr/>
          <a:lstStyle/>
          <a:p>
            <a:fld id="{FC869165-E4FA-4AC3-B6F6-7C413C044D79}" type="datetime1">
              <a:rPr lang="en-US" smtClean="0"/>
              <a:t>4/1/2022</a:t>
            </a:fld>
            <a:endParaRPr lang="en-US"/>
          </a:p>
        </p:txBody>
      </p:sp>
      <p:sp>
        <p:nvSpPr>
          <p:cNvPr id="3" name="Footer Placeholder 2">
            <a:extLst>
              <a:ext uri="{FF2B5EF4-FFF2-40B4-BE49-F238E27FC236}">
                <a16:creationId xmlns:a16="http://schemas.microsoft.com/office/drawing/2014/main" id="{6C88239A-0C4A-45E7-8F29-167FDBF34332}"/>
              </a:ext>
            </a:extLst>
          </p:cNvPr>
          <p:cNvSpPr>
            <a:spLocks noGrp="1"/>
          </p:cNvSpPr>
          <p:nvPr>
            <p:ph type="ftr" sz="quarter" idx="11"/>
          </p:nvPr>
        </p:nvSpPr>
        <p:spPr/>
        <p:txBody>
          <a:bodyPr/>
          <a:lstStyle/>
          <a:p>
            <a:r>
              <a:rPr lang="en-US"/>
              <a:t>jennifer.neumaier@t-online.de</a:t>
            </a:r>
          </a:p>
        </p:txBody>
      </p:sp>
      <p:sp>
        <p:nvSpPr>
          <p:cNvPr id="4" name="Title 123">
            <a:extLst>
              <a:ext uri="{FF2B5EF4-FFF2-40B4-BE49-F238E27FC236}">
                <a16:creationId xmlns:a16="http://schemas.microsoft.com/office/drawing/2014/main" id="{D950F0CE-5720-4E16-98A8-7560CEAF650D}"/>
              </a:ext>
            </a:extLst>
          </p:cNvPr>
          <p:cNvSpPr txBox="1">
            <a:spLocks/>
          </p:cNvSpPr>
          <p:nvPr/>
        </p:nvSpPr>
        <p:spPr>
          <a:xfrm>
            <a:off x="0" y="96941"/>
            <a:ext cx="7315200"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Proof of Principle: Repeat of Zarate-Potes </a:t>
            </a:r>
            <a:endParaRPr lang="en-US" sz="3600" b="1" dirty="0"/>
          </a:p>
        </p:txBody>
      </p:sp>
      <p:sp>
        <p:nvSpPr>
          <p:cNvPr id="5" name="TextBox 4">
            <a:extLst>
              <a:ext uri="{FF2B5EF4-FFF2-40B4-BE49-F238E27FC236}">
                <a16:creationId xmlns:a16="http://schemas.microsoft.com/office/drawing/2014/main" id="{45BC1BCF-FD41-48C4-B5BC-689098FC91DF}"/>
              </a:ext>
            </a:extLst>
          </p:cNvPr>
          <p:cNvSpPr txBox="1"/>
          <p:nvPr/>
        </p:nvSpPr>
        <p:spPr>
          <a:xfrm>
            <a:off x="76200" y="494046"/>
            <a:ext cx="2384981" cy="369332"/>
          </a:xfrm>
          <a:prstGeom prst="rect">
            <a:avLst/>
          </a:prstGeom>
          <a:noFill/>
        </p:spPr>
        <p:txBody>
          <a:bodyPr wrap="square" rtlCol="0">
            <a:spAutoFit/>
          </a:bodyPr>
          <a:lstStyle/>
          <a:p>
            <a:r>
              <a:rPr lang="de-DE" dirty="0"/>
              <a:t>Stand: 23.03.22</a:t>
            </a:r>
            <a:endParaRPr lang="en-US" dirty="0"/>
          </a:p>
        </p:txBody>
      </p:sp>
      <p:sp>
        <p:nvSpPr>
          <p:cNvPr id="13" name="TextBox 12">
            <a:extLst>
              <a:ext uri="{FF2B5EF4-FFF2-40B4-BE49-F238E27FC236}">
                <a16:creationId xmlns:a16="http://schemas.microsoft.com/office/drawing/2014/main" id="{8A511AD0-B712-46A8-AA5A-54177D524C5A}"/>
              </a:ext>
            </a:extLst>
          </p:cNvPr>
          <p:cNvSpPr txBox="1"/>
          <p:nvPr/>
        </p:nvSpPr>
        <p:spPr>
          <a:xfrm>
            <a:off x="4299473" y="653720"/>
            <a:ext cx="3593054" cy="400110"/>
          </a:xfrm>
          <a:prstGeom prst="rect">
            <a:avLst/>
          </a:prstGeom>
          <a:noFill/>
        </p:spPr>
        <p:txBody>
          <a:bodyPr wrap="square" rtlCol="0">
            <a:spAutoFit/>
          </a:bodyPr>
          <a:lstStyle/>
          <a:p>
            <a:r>
              <a:rPr lang="de-DE" sz="2000" b="1" dirty="0"/>
              <a:t>Qualitative analysis</a:t>
            </a:r>
          </a:p>
        </p:txBody>
      </p:sp>
      <p:sp>
        <p:nvSpPr>
          <p:cNvPr id="11" name="TextBox 10">
            <a:extLst>
              <a:ext uri="{FF2B5EF4-FFF2-40B4-BE49-F238E27FC236}">
                <a16:creationId xmlns:a16="http://schemas.microsoft.com/office/drawing/2014/main" id="{5F5F8F20-C09B-429C-B280-C21E2DADD8E5}"/>
              </a:ext>
            </a:extLst>
          </p:cNvPr>
          <p:cNvSpPr txBox="1"/>
          <p:nvPr/>
        </p:nvSpPr>
        <p:spPr>
          <a:xfrm>
            <a:off x="1451386" y="975543"/>
            <a:ext cx="3066826" cy="369332"/>
          </a:xfrm>
          <a:prstGeom prst="rect">
            <a:avLst/>
          </a:prstGeom>
          <a:noFill/>
        </p:spPr>
        <p:txBody>
          <a:bodyPr wrap="square" rtlCol="0">
            <a:spAutoFit/>
          </a:bodyPr>
          <a:lstStyle/>
          <a:p>
            <a:r>
              <a:rPr lang="de-DE" dirty="0"/>
              <a:t>&gt;10% abundance filter</a:t>
            </a:r>
          </a:p>
        </p:txBody>
      </p:sp>
      <p:pic>
        <p:nvPicPr>
          <p:cNvPr id="7" name="Picture 6">
            <a:extLst>
              <a:ext uri="{FF2B5EF4-FFF2-40B4-BE49-F238E27FC236}">
                <a16:creationId xmlns:a16="http://schemas.microsoft.com/office/drawing/2014/main" id="{6412DB1A-067E-4768-A95D-CF9840116E9F}"/>
              </a:ext>
            </a:extLst>
          </p:cNvPr>
          <p:cNvPicPr>
            <a:picLocks noChangeAspect="1"/>
          </p:cNvPicPr>
          <p:nvPr/>
        </p:nvPicPr>
        <p:blipFill>
          <a:blip r:embed="rId2"/>
          <a:stretch>
            <a:fillRect/>
          </a:stretch>
        </p:blipFill>
        <p:spPr>
          <a:xfrm>
            <a:off x="177843" y="1353447"/>
            <a:ext cx="6570445" cy="4512833"/>
          </a:xfrm>
          <a:prstGeom prst="rect">
            <a:avLst/>
          </a:prstGeom>
          <a:ln>
            <a:solidFill>
              <a:schemeClr val="tx1"/>
            </a:solidFill>
          </a:ln>
        </p:spPr>
      </p:pic>
      <p:pic>
        <p:nvPicPr>
          <p:cNvPr id="9" name="Picture 8">
            <a:extLst>
              <a:ext uri="{FF2B5EF4-FFF2-40B4-BE49-F238E27FC236}">
                <a16:creationId xmlns:a16="http://schemas.microsoft.com/office/drawing/2014/main" id="{E3229FC8-1602-419E-B09C-173FC60938F0}"/>
              </a:ext>
            </a:extLst>
          </p:cNvPr>
          <p:cNvPicPr>
            <a:picLocks noChangeAspect="1"/>
          </p:cNvPicPr>
          <p:nvPr/>
        </p:nvPicPr>
        <p:blipFill>
          <a:blip r:embed="rId3"/>
          <a:stretch>
            <a:fillRect/>
          </a:stretch>
        </p:blipFill>
        <p:spPr>
          <a:xfrm>
            <a:off x="6996158" y="312341"/>
            <a:ext cx="4326870" cy="2954298"/>
          </a:xfrm>
          <a:prstGeom prst="rect">
            <a:avLst/>
          </a:prstGeom>
          <a:ln>
            <a:solidFill>
              <a:schemeClr val="tx1"/>
            </a:solidFill>
          </a:ln>
        </p:spPr>
      </p:pic>
      <p:sp>
        <p:nvSpPr>
          <p:cNvPr id="14" name="TextBox 13">
            <a:extLst>
              <a:ext uri="{FF2B5EF4-FFF2-40B4-BE49-F238E27FC236}">
                <a16:creationId xmlns:a16="http://schemas.microsoft.com/office/drawing/2014/main" id="{37775FDC-37E6-4B8C-A308-D733A047DFB1}"/>
              </a:ext>
            </a:extLst>
          </p:cNvPr>
          <p:cNvSpPr txBox="1"/>
          <p:nvPr/>
        </p:nvSpPr>
        <p:spPr>
          <a:xfrm>
            <a:off x="7133216" y="-45696"/>
            <a:ext cx="3066826" cy="369332"/>
          </a:xfrm>
          <a:prstGeom prst="rect">
            <a:avLst/>
          </a:prstGeom>
          <a:noFill/>
        </p:spPr>
        <p:txBody>
          <a:bodyPr wrap="square" rtlCol="0">
            <a:spAutoFit/>
          </a:bodyPr>
          <a:lstStyle/>
          <a:p>
            <a:r>
              <a:rPr lang="de-DE" dirty="0"/>
              <a:t>&gt;30% abundance filter</a:t>
            </a:r>
          </a:p>
        </p:txBody>
      </p:sp>
      <p:pic>
        <p:nvPicPr>
          <p:cNvPr id="15" name="Picture 14">
            <a:extLst>
              <a:ext uri="{FF2B5EF4-FFF2-40B4-BE49-F238E27FC236}">
                <a16:creationId xmlns:a16="http://schemas.microsoft.com/office/drawing/2014/main" id="{AD6FCF8D-7836-49B1-8A44-027DB746D0DF}"/>
              </a:ext>
            </a:extLst>
          </p:cNvPr>
          <p:cNvPicPr>
            <a:picLocks noChangeAspect="1"/>
          </p:cNvPicPr>
          <p:nvPr/>
        </p:nvPicPr>
        <p:blipFill>
          <a:blip r:embed="rId4"/>
          <a:stretch>
            <a:fillRect/>
          </a:stretch>
        </p:blipFill>
        <p:spPr>
          <a:xfrm>
            <a:off x="6996158" y="3591362"/>
            <a:ext cx="4666054" cy="3164740"/>
          </a:xfrm>
          <a:prstGeom prst="rect">
            <a:avLst/>
          </a:prstGeom>
          <a:ln>
            <a:solidFill>
              <a:schemeClr val="tx1"/>
            </a:solidFill>
          </a:ln>
        </p:spPr>
      </p:pic>
      <p:sp>
        <p:nvSpPr>
          <p:cNvPr id="16" name="TextBox 15">
            <a:extLst>
              <a:ext uri="{FF2B5EF4-FFF2-40B4-BE49-F238E27FC236}">
                <a16:creationId xmlns:a16="http://schemas.microsoft.com/office/drawing/2014/main" id="{15BA4E78-1678-4D6B-AA01-74BC3BDE79DB}"/>
              </a:ext>
            </a:extLst>
          </p:cNvPr>
          <p:cNvSpPr txBox="1"/>
          <p:nvPr/>
        </p:nvSpPr>
        <p:spPr>
          <a:xfrm>
            <a:off x="7096220" y="3227541"/>
            <a:ext cx="3066826" cy="369332"/>
          </a:xfrm>
          <a:prstGeom prst="rect">
            <a:avLst/>
          </a:prstGeom>
          <a:noFill/>
        </p:spPr>
        <p:txBody>
          <a:bodyPr wrap="square" rtlCol="0">
            <a:spAutoFit/>
          </a:bodyPr>
          <a:lstStyle/>
          <a:p>
            <a:r>
              <a:rPr lang="de-DE" dirty="0"/>
              <a:t>&gt;20% abundance filter</a:t>
            </a:r>
          </a:p>
        </p:txBody>
      </p:sp>
      <p:sp>
        <p:nvSpPr>
          <p:cNvPr id="17" name="Oval 16">
            <a:extLst>
              <a:ext uri="{FF2B5EF4-FFF2-40B4-BE49-F238E27FC236}">
                <a16:creationId xmlns:a16="http://schemas.microsoft.com/office/drawing/2014/main" id="{3B4045BB-B936-47C5-BF68-147B06D38220}"/>
              </a:ext>
            </a:extLst>
          </p:cNvPr>
          <p:cNvSpPr/>
          <p:nvPr/>
        </p:nvSpPr>
        <p:spPr>
          <a:xfrm>
            <a:off x="6348120" y="3034438"/>
            <a:ext cx="5666037" cy="3822238"/>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5065578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386296-669D-4078-982D-85C8B93B7BEA}"/>
              </a:ext>
            </a:extLst>
          </p:cNvPr>
          <p:cNvSpPr>
            <a:spLocks noGrp="1"/>
          </p:cNvSpPr>
          <p:nvPr>
            <p:ph type="dt" sz="half" idx="10"/>
          </p:nvPr>
        </p:nvSpPr>
        <p:spPr/>
        <p:txBody>
          <a:bodyPr/>
          <a:lstStyle/>
          <a:p>
            <a:fld id="{FC869165-E4FA-4AC3-B6F6-7C413C044D79}" type="datetime1">
              <a:rPr lang="en-US" smtClean="0"/>
              <a:t>4/1/2022</a:t>
            </a:fld>
            <a:endParaRPr lang="en-US"/>
          </a:p>
        </p:txBody>
      </p:sp>
      <p:sp>
        <p:nvSpPr>
          <p:cNvPr id="3" name="Footer Placeholder 2">
            <a:extLst>
              <a:ext uri="{FF2B5EF4-FFF2-40B4-BE49-F238E27FC236}">
                <a16:creationId xmlns:a16="http://schemas.microsoft.com/office/drawing/2014/main" id="{6C88239A-0C4A-45E7-8F29-167FDBF34332}"/>
              </a:ext>
            </a:extLst>
          </p:cNvPr>
          <p:cNvSpPr>
            <a:spLocks noGrp="1"/>
          </p:cNvSpPr>
          <p:nvPr>
            <p:ph type="ftr" sz="quarter" idx="11"/>
          </p:nvPr>
        </p:nvSpPr>
        <p:spPr/>
        <p:txBody>
          <a:bodyPr/>
          <a:lstStyle/>
          <a:p>
            <a:r>
              <a:rPr lang="en-US"/>
              <a:t>jennifer.neumaier@t-online.de</a:t>
            </a:r>
          </a:p>
        </p:txBody>
      </p:sp>
      <p:sp>
        <p:nvSpPr>
          <p:cNvPr id="4" name="Title 123">
            <a:extLst>
              <a:ext uri="{FF2B5EF4-FFF2-40B4-BE49-F238E27FC236}">
                <a16:creationId xmlns:a16="http://schemas.microsoft.com/office/drawing/2014/main" id="{D950F0CE-5720-4E16-98A8-7560CEAF650D}"/>
              </a:ext>
            </a:extLst>
          </p:cNvPr>
          <p:cNvSpPr txBox="1">
            <a:spLocks/>
          </p:cNvSpPr>
          <p:nvPr/>
        </p:nvSpPr>
        <p:spPr>
          <a:xfrm>
            <a:off x="0" y="96941"/>
            <a:ext cx="7315200"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Proof of Principle: Repeat of Zarate-Potes </a:t>
            </a:r>
            <a:endParaRPr lang="en-US" sz="3600" b="1" dirty="0"/>
          </a:p>
        </p:txBody>
      </p:sp>
      <p:sp>
        <p:nvSpPr>
          <p:cNvPr id="5" name="TextBox 4">
            <a:extLst>
              <a:ext uri="{FF2B5EF4-FFF2-40B4-BE49-F238E27FC236}">
                <a16:creationId xmlns:a16="http://schemas.microsoft.com/office/drawing/2014/main" id="{45BC1BCF-FD41-48C4-B5BC-689098FC91DF}"/>
              </a:ext>
            </a:extLst>
          </p:cNvPr>
          <p:cNvSpPr txBox="1"/>
          <p:nvPr/>
        </p:nvSpPr>
        <p:spPr>
          <a:xfrm>
            <a:off x="76200" y="494046"/>
            <a:ext cx="2384981" cy="369332"/>
          </a:xfrm>
          <a:prstGeom prst="rect">
            <a:avLst/>
          </a:prstGeom>
          <a:noFill/>
        </p:spPr>
        <p:txBody>
          <a:bodyPr wrap="square" rtlCol="0">
            <a:spAutoFit/>
          </a:bodyPr>
          <a:lstStyle/>
          <a:p>
            <a:r>
              <a:rPr lang="de-DE" dirty="0"/>
              <a:t>Stand: 23.03.22</a:t>
            </a:r>
            <a:endParaRPr lang="en-US" dirty="0"/>
          </a:p>
        </p:txBody>
      </p:sp>
      <p:sp>
        <p:nvSpPr>
          <p:cNvPr id="13" name="TextBox 12">
            <a:extLst>
              <a:ext uri="{FF2B5EF4-FFF2-40B4-BE49-F238E27FC236}">
                <a16:creationId xmlns:a16="http://schemas.microsoft.com/office/drawing/2014/main" id="{8A511AD0-B712-46A8-AA5A-54177D524C5A}"/>
              </a:ext>
            </a:extLst>
          </p:cNvPr>
          <p:cNvSpPr txBox="1"/>
          <p:nvPr/>
        </p:nvSpPr>
        <p:spPr>
          <a:xfrm>
            <a:off x="4851699" y="867563"/>
            <a:ext cx="3593054" cy="400110"/>
          </a:xfrm>
          <a:prstGeom prst="rect">
            <a:avLst/>
          </a:prstGeom>
          <a:noFill/>
        </p:spPr>
        <p:txBody>
          <a:bodyPr wrap="square" rtlCol="0">
            <a:spAutoFit/>
          </a:bodyPr>
          <a:lstStyle/>
          <a:p>
            <a:r>
              <a:rPr lang="de-DE" sz="2000" b="1" dirty="0"/>
              <a:t>Qualitative analysis</a:t>
            </a:r>
          </a:p>
        </p:txBody>
      </p:sp>
      <p:pic>
        <p:nvPicPr>
          <p:cNvPr id="12" name="Picture 11">
            <a:extLst>
              <a:ext uri="{FF2B5EF4-FFF2-40B4-BE49-F238E27FC236}">
                <a16:creationId xmlns:a16="http://schemas.microsoft.com/office/drawing/2014/main" id="{2DDC530A-21BE-4BC2-9F6A-8F9E4AAA0C88}"/>
              </a:ext>
            </a:extLst>
          </p:cNvPr>
          <p:cNvPicPr>
            <a:picLocks noChangeAspect="1"/>
          </p:cNvPicPr>
          <p:nvPr/>
        </p:nvPicPr>
        <p:blipFill>
          <a:blip r:embed="rId2"/>
          <a:stretch>
            <a:fillRect/>
          </a:stretch>
        </p:blipFill>
        <p:spPr>
          <a:xfrm>
            <a:off x="6383698" y="1715561"/>
            <a:ext cx="5589862" cy="4448287"/>
          </a:xfrm>
          <a:prstGeom prst="rect">
            <a:avLst/>
          </a:prstGeom>
          <a:ln>
            <a:solidFill>
              <a:schemeClr val="tx1"/>
            </a:solidFill>
          </a:ln>
        </p:spPr>
      </p:pic>
      <p:pic>
        <p:nvPicPr>
          <p:cNvPr id="19" name="Picture 18">
            <a:extLst>
              <a:ext uri="{FF2B5EF4-FFF2-40B4-BE49-F238E27FC236}">
                <a16:creationId xmlns:a16="http://schemas.microsoft.com/office/drawing/2014/main" id="{8EEB2E36-D356-4B0D-B034-C0CA3076E5FC}"/>
              </a:ext>
            </a:extLst>
          </p:cNvPr>
          <p:cNvPicPr>
            <a:picLocks noChangeAspect="1"/>
          </p:cNvPicPr>
          <p:nvPr/>
        </p:nvPicPr>
        <p:blipFill>
          <a:blip r:embed="rId3"/>
          <a:stretch>
            <a:fillRect/>
          </a:stretch>
        </p:blipFill>
        <p:spPr>
          <a:xfrm>
            <a:off x="228600" y="1715561"/>
            <a:ext cx="5988951" cy="4434475"/>
          </a:xfrm>
          <a:prstGeom prst="rect">
            <a:avLst/>
          </a:prstGeom>
          <a:ln>
            <a:solidFill>
              <a:schemeClr val="tx1"/>
            </a:solidFill>
          </a:ln>
        </p:spPr>
      </p:pic>
      <p:sp>
        <p:nvSpPr>
          <p:cNvPr id="20" name="TextBox 19">
            <a:extLst>
              <a:ext uri="{FF2B5EF4-FFF2-40B4-BE49-F238E27FC236}">
                <a16:creationId xmlns:a16="http://schemas.microsoft.com/office/drawing/2014/main" id="{CAA0494E-482E-49E4-9FC6-7557D2DAAF88}"/>
              </a:ext>
            </a:extLst>
          </p:cNvPr>
          <p:cNvSpPr txBox="1"/>
          <p:nvPr/>
        </p:nvSpPr>
        <p:spPr>
          <a:xfrm>
            <a:off x="1689662" y="1020358"/>
            <a:ext cx="3066826" cy="646331"/>
          </a:xfrm>
          <a:prstGeom prst="rect">
            <a:avLst/>
          </a:prstGeom>
          <a:noFill/>
        </p:spPr>
        <p:txBody>
          <a:bodyPr wrap="square" rtlCol="0">
            <a:spAutoFit/>
          </a:bodyPr>
          <a:lstStyle/>
          <a:p>
            <a:r>
              <a:rPr lang="de-DE" dirty="0"/>
              <a:t>new C1 cluster; only chemicals/stress </a:t>
            </a:r>
          </a:p>
        </p:txBody>
      </p:sp>
      <p:sp>
        <p:nvSpPr>
          <p:cNvPr id="21" name="TextBox 20">
            <a:extLst>
              <a:ext uri="{FF2B5EF4-FFF2-40B4-BE49-F238E27FC236}">
                <a16:creationId xmlns:a16="http://schemas.microsoft.com/office/drawing/2014/main" id="{AF4D099E-601E-486F-A0E8-A65E54D3C375}"/>
              </a:ext>
            </a:extLst>
          </p:cNvPr>
          <p:cNvSpPr txBox="1"/>
          <p:nvPr/>
        </p:nvSpPr>
        <p:spPr>
          <a:xfrm>
            <a:off x="7853082" y="1093338"/>
            <a:ext cx="3066826" cy="646331"/>
          </a:xfrm>
          <a:prstGeom prst="rect">
            <a:avLst/>
          </a:prstGeom>
          <a:noFill/>
        </p:spPr>
        <p:txBody>
          <a:bodyPr wrap="square" rtlCol="0">
            <a:spAutoFit/>
          </a:bodyPr>
          <a:lstStyle/>
          <a:p>
            <a:r>
              <a:rPr lang="de-DE" dirty="0"/>
              <a:t>old C1 cluster ; only chemicals/stress </a:t>
            </a:r>
          </a:p>
        </p:txBody>
      </p:sp>
      <p:sp>
        <p:nvSpPr>
          <p:cNvPr id="22" name="TextBox 21">
            <a:extLst>
              <a:ext uri="{FF2B5EF4-FFF2-40B4-BE49-F238E27FC236}">
                <a16:creationId xmlns:a16="http://schemas.microsoft.com/office/drawing/2014/main" id="{2D298F42-5A20-46BA-BE3B-00FBE84B545B}"/>
              </a:ext>
            </a:extLst>
          </p:cNvPr>
          <p:cNvSpPr txBox="1"/>
          <p:nvPr/>
        </p:nvSpPr>
        <p:spPr>
          <a:xfrm>
            <a:off x="7503161" y="0"/>
            <a:ext cx="5079402" cy="923330"/>
          </a:xfrm>
          <a:prstGeom prst="rect">
            <a:avLst/>
          </a:prstGeom>
          <a:noFill/>
        </p:spPr>
        <p:txBody>
          <a:bodyPr wrap="square" rtlCol="0">
            <a:spAutoFit/>
          </a:bodyPr>
          <a:lstStyle/>
          <a:p>
            <a:r>
              <a:rPr lang="de-DE" dirty="0">
                <a:solidFill>
                  <a:srgbClr val="FF0000"/>
                </a:solidFill>
              </a:rPr>
              <a:t>Vergleich von alt/neu mehr oder weniger obsolet, weil alle sets von alt auch automatisch in neu drinnen sind</a:t>
            </a:r>
          </a:p>
        </p:txBody>
      </p:sp>
      <p:sp>
        <p:nvSpPr>
          <p:cNvPr id="23" name="TextBox 22">
            <a:extLst>
              <a:ext uri="{FF2B5EF4-FFF2-40B4-BE49-F238E27FC236}">
                <a16:creationId xmlns:a16="http://schemas.microsoft.com/office/drawing/2014/main" id="{0BD29BB4-A77E-4847-8980-1D21B403EB57}"/>
              </a:ext>
            </a:extLst>
          </p:cNvPr>
          <p:cNvSpPr txBox="1"/>
          <p:nvPr/>
        </p:nvSpPr>
        <p:spPr>
          <a:xfrm>
            <a:off x="7315200" y="6278880"/>
            <a:ext cx="4765040" cy="400110"/>
          </a:xfrm>
          <a:prstGeom prst="rect">
            <a:avLst/>
          </a:prstGeom>
          <a:noFill/>
        </p:spPr>
        <p:txBody>
          <a:bodyPr wrap="square" rtlCol="0">
            <a:spAutoFit/>
          </a:bodyPr>
          <a:lstStyle/>
          <a:p>
            <a:r>
              <a:rPr lang="de-DE" sz="2000" b="1" dirty="0">
                <a:solidFill>
                  <a:srgbClr val="FF0000"/>
                </a:solidFill>
              </a:rPr>
              <a:t>Frage: nach was suche ich in den Clustern?</a:t>
            </a:r>
          </a:p>
        </p:txBody>
      </p:sp>
    </p:spTree>
    <p:extLst>
      <p:ext uri="{BB962C8B-B14F-4D97-AF65-F5344CB8AC3E}">
        <p14:creationId xmlns:p14="http://schemas.microsoft.com/office/powerpoint/2010/main" val="7914583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386296-669D-4078-982D-85C8B93B7BEA}"/>
              </a:ext>
            </a:extLst>
          </p:cNvPr>
          <p:cNvSpPr>
            <a:spLocks noGrp="1"/>
          </p:cNvSpPr>
          <p:nvPr>
            <p:ph type="dt" sz="half" idx="10"/>
          </p:nvPr>
        </p:nvSpPr>
        <p:spPr/>
        <p:txBody>
          <a:bodyPr/>
          <a:lstStyle/>
          <a:p>
            <a:fld id="{FC869165-E4FA-4AC3-B6F6-7C413C044D79}" type="datetime1">
              <a:rPr lang="en-US" smtClean="0"/>
              <a:t>4/1/2022</a:t>
            </a:fld>
            <a:endParaRPr lang="en-US"/>
          </a:p>
        </p:txBody>
      </p:sp>
      <p:sp>
        <p:nvSpPr>
          <p:cNvPr id="3" name="Footer Placeholder 2">
            <a:extLst>
              <a:ext uri="{FF2B5EF4-FFF2-40B4-BE49-F238E27FC236}">
                <a16:creationId xmlns:a16="http://schemas.microsoft.com/office/drawing/2014/main" id="{6C88239A-0C4A-45E7-8F29-167FDBF34332}"/>
              </a:ext>
            </a:extLst>
          </p:cNvPr>
          <p:cNvSpPr>
            <a:spLocks noGrp="1"/>
          </p:cNvSpPr>
          <p:nvPr>
            <p:ph type="ftr" sz="quarter" idx="11"/>
          </p:nvPr>
        </p:nvSpPr>
        <p:spPr/>
        <p:txBody>
          <a:bodyPr/>
          <a:lstStyle/>
          <a:p>
            <a:r>
              <a:rPr lang="en-US"/>
              <a:t>jennifer.neumaier@t-online.de</a:t>
            </a:r>
          </a:p>
        </p:txBody>
      </p:sp>
      <p:sp>
        <p:nvSpPr>
          <p:cNvPr id="4" name="Title 123">
            <a:extLst>
              <a:ext uri="{FF2B5EF4-FFF2-40B4-BE49-F238E27FC236}">
                <a16:creationId xmlns:a16="http://schemas.microsoft.com/office/drawing/2014/main" id="{D950F0CE-5720-4E16-98A8-7560CEAF650D}"/>
              </a:ext>
            </a:extLst>
          </p:cNvPr>
          <p:cNvSpPr txBox="1">
            <a:spLocks/>
          </p:cNvSpPr>
          <p:nvPr/>
        </p:nvSpPr>
        <p:spPr>
          <a:xfrm>
            <a:off x="0" y="96941"/>
            <a:ext cx="7315200"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Proof of Principle: Repeat of Zarate-Potes </a:t>
            </a:r>
            <a:endParaRPr lang="en-US" sz="3600" b="1" dirty="0"/>
          </a:p>
        </p:txBody>
      </p:sp>
      <p:sp>
        <p:nvSpPr>
          <p:cNvPr id="5" name="TextBox 4">
            <a:extLst>
              <a:ext uri="{FF2B5EF4-FFF2-40B4-BE49-F238E27FC236}">
                <a16:creationId xmlns:a16="http://schemas.microsoft.com/office/drawing/2014/main" id="{45BC1BCF-FD41-48C4-B5BC-689098FC91DF}"/>
              </a:ext>
            </a:extLst>
          </p:cNvPr>
          <p:cNvSpPr txBox="1"/>
          <p:nvPr/>
        </p:nvSpPr>
        <p:spPr>
          <a:xfrm>
            <a:off x="76200" y="494046"/>
            <a:ext cx="2384981" cy="369332"/>
          </a:xfrm>
          <a:prstGeom prst="rect">
            <a:avLst/>
          </a:prstGeom>
          <a:noFill/>
        </p:spPr>
        <p:txBody>
          <a:bodyPr wrap="square" rtlCol="0">
            <a:spAutoFit/>
          </a:bodyPr>
          <a:lstStyle/>
          <a:p>
            <a:r>
              <a:rPr lang="de-DE" dirty="0"/>
              <a:t>Stand: 23.03.22</a:t>
            </a:r>
            <a:endParaRPr lang="en-US" dirty="0"/>
          </a:p>
        </p:txBody>
      </p:sp>
      <p:sp>
        <p:nvSpPr>
          <p:cNvPr id="13" name="TextBox 12">
            <a:extLst>
              <a:ext uri="{FF2B5EF4-FFF2-40B4-BE49-F238E27FC236}">
                <a16:creationId xmlns:a16="http://schemas.microsoft.com/office/drawing/2014/main" id="{8A511AD0-B712-46A8-AA5A-54177D524C5A}"/>
              </a:ext>
            </a:extLst>
          </p:cNvPr>
          <p:cNvSpPr txBox="1"/>
          <p:nvPr/>
        </p:nvSpPr>
        <p:spPr>
          <a:xfrm>
            <a:off x="9884485" y="96941"/>
            <a:ext cx="2384981" cy="677108"/>
          </a:xfrm>
          <a:prstGeom prst="rect">
            <a:avLst/>
          </a:prstGeom>
          <a:noFill/>
        </p:spPr>
        <p:txBody>
          <a:bodyPr wrap="square" rtlCol="0">
            <a:spAutoFit/>
          </a:bodyPr>
          <a:lstStyle/>
          <a:p>
            <a:r>
              <a:rPr lang="de-DE" sz="2000" b="1" dirty="0"/>
              <a:t>Qualitative analysis</a:t>
            </a:r>
          </a:p>
          <a:p>
            <a:r>
              <a:rPr lang="de-DE" i="1" dirty="0"/>
              <a:t>For chemicals/stress</a:t>
            </a:r>
          </a:p>
        </p:txBody>
      </p:sp>
      <p:pic>
        <p:nvPicPr>
          <p:cNvPr id="8" name="Picture 7">
            <a:extLst>
              <a:ext uri="{FF2B5EF4-FFF2-40B4-BE49-F238E27FC236}">
                <a16:creationId xmlns:a16="http://schemas.microsoft.com/office/drawing/2014/main" id="{1F5CA005-D81C-433D-8741-14A693BB059E}"/>
              </a:ext>
            </a:extLst>
          </p:cNvPr>
          <p:cNvPicPr>
            <a:picLocks noChangeAspect="1"/>
          </p:cNvPicPr>
          <p:nvPr/>
        </p:nvPicPr>
        <p:blipFill>
          <a:blip r:embed="rId2"/>
          <a:stretch>
            <a:fillRect/>
          </a:stretch>
        </p:blipFill>
        <p:spPr>
          <a:xfrm>
            <a:off x="838200" y="828344"/>
            <a:ext cx="10121198" cy="5768131"/>
          </a:xfrm>
          <a:prstGeom prst="rect">
            <a:avLst/>
          </a:prstGeom>
          <a:ln>
            <a:solidFill>
              <a:schemeClr val="tx1"/>
            </a:solidFill>
          </a:ln>
        </p:spPr>
      </p:pic>
    </p:spTree>
    <p:extLst>
      <p:ext uri="{BB962C8B-B14F-4D97-AF65-F5344CB8AC3E}">
        <p14:creationId xmlns:p14="http://schemas.microsoft.com/office/powerpoint/2010/main" val="36481238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386296-669D-4078-982D-85C8B93B7BEA}"/>
              </a:ext>
            </a:extLst>
          </p:cNvPr>
          <p:cNvSpPr>
            <a:spLocks noGrp="1"/>
          </p:cNvSpPr>
          <p:nvPr>
            <p:ph type="dt" sz="half" idx="10"/>
          </p:nvPr>
        </p:nvSpPr>
        <p:spPr/>
        <p:txBody>
          <a:bodyPr/>
          <a:lstStyle/>
          <a:p>
            <a:fld id="{FC869165-E4FA-4AC3-B6F6-7C413C044D79}" type="datetime1">
              <a:rPr lang="en-US" smtClean="0"/>
              <a:t>4/1/2022</a:t>
            </a:fld>
            <a:endParaRPr lang="en-US"/>
          </a:p>
        </p:txBody>
      </p:sp>
      <p:sp>
        <p:nvSpPr>
          <p:cNvPr id="3" name="Footer Placeholder 2">
            <a:extLst>
              <a:ext uri="{FF2B5EF4-FFF2-40B4-BE49-F238E27FC236}">
                <a16:creationId xmlns:a16="http://schemas.microsoft.com/office/drawing/2014/main" id="{6C88239A-0C4A-45E7-8F29-167FDBF34332}"/>
              </a:ext>
            </a:extLst>
          </p:cNvPr>
          <p:cNvSpPr>
            <a:spLocks noGrp="1"/>
          </p:cNvSpPr>
          <p:nvPr>
            <p:ph type="ftr" sz="quarter" idx="11"/>
          </p:nvPr>
        </p:nvSpPr>
        <p:spPr/>
        <p:txBody>
          <a:bodyPr/>
          <a:lstStyle/>
          <a:p>
            <a:r>
              <a:rPr lang="en-US"/>
              <a:t>jennifer.neumaier@t-online.de</a:t>
            </a:r>
          </a:p>
        </p:txBody>
      </p:sp>
      <p:sp>
        <p:nvSpPr>
          <p:cNvPr id="4" name="Title 123">
            <a:extLst>
              <a:ext uri="{FF2B5EF4-FFF2-40B4-BE49-F238E27FC236}">
                <a16:creationId xmlns:a16="http://schemas.microsoft.com/office/drawing/2014/main" id="{D950F0CE-5720-4E16-98A8-7560CEAF650D}"/>
              </a:ext>
            </a:extLst>
          </p:cNvPr>
          <p:cNvSpPr txBox="1">
            <a:spLocks/>
          </p:cNvSpPr>
          <p:nvPr/>
        </p:nvSpPr>
        <p:spPr>
          <a:xfrm>
            <a:off x="0" y="96941"/>
            <a:ext cx="7315200"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Proof of Principle: Repeat of Zarate-Potes </a:t>
            </a:r>
            <a:endParaRPr lang="en-US" sz="3600" b="1" dirty="0"/>
          </a:p>
        </p:txBody>
      </p:sp>
      <p:sp>
        <p:nvSpPr>
          <p:cNvPr id="5" name="TextBox 4">
            <a:extLst>
              <a:ext uri="{FF2B5EF4-FFF2-40B4-BE49-F238E27FC236}">
                <a16:creationId xmlns:a16="http://schemas.microsoft.com/office/drawing/2014/main" id="{45BC1BCF-FD41-48C4-B5BC-689098FC91DF}"/>
              </a:ext>
            </a:extLst>
          </p:cNvPr>
          <p:cNvSpPr txBox="1"/>
          <p:nvPr/>
        </p:nvSpPr>
        <p:spPr>
          <a:xfrm>
            <a:off x="76200" y="494046"/>
            <a:ext cx="2384981" cy="369332"/>
          </a:xfrm>
          <a:prstGeom prst="rect">
            <a:avLst/>
          </a:prstGeom>
          <a:noFill/>
        </p:spPr>
        <p:txBody>
          <a:bodyPr wrap="square" rtlCol="0">
            <a:spAutoFit/>
          </a:bodyPr>
          <a:lstStyle/>
          <a:p>
            <a:r>
              <a:rPr lang="de-DE" dirty="0"/>
              <a:t>Stand: 23.03.22</a:t>
            </a:r>
            <a:endParaRPr lang="en-US" dirty="0"/>
          </a:p>
        </p:txBody>
      </p:sp>
      <p:sp>
        <p:nvSpPr>
          <p:cNvPr id="13" name="TextBox 12">
            <a:extLst>
              <a:ext uri="{FF2B5EF4-FFF2-40B4-BE49-F238E27FC236}">
                <a16:creationId xmlns:a16="http://schemas.microsoft.com/office/drawing/2014/main" id="{8A511AD0-B712-46A8-AA5A-54177D524C5A}"/>
              </a:ext>
            </a:extLst>
          </p:cNvPr>
          <p:cNvSpPr txBox="1"/>
          <p:nvPr/>
        </p:nvSpPr>
        <p:spPr>
          <a:xfrm>
            <a:off x="9884485" y="96941"/>
            <a:ext cx="2384981" cy="677108"/>
          </a:xfrm>
          <a:prstGeom prst="rect">
            <a:avLst/>
          </a:prstGeom>
          <a:noFill/>
        </p:spPr>
        <p:txBody>
          <a:bodyPr wrap="square" rtlCol="0">
            <a:spAutoFit/>
          </a:bodyPr>
          <a:lstStyle/>
          <a:p>
            <a:r>
              <a:rPr lang="de-DE" sz="2000" b="1" dirty="0"/>
              <a:t>Qualitative analysis</a:t>
            </a:r>
          </a:p>
          <a:p>
            <a:r>
              <a:rPr lang="de-DE" i="1" dirty="0"/>
              <a:t>For chemicals/stress</a:t>
            </a:r>
          </a:p>
        </p:txBody>
      </p:sp>
      <p:pic>
        <p:nvPicPr>
          <p:cNvPr id="7" name="Picture 6">
            <a:extLst>
              <a:ext uri="{FF2B5EF4-FFF2-40B4-BE49-F238E27FC236}">
                <a16:creationId xmlns:a16="http://schemas.microsoft.com/office/drawing/2014/main" id="{58CAC7B1-7739-4DE6-A915-3B7F24D2422E}"/>
              </a:ext>
            </a:extLst>
          </p:cNvPr>
          <p:cNvPicPr>
            <a:picLocks noChangeAspect="1"/>
          </p:cNvPicPr>
          <p:nvPr/>
        </p:nvPicPr>
        <p:blipFill>
          <a:blip r:embed="rId3"/>
          <a:stretch>
            <a:fillRect/>
          </a:stretch>
        </p:blipFill>
        <p:spPr>
          <a:xfrm>
            <a:off x="1727200" y="747371"/>
            <a:ext cx="9788157" cy="5791541"/>
          </a:xfrm>
          <a:prstGeom prst="rect">
            <a:avLst/>
          </a:prstGeom>
          <a:ln>
            <a:solidFill>
              <a:schemeClr val="tx1"/>
            </a:solidFill>
          </a:ln>
        </p:spPr>
      </p:pic>
    </p:spTree>
    <p:extLst>
      <p:ext uri="{BB962C8B-B14F-4D97-AF65-F5344CB8AC3E}">
        <p14:creationId xmlns:p14="http://schemas.microsoft.com/office/powerpoint/2010/main" val="39821368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386296-669D-4078-982D-85C8B93B7BEA}"/>
              </a:ext>
            </a:extLst>
          </p:cNvPr>
          <p:cNvSpPr>
            <a:spLocks noGrp="1"/>
          </p:cNvSpPr>
          <p:nvPr>
            <p:ph type="dt" sz="half" idx="10"/>
          </p:nvPr>
        </p:nvSpPr>
        <p:spPr/>
        <p:txBody>
          <a:bodyPr/>
          <a:lstStyle/>
          <a:p>
            <a:fld id="{FC869165-E4FA-4AC3-B6F6-7C413C044D79}" type="datetime1">
              <a:rPr lang="en-US" smtClean="0"/>
              <a:t>4/1/2022</a:t>
            </a:fld>
            <a:endParaRPr lang="en-US"/>
          </a:p>
        </p:txBody>
      </p:sp>
      <p:sp>
        <p:nvSpPr>
          <p:cNvPr id="3" name="Footer Placeholder 2">
            <a:extLst>
              <a:ext uri="{FF2B5EF4-FFF2-40B4-BE49-F238E27FC236}">
                <a16:creationId xmlns:a16="http://schemas.microsoft.com/office/drawing/2014/main" id="{6C88239A-0C4A-45E7-8F29-167FDBF34332}"/>
              </a:ext>
            </a:extLst>
          </p:cNvPr>
          <p:cNvSpPr>
            <a:spLocks noGrp="1"/>
          </p:cNvSpPr>
          <p:nvPr>
            <p:ph type="ftr" sz="quarter" idx="11"/>
          </p:nvPr>
        </p:nvSpPr>
        <p:spPr/>
        <p:txBody>
          <a:bodyPr/>
          <a:lstStyle/>
          <a:p>
            <a:r>
              <a:rPr lang="en-US"/>
              <a:t>jennifer.neumaier@t-online.de</a:t>
            </a:r>
          </a:p>
        </p:txBody>
      </p:sp>
      <p:sp>
        <p:nvSpPr>
          <p:cNvPr id="4" name="Title 123">
            <a:extLst>
              <a:ext uri="{FF2B5EF4-FFF2-40B4-BE49-F238E27FC236}">
                <a16:creationId xmlns:a16="http://schemas.microsoft.com/office/drawing/2014/main" id="{D950F0CE-5720-4E16-98A8-7560CEAF650D}"/>
              </a:ext>
            </a:extLst>
          </p:cNvPr>
          <p:cNvSpPr txBox="1">
            <a:spLocks/>
          </p:cNvSpPr>
          <p:nvPr/>
        </p:nvSpPr>
        <p:spPr>
          <a:xfrm>
            <a:off x="0" y="96941"/>
            <a:ext cx="7315200"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Proof of Principle: Repeat of Zarate-Potes </a:t>
            </a:r>
            <a:endParaRPr lang="en-US" sz="3600" b="1" dirty="0"/>
          </a:p>
        </p:txBody>
      </p:sp>
      <p:sp>
        <p:nvSpPr>
          <p:cNvPr id="5" name="TextBox 4">
            <a:extLst>
              <a:ext uri="{FF2B5EF4-FFF2-40B4-BE49-F238E27FC236}">
                <a16:creationId xmlns:a16="http://schemas.microsoft.com/office/drawing/2014/main" id="{45BC1BCF-FD41-48C4-B5BC-689098FC91DF}"/>
              </a:ext>
            </a:extLst>
          </p:cNvPr>
          <p:cNvSpPr txBox="1"/>
          <p:nvPr/>
        </p:nvSpPr>
        <p:spPr>
          <a:xfrm>
            <a:off x="76200" y="494046"/>
            <a:ext cx="2384981" cy="369332"/>
          </a:xfrm>
          <a:prstGeom prst="rect">
            <a:avLst/>
          </a:prstGeom>
          <a:noFill/>
        </p:spPr>
        <p:txBody>
          <a:bodyPr wrap="square" rtlCol="0">
            <a:spAutoFit/>
          </a:bodyPr>
          <a:lstStyle/>
          <a:p>
            <a:r>
              <a:rPr lang="de-DE" dirty="0"/>
              <a:t>Stand: 04.01.22</a:t>
            </a:r>
            <a:endParaRPr lang="en-US" dirty="0"/>
          </a:p>
        </p:txBody>
      </p:sp>
      <p:pic>
        <p:nvPicPr>
          <p:cNvPr id="8" name="Picture 7" descr="Chart&#10;&#10;Description automatically generated">
            <a:extLst>
              <a:ext uri="{FF2B5EF4-FFF2-40B4-BE49-F238E27FC236}">
                <a16:creationId xmlns:a16="http://schemas.microsoft.com/office/drawing/2014/main" id="{A341B1F1-98B1-4F74-957C-651D30B4EF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963" y="1132607"/>
            <a:ext cx="5685037" cy="4762687"/>
          </a:xfrm>
          <a:prstGeom prst="rect">
            <a:avLst/>
          </a:prstGeom>
          <a:ln>
            <a:solidFill>
              <a:schemeClr val="tx1"/>
            </a:solidFill>
          </a:ln>
        </p:spPr>
      </p:pic>
      <p:pic>
        <p:nvPicPr>
          <p:cNvPr id="10" name="Picture 9" descr="Chart&#10;&#10;Description automatically generated">
            <a:extLst>
              <a:ext uri="{FF2B5EF4-FFF2-40B4-BE49-F238E27FC236}">
                <a16:creationId xmlns:a16="http://schemas.microsoft.com/office/drawing/2014/main" id="{830112C1-B89A-4A19-9F73-C740ACAE0D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8753" y="1132607"/>
            <a:ext cx="5685038" cy="4762687"/>
          </a:xfrm>
          <a:prstGeom prst="rect">
            <a:avLst/>
          </a:prstGeom>
          <a:ln>
            <a:solidFill>
              <a:schemeClr val="tx1"/>
            </a:solidFill>
          </a:ln>
        </p:spPr>
      </p:pic>
      <p:sp>
        <p:nvSpPr>
          <p:cNvPr id="12" name="TextBox 11">
            <a:extLst>
              <a:ext uri="{FF2B5EF4-FFF2-40B4-BE49-F238E27FC236}">
                <a16:creationId xmlns:a16="http://schemas.microsoft.com/office/drawing/2014/main" id="{60BE8CD9-FF01-4FC2-A26E-3CF0DFB24FD6}"/>
              </a:ext>
            </a:extLst>
          </p:cNvPr>
          <p:cNvSpPr txBox="1"/>
          <p:nvPr/>
        </p:nvSpPr>
        <p:spPr>
          <a:xfrm>
            <a:off x="9730819" y="96941"/>
            <a:ext cx="2384981" cy="954107"/>
          </a:xfrm>
          <a:prstGeom prst="rect">
            <a:avLst/>
          </a:prstGeom>
          <a:noFill/>
        </p:spPr>
        <p:txBody>
          <a:bodyPr wrap="square" rtlCol="0">
            <a:spAutoFit/>
          </a:bodyPr>
          <a:lstStyle/>
          <a:p>
            <a:r>
              <a:rPr lang="de-DE" sz="2000" b="1" dirty="0"/>
              <a:t>Qualitative analysis</a:t>
            </a:r>
          </a:p>
          <a:p>
            <a:r>
              <a:rPr lang="de-DE" i="1" dirty="0"/>
              <a:t>Top 30 significant hits, no sorting by category!</a:t>
            </a:r>
          </a:p>
        </p:txBody>
      </p:sp>
    </p:spTree>
    <p:extLst>
      <p:ext uri="{BB962C8B-B14F-4D97-AF65-F5344CB8AC3E}">
        <p14:creationId xmlns:p14="http://schemas.microsoft.com/office/powerpoint/2010/main" val="28473653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386296-669D-4078-982D-85C8B93B7BEA}"/>
              </a:ext>
            </a:extLst>
          </p:cNvPr>
          <p:cNvSpPr>
            <a:spLocks noGrp="1"/>
          </p:cNvSpPr>
          <p:nvPr>
            <p:ph type="dt" sz="half" idx="10"/>
          </p:nvPr>
        </p:nvSpPr>
        <p:spPr/>
        <p:txBody>
          <a:bodyPr/>
          <a:lstStyle/>
          <a:p>
            <a:fld id="{FC869165-E4FA-4AC3-B6F6-7C413C044D79}" type="datetime1">
              <a:rPr lang="en-US" smtClean="0"/>
              <a:t>4/1/2022</a:t>
            </a:fld>
            <a:endParaRPr lang="en-US"/>
          </a:p>
        </p:txBody>
      </p:sp>
      <p:sp>
        <p:nvSpPr>
          <p:cNvPr id="3" name="Footer Placeholder 2">
            <a:extLst>
              <a:ext uri="{FF2B5EF4-FFF2-40B4-BE49-F238E27FC236}">
                <a16:creationId xmlns:a16="http://schemas.microsoft.com/office/drawing/2014/main" id="{6C88239A-0C4A-45E7-8F29-167FDBF34332}"/>
              </a:ext>
            </a:extLst>
          </p:cNvPr>
          <p:cNvSpPr>
            <a:spLocks noGrp="1"/>
          </p:cNvSpPr>
          <p:nvPr>
            <p:ph type="ftr" sz="quarter" idx="11"/>
          </p:nvPr>
        </p:nvSpPr>
        <p:spPr/>
        <p:txBody>
          <a:bodyPr/>
          <a:lstStyle/>
          <a:p>
            <a:r>
              <a:rPr lang="en-US"/>
              <a:t>jennifer.neumaier@t-online.de</a:t>
            </a:r>
          </a:p>
        </p:txBody>
      </p:sp>
      <p:sp>
        <p:nvSpPr>
          <p:cNvPr id="4" name="Title 123">
            <a:extLst>
              <a:ext uri="{FF2B5EF4-FFF2-40B4-BE49-F238E27FC236}">
                <a16:creationId xmlns:a16="http://schemas.microsoft.com/office/drawing/2014/main" id="{D950F0CE-5720-4E16-98A8-7560CEAF650D}"/>
              </a:ext>
            </a:extLst>
          </p:cNvPr>
          <p:cNvSpPr txBox="1">
            <a:spLocks/>
          </p:cNvSpPr>
          <p:nvPr/>
        </p:nvSpPr>
        <p:spPr>
          <a:xfrm>
            <a:off x="0" y="96941"/>
            <a:ext cx="7315200"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Proof of Principle: Repeat of Zarate-Potes </a:t>
            </a:r>
            <a:endParaRPr lang="en-US" sz="3600" b="1" dirty="0"/>
          </a:p>
        </p:txBody>
      </p:sp>
      <p:sp>
        <p:nvSpPr>
          <p:cNvPr id="5" name="TextBox 4">
            <a:extLst>
              <a:ext uri="{FF2B5EF4-FFF2-40B4-BE49-F238E27FC236}">
                <a16:creationId xmlns:a16="http://schemas.microsoft.com/office/drawing/2014/main" id="{45BC1BCF-FD41-48C4-B5BC-689098FC91DF}"/>
              </a:ext>
            </a:extLst>
          </p:cNvPr>
          <p:cNvSpPr txBox="1"/>
          <p:nvPr/>
        </p:nvSpPr>
        <p:spPr>
          <a:xfrm>
            <a:off x="76200" y="494046"/>
            <a:ext cx="2384981" cy="369332"/>
          </a:xfrm>
          <a:prstGeom prst="rect">
            <a:avLst/>
          </a:prstGeom>
          <a:noFill/>
        </p:spPr>
        <p:txBody>
          <a:bodyPr wrap="square" rtlCol="0">
            <a:spAutoFit/>
          </a:bodyPr>
          <a:lstStyle/>
          <a:p>
            <a:r>
              <a:rPr lang="de-DE" dirty="0"/>
              <a:t>Stand: 04.01.22</a:t>
            </a:r>
            <a:endParaRPr lang="en-US" dirty="0"/>
          </a:p>
        </p:txBody>
      </p:sp>
      <p:sp>
        <p:nvSpPr>
          <p:cNvPr id="12" name="TextBox 11">
            <a:extLst>
              <a:ext uri="{FF2B5EF4-FFF2-40B4-BE49-F238E27FC236}">
                <a16:creationId xmlns:a16="http://schemas.microsoft.com/office/drawing/2014/main" id="{60BE8CD9-FF01-4FC2-A26E-3CF0DFB24FD6}"/>
              </a:ext>
            </a:extLst>
          </p:cNvPr>
          <p:cNvSpPr txBox="1"/>
          <p:nvPr/>
        </p:nvSpPr>
        <p:spPr>
          <a:xfrm>
            <a:off x="9730819" y="96941"/>
            <a:ext cx="2384981" cy="954107"/>
          </a:xfrm>
          <a:prstGeom prst="rect">
            <a:avLst/>
          </a:prstGeom>
          <a:noFill/>
        </p:spPr>
        <p:txBody>
          <a:bodyPr wrap="square" rtlCol="0">
            <a:spAutoFit/>
          </a:bodyPr>
          <a:lstStyle/>
          <a:p>
            <a:r>
              <a:rPr lang="de-DE" sz="2000" b="1" dirty="0"/>
              <a:t>Qualitative analysis</a:t>
            </a:r>
          </a:p>
          <a:p>
            <a:r>
              <a:rPr lang="de-DE" i="1" dirty="0"/>
              <a:t>Top 30 significant hits, no sorting by category!</a:t>
            </a:r>
          </a:p>
        </p:txBody>
      </p:sp>
    </p:spTree>
    <p:extLst>
      <p:ext uri="{BB962C8B-B14F-4D97-AF65-F5344CB8AC3E}">
        <p14:creationId xmlns:p14="http://schemas.microsoft.com/office/powerpoint/2010/main" val="28398670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386296-669D-4078-982D-85C8B93B7BEA}"/>
              </a:ext>
            </a:extLst>
          </p:cNvPr>
          <p:cNvSpPr>
            <a:spLocks noGrp="1"/>
          </p:cNvSpPr>
          <p:nvPr>
            <p:ph type="dt" sz="half" idx="10"/>
          </p:nvPr>
        </p:nvSpPr>
        <p:spPr/>
        <p:txBody>
          <a:bodyPr/>
          <a:lstStyle/>
          <a:p>
            <a:fld id="{FC869165-E4FA-4AC3-B6F6-7C413C044D79}" type="datetime1">
              <a:rPr lang="en-US" smtClean="0"/>
              <a:t>4/1/2022</a:t>
            </a:fld>
            <a:endParaRPr lang="en-US"/>
          </a:p>
        </p:txBody>
      </p:sp>
      <p:sp>
        <p:nvSpPr>
          <p:cNvPr id="3" name="Footer Placeholder 2">
            <a:extLst>
              <a:ext uri="{FF2B5EF4-FFF2-40B4-BE49-F238E27FC236}">
                <a16:creationId xmlns:a16="http://schemas.microsoft.com/office/drawing/2014/main" id="{6C88239A-0C4A-45E7-8F29-167FDBF34332}"/>
              </a:ext>
            </a:extLst>
          </p:cNvPr>
          <p:cNvSpPr>
            <a:spLocks noGrp="1"/>
          </p:cNvSpPr>
          <p:nvPr>
            <p:ph type="ftr" sz="quarter" idx="11"/>
          </p:nvPr>
        </p:nvSpPr>
        <p:spPr/>
        <p:txBody>
          <a:bodyPr/>
          <a:lstStyle/>
          <a:p>
            <a:r>
              <a:rPr lang="en-US"/>
              <a:t>jennifer.neumaier@t-online.de</a:t>
            </a:r>
          </a:p>
        </p:txBody>
      </p:sp>
      <p:sp>
        <p:nvSpPr>
          <p:cNvPr id="4" name="Title 123">
            <a:extLst>
              <a:ext uri="{FF2B5EF4-FFF2-40B4-BE49-F238E27FC236}">
                <a16:creationId xmlns:a16="http://schemas.microsoft.com/office/drawing/2014/main" id="{D950F0CE-5720-4E16-98A8-7560CEAF650D}"/>
              </a:ext>
            </a:extLst>
          </p:cNvPr>
          <p:cNvSpPr txBox="1">
            <a:spLocks/>
          </p:cNvSpPr>
          <p:nvPr/>
        </p:nvSpPr>
        <p:spPr>
          <a:xfrm>
            <a:off x="0" y="96941"/>
            <a:ext cx="7315200"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Proof of Principle: Overlap comparison</a:t>
            </a:r>
            <a:endParaRPr lang="en-US" sz="3600" b="1" dirty="0"/>
          </a:p>
        </p:txBody>
      </p:sp>
      <p:sp>
        <p:nvSpPr>
          <p:cNvPr id="5" name="TextBox 4">
            <a:extLst>
              <a:ext uri="{FF2B5EF4-FFF2-40B4-BE49-F238E27FC236}">
                <a16:creationId xmlns:a16="http://schemas.microsoft.com/office/drawing/2014/main" id="{45BC1BCF-FD41-48C4-B5BC-689098FC91DF}"/>
              </a:ext>
            </a:extLst>
          </p:cNvPr>
          <p:cNvSpPr txBox="1"/>
          <p:nvPr/>
        </p:nvSpPr>
        <p:spPr>
          <a:xfrm>
            <a:off x="76200" y="494046"/>
            <a:ext cx="2384981" cy="369332"/>
          </a:xfrm>
          <a:prstGeom prst="rect">
            <a:avLst/>
          </a:prstGeom>
          <a:noFill/>
        </p:spPr>
        <p:txBody>
          <a:bodyPr wrap="square" rtlCol="0">
            <a:spAutoFit/>
          </a:bodyPr>
          <a:lstStyle/>
          <a:p>
            <a:r>
              <a:rPr lang="de-DE" dirty="0"/>
              <a:t>Stand: 30.03.22</a:t>
            </a:r>
            <a:endParaRPr lang="en-US" dirty="0"/>
          </a:p>
        </p:txBody>
      </p:sp>
      <p:sp>
        <p:nvSpPr>
          <p:cNvPr id="9" name="TextBox 8">
            <a:extLst>
              <a:ext uri="{FF2B5EF4-FFF2-40B4-BE49-F238E27FC236}">
                <a16:creationId xmlns:a16="http://schemas.microsoft.com/office/drawing/2014/main" id="{4882F452-5122-425C-9292-6FBE9068CF17}"/>
              </a:ext>
            </a:extLst>
          </p:cNvPr>
          <p:cNvSpPr txBox="1"/>
          <p:nvPr/>
        </p:nvSpPr>
        <p:spPr>
          <a:xfrm>
            <a:off x="76200" y="993667"/>
            <a:ext cx="1981781" cy="3416320"/>
          </a:xfrm>
          <a:prstGeom prst="rect">
            <a:avLst/>
          </a:prstGeom>
          <a:noFill/>
        </p:spPr>
        <p:txBody>
          <a:bodyPr wrap="square" rtlCol="0">
            <a:spAutoFit/>
          </a:bodyPr>
          <a:lstStyle/>
          <a:p>
            <a:r>
              <a:rPr lang="de-DE" u="sng" dirty="0"/>
              <a:t>Overlap comparison:</a:t>
            </a:r>
          </a:p>
          <a:p>
            <a:pPr marL="285750" indent="-285750">
              <a:buFontTx/>
              <a:buChar char="-"/>
            </a:pPr>
            <a:r>
              <a:rPr lang="de-DE" dirty="0"/>
              <a:t>Compare all of Schulenburg datasets and find overlap in genes</a:t>
            </a:r>
          </a:p>
          <a:p>
            <a:pPr marL="285750" indent="-285750">
              <a:buFontTx/>
              <a:buChar char="-"/>
            </a:pPr>
            <a:r>
              <a:rPr lang="de-DE" dirty="0"/>
              <a:t>Used 12h gene sets as this was available for all three studies</a:t>
            </a:r>
          </a:p>
          <a:p>
            <a:pPr marL="285750" indent="-285750">
              <a:buFontTx/>
              <a:buChar char="-"/>
            </a:pPr>
            <a:endParaRPr lang="de-DE" dirty="0"/>
          </a:p>
        </p:txBody>
      </p:sp>
      <p:pic>
        <p:nvPicPr>
          <p:cNvPr id="7" name="Picture 6">
            <a:extLst>
              <a:ext uri="{FF2B5EF4-FFF2-40B4-BE49-F238E27FC236}">
                <a16:creationId xmlns:a16="http://schemas.microsoft.com/office/drawing/2014/main" id="{F27CC5D7-6A6B-45AE-A0CD-C4125E0CD4CD}"/>
              </a:ext>
            </a:extLst>
          </p:cNvPr>
          <p:cNvPicPr>
            <a:picLocks noChangeAspect="1"/>
          </p:cNvPicPr>
          <p:nvPr/>
        </p:nvPicPr>
        <p:blipFill>
          <a:blip r:embed="rId3"/>
          <a:stretch>
            <a:fillRect/>
          </a:stretch>
        </p:blipFill>
        <p:spPr>
          <a:xfrm>
            <a:off x="2087808" y="863378"/>
            <a:ext cx="9789232" cy="5130158"/>
          </a:xfrm>
          <a:prstGeom prst="rect">
            <a:avLst/>
          </a:prstGeom>
          <a:ln>
            <a:solidFill>
              <a:schemeClr val="tx1"/>
            </a:solidFill>
          </a:ln>
        </p:spPr>
      </p:pic>
      <p:sp>
        <p:nvSpPr>
          <p:cNvPr id="8" name="Rectangle 7">
            <a:extLst>
              <a:ext uri="{FF2B5EF4-FFF2-40B4-BE49-F238E27FC236}">
                <a16:creationId xmlns:a16="http://schemas.microsoft.com/office/drawing/2014/main" id="{30D2BE9A-5254-4973-B0E9-CB4B70B6E473}"/>
              </a:ext>
            </a:extLst>
          </p:cNvPr>
          <p:cNvSpPr/>
          <p:nvPr/>
        </p:nvSpPr>
        <p:spPr>
          <a:xfrm>
            <a:off x="2722880" y="4378960"/>
            <a:ext cx="9265920" cy="13208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tangle 12">
            <a:extLst>
              <a:ext uri="{FF2B5EF4-FFF2-40B4-BE49-F238E27FC236}">
                <a16:creationId xmlns:a16="http://schemas.microsoft.com/office/drawing/2014/main" id="{0A85DCFD-5A88-4F06-8E5D-86CDA07F2EBB}"/>
              </a:ext>
            </a:extLst>
          </p:cNvPr>
          <p:cNvSpPr/>
          <p:nvPr/>
        </p:nvSpPr>
        <p:spPr>
          <a:xfrm>
            <a:off x="2722880" y="5054168"/>
            <a:ext cx="9265920" cy="13208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1272192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386296-669D-4078-982D-85C8B93B7BEA}"/>
              </a:ext>
            </a:extLst>
          </p:cNvPr>
          <p:cNvSpPr>
            <a:spLocks noGrp="1"/>
          </p:cNvSpPr>
          <p:nvPr>
            <p:ph type="dt" sz="half" idx="10"/>
          </p:nvPr>
        </p:nvSpPr>
        <p:spPr/>
        <p:txBody>
          <a:bodyPr/>
          <a:lstStyle/>
          <a:p>
            <a:fld id="{FC869165-E4FA-4AC3-B6F6-7C413C044D79}" type="datetime1">
              <a:rPr lang="en-US" smtClean="0"/>
              <a:t>4/1/2022</a:t>
            </a:fld>
            <a:endParaRPr lang="en-US"/>
          </a:p>
        </p:txBody>
      </p:sp>
      <p:sp>
        <p:nvSpPr>
          <p:cNvPr id="3" name="Footer Placeholder 2">
            <a:extLst>
              <a:ext uri="{FF2B5EF4-FFF2-40B4-BE49-F238E27FC236}">
                <a16:creationId xmlns:a16="http://schemas.microsoft.com/office/drawing/2014/main" id="{6C88239A-0C4A-45E7-8F29-167FDBF34332}"/>
              </a:ext>
            </a:extLst>
          </p:cNvPr>
          <p:cNvSpPr>
            <a:spLocks noGrp="1"/>
          </p:cNvSpPr>
          <p:nvPr>
            <p:ph type="ftr" sz="quarter" idx="11"/>
          </p:nvPr>
        </p:nvSpPr>
        <p:spPr/>
        <p:txBody>
          <a:bodyPr/>
          <a:lstStyle/>
          <a:p>
            <a:r>
              <a:rPr lang="en-US" dirty="0"/>
              <a:t>jennifer.neumaier@t-online.de</a:t>
            </a:r>
          </a:p>
        </p:txBody>
      </p:sp>
      <p:sp>
        <p:nvSpPr>
          <p:cNvPr id="4" name="Title 123">
            <a:extLst>
              <a:ext uri="{FF2B5EF4-FFF2-40B4-BE49-F238E27FC236}">
                <a16:creationId xmlns:a16="http://schemas.microsoft.com/office/drawing/2014/main" id="{D950F0CE-5720-4E16-98A8-7560CEAF650D}"/>
              </a:ext>
            </a:extLst>
          </p:cNvPr>
          <p:cNvSpPr txBox="1">
            <a:spLocks/>
          </p:cNvSpPr>
          <p:nvPr/>
        </p:nvSpPr>
        <p:spPr>
          <a:xfrm>
            <a:off x="0" y="96941"/>
            <a:ext cx="7315200"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Proof of Principle: Overlap comparison</a:t>
            </a:r>
            <a:endParaRPr lang="en-US" sz="3600" b="1" dirty="0"/>
          </a:p>
        </p:txBody>
      </p:sp>
      <p:sp>
        <p:nvSpPr>
          <p:cNvPr id="5" name="TextBox 4">
            <a:extLst>
              <a:ext uri="{FF2B5EF4-FFF2-40B4-BE49-F238E27FC236}">
                <a16:creationId xmlns:a16="http://schemas.microsoft.com/office/drawing/2014/main" id="{45BC1BCF-FD41-48C4-B5BC-689098FC91DF}"/>
              </a:ext>
            </a:extLst>
          </p:cNvPr>
          <p:cNvSpPr txBox="1"/>
          <p:nvPr/>
        </p:nvSpPr>
        <p:spPr>
          <a:xfrm>
            <a:off x="137160" y="515404"/>
            <a:ext cx="2384981" cy="369332"/>
          </a:xfrm>
          <a:prstGeom prst="rect">
            <a:avLst/>
          </a:prstGeom>
          <a:noFill/>
        </p:spPr>
        <p:txBody>
          <a:bodyPr wrap="square" rtlCol="0">
            <a:spAutoFit/>
          </a:bodyPr>
          <a:lstStyle/>
          <a:p>
            <a:r>
              <a:rPr lang="de-DE" dirty="0"/>
              <a:t>Stand: 30.03.22</a:t>
            </a:r>
            <a:endParaRPr lang="en-US" dirty="0"/>
          </a:p>
        </p:txBody>
      </p:sp>
      <p:pic>
        <p:nvPicPr>
          <p:cNvPr id="10" name="Picture 9">
            <a:extLst>
              <a:ext uri="{FF2B5EF4-FFF2-40B4-BE49-F238E27FC236}">
                <a16:creationId xmlns:a16="http://schemas.microsoft.com/office/drawing/2014/main" id="{A39C6F36-7575-407D-9CF9-2383D2E2EE4F}"/>
              </a:ext>
            </a:extLst>
          </p:cNvPr>
          <p:cNvPicPr>
            <a:picLocks noChangeAspect="1"/>
          </p:cNvPicPr>
          <p:nvPr/>
        </p:nvPicPr>
        <p:blipFill>
          <a:blip r:embed="rId2"/>
          <a:stretch>
            <a:fillRect/>
          </a:stretch>
        </p:blipFill>
        <p:spPr>
          <a:xfrm>
            <a:off x="285790" y="1528648"/>
            <a:ext cx="5810210" cy="3776882"/>
          </a:xfrm>
          <a:prstGeom prst="rect">
            <a:avLst/>
          </a:prstGeom>
          <a:ln>
            <a:solidFill>
              <a:schemeClr val="tx1"/>
            </a:solidFill>
          </a:ln>
        </p:spPr>
      </p:pic>
      <p:sp>
        <p:nvSpPr>
          <p:cNvPr id="12" name="TextBox 11">
            <a:extLst>
              <a:ext uri="{FF2B5EF4-FFF2-40B4-BE49-F238E27FC236}">
                <a16:creationId xmlns:a16="http://schemas.microsoft.com/office/drawing/2014/main" id="{291A2D3B-F375-4949-AB4E-8898F1518443}"/>
              </a:ext>
            </a:extLst>
          </p:cNvPr>
          <p:cNvSpPr txBox="1"/>
          <p:nvPr/>
        </p:nvSpPr>
        <p:spPr>
          <a:xfrm>
            <a:off x="285790" y="1018798"/>
            <a:ext cx="2384981" cy="400110"/>
          </a:xfrm>
          <a:prstGeom prst="rect">
            <a:avLst/>
          </a:prstGeom>
          <a:noFill/>
        </p:spPr>
        <p:txBody>
          <a:bodyPr wrap="square" rtlCol="0">
            <a:spAutoFit/>
          </a:bodyPr>
          <a:lstStyle/>
          <a:p>
            <a:r>
              <a:rPr lang="de-DE" sz="2000" b="1" dirty="0"/>
              <a:t>Up</a:t>
            </a:r>
          </a:p>
        </p:txBody>
      </p:sp>
      <p:pic>
        <p:nvPicPr>
          <p:cNvPr id="14" name="Picture 13">
            <a:extLst>
              <a:ext uri="{FF2B5EF4-FFF2-40B4-BE49-F238E27FC236}">
                <a16:creationId xmlns:a16="http://schemas.microsoft.com/office/drawing/2014/main" id="{7C02B9E6-A098-4416-9C02-741E0DC58B77}"/>
              </a:ext>
            </a:extLst>
          </p:cNvPr>
          <p:cNvPicPr>
            <a:picLocks noChangeAspect="1"/>
          </p:cNvPicPr>
          <p:nvPr/>
        </p:nvPicPr>
        <p:blipFill>
          <a:blip r:embed="rId3"/>
          <a:stretch>
            <a:fillRect/>
          </a:stretch>
        </p:blipFill>
        <p:spPr>
          <a:xfrm>
            <a:off x="6272249" y="1528648"/>
            <a:ext cx="5812474" cy="3776882"/>
          </a:xfrm>
          <a:prstGeom prst="rect">
            <a:avLst/>
          </a:prstGeom>
          <a:ln>
            <a:solidFill>
              <a:schemeClr val="tx1"/>
            </a:solidFill>
          </a:ln>
        </p:spPr>
      </p:pic>
      <p:sp>
        <p:nvSpPr>
          <p:cNvPr id="15" name="TextBox 14">
            <a:extLst>
              <a:ext uri="{FF2B5EF4-FFF2-40B4-BE49-F238E27FC236}">
                <a16:creationId xmlns:a16="http://schemas.microsoft.com/office/drawing/2014/main" id="{D2B69E46-BDFC-4C38-9A12-4C83117070AD}"/>
              </a:ext>
            </a:extLst>
          </p:cNvPr>
          <p:cNvSpPr txBox="1"/>
          <p:nvPr/>
        </p:nvSpPr>
        <p:spPr>
          <a:xfrm>
            <a:off x="6272249" y="1011508"/>
            <a:ext cx="2384981" cy="400110"/>
          </a:xfrm>
          <a:prstGeom prst="rect">
            <a:avLst/>
          </a:prstGeom>
          <a:noFill/>
        </p:spPr>
        <p:txBody>
          <a:bodyPr wrap="square" rtlCol="0">
            <a:spAutoFit/>
          </a:bodyPr>
          <a:lstStyle/>
          <a:p>
            <a:r>
              <a:rPr lang="de-DE" sz="2000" b="1" dirty="0"/>
              <a:t>Down</a:t>
            </a:r>
          </a:p>
        </p:txBody>
      </p:sp>
      <p:sp>
        <p:nvSpPr>
          <p:cNvPr id="24" name="TextBox 23">
            <a:extLst>
              <a:ext uri="{FF2B5EF4-FFF2-40B4-BE49-F238E27FC236}">
                <a16:creationId xmlns:a16="http://schemas.microsoft.com/office/drawing/2014/main" id="{38D81446-C0FA-46D6-A1DD-4E3BA9ABC24F}"/>
              </a:ext>
            </a:extLst>
          </p:cNvPr>
          <p:cNvSpPr txBox="1"/>
          <p:nvPr/>
        </p:nvSpPr>
        <p:spPr>
          <a:xfrm>
            <a:off x="285790" y="5583247"/>
            <a:ext cx="5810210" cy="646331"/>
          </a:xfrm>
          <a:prstGeom prst="rect">
            <a:avLst/>
          </a:prstGeom>
          <a:noFill/>
        </p:spPr>
        <p:txBody>
          <a:bodyPr wrap="square">
            <a:spAutoFit/>
          </a:bodyPr>
          <a:lstStyle/>
          <a:p>
            <a:r>
              <a:rPr lang="pt-BR" b="1" dirty="0">
                <a:solidFill>
                  <a:srgbClr val="FF0000"/>
                </a:solidFill>
              </a:rPr>
              <a:t>B0024.4, M02H5.8, C17H12.8, K11H12.4, clec-4, T19D12.4, W09G12.7, T24E12.5, far-7, tth-1, scrm-4</a:t>
            </a:r>
          </a:p>
        </p:txBody>
      </p:sp>
      <p:sp>
        <p:nvSpPr>
          <p:cNvPr id="27" name="TextBox 26">
            <a:extLst>
              <a:ext uri="{FF2B5EF4-FFF2-40B4-BE49-F238E27FC236}">
                <a16:creationId xmlns:a16="http://schemas.microsoft.com/office/drawing/2014/main" id="{28445D67-DF32-41B0-9ED6-35942E96398E}"/>
              </a:ext>
            </a:extLst>
          </p:cNvPr>
          <p:cNvSpPr txBox="1"/>
          <p:nvPr/>
        </p:nvSpPr>
        <p:spPr>
          <a:xfrm>
            <a:off x="6496981" y="5602948"/>
            <a:ext cx="5919751" cy="369332"/>
          </a:xfrm>
          <a:prstGeom prst="rect">
            <a:avLst/>
          </a:prstGeom>
          <a:noFill/>
        </p:spPr>
        <p:txBody>
          <a:bodyPr wrap="square">
            <a:spAutoFit/>
          </a:bodyPr>
          <a:lstStyle/>
          <a:p>
            <a:r>
              <a:rPr lang="de-DE" b="1" dirty="0">
                <a:solidFill>
                  <a:srgbClr val="FF0000"/>
                </a:solidFill>
              </a:rPr>
              <a:t>D1086.3, lys-4, ilys-5, cpr-5, gst-10, cpr-9, nuc-1, elo-5</a:t>
            </a:r>
          </a:p>
        </p:txBody>
      </p:sp>
    </p:spTree>
    <p:extLst>
      <p:ext uri="{BB962C8B-B14F-4D97-AF65-F5344CB8AC3E}">
        <p14:creationId xmlns:p14="http://schemas.microsoft.com/office/powerpoint/2010/main" val="26844840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386296-669D-4078-982D-85C8B93B7BEA}"/>
              </a:ext>
            </a:extLst>
          </p:cNvPr>
          <p:cNvSpPr>
            <a:spLocks noGrp="1"/>
          </p:cNvSpPr>
          <p:nvPr>
            <p:ph type="dt" sz="half" idx="10"/>
          </p:nvPr>
        </p:nvSpPr>
        <p:spPr/>
        <p:txBody>
          <a:bodyPr/>
          <a:lstStyle/>
          <a:p>
            <a:fld id="{FC869165-E4FA-4AC3-B6F6-7C413C044D79}" type="datetime1">
              <a:rPr lang="en-US" smtClean="0"/>
              <a:t>4/1/2022</a:t>
            </a:fld>
            <a:endParaRPr lang="en-US"/>
          </a:p>
        </p:txBody>
      </p:sp>
      <p:sp>
        <p:nvSpPr>
          <p:cNvPr id="3" name="Footer Placeholder 2">
            <a:extLst>
              <a:ext uri="{FF2B5EF4-FFF2-40B4-BE49-F238E27FC236}">
                <a16:creationId xmlns:a16="http://schemas.microsoft.com/office/drawing/2014/main" id="{6C88239A-0C4A-45E7-8F29-167FDBF34332}"/>
              </a:ext>
            </a:extLst>
          </p:cNvPr>
          <p:cNvSpPr>
            <a:spLocks noGrp="1"/>
          </p:cNvSpPr>
          <p:nvPr>
            <p:ph type="ftr" sz="quarter" idx="11"/>
          </p:nvPr>
        </p:nvSpPr>
        <p:spPr/>
        <p:txBody>
          <a:bodyPr/>
          <a:lstStyle/>
          <a:p>
            <a:r>
              <a:rPr lang="en-US"/>
              <a:t>jennifer.neumaier@t-online.de</a:t>
            </a:r>
          </a:p>
        </p:txBody>
      </p:sp>
      <p:sp>
        <p:nvSpPr>
          <p:cNvPr id="4" name="Title 123">
            <a:extLst>
              <a:ext uri="{FF2B5EF4-FFF2-40B4-BE49-F238E27FC236}">
                <a16:creationId xmlns:a16="http://schemas.microsoft.com/office/drawing/2014/main" id="{D950F0CE-5720-4E16-98A8-7560CEAF650D}"/>
              </a:ext>
            </a:extLst>
          </p:cNvPr>
          <p:cNvSpPr txBox="1">
            <a:spLocks/>
          </p:cNvSpPr>
          <p:nvPr/>
        </p:nvSpPr>
        <p:spPr>
          <a:xfrm>
            <a:off x="0" y="96941"/>
            <a:ext cx="7315200"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Proof of Principle: Microbes list</a:t>
            </a:r>
            <a:endParaRPr lang="en-US" sz="3600" b="1" dirty="0"/>
          </a:p>
        </p:txBody>
      </p:sp>
      <p:sp>
        <p:nvSpPr>
          <p:cNvPr id="5" name="TextBox 4">
            <a:extLst>
              <a:ext uri="{FF2B5EF4-FFF2-40B4-BE49-F238E27FC236}">
                <a16:creationId xmlns:a16="http://schemas.microsoft.com/office/drawing/2014/main" id="{45BC1BCF-FD41-48C4-B5BC-689098FC91DF}"/>
              </a:ext>
            </a:extLst>
          </p:cNvPr>
          <p:cNvSpPr txBox="1"/>
          <p:nvPr/>
        </p:nvSpPr>
        <p:spPr>
          <a:xfrm>
            <a:off x="76200" y="494046"/>
            <a:ext cx="2384981" cy="369332"/>
          </a:xfrm>
          <a:prstGeom prst="rect">
            <a:avLst/>
          </a:prstGeom>
          <a:noFill/>
        </p:spPr>
        <p:txBody>
          <a:bodyPr wrap="square" rtlCol="0">
            <a:spAutoFit/>
          </a:bodyPr>
          <a:lstStyle/>
          <a:p>
            <a:r>
              <a:rPr lang="de-DE" dirty="0"/>
              <a:t>Stand: 20.03.22</a:t>
            </a:r>
            <a:endParaRPr lang="en-US" dirty="0"/>
          </a:p>
        </p:txBody>
      </p:sp>
      <p:sp>
        <p:nvSpPr>
          <p:cNvPr id="6" name="TextBox 5">
            <a:extLst>
              <a:ext uri="{FF2B5EF4-FFF2-40B4-BE49-F238E27FC236}">
                <a16:creationId xmlns:a16="http://schemas.microsoft.com/office/drawing/2014/main" id="{9B4C6633-D417-4270-B245-A103F7DE85DE}"/>
              </a:ext>
            </a:extLst>
          </p:cNvPr>
          <p:cNvSpPr txBox="1"/>
          <p:nvPr/>
        </p:nvSpPr>
        <p:spPr>
          <a:xfrm>
            <a:off x="197555" y="1020358"/>
            <a:ext cx="4036891" cy="3139321"/>
          </a:xfrm>
          <a:prstGeom prst="rect">
            <a:avLst/>
          </a:prstGeom>
          <a:noFill/>
        </p:spPr>
        <p:txBody>
          <a:bodyPr wrap="square">
            <a:spAutoFit/>
          </a:bodyPr>
          <a:lstStyle/>
          <a:p>
            <a:r>
              <a:rPr lang="de-DE" u="sng" dirty="0"/>
              <a:t>Microbes list:</a:t>
            </a:r>
          </a:p>
          <a:p>
            <a:pPr marL="285750" indent="-285750">
              <a:buFontTx/>
              <a:buChar char="-"/>
            </a:pPr>
            <a:r>
              <a:rPr lang="de-DE" dirty="0"/>
              <a:t>Collection of list with all (major) microbes in database (done)</a:t>
            </a:r>
          </a:p>
          <a:p>
            <a:pPr marL="285750" indent="-285750">
              <a:buFontTx/>
              <a:buChar char="-"/>
            </a:pPr>
            <a:r>
              <a:rPr lang="de-DE" dirty="0"/>
              <a:t>Categorizing them into pathogenic/non-pathogenic (done)</a:t>
            </a:r>
          </a:p>
          <a:p>
            <a:pPr marL="285750" indent="-285750">
              <a:buFontTx/>
              <a:buChar char="-"/>
            </a:pPr>
            <a:r>
              <a:rPr lang="de-DE" dirty="0"/>
              <a:t>Merging some datasets for the same microbe in one dataset (done)</a:t>
            </a:r>
          </a:p>
          <a:p>
            <a:pPr marL="742950" lvl="1" indent="-285750">
              <a:buFontTx/>
              <a:buChar char="-"/>
            </a:pPr>
            <a:r>
              <a:rPr lang="de-DE" dirty="0"/>
              <a:t>Deleting duplicates</a:t>
            </a:r>
          </a:p>
          <a:p>
            <a:pPr marL="742950" lvl="1" indent="-285750">
              <a:buFontTx/>
              <a:buChar char="-"/>
            </a:pPr>
            <a:r>
              <a:rPr lang="de-DE" dirty="0"/>
              <a:t>If some gene has been found in up in one dataset and down in the other, then both are kept</a:t>
            </a:r>
          </a:p>
        </p:txBody>
      </p:sp>
      <p:graphicFrame>
        <p:nvGraphicFramePr>
          <p:cNvPr id="8" name="Table 7">
            <a:extLst>
              <a:ext uri="{FF2B5EF4-FFF2-40B4-BE49-F238E27FC236}">
                <a16:creationId xmlns:a16="http://schemas.microsoft.com/office/drawing/2014/main" id="{86432C03-F209-4ACB-9E15-932A441C4E75}"/>
              </a:ext>
            </a:extLst>
          </p:cNvPr>
          <p:cNvGraphicFramePr>
            <a:graphicFrameLocks noGrp="1"/>
          </p:cNvGraphicFramePr>
          <p:nvPr>
            <p:extLst>
              <p:ext uri="{D42A27DB-BD31-4B8C-83A1-F6EECF244321}">
                <p14:modId xmlns:p14="http://schemas.microsoft.com/office/powerpoint/2010/main" val="2186270574"/>
              </p:ext>
            </p:extLst>
          </p:nvPr>
        </p:nvGraphicFramePr>
        <p:xfrm>
          <a:off x="4234446" y="1020358"/>
          <a:ext cx="7837908" cy="4841731"/>
        </p:xfrm>
        <a:graphic>
          <a:graphicData uri="http://schemas.openxmlformats.org/drawingml/2006/table">
            <a:tbl>
              <a:tblPr/>
              <a:tblGrid>
                <a:gridCol w="1198581">
                  <a:extLst>
                    <a:ext uri="{9D8B030D-6E8A-4147-A177-3AD203B41FA5}">
                      <a16:colId xmlns:a16="http://schemas.microsoft.com/office/drawing/2014/main" val="1169820315"/>
                    </a:ext>
                  </a:extLst>
                </a:gridCol>
                <a:gridCol w="491552">
                  <a:extLst>
                    <a:ext uri="{9D8B030D-6E8A-4147-A177-3AD203B41FA5}">
                      <a16:colId xmlns:a16="http://schemas.microsoft.com/office/drawing/2014/main" val="3161189946"/>
                    </a:ext>
                  </a:extLst>
                </a:gridCol>
                <a:gridCol w="2430829">
                  <a:extLst>
                    <a:ext uri="{9D8B030D-6E8A-4147-A177-3AD203B41FA5}">
                      <a16:colId xmlns:a16="http://schemas.microsoft.com/office/drawing/2014/main" val="2393508233"/>
                    </a:ext>
                  </a:extLst>
                </a:gridCol>
                <a:gridCol w="444417">
                  <a:extLst>
                    <a:ext uri="{9D8B030D-6E8A-4147-A177-3AD203B41FA5}">
                      <a16:colId xmlns:a16="http://schemas.microsoft.com/office/drawing/2014/main" val="1518874572"/>
                    </a:ext>
                  </a:extLst>
                </a:gridCol>
                <a:gridCol w="1818072">
                  <a:extLst>
                    <a:ext uri="{9D8B030D-6E8A-4147-A177-3AD203B41FA5}">
                      <a16:colId xmlns:a16="http://schemas.microsoft.com/office/drawing/2014/main" val="31167807"/>
                    </a:ext>
                  </a:extLst>
                </a:gridCol>
                <a:gridCol w="1454457">
                  <a:extLst>
                    <a:ext uri="{9D8B030D-6E8A-4147-A177-3AD203B41FA5}">
                      <a16:colId xmlns:a16="http://schemas.microsoft.com/office/drawing/2014/main" val="3775721743"/>
                    </a:ext>
                  </a:extLst>
                </a:gridCol>
              </a:tblGrid>
              <a:tr h="390484">
                <a:tc>
                  <a:txBody>
                    <a:bodyPr/>
                    <a:lstStyle/>
                    <a:p>
                      <a:pPr algn="l" fontAlgn="ctr"/>
                      <a:r>
                        <a:rPr lang="de-DE" sz="600" b="0" i="0" u="none" strike="noStrike">
                          <a:solidFill>
                            <a:srgbClr val="000000"/>
                          </a:solidFill>
                          <a:effectLst/>
                          <a:latin typeface="Calibri" panose="020F0502020204030204" pitchFamily="34" charset="0"/>
                        </a:rPr>
                        <a:t>Microbe</a:t>
                      </a:r>
                    </a:p>
                  </a:txBody>
                  <a:tcPr marL="3899" marR="3899" marT="38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de-DE" sz="600" b="0" i="0" u="none" strike="noStrike">
                          <a:solidFill>
                            <a:srgbClr val="000000"/>
                          </a:solidFill>
                          <a:effectLst/>
                          <a:latin typeface="Calibri" panose="020F0502020204030204" pitchFamily="34" charset="0"/>
                        </a:rPr>
                        <a:t>pathogenic (P)/non-pathogenic (NP)</a:t>
                      </a:r>
                    </a:p>
                  </a:txBody>
                  <a:tcPr marL="3899" marR="3899" marT="38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de-DE" sz="600" b="0" i="0" u="none" strike="noStrike">
                          <a:solidFill>
                            <a:srgbClr val="000000"/>
                          </a:solidFill>
                          <a:effectLst/>
                          <a:latin typeface="Calibri" panose="020F0502020204030204" pitchFamily="34" charset="0"/>
                        </a:rPr>
                        <a:t>Refs</a:t>
                      </a:r>
                    </a:p>
                  </a:txBody>
                  <a:tcPr marL="3899" marR="3899" marT="38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de-DE" sz="600" b="0" i="0" u="none" strike="noStrike">
                          <a:solidFill>
                            <a:srgbClr val="000000"/>
                          </a:solidFill>
                          <a:effectLst/>
                          <a:latin typeface="Calibri" panose="020F0502020204030204" pitchFamily="34" charset="0"/>
                        </a:rPr>
                        <a:t>GSE_number</a:t>
                      </a:r>
                    </a:p>
                  </a:txBody>
                  <a:tcPr marL="3899" marR="3899" marT="38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de-DE" sz="600" b="0" i="0" u="none" strike="noStrike">
                          <a:solidFill>
                            <a:srgbClr val="000000"/>
                          </a:solidFill>
                          <a:effectLst/>
                          <a:latin typeface="Calibri" panose="020F0502020204030204" pitchFamily="34" charset="0"/>
                        </a:rPr>
                        <a:t>stage</a:t>
                      </a:r>
                    </a:p>
                  </a:txBody>
                  <a:tcPr marL="3899" marR="3899" marT="38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de-DE" sz="600" b="0" i="0" u="none" strike="noStrike">
                          <a:solidFill>
                            <a:srgbClr val="000000"/>
                          </a:solidFill>
                          <a:effectLst/>
                          <a:latin typeface="Calibri" panose="020F0502020204030204" pitchFamily="34" charset="0"/>
                        </a:rPr>
                        <a:t>significance </a:t>
                      </a:r>
                    </a:p>
                  </a:txBody>
                  <a:tcPr marL="3899" marR="3899" marT="38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496353"/>
                  </a:ext>
                </a:extLst>
              </a:tr>
              <a:tr h="99459">
                <a:tc>
                  <a:txBody>
                    <a:bodyPr/>
                    <a:lstStyle/>
                    <a:p>
                      <a:pPr algn="l" fontAlgn="b"/>
                      <a:r>
                        <a:rPr lang="de-DE" sz="600" b="0" i="0" u="none" strike="noStrike">
                          <a:solidFill>
                            <a:srgbClr val="000000"/>
                          </a:solidFill>
                          <a:effectLst/>
                          <a:latin typeface="Calibri" panose="020F0502020204030204" pitchFamily="34" charset="0"/>
                        </a:rPr>
                        <a:t>E. Coli OP50</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de-DE" sz="600" b="0" i="0" u="none" strike="noStrike">
                          <a:solidFill>
                            <a:srgbClr val="000000"/>
                          </a:solidFill>
                          <a:effectLst/>
                          <a:latin typeface="Calibri" panose="020F0502020204030204" pitchFamily="34" charset="0"/>
                        </a:rPr>
                        <a:t>NP</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de-DE" sz="600" b="0" i="0" u="none" strike="noStrike">
                          <a:solidFill>
                            <a:srgbClr val="000000"/>
                          </a:solidFill>
                          <a:effectLst/>
                          <a:latin typeface="Calibri" panose="020F0502020204030204" pitchFamily="34" charset="0"/>
                        </a:rPr>
                        <a:t>https://pubmed.ncbi.nlm.nih.gov/29515753/</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de-DE" sz="600" b="0" i="0" u="none" strike="noStrike">
                          <a:solidFill>
                            <a:srgbClr val="000000"/>
                          </a:solidFill>
                          <a:effectLst/>
                          <a:latin typeface="Calibri" panose="020F0502020204030204" pitchFamily="34" charset="0"/>
                        </a:rPr>
                        <a:t>GSE101524</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de-DE" sz="600" b="0" i="0" u="none" strike="noStrike">
                          <a:solidFill>
                            <a:srgbClr val="000000"/>
                          </a:solidFill>
                          <a:effectLst/>
                          <a:latin typeface="Calibri" panose="020F0502020204030204" pitchFamily="34" charset="0"/>
                        </a:rPr>
                        <a:t>Ad1</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de-DE" sz="600" b="0" i="0" u="none" strike="noStrike">
                          <a:solidFill>
                            <a:srgbClr val="000000"/>
                          </a:solidFill>
                          <a:effectLst/>
                          <a:latin typeface="Calibri" panose="020F0502020204030204" pitchFamily="34" charset="0"/>
                        </a:rPr>
                        <a:t>FDR&lt;0.05; foldchange unknown</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3971560753"/>
                  </a:ext>
                </a:extLst>
              </a:tr>
              <a:tr h="99459">
                <a:tc>
                  <a:txBody>
                    <a:bodyPr/>
                    <a:lstStyle/>
                    <a:p>
                      <a:pPr algn="l" fontAlgn="b"/>
                      <a:r>
                        <a:rPr lang="de-DE" sz="600" b="0" i="0" u="none" strike="noStrike">
                          <a:solidFill>
                            <a:srgbClr val="000000"/>
                          </a:solidFill>
                          <a:effectLst/>
                          <a:latin typeface="Calibri" panose="020F0502020204030204" pitchFamily="34" charset="0"/>
                        </a:rPr>
                        <a:t>B. subtilis PY79</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de-DE" sz="600" b="0" i="0" u="none" strike="noStrike">
                          <a:solidFill>
                            <a:srgbClr val="000000"/>
                          </a:solidFill>
                          <a:effectLst/>
                          <a:latin typeface="Calibri" panose="020F0502020204030204" pitchFamily="34" charset="0"/>
                        </a:rPr>
                        <a:t>NP</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de-DE" sz="600" b="0" i="0" u="none" strike="noStrike">
                          <a:solidFill>
                            <a:srgbClr val="000000"/>
                          </a:solidFill>
                          <a:effectLst/>
                          <a:latin typeface="Calibri" panose="020F0502020204030204" pitchFamily="34" charset="0"/>
                        </a:rPr>
                        <a:t>https://pubmed.ncbi.nlm.nih.gov/29515753/</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de-DE" sz="600" b="0" i="0" u="none" strike="noStrike">
                          <a:solidFill>
                            <a:srgbClr val="000000"/>
                          </a:solidFill>
                          <a:effectLst/>
                          <a:latin typeface="Calibri" panose="020F0502020204030204" pitchFamily="34" charset="0"/>
                        </a:rPr>
                        <a:t>GSE101524</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de-DE" sz="600" b="0" i="0" u="none" strike="noStrike">
                          <a:solidFill>
                            <a:srgbClr val="000000"/>
                          </a:solidFill>
                          <a:effectLst/>
                          <a:latin typeface="Calibri" panose="020F0502020204030204" pitchFamily="34" charset="0"/>
                        </a:rPr>
                        <a:t>Ad1</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de-DE" sz="600" b="0" i="0" u="none" strike="noStrike">
                          <a:solidFill>
                            <a:srgbClr val="000000"/>
                          </a:solidFill>
                          <a:effectLst/>
                          <a:latin typeface="Calibri" panose="020F0502020204030204" pitchFamily="34" charset="0"/>
                        </a:rPr>
                        <a:t>FDR&lt;0.05; foldchange unknown</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2559498801"/>
                  </a:ext>
                </a:extLst>
              </a:tr>
              <a:tr h="194850">
                <a:tc>
                  <a:txBody>
                    <a:bodyPr/>
                    <a:lstStyle/>
                    <a:p>
                      <a:pPr algn="l" fontAlgn="b"/>
                      <a:r>
                        <a:rPr lang="de-DE" sz="600" b="0" i="0" u="none" strike="noStrike">
                          <a:solidFill>
                            <a:srgbClr val="000000"/>
                          </a:solidFill>
                          <a:effectLst/>
                          <a:latin typeface="Calibri" panose="020F0502020204030204" pitchFamily="34" charset="0"/>
                        </a:rPr>
                        <a:t>Bacillus thuringiensis Bt407</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de-DE" sz="600" b="0" i="0" u="none" strike="noStrike">
                          <a:solidFill>
                            <a:srgbClr val="000000"/>
                          </a:solidFill>
                          <a:effectLst/>
                          <a:latin typeface="Calibri" panose="020F0502020204030204" pitchFamily="34" charset="0"/>
                        </a:rPr>
                        <a:t>NP</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de-DE" sz="600" b="0" i="0" u="none" strike="noStrike">
                          <a:solidFill>
                            <a:srgbClr val="000000"/>
                          </a:solidFill>
                          <a:effectLst/>
                          <a:latin typeface="Calibri" panose="020F0502020204030204" pitchFamily="34" charset="0"/>
                        </a:rPr>
                        <a:t>https://journals.plos.org/plospathogens/article?id=10.1371/journal.ppat.1009454</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de-DE" sz="600" b="0" i="0" u="none" strike="noStrike">
                          <a:solidFill>
                            <a:srgbClr val="000000"/>
                          </a:solidFill>
                          <a:effectLst/>
                          <a:latin typeface="Calibri" panose="020F0502020204030204" pitchFamily="34" charset="0"/>
                        </a:rPr>
                        <a:t>GSE111797</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de-DE" sz="600" b="0" i="0" u="none" strike="noStrike">
                          <a:solidFill>
                            <a:srgbClr val="000000"/>
                          </a:solidFill>
                          <a:effectLst/>
                          <a:latin typeface="Calibri" panose="020F0502020204030204" pitchFamily="34" charset="0"/>
                        </a:rPr>
                        <a:t>L4</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de-DE" sz="600" b="0" i="0" u="none" strike="noStrike">
                          <a:solidFill>
                            <a:srgbClr val="000000"/>
                          </a:solidFill>
                          <a:effectLst/>
                          <a:latin typeface="Calibri" panose="020F0502020204030204" pitchFamily="34" charset="0"/>
                        </a:rPr>
                        <a:t>q &lt; 0.05; foldchange &gt;= 2</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3877431193"/>
                  </a:ext>
                </a:extLst>
              </a:tr>
              <a:tr h="194850">
                <a:tc>
                  <a:txBody>
                    <a:bodyPr/>
                    <a:lstStyle/>
                    <a:p>
                      <a:pPr algn="l" fontAlgn="b"/>
                      <a:r>
                        <a:rPr lang="de-DE" sz="600" b="0" i="0" u="none" strike="noStrike">
                          <a:solidFill>
                            <a:srgbClr val="000000"/>
                          </a:solidFill>
                          <a:effectLst/>
                          <a:latin typeface="Calibri" panose="020F0502020204030204" pitchFamily="34" charset="0"/>
                        </a:rPr>
                        <a:t>Clostridium butyricum CBM588 </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de-DE" sz="600" b="0" i="0" u="none" strike="noStrike">
                          <a:solidFill>
                            <a:srgbClr val="000000"/>
                          </a:solidFill>
                          <a:effectLst/>
                          <a:latin typeface="Calibri" panose="020F0502020204030204" pitchFamily="34" charset="0"/>
                        </a:rPr>
                        <a:t>NP</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de-DE" sz="600" b="0" i="0" u="none" strike="noStrike">
                          <a:solidFill>
                            <a:srgbClr val="000000"/>
                          </a:solidFill>
                          <a:effectLst/>
                          <a:latin typeface="Calibri" panose="020F0502020204030204" pitchFamily="34" charset="0"/>
                        </a:rPr>
                        <a:t>https://pubmed.ncbi.nlm.nih.gov/30563064/</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de-DE" sz="600" b="0" i="0" u="none" strike="noStrike">
                          <a:solidFill>
                            <a:srgbClr val="000000"/>
                          </a:solidFill>
                          <a:effectLst/>
                          <a:latin typeface="Calibri" panose="020F0502020204030204" pitchFamily="34" charset="0"/>
                        </a:rPr>
                        <a:t>GSE123163</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600" b="0" i="0" u="none" strike="noStrike">
                          <a:solidFill>
                            <a:srgbClr val="000000"/>
                          </a:solidFill>
                          <a:effectLst/>
                          <a:latin typeface="Calibri" panose="020F0502020204030204" pitchFamily="34" charset="0"/>
                        </a:rPr>
                        <a:t>3-day old worms cultivated for 5 days before sequencing</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de-DE" sz="600" b="0" i="0" u="none" strike="noStrike">
                          <a:solidFill>
                            <a:srgbClr val="000000"/>
                          </a:solidFill>
                          <a:effectLst/>
                          <a:latin typeface="Calibri" panose="020F0502020204030204" pitchFamily="34" charset="0"/>
                        </a:rPr>
                        <a:t>p&lt;0.01; foldchange &gt;= 2</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3184133020"/>
                  </a:ext>
                </a:extLst>
              </a:tr>
              <a:tr h="99459">
                <a:tc>
                  <a:txBody>
                    <a:bodyPr/>
                    <a:lstStyle/>
                    <a:p>
                      <a:pPr algn="l" fontAlgn="b"/>
                      <a:r>
                        <a:rPr lang="de-DE" sz="600" b="0" i="0" u="none" strike="noStrike">
                          <a:solidFill>
                            <a:srgbClr val="000000"/>
                          </a:solidFill>
                          <a:effectLst/>
                          <a:latin typeface="Calibri" panose="020F0502020204030204" pitchFamily="34" charset="0"/>
                        </a:rPr>
                        <a:t>Micrococcus luteus</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de-DE" sz="600" b="0" i="0" u="none" strike="noStrike">
                          <a:solidFill>
                            <a:srgbClr val="000000"/>
                          </a:solidFill>
                          <a:effectLst/>
                          <a:latin typeface="Calibri" panose="020F0502020204030204" pitchFamily="34" charset="0"/>
                        </a:rPr>
                        <a:t>NP</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de-DE" sz="600" b="0" i="0" u="none" strike="noStrike">
                          <a:solidFill>
                            <a:srgbClr val="000000"/>
                          </a:solidFill>
                          <a:effectLst/>
                          <a:latin typeface="Calibri" panose="020F0502020204030204" pitchFamily="34" charset="0"/>
                        </a:rPr>
                        <a:t>http://www.ncbi.nlm.nih.gov/pubmed/19503598</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de-DE" sz="600" b="0" i="0" u="none" strike="noStrike">
                          <a:solidFill>
                            <a:srgbClr val="000000"/>
                          </a:solidFill>
                          <a:effectLst/>
                          <a:latin typeface="Calibri" panose="020F0502020204030204" pitchFamily="34" charset="0"/>
                        </a:rPr>
                        <a:t>GSE15923</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de-DE" sz="600" b="0" i="0" u="none" strike="noStrike">
                          <a:solidFill>
                            <a:srgbClr val="000000"/>
                          </a:solidFill>
                          <a:effectLst/>
                          <a:latin typeface="Calibri" panose="020F0502020204030204" pitchFamily="34" charset="0"/>
                        </a:rPr>
                        <a:t>L4?</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de-DE" sz="600" b="0" i="0" u="none" strike="noStrike">
                          <a:solidFill>
                            <a:srgbClr val="000000"/>
                          </a:solidFill>
                          <a:effectLst/>
                          <a:latin typeface="Calibri" panose="020F0502020204030204" pitchFamily="34" charset="0"/>
                        </a:rPr>
                        <a:t>n.a</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917722638"/>
                  </a:ext>
                </a:extLst>
              </a:tr>
              <a:tr h="99459">
                <a:tc>
                  <a:txBody>
                    <a:bodyPr/>
                    <a:lstStyle/>
                    <a:p>
                      <a:pPr algn="l" fontAlgn="b"/>
                      <a:r>
                        <a:rPr lang="de-DE" sz="600" b="0" i="0" u="none" strike="noStrike">
                          <a:solidFill>
                            <a:srgbClr val="000000"/>
                          </a:solidFill>
                          <a:effectLst/>
                          <a:latin typeface="Calibri" panose="020F0502020204030204" pitchFamily="34" charset="0"/>
                        </a:rPr>
                        <a:t>Ochrobactrum anthropi MYb71</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de-DE" sz="600" b="0" i="0" u="none" strike="noStrike">
                          <a:solidFill>
                            <a:srgbClr val="000000"/>
                          </a:solidFill>
                          <a:effectLst/>
                          <a:latin typeface="Calibri" panose="020F0502020204030204" pitchFamily="34" charset="0"/>
                        </a:rPr>
                        <a:t>NP</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de-DE" sz="600" b="0" i="0" u="none" strike="noStrike">
                          <a:solidFill>
                            <a:srgbClr val="000000"/>
                          </a:solidFill>
                          <a:effectLst/>
                          <a:latin typeface="Calibri" panose="020F0502020204030204" pitchFamily="34" charset="0"/>
                        </a:rPr>
                        <a:t>https://pubmed.ncbi.nlm.nih.gov/31440221/</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de-DE" sz="600" b="0" i="0" u="none" strike="noStrike">
                          <a:solidFill>
                            <a:srgbClr val="000000"/>
                          </a:solidFill>
                          <a:effectLst/>
                          <a:latin typeface="Calibri" panose="020F0502020204030204" pitchFamily="34" charset="0"/>
                        </a:rPr>
                        <a:t>GSE111364</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de-DE" sz="600" b="0" i="0" u="none" strike="noStrike">
                          <a:solidFill>
                            <a:srgbClr val="000000"/>
                          </a:solidFill>
                          <a:effectLst/>
                          <a:latin typeface="Calibri" panose="020F0502020204030204" pitchFamily="34" charset="0"/>
                        </a:rPr>
                        <a:t>L4</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de-DE" sz="600" b="0" i="0" u="none" strike="noStrike">
                          <a:solidFill>
                            <a:srgbClr val="000000"/>
                          </a:solidFill>
                          <a:effectLst/>
                          <a:latin typeface="Calibri" panose="020F0502020204030204" pitchFamily="34" charset="0"/>
                        </a:rPr>
                        <a:t>padj&lt;0.05; foldchange &gt;= 2</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2903229713"/>
                  </a:ext>
                </a:extLst>
              </a:tr>
              <a:tr h="99459">
                <a:tc>
                  <a:txBody>
                    <a:bodyPr/>
                    <a:lstStyle/>
                    <a:p>
                      <a:pPr algn="l" fontAlgn="b"/>
                      <a:r>
                        <a:rPr lang="de-DE" sz="600" b="0" i="0" u="none" strike="noStrike">
                          <a:solidFill>
                            <a:srgbClr val="000000"/>
                          </a:solidFill>
                          <a:effectLst/>
                          <a:latin typeface="Calibri" panose="020F0502020204030204" pitchFamily="34" charset="0"/>
                        </a:rPr>
                        <a:t>Ochrobactrum pituitosum MYb237</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de-DE" sz="600" b="0" i="0" u="none" strike="noStrike">
                          <a:solidFill>
                            <a:srgbClr val="000000"/>
                          </a:solidFill>
                          <a:effectLst/>
                          <a:latin typeface="Calibri" panose="020F0502020204030204" pitchFamily="34" charset="0"/>
                        </a:rPr>
                        <a:t>NP</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de-DE" sz="600" b="0" i="0" u="none" strike="noStrike">
                          <a:solidFill>
                            <a:srgbClr val="000000"/>
                          </a:solidFill>
                          <a:effectLst/>
                          <a:latin typeface="Calibri" panose="020F0502020204030204" pitchFamily="34" charset="0"/>
                        </a:rPr>
                        <a:t>https://pubmed.ncbi.nlm.nih.gov/31440221/</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de-DE" sz="600" b="0" i="0" u="none" strike="noStrike">
                          <a:solidFill>
                            <a:srgbClr val="000000"/>
                          </a:solidFill>
                          <a:effectLst/>
                          <a:latin typeface="Calibri" panose="020F0502020204030204" pitchFamily="34" charset="0"/>
                        </a:rPr>
                        <a:t>GSE111364</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de-DE" sz="600" b="0" i="0" u="none" strike="noStrike">
                          <a:solidFill>
                            <a:srgbClr val="000000"/>
                          </a:solidFill>
                          <a:effectLst/>
                          <a:latin typeface="Calibri" panose="020F0502020204030204" pitchFamily="34" charset="0"/>
                        </a:rPr>
                        <a:t>L4</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de-DE" sz="600" b="0" i="0" u="none" strike="noStrike">
                          <a:solidFill>
                            <a:srgbClr val="000000"/>
                          </a:solidFill>
                          <a:effectLst/>
                          <a:latin typeface="Calibri" panose="020F0502020204030204" pitchFamily="34" charset="0"/>
                        </a:rPr>
                        <a:t>padj&lt;0.05; foldchange &gt;= 2</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1419897807"/>
                  </a:ext>
                </a:extLst>
              </a:tr>
              <a:tr h="99459">
                <a:tc>
                  <a:txBody>
                    <a:bodyPr/>
                    <a:lstStyle/>
                    <a:p>
                      <a:pPr algn="l" fontAlgn="b"/>
                      <a:r>
                        <a:rPr lang="de-DE" sz="600" b="0" i="0" u="none" strike="noStrike">
                          <a:solidFill>
                            <a:srgbClr val="000000"/>
                          </a:solidFill>
                          <a:effectLst/>
                          <a:latin typeface="Calibri" panose="020F0502020204030204" pitchFamily="34" charset="0"/>
                        </a:rPr>
                        <a:t>Pseudomonas sp. </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de-DE" sz="600" b="0" i="0" u="none" strike="noStrike">
                          <a:solidFill>
                            <a:srgbClr val="000000"/>
                          </a:solidFill>
                          <a:effectLst/>
                          <a:latin typeface="Calibri" panose="020F0502020204030204" pitchFamily="34" charset="0"/>
                        </a:rPr>
                        <a:t>NP</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de-DE" sz="600" b="0" i="0" u="none" strike="noStrike">
                          <a:solidFill>
                            <a:srgbClr val="000000"/>
                          </a:solidFill>
                          <a:effectLst/>
                          <a:latin typeface="Calibri" panose="020F0502020204030204" pitchFamily="34" charset="0"/>
                        </a:rPr>
                        <a:t>http://www.ncbi.nlm.nih.gov/pubmed/19503598</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de-DE" sz="600" b="0" i="0" u="none" strike="noStrike">
                          <a:solidFill>
                            <a:srgbClr val="000000"/>
                          </a:solidFill>
                          <a:effectLst/>
                          <a:latin typeface="Calibri" panose="020F0502020204030204" pitchFamily="34" charset="0"/>
                        </a:rPr>
                        <a:t>GSE15923</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de-DE" sz="600" b="0" i="0" u="none" strike="noStrike">
                          <a:solidFill>
                            <a:srgbClr val="000000"/>
                          </a:solidFill>
                          <a:effectLst/>
                          <a:latin typeface="Calibri" panose="020F0502020204030204" pitchFamily="34" charset="0"/>
                        </a:rPr>
                        <a:t>L4?</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de-DE" sz="600" b="0" i="0" u="none" strike="noStrike">
                          <a:solidFill>
                            <a:srgbClr val="000000"/>
                          </a:solidFill>
                          <a:effectLst/>
                          <a:latin typeface="Calibri" panose="020F0502020204030204" pitchFamily="34" charset="0"/>
                        </a:rPr>
                        <a:t>n.a</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293332340"/>
                  </a:ext>
                </a:extLst>
              </a:tr>
              <a:tr h="99459">
                <a:tc>
                  <a:txBody>
                    <a:bodyPr/>
                    <a:lstStyle/>
                    <a:p>
                      <a:pPr algn="l" fontAlgn="b"/>
                      <a:r>
                        <a:rPr lang="de-DE" sz="600" b="0" i="0" u="none" strike="noStrike">
                          <a:solidFill>
                            <a:srgbClr val="000000"/>
                          </a:solidFill>
                          <a:effectLst/>
                          <a:latin typeface="Calibri" panose="020F0502020204030204" pitchFamily="34" charset="0"/>
                        </a:rPr>
                        <a:t>S. maltophilia K279a</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de-DE" sz="600" b="0" i="0" u="none" strike="noStrike">
                          <a:solidFill>
                            <a:srgbClr val="000000"/>
                          </a:solidFill>
                          <a:effectLst/>
                          <a:latin typeface="Calibri" panose="020F0502020204030204" pitchFamily="34" charset="0"/>
                        </a:rPr>
                        <a:t>NP</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de-DE" sz="600" b="0" i="0" u="none" strike="noStrike">
                          <a:solidFill>
                            <a:srgbClr val="000000"/>
                          </a:solidFill>
                          <a:effectLst/>
                          <a:latin typeface="Calibri" panose="020F0502020204030204" pitchFamily="34" charset="0"/>
                        </a:rPr>
                        <a:t>https://pubmed.ncbi.nlm.nih.gov/30177956/</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de-DE" sz="600" b="0" i="0" u="none" strike="noStrike">
                          <a:solidFill>
                            <a:srgbClr val="000000"/>
                          </a:solidFill>
                          <a:effectLst/>
                          <a:latin typeface="Calibri" panose="020F0502020204030204" pitchFamily="34" charset="0"/>
                        </a:rPr>
                        <a:t>GSE107272</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de-DE" sz="600" b="0" i="0" u="none" strike="noStrike">
                          <a:solidFill>
                            <a:srgbClr val="000000"/>
                          </a:solidFill>
                          <a:effectLst/>
                          <a:latin typeface="Calibri" panose="020F0502020204030204" pitchFamily="34" charset="0"/>
                        </a:rPr>
                        <a:t>L4</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de-DE" sz="600" b="0" i="0" u="none" strike="noStrike">
                          <a:solidFill>
                            <a:srgbClr val="000000"/>
                          </a:solidFill>
                          <a:effectLst/>
                          <a:latin typeface="Calibri" panose="020F0502020204030204" pitchFamily="34" charset="0"/>
                        </a:rPr>
                        <a:t>Benjamini-Hochberg&lt;0.05; foldchange &gt;= 1.5</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2270964728"/>
                  </a:ext>
                </a:extLst>
              </a:tr>
              <a:tr h="99459">
                <a:tc rowSpan="2">
                  <a:txBody>
                    <a:bodyPr/>
                    <a:lstStyle/>
                    <a:p>
                      <a:pPr algn="l" fontAlgn="ctr"/>
                      <a:r>
                        <a:rPr lang="de-DE" sz="600" b="0" i="0" u="none" strike="noStrike">
                          <a:solidFill>
                            <a:srgbClr val="000000"/>
                          </a:solidFill>
                          <a:effectLst/>
                          <a:latin typeface="Calibri" panose="020F0502020204030204" pitchFamily="34" charset="0"/>
                        </a:rPr>
                        <a:t>Bacillus thuringiensis Bt247</a:t>
                      </a:r>
                    </a:p>
                  </a:txBody>
                  <a:tcPr marL="3899" marR="3899" marT="38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rowSpan="2">
                  <a:txBody>
                    <a:bodyPr/>
                    <a:lstStyle/>
                    <a:p>
                      <a:pPr algn="l" fontAlgn="ctr"/>
                      <a:r>
                        <a:rPr lang="de-DE" sz="600" b="0" i="0" u="none" strike="noStrike">
                          <a:solidFill>
                            <a:srgbClr val="000000"/>
                          </a:solidFill>
                          <a:effectLst/>
                          <a:latin typeface="Calibri" panose="020F0502020204030204" pitchFamily="34" charset="0"/>
                        </a:rPr>
                        <a:t>P</a:t>
                      </a:r>
                    </a:p>
                  </a:txBody>
                  <a:tcPr marL="3899" marR="3899" marT="38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http://www.ncbi.nlm.nih.gov/pubmed/21931778</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E-MEXP-2168</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dirty="0">
                          <a:solidFill>
                            <a:srgbClr val="000000"/>
                          </a:solidFill>
                          <a:effectLst/>
                          <a:latin typeface="Calibri" panose="020F0502020204030204" pitchFamily="34" charset="0"/>
                        </a:rPr>
                        <a:t>L4</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dirty="0">
                          <a:solidFill>
                            <a:srgbClr val="000000"/>
                          </a:solidFill>
                          <a:effectLst/>
                          <a:latin typeface="Calibri" panose="020F0502020204030204" pitchFamily="34" charset="0"/>
                        </a:rPr>
                        <a:t>n.a.</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778671869"/>
                  </a:ext>
                </a:extLst>
              </a:tr>
              <a:tr h="194850">
                <a:tc vMerge="1">
                  <a:txBody>
                    <a:bodyPr/>
                    <a:lstStyle/>
                    <a:p>
                      <a:endParaRPr lang="de-DE"/>
                    </a:p>
                  </a:txBody>
                  <a:tcPr/>
                </a:tc>
                <a:tc vMerge="1">
                  <a:txBody>
                    <a:bodyPr/>
                    <a:lstStyle/>
                    <a:p>
                      <a:endParaRPr lang="de-DE"/>
                    </a:p>
                  </a:txBody>
                  <a:tcPr/>
                </a:tc>
                <a:tc>
                  <a:txBody>
                    <a:bodyPr/>
                    <a:lstStyle/>
                    <a:p>
                      <a:pPr algn="l" fontAlgn="b"/>
                      <a:r>
                        <a:rPr lang="de-DE" sz="600" b="0" i="0" u="none" strike="noStrike" dirty="0">
                          <a:solidFill>
                            <a:srgbClr val="000000"/>
                          </a:solidFill>
                          <a:effectLst/>
                          <a:latin typeface="Calibri" panose="020F0502020204030204" pitchFamily="34" charset="0"/>
                        </a:rPr>
                        <a:t>https://journals.plos.org/plospathogens/article?id=10.1371/journal.ppat.1009454</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GSE111797</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600" b="0" i="0" u="none" strike="noStrike" dirty="0">
                          <a:solidFill>
                            <a:srgbClr val="000000"/>
                          </a:solidFill>
                          <a:effectLst/>
                          <a:latin typeface="Calibri" panose="020F0502020204030204" pitchFamily="34" charset="0"/>
                        </a:rPr>
                        <a:t>L4; take one time point or only 6h/12h</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dirty="0">
                          <a:solidFill>
                            <a:srgbClr val="000000"/>
                          </a:solidFill>
                          <a:effectLst/>
                          <a:latin typeface="Calibri" panose="020F0502020204030204" pitchFamily="34" charset="0"/>
                        </a:rPr>
                        <a:t>q &lt; 0.05; foldchange &gt;= 2</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2924411889"/>
                  </a:ext>
                </a:extLst>
              </a:tr>
              <a:tr h="99459">
                <a:tc>
                  <a:txBody>
                    <a:bodyPr/>
                    <a:lstStyle/>
                    <a:p>
                      <a:pPr algn="l" fontAlgn="b"/>
                      <a:r>
                        <a:rPr lang="de-DE" sz="600" b="0" i="0" u="none" strike="noStrike">
                          <a:solidFill>
                            <a:srgbClr val="000000"/>
                          </a:solidFill>
                          <a:effectLst/>
                          <a:latin typeface="Calibri" panose="020F0502020204030204" pitchFamily="34" charset="0"/>
                        </a:rPr>
                        <a:t>Bacillus thuringiensis Bt247 (1:10)</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P</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https://pubmed.ncbi.nlm.nih.gov/25720978/</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GSE64401</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600" b="0" i="0" u="none" strike="noStrike">
                          <a:solidFill>
                            <a:srgbClr val="000000"/>
                          </a:solidFill>
                          <a:effectLst/>
                          <a:latin typeface="Calibri" panose="020F0502020204030204" pitchFamily="34" charset="0"/>
                        </a:rPr>
                        <a:t>L4; take one time point or only 6h/12h</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(fold&gt;=2 &amp; fdr &lt;0.05)</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3415649329"/>
                  </a:ext>
                </a:extLst>
              </a:tr>
              <a:tr h="99459">
                <a:tc>
                  <a:txBody>
                    <a:bodyPr/>
                    <a:lstStyle/>
                    <a:p>
                      <a:pPr algn="l" fontAlgn="b"/>
                      <a:r>
                        <a:rPr lang="de-DE" sz="600" b="0" i="0" u="none" strike="noStrike">
                          <a:solidFill>
                            <a:srgbClr val="000000"/>
                          </a:solidFill>
                          <a:effectLst/>
                          <a:latin typeface="Calibri" panose="020F0502020204030204" pitchFamily="34" charset="0"/>
                        </a:rPr>
                        <a:t>Bacillus thuringiensis Bt247 (1:2)</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P</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https://pubmed.ncbi.nlm.nih.gov/25720978/</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GSE64401</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600" b="0" i="0" u="none" strike="noStrike">
                          <a:solidFill>
                            <a:srgbClr val="000000"/>
                          </a:solidFill>
                          <a:effectLst/>
                          <a:latin typeface="Calibri" panose="020F0502020204030204" pitchFamily="34" charset="0"/>
                        </a:rPr>
                        <a:t>L4; take one time point or only 6h/12h</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(fold&gt;=2 &amp; fdr &lt;0.05)</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4157904549"/>
                  </a:ext>
                </a:extLst>
              </a:tr>
              <a:tr h="194850">
                <a:tc>
                  <a:txBody>
                    <a:bodyPr/>
                    <a:lstStyle/>
                    <a:p>
                      <a:pPr algn="l" fontAlgn="b"/>
                      <a:r>
                        <a:rPr lang="de-DE" sz="600" b="0" i="0" u="none" strike="noStrike">
                          <a:solidFill>
                            <a:srgbClr val="000000"/>
                          </a:solidFill>
                          <a:effectLst/>
                          <a:latin typeface="Calibri" panose="020F0502020204030204" pitchFamily="34" charset="0"/>
                        </a:rPr>
                        <a:t>Bacillus thuringiensis Bt679</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P</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https://journals.plos.org/plospathogens/article?id=10.1371/journal.ppat.1009454</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GSE111797</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600" b="0" i="0" u="none" strike="noStrike">
                          <a:solidFill>
                            <a:srgbClr val="000000"/>
                          </a:solidFill>
                          <a:effectLst/>
                          <a:latin typeface="Calibri" panose="020F0502020204030204" pitchFamily="34" charset="0"/>
                        </a:rPr>
                        <a:t>L4; take one time point or only 6h/12h</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q &lt; 0.05; foldchange &gt;= 2</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2737826830"/>
                  </a:ext>
                </a:extLst>
              </a:tr>
              <a:tr h="99459">
                <a:tc>
                  <a:txBody>
                    <a:bodyPr/>
                    <a:lstStyle/>
                    <a:p>
                      <a:pPr algn="l" fontAlgn="b"/>
                      <a:r>
                        <a:rPr lang="de-DE" sz="600" b="0" i="0" u="none" strike="noStrike">
                          <a:solidFill>
                            <a:srgbClr val="000000"/>
                          </a:solidFill>
                          <a:effectLst/>
                          <a:latin typeface="Calibri" panose="020F0502020204030204" pitchFamily="34" charset="0"/>
                        </a:rPr>
                        <a:t>B. thuringiensis DB27</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P</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http://www.ncbi.nlm.nih.gov/pubmed/23028509</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GSE36636</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young adult stage</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n.a.</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2748787530"/>
                  </a:ext>
                </a:extLst>
              </a:tr>
              <a:tr h="99459">
                <a:tc>
                  <a:txBody>
                    <a:bodyPr/>
                    <a:lstStyle/>
                    <a:p>
                      <a:pPr algn="l" fontAlgn="b"/>
                      <a:r>
                        <a:rPr lang="de-DE" sz="600" b="0" i="0" u="none" strike="noStrike">
                          <a:solidFill>
                            <a:srgbClr val="000000"/>
                          </a:solidFill>
                          <a:effectLst/>
                          <a:latin typeface="Calibri" panose="020F0502020204030204" pitchFamily="34" charset="0"/>
                        </a:rPr>
                        <a:t>Bacillus thuringiensis DB27; Cry5B </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P</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https://pubmed.ncbi.nlm.nih.gov/30630824/</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GSE125131</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L4</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ANOVA p&lt;0.05; foldchange &gt;= 2</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3157378155"/>
                  </a:ext>
                </a:extLst>
              </a:tr>
              <a:tr h="194850">
                <a:tc>
                  <a:txBody>
                    <a:bodyPr/>
                    <a:lstStyle/>
                    <a:p>
                      <a:pPr algn="l" fontAlgn="b"/>
                      <a:r>
                        <a:rPr lang="de-DE" sz="600" b="0" i="0" u="none" strike="noStrike">
                          <a:solidFill>
                            <a:srgbClr val="000000"/>
                          </a:solidFill>
                          <a:effectLst/>
                          <a:latin typeface="Calibri" panose="020F0502020204030204" pitchFamily="34" charset="0"/>
                        </a:rPr>
                        <a:t>E. coli expressing Cry5B</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(P)</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https://www.tandfonline.com/doi/full/10.1080/15548627.2016.1256933?scroll=top&amp;needAccess=true</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GSE78878</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L4</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p &lt; 0.05; foldchange &gt;= 0</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2465673457"/>
                  </a:ext>
                </a:extLst>
              </a:tr>
              <a:tr h="99459">
                <a:tc>
                  <a:txBody>
                    <a:bodyPr/>
                    <a:lstStyle/>
                    <a:p>
                      <a:pPr algn="l" fontAlgn="b"/>
                      <a:r>
                        <a:rPr lang="de-DE" sz="600" b="0" i="0" u="none" strike="noStrike">
                          <a:solidFill>
                            <a:srgbClr val="000000"/>
                          </a:solidFill>
                          <a:effectLst/>
                          <a:latin typeface="Calibri" panose="020F0502020204030204" pitchFamily="34" charset="0"/>
                        </a:rPr>
                        <a:t>D. coniospora</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P</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http://www.ncbi.nlm.nih.gov/pubmed/21602919</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NA</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L4</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n.a.</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1899284004"/>
                  </a:ext>
                </a:extLst>
              </a:tr>
              <a:tr h="99459">
                <a:tc>
                  <a:txBody>
                    <a:bodyPr/>
                    <a:lstStyle/>
                    <a:p>
                      <a:pPr algn="l" fontAlgn="b"/>
                      <a:r>
                        <a:rPr lang="de-DE" sz="600" b="0" i="0" u="none" strike="noStrike">
                          <a:solidFill>
                            <a:srgbClr val="000000"/>
                          </a:solidFill>
                          <a:effectLst/>
                          <a:latin typeface="Calibri" panose="020F0502020204030204" pitchFamily="34" charset="0"/>
                        </a:rPr>
                        <a:t>E. carotovora</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P</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dirty="0">
                          <a:solidFill>
                            <a:srgbClr val="000000"/>
                          </a:solidFill>
                          <a:effectLst/>
                          <a:latin typeface="Calibri" panose="020F0502020204030204" pitchFamily="34" charset="0"/>
                        </a:rPr>
                        <a:t>http://www.ncbi.nlm.nih.gov/pubmed/17875205</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Wong</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L4</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n.a.</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1289842914"/>
                  </a:ext>
                </a:extLst>
              </a:tr>
              <a:tr h="99459">
                <a:tc rowSpan="2">
                  <a:txBody>
                    <a:bodyPr/>
                    <a:lstStyle/>
                    <a:p>
                      <a:pPr algn="l" fontAlgn="ctr"/>
                      <a:r>
                        <a:rPr lang="de-DE" sz="600" b="0" i="0" u="none" strike="noStrike">
                          <a:solidFill>
                            <a:srgbClr val="000000"/>
                          </a:solidFill>
                          <a:effectLst/>
                          <a:latin typeface="Calibri" panose="020F0502020204030204" pitchFamily="34" charset="0"/>
                        </a:rPr>
                        <a:t>E. Faecalis OG1RF </a:t>
                      </a:r>
                    </a:p>
                  </a:txBody>
                  <a:tcPr marL="3899" marR="3899" marT="38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rowSpan="2">
                  <a:txBody>
                    <a:bodyPr/>
                    <a:lstStyle/>
                    <a:p>
                      <a:pPr algn="l" fontAlgn="ctr"/>
                      <a:r>
                        <a:rPr lang="de-DE" sz="600" b="0" i="0" u="none" strike="noStrike">
                          <a:solidFill>
                            <a:srgbClr val="000000"/>
                          </a:solidFill>
                          <a:effectLst/>
                          <a:latin typeface="Calibri" panose="020F0502020204030204" pitchFamily="34" charset="0"/>
                        </a:rPr>
                        <a:t>P</a:t>
                      </a:r>
                    </a:p>
                  </a:txBody>
                  <a:tcPr marL="3899" marR="3899" marT="38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https://pubmed.ncbi.nlm.nih.gov/30695063/</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GSE124372</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L4</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q&lt;0.05; foldchange &gt;= 2</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2788720506"/>
                  </a:ext>
                </a:extLst>
              </a:tr>
              <a:tr h="99459">
                <a:tc vMerge="1">
                  <a:txBody>
                    <a:bodyPr/>
                    <a:lstStyle/>
                    <a:p>
                      <a:endParaRPr lang="de-DE"/>
                    </a:p>
                  </a:txBody>
                  <a:tcPr/>
                </a:tc>
                <a:tc vMerge="1">
                  <a:txBody>
                    <a:bodyPr/>
                    <a:lstStyle/>
                    <a:p>
                      <a:endParaRPr lang="de-DE"/>
                    </a:p>
                  </a:txBody>
                  <a:tcPr/>
                </a:tc>
                <a:tc>
                  <a:txBody>
                    <a:bodyPr/>
                    <a:lstStyle/>
                    <a:p>
                      <a:pPr algn="l" fontAlgn="b"/>
                      <a:r>
                        <a:rPr lang="de-DE" sz="600" b="0" i="0" u="sng" strike="noStrike">
                          <a:solidFill>
                            <a:srgbClr val="0563C1"/>
                          </a:solidFill>
                          <a:effectLst/>
                          <a:latin typeface="Calibri" panose="020F0502020204030204" pitchFamily="34" charset="0"/>
                          <a:hlinkClick r:id="rId3"/>
                        </a:rPr>
                        <a:t>http://www.ncbi.nlm.nih.gov/pubmed/21602919</a:t>
                      </a:r>
                      <a:endParaRPr lang="de-DE" sz="600" b="0" i="0" u="sng" strike="noStrike">
                        <a:solidFill>
                          <a:srgbClr val="0563C1"/>
                        </a:solidFill>
                        <a:effectLst/>
                        <a:latin typeface="Calibri" panose="020F0502020204030204" pitchFamily="34" charset="0"/>
                      </a:endParaRP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Wong</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L4</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n.a.</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3216413463"/>
                  </a:ext>
                </a:extLst>
              </a:tr>
              <a:tr h="99459">
                <a:tc>
                  <a:txBody>
                    <a:bodyPr/>
                    <a:lstStyle/>
                    <a:p>
                      <a:pPr algn="l" fontAlgn="b"/>
                      <a:r>
                        <a:rPr lang="de-DE" sz="600" b="0" i="0" u="none" strike="noStrike">
                          <a:solidFill>
                            <a:srgbClr val="000000"/>
                          </a:solidFill>
                          <a:effectLst/>
                          <a:latin typeface="Calibri" panose="020F0502020204030204" pitchFamily="34" charset="0"/>
                        </a:rPr>
                        <a:t>E. faecalis MMH594</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P</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sng" strike="noStrike">
                          <a:solidFill>
                            <a:srgbClr val="0563C1"/>
                          </a:solidFill>
                          <a:effectLst/>
                          <a:latin typeface="Calibri" panose="020F0502020204030204" pitchFamily="34" charset="0"/>
                          <a:hlinkClick r:id="rId4"/>
                        </a:rPr>
                        <a:t>https://pubmed.ncbi.nlm.nih.gov/29436902/</a:t>
                      </a:r>
                      <a:endParaRPr lang="de-DE" sz="600" b="0" i="0" u="sng" strike="noStrike">
                        <a:solidFill>
                          <a:srgbClr val="0563C1"/>
                        </a:solidFill>
                        <a:effectLst/>
                        <a:latin typeface="Calibri" panose="020F0502020204030204" pitchFamily="34" charset="0"/>
                      </a:endParaRP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GSE95636</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young adult stage</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padj &lt; 0.05; foldchange &gt;=2</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2335059815"/>
                  </a:ext>
                </a:extLst>
              </a:tr>
              <a:tr h="99459">
                <a:tc>
                  <a:txBody>
                    <a:bodyPr/>
                    <a:lstStyle/>
                    <a:p>
                      <a:pPr algn="l" fontAlgn="b"/>
                      <a:r>
                        <a:rPr lang="de-DE" sz="600" b="0" i="0" u="none" strike="noStrike">
                          <a:solidFill>
                            <a:srgbClr val="000000"/>
                          </a:solidFill>
                          <a:effectLst/>
                          <a:latin typeface="Calibri" panose="020F0502020204030204" pitchFamily="34" charset="0"/>
                        </a:rPr>
                        <a:t>E. faecium E007 </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P</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sng" strike="noStrike">
                          <a:solidFill>
                            <a:srgbClr val="0563C1"/>
                          </a:solidFill>
                          <a:effectLst/>
                          <a:latin typeface="Calibri" panose="020F0502020204030204" pitchFamily="34" charset="0"/>
                        </a:rPr>
                        <a:t>https://pubmed.ncbi.nlm.nih.gov/29436902/</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GSE95636</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young adult stage</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padj &lt; 0.05; foldchange &gt;=2</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450505038"/>
                  </a:ext>
                </a:extLst>
              </a:tr>
              <a:tr h="99459">
                <a:tc>
                  <a:txBody>
                    <a:bodyPr/>
                    <a:lstStyle/>
                    <a:p>
                      <a:pPr algn="l" fontAlgn="b"/>
                      <a:r>
                        <a:rPr lang="de-DE" sz="600" b="0" i="0" u="none" strike="noStrike">
                          <a:solidFill>
                            <a:srgbClr val="000000"/>
                          </a:solidFill>
                          <a:effectLst/>
                          <a:latin typeface="Calibri" panose="020F0502020204030204" pitchFamily="34" charset="0"/>
                        </a:rPr>
                        <a:t>Harposporium</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P</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http://www.ncbi.nlm.nih.gov/pubmed/21602919</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NA</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L4</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n.a.</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3645106051"/>
                  </a:ext>
                </a:extLst>
              </a:tr>
              <a:tr h="99459">
                <a:tc>
                  <a:txBody>
                    <a:bodyPr/>
                    <a:lstStyle/>
                    <a:p>
                      <a:pPr algn="l" fontAlgn="b"/>
                      <a:r>
                        <a:rPr lang="de-DE" sz="600" b="0" i="0" u="none" strike="noStrike">
                          <a:solidFill>
                            <a:srgbClr val="000000"/>
                          </a:solidFill>
                          <a:effectLst/>
                          <a:latin typeface="Calibri" panose="020F0502020204030204" pitchFamily="34" charset="0"/>
                        </a:rPr>
                        <a:t>Microbacterium nematophilum</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P</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http://www.ncbi.nlm.nih.gov/pubmed/16809667</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E-MEXP-696</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L3</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n.a.</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3291774623"/>
                  </a:ext>
                </a:extLst>
              </a:tr>
              <a:tr h="194850">
                <a:tc>
                  <a:txBody>
                    <a:bodyPr/>
                    <a:lstStyle/>
                    <a:p>
                      <a:pPr algn="l" fontAlgn="b"/>
                      <a:r>
                        <a:rPr lang="de-DE" sz="600" b="0" i="0" u="none" strike="noStrike">
                          <a:solidFill>
                            <a:srgbClr val="000000"/>
                          </a:solidFill>
                          <a:effectLst/>
                          <a:latin typeface="Calibri" panose="020F0502020204030204" pitchFamily="34" charset="0"/>
                        </a:rPr>
                        <a:t>Myzocytiopsis humicola</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P</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https://www.sciencedirect.com/science/article/pii/S0960982218300319#app2</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GSE101647</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600" b="0" i="0" u="none" strike="noStrike">
                          <a:solidFill>
                            <a:srgbClr val="000000"/>
                          </a:solidFill>
                          <a:effectLst/>
                          <a:latin typeface="Calibri" panose="020F0502020204030204" pitchFamily="34" charset="0"/>
                        </a:rPr>
                        <a:t>L4; Time point 12h/24h?</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FDR &lt; 0.05; foldchange &gt;= 0</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1253750800"/>
                  </a:ext>
                </a:extLst>
              </a:tr>
              <a:tr h="99459">
                <a:tc>
                  <a:txBody>
                    <a:bodyPr/>
                    <a:lstStyle/>
                    <a:p>
                      <a:pPr algn="l" fontAlgn="b"/>
                      <a:r>
                        <a:rPr lang="de-DE" sz="600" b="0" i="0" u="none" strike="noStrike">
                          <a:solidFill>
                            <a:srgbClr val="000000"/>
                          </a:solidFill>
                          <a:effectLst/>
                          <a:latin typeface="Calibri" panose="020F0502020204030204" pitchFamily="34" charset="0"/>
                        </a:rPr>
                        <a:t>N. parisii</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P</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http://www.ncbi.nlm.nih.gov/pubmed/24945527</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NA</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L1</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n.a.</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1056891002"/>
                  </a:ext>
                </a:extLst>
              </a:tr>
              <a:tr h="99459">
                <a:tc>
                  <a:txBody>
                    <a:bodyPr/>
                    <a:lstStyle/>
                    <a:p>
                      <a:pPr algn="l" fontAlgn="b"/>
                      <a:r>
                        <a:rPr lang="de-DE" sz="600" b="0" i="0" u="none" strike="noStrike">
                          <a:solidFill>
                            <a:srgbClr val="000000"/>
                          </a:solidFill>
                          <a:effectLst/>
                          <a:latin typeface="Calibri" panose="020F0502020204030204" pitchFamily="34" charset="0"/>
                        </a:rPr>
                        <a:t>Orsay Virus</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P</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https://journals.asm.org/doi/full/10.1128/mBio.00924-17</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GSE95229</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L4</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600" b="0" i="0" u="none" strike="noStrike">
                          <a:solidFill>
                            <a:srgbClr val="000000"/>
                          </a:solidFill>
                          <a:effectLst/>
                          <a:latin typeface="Calibri" panose="020F0502020204030204" pitchFamily="34" charset="0"/>
                        </a:rPr>
                        <a:t>padj &lt; 0.01 and foldchange &gt;= 2</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355604567"/>
                  </a:ext>
                </a:extLst>
              </a:tr>
              <a:tr h="99459">
                <a:tc rowSpan="3">
                  <a:txBody>
                    <a:bodyPr/>
                    <a:lstStyle/>
                    <a:p>
                      <a:pPr algn="l" fontAlgn="ctr"/>
                      <a:r>
                        <a:rPr lang="de-DE" sz="600" b="0" i="0" u="none" strike="noStrike">
                          <a:solidFill>
                            <a:srgbClr val="000000"/>
                          </a:solidFill>
                          <a:effectLst/>
                          <a:latin typeface="Calibri" panose="020F0502020204030204" pitchFamily="34" charset="0"/>
                        </a:rPr>
                        <a:t>P. aeruginosa PA14</a:t>
                      </a:r>
                    </a:p>
                  </a:txBody>
                  <a:tcPr marL="3899" marR="3899" marT="38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rowSpan="3">
                  <a:txBody>
                    <a:bodyPr/>
                    <a:lstStyle/>
                    <a:p>
                      <a:pPr algn="l" fontAlgn="ctr"/>
                      <a:r>
                        <a:rPr lang="de-DE" sz="600" b="0" i="0" u="none" strike="noStrike">
                          <a:solidFill>
                            <a:srgbClr val="000000"/>
                          </a:solidFill>
                          <a:effectLst/>
                          <a:latin typeface="Calibri" panose="020F0502020204030204" pitchFamily="34" charset="0"/>
                        </a:rPr>
                        <a:t>P</a:t>
                      </a:r>
                    </a:p>
                  </a:txBody>
                  <a:tcPr marL="3899" marR="3899" marT="38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https://pubmed.ncbi.nlm.nih.gov/27066825/</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GSE60063</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L4, TP: 12/24h</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q &lt; 0.05; foldchange &gt;= 2</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1110917451"/>
                  </a:ext>
                </a:extLst>
              </a:tr>
              <a:tr h="99459">
                <a:tc vMerge="1">
                  <a:txBody>
                    <a:bodyPr/>
                    <a:lstStyle/>
                    <a:p>
                      <a:endParaRPr lang="de-DE"/>
                    </a:p>
                  </a:txBody>
                  <a:tcPr/>
                </a:tc>
                <a:tc vMerge="1">
                  <a:txBody>
                    <a:bodyPr/>
                    <a:lstStyle/>
                    <a:p>
                      <a:endParaRPr lang="de-DE"/>
                    </a:p>
                  </a:txBody>
                  <a:tcPr/>
                </a:tc>
                <a:tc>
                  <a:txBody>
                    <a:bodyPr/>
                    <a:lstStyle/>
                    <a:p>
                      <a:pPr algn="l" fontAlgn="b"/>
                      <a:r>
                        <a:rPr lang="de-DE" sz="600" b="0" i="0" u="none" strike="noStrike">
                          <a:solidFill>
                            <a:srgbClr val="000000"/>
                          </a:solidFill>
                          <a:effectLst/>
                          <a:latin typeface="Calibri" panose="020F0502020204030204" pitchFamily="34" charset="0"/>
                        </a:rPr>
                        <a:t>https://pubmed.ncbi.nlm.nih.gov/30789901/</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GSE119292</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L4</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padj&lt;0.05; foldchange &lt;= 2</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22893855"/>
                  </a:ext>
                </a:extLst>
              </a:tr>
              <a:tr h="99459">
                <a:tc vMerge="1">
                  <a:txBody>
                    <a:bodyPr/>
                    <a:lstStyle/>
                    <a:p>
                      <a:endParaRPr lang="de-DE"/>
                    </a:p>
                  </a:txBody>
                  <a:tcPr/>
                </a:tc>
                <a:tc vMerge="1">
                  <a:txBody>
                    <a:bodyPr/>
                    <a:lstStyle/>
                    <a:p>
                      <a:endParaRPr lang="de-DE"/>
                    </a:p>
                  </a:txBody>
                  <a:tcPr/>
                </a:tc>
                <a:tc>
                  <a:txBody>
                    <a:bodyPr/>
                    <a:lstStyle/>
                    <a:p>
                      <a:pPr algn="l" fontAlgn="b"/>
                      <a:r>
                        <a:rPr lang="de-DE" sz="600" b="0" i="0" u="none" strike="noStrike">
                          <a:solidFill>
                            <a:srgbClr val="000000"/>
                          </a:solidFill>
                          <a:effectLst/>
                          <a:latin typeface="Calibri" panose="020F0502020204030204" pitchFamily="34" charset="0"/>
                        </a:rPr>
                        <a:t>https://pubmed.ncbi.nlm.nih.gov/32857822/</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GSE121091</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600" b="0" i="0" u="none" strike="noStrike">
                          <a:solidFill>
                            <a:srgbClr val="000000"/>
                          </a:solidFill>
                          <a:effectLst/>
                          <a:latin typeface="Calibri" panose="020F0502020204030204" pitchFamily="34" charset="0"/>
                        </a:rPr>
                        <a:t>young adult stage; TP: 24h</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p&lt;0.01; foldchange &gt;= 2</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1253362958"/>
                  </a:ext>
                </a:extLst>
              </a:tr>
              <a:tr h="99459">
                <a:tc>
                  <a:txBody>
                    <a:bodyPr/>
                    <a:lstStyle/>
                    <a:p>
                      <a:pPr algn="l" fontAlgn="b"/>
                      <a:r>
                        <a:rPr lang="de-DE" sz="600" b="0" i="0" u="none" strike="noStrike">
                          <a:solidFill>
                            <a:srgbClr val="000000"/>
                          </a:solidFill>
                          <a:effectLst/>
                          <a:latin typeface="Calibri" panose="020F0502020204030204" pitchFamily="34" charset="0"/>
                        </a:rPr>
                        <a:t>P. luminscens</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P</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http://www.ncbi.nlm.nih.gov/pubmed/21602919</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Wong</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L4</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n.a.</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603595584"/>
                  </a:ext>
                </a:extLst>
              </a:tr>
              <a:tr h="99459">
                <a:tc>
                  <a:txBody>
                    <a:bodyPr/>
                    <a:lstStyle/>
                    <a:p>
                      <a:pPr algn="l" fontAlgn="ctr"/>
                      <a:r>
                        <a:rPr lang="de-DE" sz="600" b="0" i="0" u="none" strike="noStrike">
                          <a:solidFill>
                            <a:srgbClr val="000000"/>
                          </a:solidFill>
                          <a:effectLst/>
                          <a:latin typeface="Calibri" panose="020F0502020204030204" pitchFamily="34" charset="0"/>
                        </a:rPr>
                        <a:t>s. aureus</a:t>
                      </a:r>
                    </a:p>
                  </a:txBody>
                  <a:tcPr marL="3899" marR="3899" marT="38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ctr"/>
                      <a:r>
                        <a:rPr lang="de-DE" sz="600" b="0" i="0" u="none" strike="noStrike">
                          <a:solidFill>
                            <a:srgbClr val="000000"/>
                          </a:solidFill>
                          <a:effectLst/>
                          <a:latin typeface="Calibri" panose="020F0502020204030204" pitchFamily="34" charset="0"/>
                        </a:rPr>
                        <a:t>P</a:t>
                      </a:r>
                    </a:p>
                  </a:txBody>
                  <a:tcPr marL="3899" marR="3899" marT="38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http://www.ncbi.nlm.nih.gov/pubmed/23028509</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GSE36636</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young adult stage</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n.a.</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2559514903"/>
                  </a:ext>
                </a:extLst>
              </a:tr>
              <a:tr h="99459">
                <a:tc rowSpan="2">
                  <a:txBody>
                    <a:bodyPr/>
                    <a:lstStyle/>
                    <a:p>
                      <a:pPr algn="l" fontAlgn="ctr"/>
                      <a:r>
                        <a:rPr lang="de-DE" sz="600" b="0" i="0" u="none" strike="noStrike">
                          <a:solidFill>
                            <a:srgbClr val="000000"/>
                          </a:solidFill>
                          <a:effectLst/>
                          <a:latin typeface="Calibri" panose="020F0502020204030204" pitchFamily="34" charset="0"/>
                        </a:rPr>
                        <a:t>S. marcescencs</a:t>
                      </a:r>
                    </a:p>
                  </a:txBody>
                  <a:tcPr marL="3899" marR="3899" marT="38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rowSpan="2">
                  <a:txBody>
                    <a:bodyPr/>
                    <a:lstStyle/>
                    <a:p>
                      <a:pPr algn="l" fontAlgn="ctr"/>
                      <a:r>
                        <a:rPr lang="de-DE" sz="600" b="0" i="0" u="none" strike="noStrike">
                          <a:solidFill>
                            <a:srgbClr val="000000"/>
                          </a:solidFill>
                          <a:effectLst/>
                          <a:latin typeface="Calibri" panose="020F0502020204030204" pitchFamily="34" charset="0"/>
                        </a:rPr>
                        <a:t>P</a:t>
                      </a:r>
                    </a:p>
                  </a:txBody>
                  <a:tcPr marL="3899" marR="3899" marT="38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http://www.ncbi.nlm.nih.gov/pubmed/23028509</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GSE36636</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young adult stage</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n.a.</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1173157943"/>
                  </a:ext>
                </a:extLst>
              </a:tr>
              <a:tr h="99459">
                <a:tc vMerge="1">
                  <a:txBody>
                    <a:bodyPr/>
                    <a:lstStyle/>
                    <a:p>
                      <a:endParaRPr lang="de-DE"/>
                    </a:p>
                  </a:txBody>
                  <a:tcPr/>
                </a:tc>
                <a:tc vMerge="1">
                  <a:txBody>
                    <a:bodyPr/>
                    <a:lstStyle/>
                    <a:p>
                      <a:endParaRPr lang="de-DE"/>
                    </a:p>
                  </a:txBody>
                  <a:tcPr/>
                </a:tc>
                <a:tc>
                  <a:txBody>
                    <a:bodyPr/>
                    <a:lstStyle/>
                    <a:p>
                      <a:pPr algn="l" fontAlgn="b"/>
                      <a:r>
                        <a:rPr lang="de-DE" sz="600" b="0" i="0" u="none" strike="noStrike">
                          <a:solidFill>
                            <a:srgbClr val="000000"/>
                          </a:solidFill>
                          <a:effectLst/>
                          <a:latin typeface="Calibri" panose="020F0502020204030204" pitchFamily="34" charset="0"/>
                        </a:rPr>
                        <a:t>http://www.ncbi.nlm.nih.gov/pubmed/21602919</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Wong</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L4</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n.a.</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3759619688"/>
                  </a:ext>
                </a:extLst>
              </a:tr>
              <a:tr h="99459">
                <a:tc>
                  <a:txBody>
                    <a:bodyPr/>
                    <a:lstStyle/>
                    <a:p>
                      <a:pPr algn="l" fontAlgn="b"/>
                      <a:r>
                        <a:rPr lang="de-DE" sz="600" b="0" i="0" u="none" strike="noStrike">
                          <a:solidFill>
                            <a:srgbClr val="000000"/>
                          </a:solidFill>
                          <a:effectLst/>
                          <a:latin typeface="Calibri" panose="020F0502020204030204" pitchFamily="34" charset="0"/>
                        </a:rPr>
                        <a:t>Stenotrophomonas maltophilia JCMS </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P</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https://pubmed.ncbi.nlm.nih.gov/30177956/</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GSE107272</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L4</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Benjamini-Hochberg&lt;0.05; foldchange &gt;= 1.5</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2379699816"/>
                  </a:ext>
                </a:extLst>
              </a:tr>
              <a:tr h="99459">
                <a:tc>
                  <a:txBody>
                    <a:bodyPr/>
                    <a:lstStyle/>
                    <a:p>
                      <a:pPr algn="l" fontAlgn="b"/>
                      <a:r>
                        <a:rPr lang="de-DE" sz="600" b="0" i="0" u="none" strike="noStrike">
                          <a:solidFill>
                            <a:srgbClr val="000000"/>
                          </a:solidFill>
                          <a:effectLst/>
                          <a:latin typeface="Calibri" panose="020F0502020204030204" pitchFamily="34" charset="0"/>
                        </a:rPr>
                        <a:t>Vibrio cholerae E7946</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P</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http://www.ncbi.nlm.nih.gov/pubmed/22675448</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GSE34026</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L1</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n.a.</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2391896370"/>
                  </a:ext>
                </a:extLst>
              </a:tr>
              <a:tr h="99459">
                <a:tc>
                  <a:txBody>
                    <a:bodyPr/>
                    <a:lstStyle/>
                    <a:p>
                      <a:pPr algn="l" fontAlgn="b"/>
                      <a:r>
                        <a:rPr lang="de-DE" sz="600" b="0" i="0" u="none" strike="noStrike">
                          <a:solidFill>
                            <a:srgbClr val="000000"/>
                          </a:solidFill>
                          <a:effectLst/>
                          <a:latin typeface="Calibri" panose="020F0502020204030204" pitchFamily="34" charset="0"/>
                        </a:rPr>
                        <a:t>X. nematophilia</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P</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http://www.ncbi.nlm.nih.gov/pubmed/23028509</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GSE36636</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young adult stage</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n.a.</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2986561053"/>
                  </a:ext>
                </a:extLst>
              </a:tr>
              <a:tr h="99459">
                <a:tc>
                  <a:txBody>
                    <a:bodyPr/>
                    <a:lstStyle/>
                    <a:p>
                      <a:pPr algn="l" fontAlgn="b"/>
                      <a:r>
                        <a:rPr lang="de-DE" sz="600" b="0" i="0" u="none" strike="noStrike">
                          <a:solidFill>
                            <a:srgbClr val="000000"/>
                          </a:solidFill>
                          <a:effectLst/>
                          <a:latin typeface="Calibri" panose="020F0502020204030204" pitchFamily="34" charset="0"/>
                        </a:rPr>
                        <a:t>Y. pestis </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P</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dirty="0">
                          <a:solidFill>
                            <a:srgbClr val="000000"/>
                          </a:solidFill>
                          <a:effectLst/>
                          <a:latin typeface="Calibri" panose="020F0502020204030204" pitchFamily="34" charset="0"/>
                        </a:rPr>
                        <a:t>http://www.ncbi.nlm.nih.gov/pubmed/20133945</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GSE20053</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a:solidFill>
                            <a:srgbClr val="000000"/>
                          </a:solidFill>
                          <a:effectLst/>
                          <a:latin typeface="Calibri" panose="020F0502020204030204" pitchFamily="34" charset="0"/>
                        </a:rPr>
                        <a:t>L4</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de-DE" sz="600" b="0" i="0" u="none" strike="noStrike" dirty="0">
                          <a:solidFill>
                            <a:srgbClr val="000000"/>
                          </a:solidFill>
                          <a:effectLst/>
                          <a:latin typeface="Calibri" panose="020F0502020204030204" pitchFamily="34" charset="0"/>
                        </a:rPr>
                        <a:t>n.a.</a:t>
                      </a:r>
                    </a:p>
                  </a:txBody>
                  <a:tcPr marL="3899" marR="3899" marT="38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361855240"/>
                  </a:ext>
                </a:extLst>
              </a:tr>
            </a:tbl>
          </a:graphicData>
        </a:graphic>
      </p:graphicFrame>
    </p:spTree>
    <p:extLst>
      <p:ext uri="{BB962C8B-B14F-4D97-AF65-F5344CB8AC3E}">
        <p14:creationId xmlns:p14="http://schemas.microsoft.com/office/powerpoint/2010/main" val="29915866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05F123-4FCE-47F8-B736-6C88E5649988}"/>
              </a:ext>
            </a:extLst>
          </p:cNvPr>
          <p:cNvSpPr>
            <a:spLocks noGrp="1"/>
          </p:cNvSpPr>
          <p:nvPr>
            <p:ph type="dt" sz="half" idx="10"/>
          </p:nvPr>
        </p:nvSpPr>
        <p:spPr/>
        <p:txBody>
          <a:bodyPr/>
          <a:lstStyle/>
          <a:p>
            <a:fld id="{FC869165-E4FA-4AC3-B6F6-7C413C044D79}" type="datetime1">
              <a:rPr lang="en-US" smtClean="0"/>
              <a:t>4/1/2022</a:t>
            </a:fld>
            <a:endParaRPr lang="en-US"/>
          </a:p>
        </p:txBody>
      </p:sp>
      <p:sp>
        <p:nvSpPr>
          <p:cNvPr id="3" name="Footer Placeholder 2">
            <a:extLst>
              <a:ext uri="{FF2B5EF4-FFF2-40B4-BE49-F238E27FC236}">
                <a16:creationId xmlns:a16="http://schemas.microsoft.com/office/drawing/2014/main" id="{3993B3B5-18D5-41E3-9EB7-F2F3A32B841B}"/>
              </a:ext>
            </a:extLst>
          </p:cNvPr>
          <p:cNvSpPr>
            <a:spLocks noGrp="1"/>
          </p:cNvSpPr>
          <p:nvPr>
            <p:ph type="ftr" sz="quarter" idx="11"/>
          </p:nvPr>
        </p:nvSpPr>
        <p:spPr/>
        <p:txBody>
          <a:bodyPr/>
          <a:lstStyle/>
          <a:p>
            <a:r>
              <a:rPr lang="en-US"/>
              <a:t>jennifer.neumaier@t-online.de</a:t>
            </a:r>
          </a:p>
        </p:txBody>
      </p:sp>
      <p:sp>
        <p:nvSpPr>
          <p:cNvPr id="4" name="Title 123">
            <a:extLst>
              <a:ext uri="{FF2B5EF4-FFF2-40B4-BE49-F238E27FC236}">
                <a16:creationId xmlns:a16="http://schemas.microsoft.com/office/drawing/2014/main" id="{22C8FA5E-AADC-4BD8-BBAD-AEF7B14D3E00}"/>
              </a:ext>
            </a:extLst>
          </p:cNvPr>
          <p:cNvSpPr txBox="1">
            <a:spLocks/>
          </p:cNvSpPr>
          <p:nvPr/>
        </p:nvSpPr>
        <p:spPr>
          <a:xfrm>
            <a:off x="0" y="96941"/>
            <a:ext cx="6391373"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Question/Notes for next meeting</a:t>
            </a:r>
            <a:endParaRPr lang="en-US" sz="3600" b="1" dirty="0"/>
          </a:p>
        </p:txBody>
      </p:sp>
      <p:sp>
        <p:nvSpPr>
          <p:cNvPr id="5" name="TextBox 4">
            <a:extLst>
              <a:ext uri="{FF2B5EF4-FFF2-40B4-BE49-F238E27FC236}">
                <a16:creationId xmlns:a16="http://schemas.microsoft.com/office/drawing/2014/main" id="{5863B69F-5A23-4B2C-B071-17B08D8928EF}"/>
              </a:ext>
            </a:extLst>
          </p:cNvPr>
          <p:cNvSpPr txBox="1"/>
          <p:nvPr/>
        </p:nvSpPr>
        <p:spPr>
          <a:xfrm>
            <a:off x="103895" y="470419"/>
            <a:ext cx="2384981" cy="369332"/>
          </a:xfrm>
          <a:prstGeom prst="rect">
            <a:avLst/>
          </a:prstGeom>
          <a:noFill/>
        </p:spPr>
        <p:txBody>
          <a:bodyPr wrap="square" rtlCol="0">
            <a:spAutoFit/>
          </a:bodyPr>
          <a:lstStyle/>
          <a:p>
            <a:r>
              <a:rPr lang="de-DE" dirty="0"/>
              <a:t>Stand: 08.10.21</a:t>
            </a:r>
            <a:endParaRPr lang="en-US" dirty="0"/>
          </a:p>
        </p:txBody>
      </p:sp>
      <p:graphicFrame>
        <p:nvGraphicFramePr>
          <p:cNvPr id="11" name="Table 11">
            <a:extLst>
              <a:ext uri="{FF2B5EF4-FFF2-40B4-BE49-F238E27FC236}">
                <a16:creationId xmlns:a16="http://schemas.microsoft.com/office/drawing/2014/main" id="{FE86A7AD-4DF1-4F33-9A3F-DDAFBF931927}"/>
              </a:ext>
            </a:extLst>
          </p:cNvPr>
          <p:cNvGraphicFramePr>
            <a:graphicFrameLocks noGrp="1"/>
          </p:cNvGraphicFramePr>
          <p:nvPr>
            <p:extLst>
              <p:ext uri="{D42A27DB-BD31-4B8C-83A1-F6EECF244321}">
                <p14:modId xmlns:p14="http://schemas.microsoft.com/office/powerpoint/2010/main" val="557610518"/>
              </p:ext>
            </p:extLst>
          </p:nvPr>
        </p:nvGraphicFramePr>
        <p:xfrm>
          <a:off x="838200" y="861973"/>
          <a:ext cx="10377341" cy="5494377"/>
        </p:xfrm>
        <a:graphic>
          <a:graphicData uri="http://schemas.openxmlformats.org/drawingml/2006/table">
            <a:tbl>
              <a:tblPr firstRow="1" bandRow="1">
                <a:tableStyleId>{5C22544A-7EE6-4342-B048-85BDC9FD1C3A}</a:tableStyleId>
              </a:tblPr>
              <a:tblGrid>
                <a:gridCol w="2093536">
                  <a:extLst>
                    <a:ext uri="{9D8B030D-6E8A-4147-A177-3AD203B41FA5}">
                      <a16:colId xmlns:a16="http://schemas.microsoft.com/office/drawing/2014/main" val="3086290572"/>
                    </a:ext>
                  </a:extLst>
                </a:gridCol>
                <a:gridCol w="2347274">
                  <a:extLst>
                    <a:ext uri="{9D8B030D-6E8A-4147-A177-3AD203B41FA5}">
                      <a16:colId xmlns:a16="http://schemas.microsoft.com/office/drawing/2014/main" val="1932956029"/>
                    </a:ext>
                  </a:extLst>
                </a:gridCol>
                <a:gridCol w="3531910">
                  <a:extLst>
                    <a:ext uri="{9D8B030D-6E8A-4147-A177-3AD203B41FA5}">
                      <a16:colId xmlns:a16="http://schemas.microsoft.com/office/drawing/2014/main" val="3101227117"/>
                    </a:ext>
                  </a:extLst>
                </a:gridCol>
                <a:gridCol w="2404621">
                  <a:extLst>
                    <a:ext uri="{9D8B030D-6E8A-4147-A177-3AD203B41FA5}">
                      <a16:colId xmlns:a16="http://schemas.microsoft.com/office/drawing/2014/main" val="1165027196"/>
                    </a:ext>
                  </a:extLst>
                </a:gridCol>
              </a:tblGrid>
              <a:tr h="368657">
                <a:tc>
                  <a:txBody>
                    <a:bodyPr/>
                    <a:lstStyle/>
                    <a:p>
                      <a:r>
                        <a:rPr lang="de-DE" dirty="0"/>
                        <a:t>Datafinder script</a:t>
                      </a:r>
                      <a:endParaRPr lang="en-US" dirty="0"/>
                    </a:p>
                  </a:txBody>
                  <a:tcPr/>
                </a:tc>
                <a:tc>
                  <a:txBody>
                    <a:bodyPr/>
                    <a:lstStyle/>
                    <a:p>
                      <a:r>
                        <a:rPr lang="de-DE" dirty="0"/>
                        <a:t>Notes</a:t>
                      </a:r>
                      <a:endParaRPr lang="en-US" dirty="0"/>
                    </a:p>
                  </a:txBody>
                  <a:tcPr/>
                </a:tc>
                <a:tc>
                  <a:txBody>
                    <a:bodyPr/>
                    <a:lstStyle/>
                    <a:p>
                      <a:r>
                        <a:rPr lang="de-DE" dirty="0"/>
                        <a:t>Transcriptomics dataset</a:t>
                      </a:r>
                      <a:endParaRPr lang="en-US" dirty="0"/>
                    </a:p>
                  </a:txBody>
                  <a:tcPr/>
                </a:tc>
                <a:tc>
                  <a:txBody>
                    <a:bodyPr/>
                    <a:lstStyle/>
                    <a:p>
                      <a:r>
                        <a:rPr lang="de-DE" dirty="0"/>
                        <a:t>Notes</a:t>
                      </a:r>
                      <a:endParaRPr lang="en-US" dirty="0"/>
                    </a:p>
                  </a:txBody>
                  <a:tcPr/>
                </a:tc>
                <a:extLst>
                  <a:ext uri="{0D108BD9-81ED-4DB2-BD59-A6C34878D82A}">
                    <a16:rowId xmlns:a16="http://schemas.microsoft.com/office/drawing/2014/main" val="6623857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Changing query?</a:t>
                      </a:r>
                      <a:endParaRPr lang="en-US" sz="1800" dirty="0"/>
                    </a:p>
                    <a:p>
                      <a:endParaRPr lang="en-US" dirty="0"/>
                    </a:p>
                  </a:txBody>
                  <a:tcPr/>
                </a:tc>
                <a:tc>
                  <a:txBody>
                    <a:bodyPr/>
                    <a:lstStyle/>
                    <a:p>
                      <a:r>
                        <a:rPr lang="de-DE" dirty="0"/>
                        <a:t>Compare tags of already existing database tags/directly analyzing papers from database to find out best tags (ask Yang)</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Checking on datasets already in database: some were updated a few years after submission?</a:t>
                      </a:r>
                      <a:endParaRPr lang="en-US" dirty="0"/>
                    </a:p>
                  </a:txBody>
                  <a:tcPr/>
                </a:tc>
                <a:tc>
                  <a:txBody>
                    <a:bodyPr/>
                    <a:lstStyle/>
                    <a:p>
                      <a:r>
                        <a:rPr lang="de-DE" dirty="0"/>
                        <a:t>If data was actually updated, then yes also possibly updating database</a:t>
                      </a:r>
                      <a:endParaRPr lang="en-US" dirty="0"/>
                    </a:p>
                  </a:txBody>
                  <a:tcPr/>
                </a:tc>
                <a:extLst>
                  <a:ext uri="{0D108BD9-81ED-4DB2-BD59-A6C34878D82A}">
                    <a16:rowId xmlns:a16="http://schemas.microsoft.com/office/drawing/2014/main" val="3037605021"/>
                  </a:ext>
                </a:extLst>
              </a:tr>
              <a:tr h="370840">
                <a:tc>
                  <a:txBody>
                    <a:bodyPr/>
                    <a:lstStyle/>
                    <a:p>
                      <a:endParaRPr lang="en-US"/>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Categories for Microbiome analysis, </a:t>
                      </a:r>
                      <a:r>
                        <a:rPr lang="de-DE" dirty="0"/>
                        <a:t>epigenetic experiments and proteins</a:t>
                      </a:r>
                    </a:p>
                  </a:txBody>
                  <a:tcPr/>
                </a:tc>
                <a:tc>
                  <a:txBody>
                    <a:bodyPr/>
                    <a:lstStyle/>
                    <a:p>
                      <a:r>
                        <a:rPr lang="de-DE" dirty="0"/>
                        <a:t>See slide 7</a:t>
                      </a:r>
                      <a:endParaRPr lang="en-US" dirty="0"/>
                    </a:p>
                  </a:txBody>
                  <a:tcPr/>
                </a:tc>
                <a:extLst>
                  <a:ext uri="{0D108BD9-81ED-4DB2-BD59-A6C34878D82A}">
                    <a16:rowId xmlns:a16="http://schemas.microsoft.com/office/drawing/2014/main" val="1549461898"/>
                  </a:ext>
                </a:extLst>
              </a:tr>
              <a:tr h="370840">
                <a:tc>
                  <a:txBody>
                    <a:bodyPr/>
                    <a:lstStyle/>
                    <a:p>
                      <a:endParaRPr lang="en-US"/>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Validation of methodology?</a:t>
                      </a:r>
                      <a:endParaRPr lang="en-US" sz="1800" dirty="0"/>
                    </a:p>
                  </a:txBody>
                  <a:tcPr/>
                </a:tc>
                <a:tc>
                  <a:txBody>
                    <a:bodyPr/>
                    <a:lstStyle/>
                    <a:p>
                      <a:r>
                        <a:rPr lang="de-DE" dirty="0"/>
                        <a:t>No, argument is that publication is quality score enough.</a:t>
                      </a:r>
                    </a:p>
                  </a:txBody>
                  <a:tcPr/>
                </a:tc>
                <a:extLst>
                  <a:ext uri="{0D108BD9-81ED-4DB2-BD59-A6C34878D82A}">
                    <a16:rowId xmlns:a16="http://schemas.microsoft.com/office/drawing/2014/main" val="3495268987"/>
                  </a:ext>
                </a:extLst>
              </a:tr>
              <a:tr h="370840">
                <a:tc>
                  <a:txBody>
                    <a:bodyPr/>
                    <a:lstStyle/>
                    <a:p>
                      <a:endParaRPr lang="en-US"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datasets multiple times in the database due to multiple categories?</a:t>
                      </a:r>
                    </a:p>
                    <a:p>
                      <a:endParaRPr lang="en-US" dirty="0"/>
                    </a:p>
                  </a:txBody>
                  <a:tcPr/>
                </a:tc>
                <a:tc>
                  <a:txBody>
                    <a:bodyPr/>
                    <a:lstStyle/>
                    <a:p>
                      <a:r>
                        <a:rPr lang="de-DE" dirty="0"/>
                        <a:t>Yes.</a:t>
                      </a:r>
                      <a:endParaRPr lang="en-US" dirty="0"/>
                    </a:p>
                  </a:txBody>
                  <a:tcPr/>
                </a:tc>
                <a:extLst>
                  <a:ext uri="{0D108BD9-81ED-4DB2-BD59-A6C34878D82A}">
                    <a16:rowId xmlns:a16="http://schemas.microsoft.com/office/drawing/2014/main" val="2725246878"/>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172104102"/>
                  </a:ext>
                </a:extLst>
              </a:tr>
            </a:tbl>
          </a:graphicData>
        </a:graphic>
      </p:graphicFrame>
    </p:spTree>
    <p:extLst>
      <p:ext uri="{BB962C8B-B14F-4D97-AF65-F5344CB8AC3E}">
        <p14:creationId xmlns:p14="http://schemas.microsoft.com/office/powerpoint/2010/main" val="4040905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Date Placeholder 64">
            <a:extLst>
              <a:ext uri="{FF2B5EF4-FFF2-40B4-BE49-F238E27FC236}">
                <a16:creationId xmlns:a16="http://schemas.microsoft.com/office/drawing/2014/main" id="{6D32D768-EBBD-4C15-B753-9014B8B8DA91}"/>
              </a:ext>
            </a:extLst>
          </p:cNvPr>
          <p:cNvSpPr>
            <a:spLocks noGrp="1"/>
          </p:cNvSpPr>
          <p:nvPr>
            <p:ph type="dt" sz="half" idx="10"/>
          </p:nvPr>
        </p:nvSpPr>
        <p:spPr/>
        <p:txBody>
          <a:bodyPr/>
          <a:lstStyle/>
          <a:p>
            <a:fld id="{42D72C0A-7FAF-444B-9537-35FFF7603B2C}" type="datetime1">
              <a:rPr lang="en-US" smtClean="0"/>
              <a:t>4/1/2022</a:t>
            </a:fld>
            <a:endParaRPr lang="en-US"/>
          </a:p>
        </p:txBody>
      </p:sp>
      <p:sp>
        <p:nvSpPr>
          <p:cNvPr id="66" name="Footer Placeholder 65">
            <a:extLst>
              <a:ext uri="{FF2B5EF4-FFF2-40B4-BE49-F238E27FC236}">
                <a16:creationId xmlns:a16="http://schemas.microsoft.com/office/drawing/2014/main" id="{E60E9CAA-272E-455F-B746-9CCCD724BE15}"/>
              </a:ext>
            </a:extLst>
          </p:cNvPr>
          <p:cNvSpPr>
            <a:spLocks noGrp="1"/>
          </p:cNvSpPr>
          <p:nvPr>
            <p:ph type="ftr" sz="quarter" idx="11"/>
          </p:nvPr>
        </p:nvSpPr>
        <p:spPr/>
        <p:txBody>
          <a:bodyPr/>
          <a:lstStyle/>
          <a:p>
            <a:r>
              <a:rPr lang="en-US"/>
              <a:t>jennifer.neumaier@t-online.de</a:t>
            </a:r>
          </a:p>
        </p:txBody>
      </p:sp>
      <p:sp>
        <p:nvSpPr>
          <p:cNvPr id="89" name="Title 123">
            <a:extLst>
              <a:ext uri="{FF2B5EF4-FFF2-40B4-BE49-F238E27FC236}">
                <a16:creationId xmlns:a16="http://schemas.microsoft.com/office/drawing/2014/main" id="{8BA6FA08-EDF5-4D7D-84FF-BF48CFB15675}"/>
              </a:ext>
            </a:extLst>
          </p:cNvPr>
          <p:cNvSpPr txBox="1">
            <a:spLocks/>
          </p:cNvSpPr>
          <p:nvPr/>
        </p:nvSpPr>
        <p:spPr>
          <a:xfrm>
            <a:off x="0" y="96941"/>
            <a:ext cx="4038600"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Projektstrukturplan II</a:t>
            </a:r>
            <a:endParaRPr lang="en-US" sz="3600" b="1" dirty="0"/>
          </a:p>
        </p:txBody>
      </p:sp>
      <p:sp>
        <p:nvSpPr>
          <p:cNvPr id="90" name="TextBox 89">
            <a:extLst>
              <a:ext uri="{FF2B5EF4-FFF2-40B4-BE49-F238E27FC236}">
                <a16:creationId xmlns:a16="http://schemas.microsoft.com/office/drawing/2014/main" id="{0A754504-0CFF-4149-8D73-0B8FF433A527}"/>
              </a:ext>
            </a:extLst>
          </p:cNvPr>
          <p:cNvSpPr txBox="1"/>
          <p:nvPr/>
        </p:nvSpPr>
        <p:spPr>
          <a:xfrm>
            <a:off x="76200" y="494046"/>
            <a:ext cx="2384981" cy="369332"/>
          </a:xfrm>
          <a:prstGeom prst="rect">
            <a:avLst/>
          </a:prstGeom>
          <a:noFill/>
        </p:spPr>
        <p:txBody>
          <a:bodyPr wrap="square" rtlCol="0">
            <a:spAutoFit/>
          </a:bodyPr>
          <a:lstStyle/>
          <a:p>
            <a:r>
              <a:rPr lang="de-DE" dirty="0"/>
              <a:t>Stand: 14.02.22</a:t>
            </a:r>
            <a:endParaRPr lang="en-US" dirty="0"/>
          </a:p>
        </p:txBody>
      </p:sp>
      <p:pic>
        <p:nvPicPr>
          <p:cNvPr id="4" name="Picture 3">
            <a:extLst>
              <a:ext uri="{FF2B5EF4-FFF2-40B4-BE49-F238E27FC236}">
                <a16:creationId xmlns:a16="http://schemas.microsoft.com/office/drawing/2014/main" id="{047B42D3-FACA-4966-9E03-4C41571F3257}"/>
              </a:ext>
            </a:extLst>
          </p:cNvPr>
          <p:cNvPicPr>
            <a:picLocks noChangeAspect="1"/>
          </p:cNvPicPr>
          <p:nvPr/>
        </p:nvPicPr>
        <p:blipFill>
          <a:blip r:embed="rId2"/>
          <a:stretch>
            <a:fillRect/>
          </a:stretch>
        </p:blipFill>
        <p:spPr>
          <a:xfrm>
            <a:off x="0" y="979377"/>
            <a:ext cx="12192000" cy="5264727"/>
          </a:xfrm>
          <a:prstGeom prst="rect">
            <a:avLst/>
          </a:prstGeom>
        </p:spPr>
      </p:pic>
    </p:spTree>
    <p:extLst>
      <p:ext uri="{BB962C8B-B14F-4D97-AF65-F5344CB8AC3E}">
        <p14:creationId xmlns:p14="http://schemas.microsoft.com/office/powerpoint/2010/main" val="36029438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05F123-4FCE-47F8-B736-6C88E5649988}"/>
              </a:ext>
            </a:extLst>
          </p:cNvPr>
          <p:cNvSpPr>
            <a:spLocks noGrp="1"/>
          </p:cNvSpPr>
          <p:nvPr>
            <p:ph type="dt" sz="half" idx="10"/>
          </p:nvPr>
        </p:nvSpPr>
        <p:spPr/>
        <p:txBody>
          <a:bodyPr/>
          <a:lstStyle/>
          <a:p>
            <a:fld id="{FC869165-E4FA-4AC3-B6F6-7C413C044D79}" type="datetime1">
              <a:rPr lang="en-US" smtClean="0"/>
              <a:t>4/1/2022</a:t>
            </a:fld>
            <a:endParaRPr lang="en-US" dirty="0"/>
          </a:p>
        </p:txBody>
      </p:sp>
      <p:sp>
        <p:nvSpPr>
          <p:cNvPr id="3" name="Footer Placeholder 2">
            <a:extLst>
              <a:ext uri="{FF2B5EF4-FFF2-40B4-BE49-F238E27FC236}">
                <a16:creationId xmlns:a16="http://schemas.microsoft.com/office/drawing/2014/main" id="{3993B3B5-18D5-41E3-9EB7-F2F3A32B841B}"/>
              </a:ext>
            </a:extLst>
          </p:cNvPr>
          <p:cNvSpPr>
            <a:spLocks noGrp="1"/>
          </p:cNvSpPr>
          <p:nvPr>
            <p:ph type="ftr" sz="quarter" idx="11"/>
          </p:nvPr>
        </p:nvSpPr>
        <p:spPr/>
        <p:txBody>
          <a:bodyPr/>
          <a:lstStyle/>
          <a:p>
            <a:r>
              <a:rPr lang="en-US"/>
              <a:t>jennifer.neumaier@t-online.de</a:t>
            </a:r>
          </a:p>
        </p:txBody>
      </p:sp>
      <p:sp>
        <p:nvSpPr>
          <p:cNvPr id="4" name="Title 123">
            <a:extLst>
              <a:ext uri="{FF2B5EF4-FFF2-40B4-BE49-F238E27FC236}">
                <a16:creationId xmlns:a16="http://schemas.microsoft.com/office/drawing/2014/main" id="{22C8FA5E-AADC-4BD8-BBAD-AEF7B14D3E00}"/>
              </a:ext>
            </a:extLst>
          </p:cNvPr>
          <p:cNvSpPr txBox="1">
            <a:spLocks/>
          </p:cNvSpPr>
          <p:nvPr/>
        </p:nvSpPr>
        <p:spPr>
          <a:xfrm>
            <a:off x="0" y="96941"/>
            <a:ext cx="6391373"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Question/Notes for next meeting</a:t>
            </a:r>
            <a:endParaRPr lang="en-US" sz="3600" b="1" dirty="0"/>
          </a:p>
        </p:txBody>
      </p:sp>
      <p:sp>
        <p:nvSpPr>
          <p:cNvPr id="5" name="TextBox 4">
            <a:extLst>
              <a:ext uri="{FF2B5EF4-FFF2-40B4-BE49-F238E27FC236}">
                <a16:creationId xmlns:a16="http://schemas.microsoft.com/office/drawing/2014/main" id="{5863B69F-5A23-4B2C-B071-17B08D8928EF}"/>
              </a:ext>
            </a:extLst>
          </p:cNvPr>
          <p:cNvSpPr txBox="1"/>
          <p:nvPr/>
        </p:nvSpPr>
        <p:spPr>
          <a:xfrm>
            <a:off x="103895" y="470419"/>
            <a:ext cx="2384981" cy="369332"/>
          </a:xfrm>
          <a:prstGeom prst="rect">
            <a:avLst/>
          </a:prstGeom>
          <a:noFill/>
        </p:spPr>
        <p:txBody>
          <a:bodyPr wrap="square" rtlCol="0">
            <a:spAutoFit/>
          </a:bodyPr>
          <a:lstStyle/>
          <a:p>
            <a:r>
              <a:rPr lang="de-DE" dirty="0"/>
              <a:t>Stand: 21.10.21</a:t>
            </a:r>
            <a:endParaRPr lang="en-US" dirty="0"/>
          </a:p>
        </p:txBody>
      </p:sp>
      <p:graphicFrame>
        <p:nvGraphicFramePr>
          <p:cNvPr id="11" name="Table 11">
            <a:extLst>
              <a:ext uri="{FF2B5EF4-FFF2-40B4-BE49-F238E27FC236}">
                <a16:creationId xmlns:a16="http://schemas.microsoft.com/office/drawing/2014/main" id="{FE86A7AD-4DF1-4F33-9A3F-DDAFBF931927}"/>
              </a:ext>
            </a:extLst>
          </p:cNvPr>
          <p:cNvGraphicFramePr>
            <a:graphicFrameLocks noGrp="1"/>
          </p:cNvGraphicFramePr>
          <p:nvPr>
            <p:extLst>
              <p:ext uri="{D42A27DB-BD31-4B8C-83A1-F6EECF244321}">
                <p14:modId xmlns:p14="http://schemas.microsoft.com/office/powerpoint/2010/main" val="76108500"/>
              </p:ext>
            </p:extLst>
          </p:nvPr>
        </p:nvGraphicFramePr>
        <p:xfrm>
          <a:off x="1296385" y="902948"/>
          <a:ext cx="9349036" cy="4826525"/>
        </p:xfrm>
        <a:graphic>
          <a:graphicData uri="http://schemas.openxmlformats.org/drawingml/2006/table">
            <a:tbl>
              <a:tblPr firstRow="1" bandRow="1">
                <a:tableStyleId>{5C22544A-7EE6-4342-B048-85BDC9FD1C3A}</a:tableStyleId>
              </a:tblPr>
              <a:tblGrid>
                <a:gridCol w="1920711">
                  <a:extLst>
                    <a:ext uri="{9D8B030D-6E8A-4147-A177-3AD203B41FA5}">
                      <a16:colId xmlns:a16="http://schemas.microsoft.com/office/drawing/2014/main" val="3086290572"/>
                    </a:ext>
                  </a:extLst>
                </a:gridCol>
                <a:gridCol w="958978">
                  <a:extLst>
                    <a:ext uri="{9D8B030D-6E8A-4147-A177-3AD203B41FA5}">
                      <a16:colId xmlns:a16="http://schemas.microsoft.com/office/drawing/2014/main" val="1932956029"/>
                    </a:ext>
                  </a:extLst>
                </a:gridCol>
                <a:gridCol w="2205872">
                  <a:extLst>
                    <a:ext uri="{9D8B030D-6E8A-4147-A177-3AD203B41FA5}">
                      <a16:colId xmlns:a16="http://schemas.microsoft.com/office/drawing/2014/main" val="3101227117"/>
                    </a:ext>
                  </a:extLst>
                </a:gridCol>
                <a:gridCol w="1081299">
                  <a:extLst>
                    <a:ext uri="{9D8B030D-6E8A-4147-A177-3AD203B41FA5}">
                      <a16:colId xmlns:a16="http://schemas.microsoft.com/office/drawing/2014/main" val="3610887721"/>
                    </a:ext>
                  </a:extLst>
                </a:gridCol>
                <a:gridCol w="1893220">
                  <a:extLst>
                    <a:ext uri="{9D8B030D-6E8A-4147-A177-3AD203B41FA5}">
                      <a16:colId xmlns:a16="http://schemas.microsoft.com/office/drawing/2014/main" val="3504252633"/>
                    </a:ext>
                  </a:extLst>
                </a:gridCol>
                <a:gridCol w="1288956">
                  <a:extLst>
                    <a:ext uri="{9D8B030D-6E8A-4147-A177-3AD203B41FA5}">
                      <a16:colId xmlns:a16="http://schemas.microsoft.com/office/drawing/2014/main" val="1165027196"/>
                    </a:ext>
                  </a:extLst>
                </a:gridCol>
              </a:tblGrid>
              <a:tr h="477586">
                <a:tc>
                  <a:txBody>
                    <a:bodyPr/>
                    <a:lstStyle/>
                    <a:p>
                      <a:r>
                        <a:rPr lang="de-DE" dirty="0"/>
                        <a:t>Datafinder script</a:t>
                      </a:r>
                      <a:endParaRPr lang="en-US" dirty="0"/>
                    </a:p>
                  </a:txBody>
                  <a:tcPr/>
                </a:tc>
                <a:tc>
                  <a:txBody>
                    <a:bodyPr/>
                    <a:lstStyle/>
                    <a:p>
                      <a:r>
                        <a:rPr lang="de-DE" dirty="0"/>
                        <a:t>Notes</a:t>
                      </a:r>
                      <a:endParaRPr lang="en-US" dirty="0"/>
                    </a:p>
                  </a:txBody>
                  <a:tcPr/>
                </a:tc>
                <a:tc>
                  <a:txBody>
                    <a:bodyPr/>
                    <a:lstStyle/>
                    <a:p>
                      <a:r>
                        <a:rPr lang="de-DE" dirty="0"/>
                        <a:t>Paperfinder dataset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Notes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Transcriptomics dataset</a:t>
                      </a:r>
                      <a:endParaRPr lang="en-US" dirty="0"/>
                    </a:p>
                  </a:txBody>
                  <a:tcPr/>
                </a:tc>
                <a:tc>
                  <a:txBody>
                    <a:bodyPr/>
                    <a:lstStyle/>
                    <a:p>
                      <a:r>
                        <a:rPr lang="de-DE" dirty="0"/>
                        <a:t>Notes</a:t>
                      </a:r>
                      <a:endParaRPr lang="en-US" dirty="0"/>
                    </a:p>
                  </a:txBody>
                  <a:tcPr/>
                </a:tc>
                <a:extLst>
                  <a:ext uri="{0D108BD9-81ED-4DB2-BD59-A6C34878D82A}">
                    <a16:rowId xmlns:a16="http://schemas.microsoft.com/office/drawing/2014/main" val="662385745"/>
                  </a:ext>
                </a:extLst>
              </a:tr>
              <a:tr h="2729061">
                <a:tc>
                  <a:txBody>
                    <a:bodyPr/>
                    <a:lstStyle/>
                    <a:p>
                      <a:r>
                        <a:rPr lang="de-DE" sz="1400" dirty="0"/>
                        <a:t>Query analysis showed that a query using high throughput sequencing and publication dates starting from 2015 includes all newer publications</a:t>
                      </a:r>
                      <a:endParaRPr lang="en-US" sz="1400" dirty="0"/>
                    </a:p>
                  </a:txBody>
                  <a:tcPr/>
                </a:tc>
                <a:tc>
                  <a:txBody>
                    <a:bodyPr/>
                    <a:lstStyle/>
                    <a:p>
                      <a:endParaRPr lang="en-US" sz="1400" dirty="0"/>
                    </a:p>
                  </a:txBody>
                  <a:tcPr/>
                </a:tc>
                <a:tc>
                  <a:txBody>
                    <a:bodyPr/>
                    <a:lstStyle/>
                    <a:p>
                      <a:pPr marL="0" indent="0">
                        <a:buFontTx/>
                        <a:buNone/>
                      </a:pPr>
                      <a:r>
                        <a:rPr lang="de-DE" sz="1400" dirty="0"/>
                        <a:t>Google Scholar produces ~10.000 results when working with C. Elegans + expression profiling tags since 2015</a:t>
                      </a:r>
                    </a:p>
                    <a:p>
                      <a:pPr marL="0" indent="0">
                        <a:buFontTx/>
                        <a:buNone/>
                      </a:pPr>
                      <a:endParaRPr lang="de-DE" sz="1400" dirty="0"/>
                    </a:p>
                    <a:p>
                      <a:pPr marL="0" indent="0">
                        <a:buFontTx/>
                        <a:buNone/>
                      </a:pPr>
                      <a:r>
                        <a:rPr lang="de-DE" sz="1400" dirty="0"/>
                        <a:t>PubMed API:</a:t>
                      </a:r>
                    </a:p>
                    <a:p>
                      <a:pPr marL="0" indent="0">
                        <a:buFontTx/>
                        <a:buNone/>
                      </a:pPr>
                      <a:r>
                        <a:rPr lang="de-DE" sz="1400" dirty="0"/>
                        <a:t>https://biohpc.cornell.edu/resources/seq_comp/PB607_introductory/entrez/NCBI_entrez.html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endParaRPr lang="en-US" sz="1400" dirty="0"/>
                    </a:p>
                  </a:txBody>
                  <a:tcPr/>
                </a:tc>
                <a:extLst>
                  <a:ext uri="{0D108BD9-81ED-4DB2-BD59-A6C34878D82A}">
                    <a16:rowId xmlns:a16="http://schemas.microsoft.com/office/drawing/2014/main" val="3037605021"/>
                  </a:ext>
                </a:extLst>
              </a:tr>
              <a:tr h="1091624">
                <a:tc>
                  <a:txBody>
                    <a:bodyPr/>
                    <a:lstStyle/>
                    <a:p>
                      <a:endParaRPr lang="de-DE" sz="1400" dirty="0"/>
                    </a:p>
                  </a:txBody>
                  <a:tcPr/>
                </a:tc>
                <a:tc>
                  <a:txBody>
                    <a:bodyPr/>
                    <a:lstStyle/>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dirty="0"/>
                        <a:t>A lot of DataSets do not have Keywords/Tags in metadata (although this category exists).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400" dirty="0"/>
                    </a:p>
                  </a:txBody>
                  <a:tcPr/>
                </a:tc>
                <a:tc>
                  <a:txBody>
                    <a:bodyPr/>
                    <a:lstStyle/>
                    <a:p>
                      <a:endParaRPr lang="en-US" sz="1400" dirty="0"/>
                    </a:p>
                  </a:txBody>
                  <a:tcPr/>
                </a:tc>
                <a:extLst>
                  <a:ext uri="{0D108BD9-81ED-4DB2-BD59-A6C34878D82A}">
                    <a16:rowId xmlns:a16="http://schemas.microsoft.com/office/drawing/2014/main" val="1549461898"/>
                  </a:ext>
                </a:extLst>
              </a:tr>
              <a:tr h="276696">
                <a:tc>
                  <a:txBody>
                    <a:bodyPr/>
                    <a:lstStyle/>
                    <a:p>
                      <a:endParaRPr lang="en-US"/>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endParaRPr lang="de-DE" dirty="0"/>
                    </a:p>
                  </a:txBody>
                  <a:tcPr/>
                </a:tc>
                <a:extLst>
                  <a:ext uri="{0D108BD9-81ED-4DB2-BD59-A6C34878D82A}">
                    <a16:rowId xmlns:a16="http://schemas.microsoft.com/office/drawing/2014/main" val="3495268987"/>
                  </a:ext>
                </a:extLst>
              </a:tr>
            </a:tbl>
          </a:graphicData>
        </a:graphic>
      </p:graphicFrame>
    </p:spTree>
    <p:extLst>
      <p:ext uri="{BB962C8B-B14F-4D97-AF65-F5344CB8AC3E}">
        <p14:creationId xmlns:p14="http://schemas.microsoft.com/office/powerpoint/2010/main" val="20805993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05F123-4FCE-47F8-B736-6C88E5649988}"/>
              </a:ext>
            </a:extLst>
          </p:cNvPr>
          <p:cNvSpPr>
            <a:spLocks noGrp="1"/>
          </p:cNvSpPr>
          <p:nvPr>
            <p:ph type="dt" sz="half" idx="10"/>
          </p:nvPr>
        </p:nvSpPr>
        <p:spPr/>
        <p:txBody>
          <a:bodyPr/>
          <a:lstStyle/>
          <a:p>
            <a:fld id="{FC869165-E4FA-4AC3-B6F6-7C413C044D79}" type="datetime1">
              <a:rPr lang="en-US" smtClean="0"/>
              <a:t>4/1/2022</a:t>
            </a:fld>
            <a:endParaRPr lang="en-US" dirty="0"/>
          </a:p>
        </p:txBody>
      </p:sp>
      <p:sp>
        <p:nvSpPr>
          <p:cNvPr id="3" name="Footer Placeholder 2">
            <a:extLst>
              <a:ext uri="{FF2B5EF4-FFF2-40B4-BE49-F238E27FC236}">
                <a16:creationId xmlns:a16="http://schemas.microsoft.com/office/drawing/2014/main" id="{3993B3B5-18D5-41E3-9EB7-F2F3A32B841B}"/>
              </a:ext>
            </a:extLst>
          </p:cNvPr>
          <p:cNvSpPr>
            <a:spLocks noGrp="1"/>
          </p:cNvSpPr>
          <p:nvPr>
            <p:ph type="ftr" sz="quarter" idx="11"/>
          </p:nvPr>
        </p:nvSpPr>
        <p:spPr/>
        <p:txBody>
          <a:bodyPr/>
          <a:lstStyle/>
          <a:p>
            <a:r>
              <a:rPr lang="en-US"/>
              <a:t>jennifer.neumaier@t-online.de</a:t>
            </a:r>
          </a:p>
        </p:txBody>
      </p:sp>
      <p:sp>
        <p:nvSpPr>
          <p:cNvPr id="4" name="Title 123">
            <a:extLst>
              <a:ext uri="{FF2B5EF4-FFF2-40B4-BE49-F238E27FC236}">
                <a16:creationId xmlns:a16="http://schemas.microsoft.com/office/drawing/2014/main" id="{22C8FA5E-AADC-4BD8-BBAD-AEF7B14D3E00}"/>
              </a:ext>
            </a:extLst>
          </p:cNvPr>
          <p:cNvSpPr txBox="1">
            <a:spLocks/>
          </p:cNvSpPr>
          <p:nvPr/>
        </p:nvSpPr>
        <p:spPr>
          <a:xfrm>
            <a:off x="0" y="96941"/>
            <a:ext cx="6391373"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Question/Notes for next meeting</a:t>
            </a:r>
            <a:endParaRPr lang="en-US" sz="3600" b="1" dirty="0"/>
          </a:p>
        </p:txBody>
      </p:sp>
      <p:sp>
        <p:nvSpPr>
          <p:cNvPr id="5" name="TextBox 4">
            <a:extLst>
              <a:ext uri="{FF2B5EF4-FFF2-40B4-BE49-F238E27FC236}">
                <a16:creationId xmlns:a16="http://schemas.microsoft.com/office/drawing/2014/main" id="{5863B69F-5A23-4B2C-B071-17B08D8928EF}"/>
              </a:ext>
            </a:extLst>
          </p:cNvPr>
          <p:cNvSpPr txBox="1"/>
          <p:nvPr/>
        </p:nvSpPr>
        <p:spPr>
          <a:xfrm>
            <a:off x="103895" y="470419"/>
            <a:ext cx="2384981" cy="369332"/>
          </a:xfrm>
          <a:prstGeom prst="rect">
            <a:avLst/>
          </a:prstGeom>
          <a:noFill/>
        </p:spPr>
        <p:txBody>
          <a:bodyPr wrap="square" rtlCol="0">
            <a:spAutoFit/>
          </a:bodyPr>
          <a:lstStyle/>
          <a:p>
            <a:r>
              <a:rPr lang="de-DE" dirty="0"/>
              <a:t>Stand: 03.11.21</a:t>
            </a:r>
            <a:endParaRPr lang="en-US" dirty="0"/>
          </a:p>
        </p:txBody>
      </p:sp>
      <p:graphicFrame>
        <p:nvGraphicFramePr>
          <p:cNvPr id="11" name="Table 11">
            <a:extLst>
              <a:ext uri="{FF2B5EF4-FFF2-40B4-BE49-F238E27FC236}">
                <a16:creationId xmlns:a16="http://schemas.microsoft.com/office/drawing/2014/main" id="{FE86A7AD-4DF1-4F33-9A3F-DDAFBF931927}"/>
              </a:ext>
            </a:extLst>
          </p:cNvPr>
          <p:cNvGraphicFramePr>
            <a:graphicFrameLocks noGrp="1"/>
          </p:cNvGraphicFramePr>
          <p:nvPr>
            <p:extLst>
              <p:ext uri="{D42A27DB-BD31-4B8C-83A1-F6EECF244321}">
                <p14:modId xmlns:p14="http://schemas.microsoft.com/office/powerpoint/2010/main" val="4188355369"/>
              </p:ext>
            </p:extLst>
          </p:nvPr>
        </p:nvGraphicFramePr>
        <p:xfrm>
          <a:off x="1581903" y="822284"/>
          <a:ext cx="9349036" cy="5963385"/>
        </p:xfrm>
        <a:graphic>
          <a:graphicData uri="http://schemas.openxmlformats.org/drawingml/2006/table">
            <a:tbl>
              <a:tblPr firstRow="1" bandRow="1">
                <a:tableStyleId>{5C22544A-7EE6-4342-B048-85BDC9FD1C3A}</a:tableStyleId>
              </a:tblPr>
              <a:tblGrid>
                <a:gridCol w="1920711">
                  <a:extLst>
                    <a:ext uri="{9D8B030D-6E8A-4147-A177-3AD203B41FA5}">
                      <a16:colId xmlns:a16="http://schemas.microsoft.com/office/drawing/2014/main" val="3086290572"/>
                    </a:ext>
                  </a:extLst>
                </a:gridCol>
                <a:gridCol w="958978">
                  <a:extLst>
                    <a:ext uri="{9D8B030D-6E8A-4147-A177-3AD203B41FA5}">
                      <a16:colId xmlns:a16="http://schemas.microsoft.com/office/drawing/2014/main" val="1932956029"/>
                    </a:ext>
                  </a:extLst>
                </a:gridCol>
                <a:gridCol w="2205872">
                  <a:extLst>
                    <a:ext uri="{9D8B030D-6E8A-4147-A177-3AD203B41FA5}">
                      <a16:colId xmlns:a16="http://schemas.microsoft.com/office/drawing/2014/main" val="3101227117"/>
                    </a:ext>
                  </a:extLst>
                </a:gridCol>
                <a:gridCol w="1081299">
                  <a:extLst>
                    <a:ext uri="{9D8B030D-6E8A-4147-A177-3AD203B41FA5}">
                      <a16:colId xmlns:a16="http://schemas.microsoft.com/office/drawing/2014/main" val="3610887721"/>
                    </a:ext>
                  </a:extLst>
                </a:gridCol>
                <a:gridCol w="1893220">
                  <a:extLst>
                    <a:ext uri="{9D8B030D-6E8A-4147-A177-3AD203B41FA5}">
                      <a16:colId xmlns:a16="http://schemas.microsoft.com/office/drawing/2014/main" val="3504252633"/>
                    </a:ext>
                  </a:extLst>
                </a:gridCol>
                <a:gridCol w="1288956">
                  <a:extLst>
                    <a:ext uri="{9D8B030D-6E8A-4147-A177-3AD203B41FA5}">
                      <a16:colId xmlns:a16="http://schemas.microsoft.com/office/drawing/2014/main" val="1165027196"/>
                    </a:ext>
                  </a:extLst>
                </a:gridCol>
              </a:tblGrid>
              <a:tr h="690345">
                <a:tc>
                  <a:txBody>
                    <a:bodyPr/>
                    <a:lstStyle/>
                    <a:p>
                      <a:r>
                        <a:rPr lang="de-DE" dirty="0"/>
                        <a:t>Datafinder script</a:t>
                      </a:r>
                      <a:endParaRPr lang="en-US" dirty="0"/>
                    </a:p>
                  </a:txBody>
                  <a:tcPr/>
                </a:tc>
                <a:tc>
                  <a:txBody>
                    <a:bodyPr/>
                    <a:lstStyle/>
                    <a:p>
                      <a:r>
                        <a:rPr lang="de-DE" dirty="0"/>
                        <a:t>Notes</a:t>
                      </a:r>
                      <a:endParaRPr lang="en-US" dirty="0"/>
                    </a:p>
                  </a:txBody>
                  <a:tcPr/>
                </a:tc>
                <a:tc>
                  <a:txBody>
                    <a:bodyPr/>
                    <a:lstStyle/>
                    <a:p>
                      <a:r>
                        <a:rPr lang="de-DE" dirty="0"/>
                        <a:t>Paperfinder dataset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Notes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Transcriptomics dataset</a:t>
                      </a:r>
                      <a:endParaRPr lang="en-US" dirty="0"/>
                    </a:p>
                  </a:txBody>
                  <a:tcPr/>
                </a:tc>
                <a:tc>
                  <a:txBody>
                    <a:bodyPr/>
                    <a:lstStyle/>
                    <a:p>
                      <a:r>
                        <a:rPr lang="de-DE" dirty="0"/>
                        <a:t>Notes</a:t>
                      </a:r>
                      <a:endParaRPr lang="en-US" dirty="0"/>
                    </a:p>
                  </a:txBody>
                  <a:tcPr/>
                </a:tc>
                <a:extLst>
                  <a:ext uri="{0D108BD9-81ED-4DB2-BD59-A6C34878D82A}">
                    <a16:rowId xmlns:a16="http://schemas.microsoft.com/office/drawing/2014/main" val="662385745"/>
                  </a:ext>
                </a:extLst>
              </a:tr>
              <a:tr h="1053160">
                <a:tc>
                  <a:txBody>
                    <a:bodyPr/>
                    <a:lstStyle/>
                    <a:p>
                      <a:r>
                        <a:rPr lang="de-DE" sz="1400" dirty="0"/>
                        <a:t>What is Chr? How do I recognize over- and underexpressed genes</a:t>
                      </a:r>
                      <a:endParaRPr lang="en-US" sz="1400" dirty="0"/>
                    </a:p>
                  </a:txBody>
                  <a:tcPr/>
                </a:tc>
                <a:tc>
                  <a:txBody>
                    <a:bodyPr/>
                    <a:lstStyle/>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dirty="0"/>
                        <a:t>Suggestion for procedure:</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lang="de-DE" sz="1400" dirty="0"/>
                        <a:t>Categorize papers</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lang="de-DE" sz="1400" dirty="0"/>
                        <a:t>Collect gene names for UP/DOWN for every category</a:t>
                      </a:r>
                    </a:p>
                  </a:txBody>
                  <a:tcPr/>
                </a:tc>
                <a:tc>
                  <a:txBody>
                    <a:bodyPr/>
                    <a:lstStyle/>
                    <a:p>
                      <a:r>
                        <a:rPr lang="de-DE" sz="1400" dirty="0"/>
                        <a:t>Datensätze ohne paper rauslassen</a:t>
                      </a:r>
                      <a:endParaRPr lang="en-US" sz="1400" dirty="0"/>
                    </a:p>
                  </a:txBody>
                  <a:tcPr/>
                </a:tc>
                <a:extLst>
                  <a:ext uri="{0D108BD9-81ED-4DB2-BD59-A6C34878D82A}">
                    <a16:rowId xmlns:a16="http://schemas.microsoft.com/office/drawing/2014/main" val="3037605021"/>
                  </a:ext>
                </a:extLst>
              </a:tr>
              <a:tr h="1177348">
                <a:tc>
                  <a:txBody>
                    <a:bodyPr/>
                    <a:lstStyle/>
                    <a:p>
                      <a:r>
                        <a:rPr lang="de-DE" sz="1400" dirty="0"/>
                        <a:t>If Excel file, find column with gene name and log2FC and create list that outputs up and downregulated genes</a:t>
                      </a:r>
                    </a:p>
                  </a:txBody>
                  <a:tcPr/>
                </a:tc>
                <a:tc>
                  <a:txBody>
                    <a:bodyPr/>
                    <a:lstStyle/>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dirty="0"/>
                        <a:t>Size adjusted counts or normalized counts?</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400" dirty="0"/>
                        <a:t>(is RPMK/FPMK/DESeq2 comparable?)</a:t>
                      </a:r>
                    </a:p>
                  </a:txBody>
                  <a:tcPr/>
                </a:tc>
                <a:tc>
                  <a:txBody>
                    <a:bodyPr/>
                    <a:lstStyle/>
                    <a:p>
                      <a:r>
                        <a:rPr lang="de-DE" sz="1400" dirty="0"/>
                        <a:t>Nur signifikante tests rausnehmen und dann größer/kleiner null</a:t>
                      </a:r>
                      <a:endParaRPr lang="en-US" sz="1400" dirty="0"/>
                    </a:p>
                  </a:txBody>
                  <a:tcPr/>
                </a:tc>
                <a:extLst>
                  <a:ext uri="{0D108BD9-81ED-4DB2-BD59-A6C34878D82A}">
                    <a16:rowId xmlns:a16="http://schemas.microsoft.com/office/drawing/2014/main" val="1549461898"/>
                  </a:ext>
                </a:extLst>
              </a:tr>
              <a:tr h="394483">
                <a:tc>
                  <a:txBody>
                    <a:bodyPr/>
                    <a:lstStyle/>
                    <a:p>
                      <a:r>
                        <a:rPr lang="de-DE" sz="1400" dirty="0"/>
                        <a:t>Script to automatically download supplementary files from FTP server</a:t>
                      </a:r>
                      <a:endParaRPr lang="en-US" sz="1400"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endParaRPr lang="de-DE" dirty="0"/>
                    </a:p>
                  </a:txBody>
                  <a:tcPr/>
                </a:tc>
                <a:extLst>
                  <a:ext uri="{0D108BD9-81ED-4DB2-BD59-A6C34878D82A}">
                    <a16:rowId xmlns:a16="http://schemas.microsoft.com/office/drawing/2014/main" val="3495268987"/>
                  </a:ext>
                </a:extLst>
              </a:tr>
              <a:tr h="394483">
                <a:tc>
                  <a:txBody>
                    <a:bodyPr/>
                    <a:lstStyle/>
                    <a:p>
                      <a:r>
                        <a:rPr lang="de-DE" sz="1400" dirty="0"/>
                        <a:t>If Excel file, find column with gene name and log2FC and create list that outputs up and downregulated genes</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endParaRPr lang="de-DE" dirty="0"/>
                    </a:p>
                  </a:txBody>
                  <a:tcPr/>
                </a:tc>
                <a:extLst>
                  <a:ext uri="{0D108BD9-81ED-4DB2-BD59-A6C34878D82A}">
                    <a16:rowId xmlns:a16="http://schemas.microsoft.com/office/drawing/2014/main" val="3252724940"/>
                  </a:ext>
                </a:extLst>
              </a:tr>
            </a:tbl>
          </a:graphicData>
        </a:graphic>
      </p:graphicFrame>
    </p:spTree>
    <p:extLst>
      <p:ext uri="{BB962C8B-B14F-4D97-AF65-F5344CB8AC3E}">
        <p14:creationId xmlns:p14="http://schemas.microsoft.com/office/powerpoint/2010/main" val="30146665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05F123-4FCE-47F8-B736-6C88E5649988}"/>
              </a:ext>
            </a:extLst>
          </p:cNvPr>
          <p:cNvSpPr>
            <a:spLocks noGrp="1"/>
          </p:cNvSpPr>
          <p:nvPr>
            <p:ph type="dt" sz="half" idx="10"/>
          </p:nvPr>
        </p:nvSpPr>
        <p:spPr/>
        <p:txBody>
          <a:bodyPr/>
          <a:lstStyle/>
          <a:p>
            <a:fld id="{FC869165-E4FA-4AC3-B6F6-7C413C044D79}" type="datetime1">
              <a:rPr lang="en-US" smtClean="0"/>
              <a:t>4/1/2022</a:t>
            </a:fld>
            <a:endParaRPr lang="en-US" dirty="0"/>
          </a:p>
        </p:txBody>
      </p:sp>
      <p:sp>
        <p:nvSpPr>
          <p:cNvPr id="3" name="Footer Placeholder 2">
            <a:extLst>
              <a:ext uri="{FF2B5EF4-FFF2-40B4-BE49-F238E27FC236}">
                <a16:creationId xmlns:a16="http://schemas.microsoft.com/office/drawing/2014/main" id="{3993B3B5-18D5-41E3-9EB7-F2F3A32B841B}"/>
              </a:ext>
            </a:extLst>
          </p:cNvPr>
          <p:cNvSpPr>
            <a:spLocks noGrp="1"/>
          </p:cNvSpPr>
          <p:nvPr>
            <p:ph type="ftr" sz="quarter" idx="11"/>
          </p:nvPr>
        </p:nvSpPr>
        <p:spPr/>
        <p:txBody>
          <a:bodyPr/>
          <a:lstStyle/>
          <a:p>
            <a:r>
              <a:rPr lang="en-US"/>
              <a:t>jennifer.neumaier@t-online.de</a:t>
            </a:r>
          </a:p>
        </p:txBody>
      </p:sp>
      <p:sp>
        <p:nvSpPr>
          <p:cNvPr id="4" name="Title 123">
            <a:extLst>
              <a:ext uri="{FF2B5EF4-FFF2-40B4-BE49-F238E27FC236}">
                <a16:creationId xmlns:a16="http://schemas.microsoft.com/office/drawing/2014/main" id="{22C8FA5E-AADC-4BD8-BBAD-AEF7B14D3E00}"/>
              </a:ext>
            </a:extLst>
          </p:cNvPr>
          <p:cNvSpPr txBox="1">
            <a:spLocks/>
          </p:cNvSpPr>
          <p:nvPr/>
        </p:nvSpPr>
        <p:spPr>
          <a:xfrm>
            <a:off x="0" y="96941"/>
            <a:ext cx="6391373"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Question/Notes for next meeting</a:t>
            </a:r>
            <a:endParaRPr lang="en-US" sz="3600" b="1" dirty="0"/>
          </a:p>
        </p:txBody>
      </p:sp>
      <p:sp>
        <p:nvSpPr>
          <p:cNvPr id="5" name="TextBox 4">
            <a:extLst>
              <a:ext uri="{FF2B5EF4-FFF2-40B4-BE49-F238E27FC236}">
                <a16:creationId xmlns:a16="http://schemas.microsoft.com/office/drawing/2014/main" id="{5863B69F-5A23-4B2C-B071-17B08D8928EF}"/>
              </a:ext>
            </a:extLst>
          </p:cNvPr>
          <p:cNvSpPr txBox="1"/>
          <p:nvPr/>
        </p:nvSpPr>
        <p:spPr>
          <a:xfrm>
            <a:off x="103895" y="470419"/>
            <a:ext cx="2384981" cy="369332"/>
          </a:xfrm>
          <a:prstGeom prst="rect">
            <a:avLst/>
          </a:prstGeom>
          <a:noFill/>
        </p:spPr>
        <p:txBody>
          <a:bodyPr wrap="square" rtlCol="0">
            <a:spAutoFit/>
          </a:bodyPr>
          <a:lstStyle/>
          <a:p>
            <a:r>
              <a:rPr lang="de-DE" dirty="0"/>
              <a:t>Stand: 15.11.21</a:t>
            </a:r>
            <a:endParaRPr lang="en-US" dirty="0"/>
          </a:p>
        </p:txBody>
      </p:sp>
      <p:graphicFrame>
        <p:nvGraphicFramePr>
          <p:cNvPr id="11" name="Table 11">
            <a:extLst>
              <a:ext uri="{FF2B5EF4-FFF2-40B4-BE49-F238E27FC236}">
                <a16:creationId xmlns:a16="http://schemas.microsoft.com/office/drawing/2014/main" id="{FE86A7AD-4DF1-4F33-9A3F-DDAFBF931927}"/>
              </a:ext>
            </a:extLst>
          </p:cNvPr>
          <p:cNvGraphicFramePr>
            <a:graphicFrameLocks noGrp="1"/>
          </p:cNvGraphicFramePr>
          <p:nvPr>
            <p:extLst>
              <p:ext uri="{D42A27DB-BD31-4B8C-83A1-F6EECF244321}">
                <p14:modId xmlns:p14="http://schemas.microsoft.com/office/powerpoint/2010/main" val="3699859783"/>
              </p:ext>
            </p:extLst>
          </p:nvPr>
        </p:nvGraphicFramePr>
        <p:xfrm>
          <a:off x="1818455" y="839751"/>
          <a:ext cx="9349036" cy="5552828"/>
        </p:xfrm>
        <a:graphic>
          <a:graphicData uri="http://schemas.openxmlformats.org/drawingml/2006/table">
            <a:tbl>
              <a:tblPr firstRow="1" bandRow="1">
                <a:tableStyleId>{5C22544A-7EE6-4342-B048-85BDC9FD1C3A}</a:tableStyleId>
              </a:tblPr>
              <a:tblGrid>
                <a:gridCol w="912045">
                  <a:extLst>
                    <a:ext uri="{9D8B030D-6E8A-4147-A177-3AD203B41FA5}">
                      <a16:colId xmlns:a16="http://schemas.microsoft.com/office/drawing/2014/main" val="3086290572"/>
                    </a:ext>
                  </a:extLst>
                </a:gridCol>
                <a:gridCol w="1041400">
                  <a:extLst>
                    <a:ext uri="{9D8B030D-6E8A-4147-A177-3AD203B41FA5}">
                      <a16:colId xmlns:a16="http://schemas.microsoft.com/office/drawing/2014/main" val="1932956029"/>
                    </a:ext>
                  </a:extLst>
                </a:gridCol>
                <a:gridCol w="1943100">
                  <a:extLst>
                    <a:ext uri="{9D8B030D-6E8A-4147-A177-3AD203B41FA5}">
                      <a16:colId xmlns:a16="http://schemas.microsoft.com/office/drawing/2014/main" val="3101227117"/>
                    </a:ext>
                  </a:extLst>
                </a:gridCol>
                <a:gridCol w="939800">
                  <a:extLst>
                    <a:ext uri="{9D8B030D-6E8A-4147-A177-3AD203B41FA5}">
                      <a16:colId xmlns:a16="http://schemas.microsoft.com/office/drawing/2014/main" val="3610887721"/>
                    </a:ext>
                  </a:extLst>
                </a:gridCol>
                <a:gridCol w="3223735">
                  <a:extLst>
                    <a:ext uri="{9D8B030D-6E8A-4147-A177-3AD203B41FA5}">
                      <a16:colId xmlns:a16="http://schemas.microsoft.com/office/drawing/2014/main" val="3504252633"/>
                    </a:ext>
                  </a:extLst>
                </a:gridCol>
                <a:gridCol w="1288956">
                  <a:extLst>
                    <a:ext uri="{9D8B030D-6E8A-4147-A177-3AD203B41FA5}">
                      <a16:colId xmlns:a16="http://schemas.microsoft.com/office/drawing/2014/main" val="1165027196"/>
                    </a:ext>
                  </a:extLst>
                </a:gridCol>
              </a:tblGrid>
              <a:tr h="690345">
                <a:tc>
                  <a:txBody>
                    <a:bodyPr/>
                    <a:lstStyle/>
                    <a:p>
                      <a:r>
                        <a:rPr lang="de-DE" dirty="0"/>
                        <a:t>Datafinder script</a:t>
                      </a:r>
                      <a:endParaRPr lang="en-US" dirty="0"/>
                    </a:p>
                  </a:txBody>
                  <a:tcPr/>
                </a:tc>
                <a:tc>
                  <a:txBody>
                    <a:bodyPr/>
                    <a:lstStyle/>
                    <a:p>
                      <a:r>
                        <a:rPr lang="de-DE" dirty="0"/>
                        <a:t>Notes</a:t>
                      </a:r>
                      <a:endParaRPr lang="en-US" dirty="0"/>
                    </a:p>
                  </a:txBody>
                  <a:tcPr/>
                </a:tc>
                <a:tc>
                  <a:txBody>
                    <a:bodyPr/>
                    <a:lstStyle/>
                    <a:p>
                      <a:r>
                        <a:rPr lang="de-DE" dirty="0"/>
                        <a:t>Paperfinder dataset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Notes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Transcriptomics dataset</a:t>
                      </a:r>
                      <a:endParaRPr lang="en-US" dirty="0"/>
                    </a:p>
                  </a:txBody>
                  <a:tcPr/>
                </a:tc>
                <a:tc>
                  <a:txBody>
                    <a:bodyPr/>
                    <a:lstStyle/>
                    <a:p>
                      <a:r>
                        <a:rPr lang="de-DE" dirty="0"/>
                        <a:t>Notes</a:t>
                      </a:r>
                      <a:endParaRPr lang="en-US" dirty="0"/>
                    </a:p>
                  </a:txBody>
                  <a:tcPr/>
                </a:tc>
                <a:extLst>
                  <a:ext uri="{0D108BD9-81ED-4DB2-BD59-A6C34878D82A}">
                    <a16:rowId xmlns:a16="http://schemas.microsoft.com/office/drawing/2014/main" val="662385745"/>
                  </a:ext>
                </a:extLst>
              </a:tr>
              <a:tr h="1053160">
                <a:tc>
                  <a:txBody>
                    <a:bodyPr/>
                    <a:lstStyle/>
                    <a:p>
                      <a:endParaRPr lang="en-US" sz="1400" dirty="0"/>
                    </a:p>
                  </a:txBody>
                  <a:tcPr/>
                </a:tc>
                <a:tc>
                  <a:txBody>
                    <a:bodyPr/>
                    <a:lstStyle/>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dirty="0"/>
                        <a:t>Summary from last week: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de-DE" sz="1400" dirty="0"/>
                        <a:t>Found good supplementary files and compiled first datasets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de-DE" sz="1400" dirty="0"/>
                        <a:t>Started doing .txt files </a:t>
                      </a:r>
                    </a:p>
                  </a:txBody>
                  <a:tcPr/>
                </a:tc>
                <a:tc>
                  <a:txBody>
                    <a:bodyPr/>
                    <a:lstStyle/>
                    <a:p>
                      <a:endParaRPr lang="en-US" sz="1400" dirty="0"/>
                    </a:p>
                  </a:txBody>
                  <a:tcPr/>
                </a:tc>
                <a:extLst>
                  <a:ext uri="{0D108BD9-81ED-4DB2-BD59-A6C34878D82A}">
                    <a16:rowId xmlns:a16="http://schemas.microsoft.com/office/drawing/2014/main" val="3037605021"/>
                  </a:ext>
                </a:extLst>
              </a:tr>
              <a:tr h="1177348">
                <a:tc>
                  <a:txBody>
                    <a:bodyPr/>
                    <a:lstStyle/>
                    <a:p>
                      <a:endParaRPr lang="de-DE" sz="1400" dirty="0"/>
                    </a:p>
                  </a:txBody>
                  <a:tcPr/>
                </a:tc>
                <a:tc>
                  <a:txBody>
                    <a:bodyPr/>
                    <a:lstStyle/>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dirty="0"/>
                        <a:t>As often:</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de-DE" sz="1400" dirty="0"/>
                        <a:t>Analysis still to do</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de-DE" sz="1400" dirty="0"/>
                        <a:t>Either data is only as normalized counts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de-DE" sz="1400" dirty="0"/>
                        <a:t>Or in BW or CEL/CHP files</a:t>
                      </a:r>
                    </a:p>
                  </a:txBody>
                  <a:tcPr/>
                </a:tc>
                <a:tc>
                  <a:txBody>
                    <a:bodyPr/>
                    <a:lstStyle/>
                    <a:p>
                      <a:endParaRPr lang="en-US" sz="1400" dirty="0"/>
                    </a:p>
                  </a:txBody>
                  <a:tcPr/>
                </a:tc>
                <a:extLst>
                  <a:ext uri="{0D108BD9-81ED-4DB2-BD59-A6C34878D82A}">
                    <a16:rowId xmlns:a16="http://schemas.microsoft.com/office/drawing/2014/main" val="1549461898"/>
                  </a:ext>
                </a:extLst>
              </a:tr>
              <a:tr h="394483">
                <a:tc>
                  <a:txBody>
                    <a:bodyPr/>
                    <a:lstStyle/>
                    <a:p>
                      <a:endParaRPr lang="en-US" sz="1400"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kern="1200" dirty="0">
                          <a:solidFill>
                            <a:schemeClr val="dk1"/>
                          </a:solidFill>
                          <a:latin typeface="+mn-lt"/>
                          <a:ea typeface="+mn-ea"/>
                          <a:cs typeface="+mn-cs"/>
                        </a:rPr>
                        <a:t>If DESeq2 data given: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400" kern="1200" dirty="0">
                          <a:solidFill>
                            <a:schemeClr val="dk1"/>
                          </a:solidFill>
                          <a:latin typeface="+mn-lt"/>
                          <a:ea typeface="+mn-ea"/>
                          <a:cs typeface="+mn-cs"/>
                        </a:rPr>
                        <a:t>- P- or q-value &lt; 0.05 was chosen</a:t>
                      </a:r>
                      <a:endParaRPr lang="en-US" sz="1400" kern="1200" dirty="0">
                        <a:solidFill>
                          <a:schemeClr val="dk1"/>
                        </a:solidFill>
                        <a:latin typeface="+mn-lt"/>
                        <a:ea typeface="+mn-ea"/>
                        <a:cs typeface="+mn-cs"/>
                      </a:endParaRPr>
                    </a:p>
                  </a:txBody>
                  <a:tcPr/>
                </a:tc>
                <a:tc>
                  <a:txBody>
                    <a:bodyPr/>
                    <a:lstStyle/>
                    <a:p>
                      <a:r>
                        <a:rPr lang="de-DE" sz="1400" kern="1200" dirty="0">
                          <a:solidFill>
                            <a:schemeClr val="dk1"/>
                          </a:solidFill>
                          <a:latin typeface="+mn-lt"/>
                          <a:ea typeface="+mn-ea"/>
                          <a:cs typeface="+mn-cs"/>
                        </a:rPr>
                        <a:t>Check these datasets and if available choose padj &lt; 0.05</a:t>
                      </a:r>
                    </a:p>
                  </a:txBody>
                  <a:tcPr/>
                </a:tc>
                <a:extLst>
                  <a:ext uri="{0D108BD9-81ED-4DB2-BD59-A6C34878D82A}">
                    <a16:rowId xmlns:a16="http://schemas.microsoft.com/office/drawing/2014/main" val="3495268987"/>
                  </a:ext>
                </a:extLst>
              </a:tr>
              <a:tr h="372834">
                <a:tc>
                  <a:txBody>
                    <a:bodyPr/>
                    <a:lstStyle/>
                    <a:p>
                      <a:endParaRPr lang="de-DE" sz="1400"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kern="1200" dirty="0">
                          <a:solidFill>
                            <a:schemeClr val="dk1"/>
                          </a:solidFill>
                          <a:latin typeface="+mn-lt"/>
                          <a:ea typeface="+mn-ea"/>
                          <a:cs typeface="+mn-cs"/>
                        </a:rPr>
                        <a:t>Oftentimes, WormbaseID not given -&gt; how to do that?</a:t>
                      </a:r>
                      <a:endParaRPr lang="en-US" sz="1400" kern="1200" dirty="0">
                        <a:solidFill>
                          <a:schemeClr val="dk1"/>
                        </a:solidFill>
                        <a:latin typeface="+mn-lt"/>
                        <a:ea typeface="+mn-ea"/>
                        <a:cs typeface="+mn-cs"/>
                      </a:endParaRPr>
                    </a:p>
                  </a:txBody>
                  <a:tcPr/>
                </a:tc>
                <a:tc>
                  <a:txBody>
                    <a:bodyPr/>
                    <a:lstStyle/>
                    <a:p>
                      <a:endParaRPr lang="de-DE" dirty="0"/>
                    </a:p>
                  </a:txBody>
                  <a:tcPr/>
                </a:tc>
                <a:extLst>
                  <a:ext uri="{0D108BD9-81ED-4DB2-BD59-A6C34878D82A}">
                    <a16:rowId xmlns:a16="http://schemas.microsoft.com/office/drawing/2014/main" val="3252724940"/>
                  </a:ext>
                </a:extLst>
              </a:tr>
              <a:tr h="372834">
                <a:tc>
                  <a:txBody>
                    <a:bodyPr/>
                    <a:lstStyle/>
                    <a:p>
                      <a:endParaRPr lang="de-DE" sz="1400"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kern="1200" dirty="0">
                          <a:solidFill>
                            <a:schemeClr val="dk1"/>
                          </a:solidFill>
                          <a:latin typeface="+mn-lt"/>
                          <a:ea typeface="+mn-ea"/>
                          <a:cs typeface="+mn-cs"/>
                        </a:rPr>
                        <a:t>Compressing data? -&gt; e.g. Sometimes repeating controls (hermaphrodite expression levels or control worms)</a:t>
                      </a:r>
                      <a:endParaRPr lang="en-US" sz="1400" kern="1200" dirty="0">
                        <a:solidFill>
                          <a:schemeClr val="dk1"/>
                        </a:solidFill>
                        <a:latin typeface="+mn-lt"/>
                        <a:ea typeface="+mn-ea"/>
                        <a:cs typeface="+mn-cs"/>
                      </a:endParaRPr>
                    </a:p>
                  </a:txBody>
                  <a:tcPr/>
                </a:tc>
                <a:tc>
                  <a:txBody>
                    <a:bodyPr/>
                    <a:lstStyle/>
                    <a:p>
                      <a:endParaRPr lang="de-DE" dirty="0"/>
                    </a:p>
                  </a:txBody>
                  <a:tcPr/>
                </a:tc>
                <a:extLst>
                  <a:ext uri="{0D108BD9-81ED-4DB2-BD59-A6C34878D82A}">
                    <a16:rowId xmlns:a16="http://schemas.microsoft.com/office/drawing/2014/main" val="219932960"/>
                  </a:ext>
                </a:extLst>
              </a:tr>
            </a:tbl>
          </a:graphicData>
        </a:graphic>
      </p:graphicFrame>
    </p:spTree>
    <p:extLst>
      <p:ext uri="{BB962C8B-B14F-4D97-AF65-F5344CB8AC3E}">
        <p14:creationId xmlns:p14="http://schemas.microsoft.com/office/powerpoint/2010/main" val="9012663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05F123-4FCE-47F8-B736-6C88E5649988}"/>
              </a:ext>
            </a:extLst>
          </p:cNvPr>
          <p:cNvSpPr>
            <a:spLocks noGrp="1"/>
          </p:cNvSpPr>
          <p:nvPr>
            <p:ph type="dt" sz="half" idx="10"/>
          </p:nvPr>
        </p:nvSpPr>
        <p:spPr/>
        <p:txBody>
          <a:bodyPr/>
          <a:lstStyle/>
          <a:p>
            <a:fld id="{FC869165-E4FA-4AC3-B6F6-7C413C044D79}" type="datetime1">
              <a:rPr lang="en-US" smtClean="0"/>
              <a:t>4/1/2022</a:t>
            </a:fld>
            <a:endParaRPr lang="en-US" dirty="0"/>
          </a:p>
        </p:txBody>
      </p:sp>
      <p:sp>
        <p:nvSpPr>
          <p:cNvPr id="3" name="Footer Placeholder 2">
            <a:extLst>
              <a:ext uri="{FF2B5EF4-FFF2-40B4-BE49-F238E27FC236}">
                <a16:creationId xmlns:a16="http://schemas.microsoft.com/office/drawing/2014/main" id="{3993B3B5-18D5-41E3-9EB7-F2F3A32B841B}"/>
              </a:ext>
            </a:extLst>
          </p:cNvPr>
          <p:cNvSpPr>
            <a:spLocks noGrp="1"/>
          </p:cNvSpPr>
          <p:nvPr>
            <p:ph type="ftr" sz="quarter" idx="11"/>
          </p:nvPr>
        </p:nvSpPr>
        <p:spPr/>
        <p:txBody>
          <a:bodyPr/>
          <a:lstStyle/>
          <a:p>
            <a:r>
              <a:rPr lang="en-US"/>
              <a:t>jennifer.neumaier@t-online.de</a:t>
            </a:r>
          </a:p>
        </p:txBody>
      </p:sp>
      <p:sp>
        <p:nvSpPr>
          <p:cNvPr id="4" name="Title 123">
            <a:extLst>
              <a:ext uri="{FF2B5EF4-FFF2-40B4-BE49-F238E27FC236}">
                <a16:creationId xmlns:a16="http://schemas.microsoft.com/office/drawing/2014/main" id="{22C8FA5E-AADC-4BD8-BBAD-AEF7B14D3E00}"/>
              </a:ext>
            </a:extLst>
          </p:cNvPr>
          <p:cNvSpPr txBox="1">
            <a:spLocks/>
          </p:cNvSpPr>
          <p:nvPr/>
        </p:nvSpPr>
        <p:spPr>
          <a:xfrm>
            <a:off x="0" y="96941"/>
            <a:ext cx="6391373"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Question/Notes for next meeting</a:t>
            </a:r>
            <a:endParaRPr lang="en-US" sz="3600" b="1" dirty="0"/>
          </a:p>
        </p:txBody>
      </p:sp>
      <p:sp>
        <p:nvSpPr>
          <p:cNvPr id="5" name="TextBox 4">
            <a:extLst>
              <a:ext uri="{FF2B5EF4-FFF2-40B4-BE49-F238E27FC236}">
                <a16:creationId xmlns:a16="http://schemas.microsoft.com/office/drawing/2014/main" id="{5863B69F-5A23-4B2C-B071-17B08D8928EF}"/>
              </a:ext>
            </a:extLst>
          </p:cNvPr>
          <p:cNvSpPr txBox="1"/>
          <p:nvPr/>
        </p:nvSpPr>
        <p:spPr>
          <a:xfrm>
            <a:off x="103895" y="470419"/>
            <a:ext cx="2384981" cy="369332"/>
          </a:xfrm>
          <a:prstGeom prst="rect">
            <a:avLst/>
          </a:prstGeom>
          <a:noFill/>
        </p:spPr>
        <p:txBody>
          <a:bodyPr wrap="square" rtlCol="0">
            <a:spAutoFit/>
          </a:bodyPr>
          <a:lstStyle/>
          <a:p>
            <a:r>
              <a:rPr lang="de-DE" dirty="0"/>
              <a:t>Stand: 20.11.21</a:t>
            </a:r>
            <a:endParaRPr lang="en-US" dirty="0"/>
          </a:p>
        </p:txBody>
      </p:sp>
      <p:graphicFrame>
        <p:nvGraphicFramePr>
          <p:cNvPr id="11" name="Table 11">
            <a:extLst>
              <a:ext uri="{FF2B5EF4-FFF2-40B4-BE49-F238E27FC236}">
                <a16:creationId xmlns:a16="http://schemas.microsoft.com/office/drawing/2014/main" id="{FE86A7AD-4DF1-4F33-9A3F-DDAFBF931927}"/>
              </a:ext>
            </a:extLst>
          </p:cNvPr>
          <p:cNvGraphicFramePr>
            <a:graphicFrameLocks noGrp="1"/>
          </p:cNvGraphicFramePr>
          <p:nvPr>
            <p:extLst>
              <p:ext uri="{D42A27DB-BD31-4B8C-83A1-F6EECF244321}">
                <p14:modId xmlns:p14="http://schemas.microsoft.com/office/powerpoint/2010/main" val="2724506043"/>
              </p:ext>
            </p:extLst>
          </p:nvPr>
        </p:nvGraphicFramePr>
        <p:xfrm>
          <a:off x="1818455" y="839751"/>
          <a:ext cx="9349036" cy="4390139"/>
        </p:xfrm>
        <a:graphic>
          <a:graphicData uri="http://schemas.openxmlformats.org/drawingml/2006/table">
            <a:tbl>
              <a:tblPr firstRow="1" bandRow="1">
                <a:tableStyleId>{5C22544A-7EE6-4342-B048-85BDC9FD1C3A}</a:tableStyleId>
              </a:tblPr>
              <a:tblGrid>
                <a:gridCol w="912045">
                  <a:extLst>
                    <a:ext uri="{9D8B030D-6E8A-4147-A177-3AD203B41FA5}">
                      <a16:colId xmlns:a16="http://schemas.microsoft.com/office/drawing/2014/main" val="3086290572"/>
                    </a:ext>
                  </a:extLst>
                </a:gridCol>
                <a:gridCol w="1041400">
                  <a:extLst>
                    <a:ext uri="{9D8B030D-6E8A-4147-A177-3AD203B41FA5}">
                      <a16:colId xmlns:a16="http://schemas.microsoft.com/office/drawing/2014/main" val="1932956029"/>
                    </a:ext>
                  </a:extLst>
                </a:gridCol>
                <a:gridCol w="1943100">
                  <a:extLst>
                    <a:ext uri="{9D8B030D-6E8A-4147-A177-3AD203B41FA5}">
                      <a16:colId xmlns:a16="http://schemas.microsoft.com/office/drawing/2014/main" val="3101227117"/>
                    </a:ext>
                  </a:extLst>
                </a:gridCol>
                <a:gridCol w="939800">
                  <a:extLst>
                    <a:ext uri="{9D8B030D-6E8A-4147-A177-3AD203B41FA5}">
                      <a16:colId xmlns:a16="http://schemas.microsoft.com/office/drawing/2014/main" val="3610887721"/>
                    </a:ext>
                  </a:extLst>
                </a:gridCol>
                <a:gridCol w="3223735">
                  <a:extLst>
                    <a:ext uri="{9D8B030D-6E8A-4147-A177-3AD203B41FA5}">
                      <a16:colId xmlns:a16="http://schemas.microsoft.com/office/drawing/2014/main" val="3504252633"/>
                    </a:ext>
                  </a:extLst>
                </a:gridCol>
                <a:gridCol w="1288956">
                  <a:extLst>
                    <a:ext uri="{9D8B030D-6E8A-4147-A177-3AD203B41FA5}">
                      <a16:colId xmlns:a16="http://schemas.microsoft.com/office/drawing/2014/main" val="1165027196"/>
                    </a:ext>
                  </a:extLst>
                </a:gridCol>
              </a:tblGrid>
              <a:tr h="690345">
                <a:tc>
                  <a:txBody>
                    <a:bodyPr/>
                    <a:lstStyle/>
                    <a:p>
                      <a:r>
                        <a:rPr lang="de-DE" dirty="0"/>
                        <a:t>Datafinder script</a:t>
                      </a:r>
                      <a:endParaRPr lang="en-US" dirty="0"/>
                    </a:p>
                  </a:txBody>
                  <a:tcPr/>
                </a:tc>
                <a:tc>
                  <a:txBody>
                    <a:bodyPr/>
                    <a:lstStyle/>
                    <a:p>
                      <a:r>
                        <a:rPr lang="de-DE" dirty="0"/>
                        <a:t>Notes</a:t>
                      </a:r>
                      <a:endParaRPr lang="en-US" dirty="0"/>
                    </a:p>
                  </a:txBody>
                  <a:tcPr/>
                </a:tc>
                <a:tc>
                  <a:txBody>
                    <a:bodyPr/>
                    <a:lstStyle/>
                    <a:p>
                      <a:r>
                        <a:rPr lang="de-DE" dirty="0"/>
                        <a:t>Paperfinder dataset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Notes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Transcriptomics dataset</a:t>
                      </a:r>
                      <a:endParaRPr lang="en-US" dirty="0"/>
                    </a:p>
                  </a:txBody>
                  <a:tcPr/>
                </a:tc>
                <a:tc>
                  <a:txBody>
                    <a:bodyPr/>
                    <a:lstStyle/>
                    <a:p>
                      <a:r>
                        <a:rPr lang="de-DE" dirty="0"/>
                        <a:t>Notes</a:t>
                      </a:r>
                      <a:endParaRPr lang="en-US" dirty="0"/>
                    </a:p>
                  </a:txBody>
                  <a:tcPr/>
                </a:tc>
                <a:extLst>
                  <a:ext uri="{0D108BD9-81ED-4DB2-BD59-A6C34878D82A}">
                    <a16:rowId xmlns:a16="http://schemas.microsoft.com/office/drawing/2014/main" val="662385745"/>
                  </a:ext>
                </a:extLst>
              </a:tr>
              <a:tr h="1053160">
                <a:tc>
                  <a:txBody>
                    <a:bodyPr/>
                    <a:lstStyle/>
                    <a:p>
                      <a:endParaRPr lang="en-US" sz="1400" dirty="0"/>
                    </a:p>
                  </a:txBody>
                  <a:tcPr/>
                </a:tc>
                <a:tc>
                  <a:txBody>
                    <a:bodyPr/>
                    <a:lstStyle/>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de-DE" sz="1400" dirty="0"/>
                        <a:t>Chose all positive log-folds for upregulated and all negative for downregulated -&gt; no distinction if it is &gt;2log-fold</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de-DE" sz="1400" dirty="0"/>
                        <a:t>FDR &gt; padj?</a:t>
                      </a:r>
                    </a:p>
                  </a:txBody>
                  <a:tcPr/>
                </a:tc>
                <a:tc>
                  <a:txBody>
                    <a:bodyPr/>
                    <a:lstStyle/>
                    <a:p>
                      <a:endParaRPr lang="en-US" sz="1400" dirty="0"/>
                    </a:p>
                  </a:txBody>
                  <a:tcPr/>
                </a:tc>
                <a:extLst>
                  <a:ext uri="{0D108BD9-81ED-4DB2-BD59-A6C34878D82A}">
                    <a16:rowId xmlns:a16="http://schemas.microsoft.com/office/drawing/2014/main" val="3037605021"/>
                  </a:ext>
                </a:extLst>
              </a:tr>
              <a:tr h="1177348">
                <a:tc>
                  <a:txBody>
                    <a:bodyPr/>
                    <a:lstStyle/>
                    <a:p>
                      <a:endParaRPr lang="de-DE" sz="1400" dirty="0"/>
                    </a:p>
                  </a:txBody>
                  <a:tcPr/>
                </a:tc>
                <a:tc>
                  <a:txBody>
                    <a:bodyPr/>
                    <a:lstStyle/>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400" dirty="0"/>
                    </a:p>
                  </a:txBody>
                  <a:tcPr/>
                </a:tc>
                <a:tc>
                  <a:txBody>
                    <a:bodyPr/>
                    <a:lstStyle/>
                    <a:p>
                      <a:endParaRPr lang="en-US" sz="1400" dirty="0"/>
                    </a:p>
                  </a:txBody>
                  <a:tcPr/>
                </a:tc>
                <a:extLst>
                  <a:ext uri="{0D108BD9-81ED-4DB2-BD59-A6C34878D82A}">
                    <a16:rowId xmlns:a16="http://schemas.microsoft.com/office/drawing/2014/main" val="1549461898"/>
                  </a:ext>
                </a:extLst>
              </a:tr>
              <a:tr h="394483">
                <a:tc>
                  <a:txBody>
                    <a:bodyPr/>
                    <a:lstStyle/>
                    <a:p>
                      <a:endParaRPr lang="en-US" sz="1400"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dk1"/>
                        </a:solidFill>
                        <a:latin typeface="+mn-lt"/>
                        <a:ea typeface="+mn-ea"/>
                        <a:cs typeface="+mn-cs"/>
                      </a:endParaRPr>
                    </a:p>
                  </a:txBody>
                  <a:tcPr/>
                </a:tc>
                <a:tc>
                  <a:txBody>
                    <a:bodyPr/>
                    <a:lstStyle/>
                    <a:p>
                      <a:endParaRPr lang="de-DE" sz="1400" kern="1200" dirty="0">
                        <a:solidFill>
                          <a:schemeClr val="dk1"/>
                        </a:solidFill>
                        <a:latin typeface="+mn-lt"/>
                        <a:ea typeface="+mn-ea"/>
                        <a:cs typeface="+mn-cs"/>
                      </a:endParaRPr>
                    </a:p>
                  </a:txBody>
                  <a:tcPr/>
                </a:tc>
                <a:extLst>
                  <a:ext uri="{0D108BD9-81ED-4DB2-BD59-A6C34878D82A}">
                    <a16:rowId xmlns:a16="http://schemas.microsoft.com/office/drawing/2014/main" val="3495268987"/>
                  </a:ext>
                </a:extLst>
              </a:tr>
              <a:tr h="372834">
                <a:tc>
                  <a:txBody>
                    <a:bodyPr/>
                    <a:lstStyle/>
                    <a:p>
                      <a:endParaRPr lang="de-DE" sz="1400"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dk1"/>
                        </a:solidFill>
                        <a:latin typeface="+mn-lt"/>
                        <a:ea typeface="+mn-ea"/>
                        <a:cs typeface="+mn-cs"/>
                      </a:endParaRPr>
                    </a:p>
                  </a:txBody>
                  <a:tcPr/>
                </a:tc>
                <a:tc>
                  <a:txBody>
                    <a:bodyPr/>
                    <a:lstStyle/>
                    <a:p>
                      <a:endParaRPr lang="de-DE" dirty="0"/>
                    </a:p>
                  </a:txBody>
                  <a:tcPr/>
                </a:tc>
                <a:extLst>
                  <a:ext uri="{0D108BD9-81ED-4DB2-BD59-A6C34878D82A}">
                    <a16:rowId xmlns:a16="http://schemas.microsoft.com/office/drawing/2014/main" val="3252724940"/>
                  </a:ext>
                </a:extLst>
              </a:tr>
              <a:tr h="372834">
                <a:tc>
                  <a:txBody>
                    <a:bodyPr/>
                    <a:lstStyle/>
                    <a:p>
                      <a:endParaRPr lang="de-DE" sz="1400"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dk1"/>
                        </a:solidFill>
                        <a:latin typeface="+mn-lt"/>
                        <a:ea typeface="+mn-ea"/>
                        <a:cs typeface="+mn-cs"/>
                      </a:endParaRPr>
                    </a:p>
                  </a:txBody>
                  <a:tcPr/>
                </a:tc>
                <a:tc>
                  <a:txBody>
                    <a:bodyPr/>
                    <a:lstStyle/>
                    <a:p>
                      <a:endParaRPr lang="de-DE" dirty="0"/>
                    </a:p>
                  </a:txBody>
                  <a:tcPr/>
                </a:tc>
                <a:extLst>
                  <a:ext uri="{0D108BD9-81ED-4DB2-BD59-A6C34878D82A}">
                    <a16:rowId xmlns:a16="http://schemas.microsoft.com/office/drawing/2014/main" val="219932960"/>
                  </a:ext>
                </a:extLst>
              </a:tr>
            </a:tbl>
          </a:graphicData>
        </a:graphic>
      </p:graphicFrame>
    </p:spTree>
    <p:extLst>
      <p:ext uri="{BB962C8B-B14F-4D97-AF65-F5344CB8AC3E}">
        <p14:creationId xmlns:p14="http://schemas.microsoft.com/office/powerpoint/2010/main" val="22739509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05F123-4FCE-47F8-B736-6C88E5649988}"/>
              </a:ext>
            </a:extLst>
          </p:cNvPr>
          <p:cNvSpPr>
            <a:spLocks noGrp="1"/>
          </p:cNvSpPr>
          <p:nvPr>
            <p:ph type="dt" sz="half" idx="10"/>
          </p:nvPr>
        </p:nvSpPr>
        <p:spPr/>
        <p:txBody>
          <a:bodyPr/>
          <a:lstStyle/>
          <a:p>
            <a:fld id="{FC869165-E4FA-4AC3-B6F6-7C413C044D79}" type="datetime1">
              <a:rPr lang="en-US" smtClean="0"/>
              <a:t>4/1/2022</a:t>
            </a:fld>
            <a:endParaRPr lang="en-US" dirty="0"/>
          </a:p>
        </p:txBody>
      </p:sp>
      <p:sp>
        <p:nvSpPr>
          <p:cNvPr id="3" name="Footer Placeholder 2">
            <a:extLst>
              <a:ext uri="{FF2B5EF4-FFF2-40B4-BE49-F238E27FC236}">
                <a16:creationId xmlns:a16="http://schemas.microsoft.com/office/drawing/2014/main" id="{3993B3B5-18D5-41E3-9EB7-F2F3A32B841B}"/>
              </a:ext>
            </a:extLst>
          </p:cNvPr>
          <p:cNvSpPr>
            <a:spLocks noGrp="1"/>
          </p:cNvSpPr>
          <p:nvPr>
            <p:ph type="ftr" sz="quarter" idx="11"/>
          </p:nvPr>
        </p:nvSpPr>
        <p:spPr/>
        <p:txBody>
          <a:bodyPr/>
          <a:lstStyle/>
          <a:p>
            <a:r>
              <a:rPr lang="en-US"/>
              <a:t>jennifer.neumaier@t-online.de</a:t>
            </a:r>
          </a:p>
        </p:txBody>
      </p:sp>
      <p:sp>
        <p:nvSpPr>
          <p:cNvPr id="4" name="Title 123">
            <a:extLst>
              <a:ext uri="{FF2B5EF4-FFF2-40B4-BE49-F238E27FC236}">
                <a16:creationId xmlns:a16="http://schemas.microsoft.com/office/drawing/2014/main" id="{22C8FA5E-AADC-4BD8-BBAD-AEF7B14D3E00}"/>
              </a:ext>
            </a:extLst>
          </p:cNvPr>
          <p:cNvSpPr txBox="1">
            <a:spLocks/>
          </p:cNvSpPr>
          <p:nvPr/>
        </p:nvSpPr>
        <p:spPr>
          <a:xfrm>
            <a:off x="0" y="96941"/>
            <a:ext cx="6391373"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Question/Notes for next meeting</a:t>
            </a:r>
            <a:endParaRPr lang="en-US" sz="3600" b="1" dirty="0"/>
          </a:p>
        </p:txBody>
      </p:sp>
      <p:sp>
        <p:nvSpPr>
          <p:cNvPr id="5" name="TextBox 4">
            <a:extLst>
              <a:ext uri="{FF2B5EF4-FFF2-40B4-BE49-F238E27FC236}">
                <a16:creationId xmlns:a16="http://schemas.microsoft.com/office/drawing/2014/main" id="{5863B69F-5A23-4B2C-B071-17B08D8928EF}"/>
              </a:ext>
            </a:extLst>
          </p:cNvPr>
          <p:cNvSpPr txBox="1"/>
          <p:nvPr/>
        </p:nvSpPr>
        <p:spPr>
          <a:xfrm>
            <a:off x="103895" y="470419"/>
            <a:ext cx="2384981" cy="369332"/>
          </a:xfrm>
          <a:prstGeom prst="rect">
            <a:avLst/>
          </a:prstGeom>
          <a:noFill/>
        </p:spPr>
        <p:txBody>
          <a:bodyPr wrap="square" rtlCol="0">
            <a:spAutoFit/>
          </a:bodyPr>
          <a:lstStyle/>
          <a:p>
            <a:r>
              <a:rPr lang="de-DE" dirty="0"/>
              <a:t>Stand: 20.01.22</a:t>
            </a:r>
            <a:endParaRPr lang="en-US" dirty="0"/>
          </a:p>
        </p:txBody>
      </p:sp>
      <p:graphicFrame>
        <p:nvGraphicFramePr>
          <p:cNvPr id="11" name="Table 11">
            <a:extLst>
              <a:ext uri="{FF2B5EF4-FFF2-40B4-BE49-F238E27FC236}">
                <a16:creationId xmlns:a16="http://schemas.microsoft.com/office/drawing/2014/main" id="{FE86A7AD-4DF1-4F33-9A3F-DDAFBF931927}"/>
              </a:ext>
            </a:extLst>
          </p:cNvPr>
          <p:cNvGraphicFramePr>
            <a:graphicFrameLocks noGrp="1"/>
          </p:cNvGraphicFramePr>
          <p:nvPr>
            <p:extLst>
              <p:ext uri="{D42A27DB-BD31-4B8C-83A1-F6EECF244321}">
                <p14:modId xmlns:p14="http://schemas.microsoft.com/office/powerpoint/2010/main" val="4149762604"/>
              </p:ext>
            </p:extLst>
          </p:nvPr>
        </p:nvGraphicFramePr>
        <p:xfrm>
          <a:off x="1818455" y="839751"/>
          <a:ext cx="9349036" cy="5456939"/>
        </p:xfrm>
        <a:graphic>
          <a:graphicData uri="http://schemas.openxmlformats.org/drawingml/2006/table">
            <a:tbl>
              <a:tblPr firstRow="1" bandRow="1">
                <a:tableStyleId>{5C22544A-7EE6-4342-B048-85BDC9FD1C3A}</a:tableStyleId>
              </a:tblPr>
              <a:tblGrid>
                <a:gridCol w="912045">
                  <a:extLst>
                    <a:ext uri="{9D8B030D-6E8A-4147-A177-3AD203B41FA5}">
                      <a16:colId xmlns:a16="http://schemas.microsoft.com/office/drawing/2014/main" val="3086290572"/>
                    </a:ext>
                  </a:extLst>
                </a:gridCol>
                <a:gridCol w="1041400">
                  <a:extLst>
                    <a:ext uri="{9D8B030D-6E8A-4147-A177-3AD203B41FA5}">
                      <a16:colId xmlns:a16="http://schemas.microsoft.com/office/drawing/2014/main" val="1932956029"/>
                    </a:ext>
                  </a:extLst>
                </a:gridCol>
                <a:gridCol w="1943100">
                  <a:extLst>
                    <a:ext uri="{9D8B030D-6E8A-4147-A177-3AD203B41FA5}">
                      <a16:colId xmlns:a16="http://schemas.microsoft.com/office/drawing/2014/main" val="3101227117"/>
                    </a:ext>
                  </a:extLst>
                </a:gridCol>
                <a:gridCol w="939800">
                  <a:extLst>
                    <a:ext uri="{9D8B030D-6E8A-4147-A177-3AD203B41FA5}">
                      <a16:colId xmlns:a16="http://schemas.microsoft.com/office/drawing/2014/main" val="3610887721"/>
                    </a:ext>
                  </a:extLst>
                </a:gridCol>
                <a:gridCol w="3223735">
                  <a:extLst>
                    <a:ext uri="{9D8B030D-6E8A-4147-A177-3AD203B41FA5}">
                      <a16:colId xmlns:a16="http://schemas.microsoft.com/office/drawing/2014/main" val="3504252633"/>
                    </a:ext>
                  </a:extLst>
                </a:gridCol>
                <a:gridCol w="1288956">
                  <a:extLst>
                    <a:ext uri="{9D8B030D-6E8A-4147-A177-3AD203B41FA5}">
                      <a16:colId xmlns:a16="http://schemas.microsoft.com/office/drawing/2014/main" val="1165027196"/>
                    </a:ext>
                  </a:extLst>
                </a:gridCol>
              </a:tblGrid>
              <a:tr h="690345">
                <a:tc>
                  <a:txBody>
                    <a:bodyPr/>
                    <a:lstStyle/>
                    <a:p>
                      <a:r>
                        <a:rPr lang="de-DE" dirty="0"/>
                        <a:t>Datafinder script</a:t>
                      </a:r>
                      <a:endParaRPr lang="en-US" dirty="0"/>
                    </a:p>
                  </a:txBody>
                  <a:tcPr/>
                </a:tc>
                <a:tc>
                  <a:txBody>
                    <a:bodyPr/>
                    <a:lstStyle/>
                    <a:p>
                      <a:r>
                        <a:rPr lang="de-DE" dirty="0"/>
                        <a:t>Notes</a:t>
                      </a:r>
                      <a:endParaRPr lang="en-US" dirty="0"/>
                    </a:p>
                  </a:txBody>
                  <a:tcPr/>
                </a:tc>
                <a:tc>
                  <a:txBody>
                    <a:bodyPr/>
                    <a:lstStyle/>
                    <a:p>
                      <a:r>
                        <a:rPr lang="de-DE" dirty="0"/>
                        <a:t>Paperfinder dataset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Notes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Transcriptomics dataset</a:t>
                      </a:r>
                      <a:endParaRPr lang="en-US" dirty="0"/>
                    </a:p>
                  </a:txBody>
                  <a:tcPr/>
                </a:tc>
                <a:tc>
                  <a:txBody>
                    <a:bodyPr/>
                    <a:lstStyle/>
                    <a:p>
                      <a:r>
                        <a:rPr lang="de-DE" dirty="0"/>
                        <a:t>Notes</a:t>
                      </a:r>
                      <a:endParaRPr lang="en-US" dirty="0"/>
                    </a:p>
                  </a:txBody>
                  <a:tcPr/>
                </a:tc>
                <a:extLst>
                  <a:ext uri="{0D108BD9-81ED-4DB2-BD59-A6C34878D82A}">
                    <a16:rowId xmlns:a16="http://schemas.microsoft.com/office/drawing/2014/main" val="662385745"/>
                  </a:ext>
                </a:extLst>
              </a:tr>
              <a:tr h="1053160">
                <a:tc>
                  <a:txBody>
                    <a:bodyPr/>
                    <a:lstStyle/>
                    <a:p>
                      <a:endParaRPr lang="en-US" sz="1400" dirty="0"/>
                    </a:p>
                  </a:txBody>
                  <a:tcPr/>
                </a:tc>
                <a:tc>
                  <a:txBody>
                    <a:bodyPr/>
                    <a:lstStyle/>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dirty="0"/>
                        <a:t>Wormbase ID: manual check of changes since WS235 (now: WS283).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de-DE" sz="1400" dirty="0"/>
                        <a:t>Suggestion: only run datasets through WormbaseID, that do not have them yet and add Excel Sheet with changes since then</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de-DE" sz="1400" dirty="0"/>
                        <a:t>Waiting for correct categorization to assemble WormBaseIDs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de-DE" sz="1400"/>
                        <a:t>For now: trying to find hints for WS version used in papers</a:t>
                      </a:r>
                      <a:endParaRPr lang="de-DE" sz="1400" dirty="0"/>
                    </a:p>
                  </a:txBody>
                  <a:tcPr/>
                </a:tc>
                <a:tc>
                  <a:txBody>
                    <a:bodyPr/>
                    <a:lstStyle/>
                    <a:p>
                      <a:endParaRPr lang="en-US" sz="1400" dirty="0"/>
                    </a:p>
                  </a:txBody>
                  <a:tcPr/>
                </a:tc>
                <a:extLst>
                  <a:ext uri="{0D108BD9-81ED-4DB2-BD59-A6C34878D82A}">
                    <a16:rowId xmlns:a16="http://schemas.microsoft.com/office/drawing/2014/main" val="3037605021"/>
                  </a:ext>
                </a:extLst>
              </a:tr>
              <a:tr h="1177348">
                <a:tc>
                  <a:txBody>
                    <a:bodyPr/>
                    <a:lstStyle/>
                    <a:p>
                      <a:endParaRPr lang="de-DE" sz="1400" dirty="0"/>
                    </a:p>
                  </a:txBody>
                  <a:tcPr/>
                </a:tc>
                <a:tc>
                  <a:txBody>
                    <a:bodyPr/>
                    <a:lstStyle/>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400" dirty="0"/>
                    </a:p>
                  </a:txBody>
                  <a:tcPr/>
                </a:tc>
                <a:tc>
                  <a:txBody>
                    <a:bodyPr/>
                    <a:lstStyle/>
                    <a:p>
                      <a:endParaRPr lang="en-US" sz="1400" dirty="0"/>
                    </a:p>
                  </a:txBody>
                  <a:tcPr/>
                </a:tc>
                <a:extLst>
                  <a:ext uri="{0D108BD9-81ED-4DB2-BD59-A6C34878D82A}">
                    <a16:rowId xmlns:a16="http://schemas.microsoft.com/office/drawing/2014/main" val="1549461898"/>
                  </a:ext>
                </a:extLst>
              </a:tr>
              <a:tr h="394483">
                <a:tc>
                  <a:txBody>
                    <a:bodyPr/>
                    <a:lstStyle/>
                    <a:p>
                      <a:endParaRPr lang="en-US" sz="1400"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dk1"/>
                        </a:solidFill>
                        <a:latin typeface="+mn-lt"/>
                        <a:ea typeface="+mn-ea"/>
                        <a:cs typeface="+mn-cs"/>
                      </a:endParaRPr>
                    </a:p>
                  </a:txBody>
                  <a:tcPr/>
                </a:tc>
                <a:tc>
                  <a:txBody>
                    <a:bodyPr/>
                    <a:lstStyle/>
                    <a:p>
                      <a:endParaRPr lang="de-DE" sz="1400" kern="1200" dirty="0">
                        <a:solidFill>
                          <a:schemeClr val="dk1"/>
                        </a:solidFill>
                        <a:latin typeface="+mn-lt"/>
                        <a:ea typeface="+mn-ea"/>
                        <a:cs typeface="+mn-cs"/>
                      </a:endParaRPr>
                    </a:p>
                  </a:txBody>
                  <a:tcPr/>
                </a:tc>
                <a:extLst>
                  <a:ext uri="{0D108BD9-81ED-4DB2-BD59-A6C34878D82A}">
                    <a16:rowId xmlns:a16="http://schemas.microsoft.com/office/drawing/2014/main" val="3495268987"/>
                  </a:ext>
                </a:extLst>
              </a:tr>
              <a:tr h="372834">
                <a:tc>
                  <a:txBody>
                    <a:bodyPr/>
                    <a:lstStyle/>
                    <a:p>
                      <a:endParaRPr lang="de-DE" sz="1400"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dk1"/>
                        </a:solidFill>
                        <a:latin typeface="+mn-lt"/>
                        <a:ea typeface="+mn-ea"/>
                        <a:cs typeface="+mn-cs"/>
                      </a:endParaRPr>
                    </a:p>
                  </a:txBody>
                  <a:tcPr/>
                </a:tc>
                <a:tc>
                  <a:txBody>
                    <a:bodyPr/>
                    <a:lstStyle/>
                    <a:p>
                      <a:endParaRPr lang="de-DE" dirty="0"/>
                    </a:p>
                  </a:txBody>
                  <a:tcPr/>
                </a:tc>
                <a:extLst>
                  <a:ext uri="{0D108BD9-81ED-4DB2-BD59-A6C34878D82A}">
                    <a16:rowId xmlns:a16="http://schemas.microsoft.com/office/drawing/2014/main" val="3252724940"/>
                  </a:ext>
                </a:extLst>
              </a:tr>
              <a:tr h="372834">
                <a:tc>
                  <a:txBody>
                    <a:bodyPr/>
                    <a:lstStyle/>
                    <a:p>
                      <a:endParaRPr lang="de-DE" sz="1400"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dk1"/>
                        </a:solidFill>
                        <a:latin typeface="+mn-lt"/>
                        <a:ea typeface="+mn-ea"/>
                        <a:cs typeface="+mn-cs"/>
                      </a:endParaRPr>
                    </a:p>
                  </a:txBody>
                  <a:tcPr/>
                </a:tc>
                <a:tc>
                  <a:txBody>
                    <a:bodyPr/>
                    <a:lstStyle/>
                    <a:p>
                      <a:endParaRPr lang="de-DE" dirty="0"/>
                    </a:p>
                  </a:txBody>
                  <a:tcPr/>
                </a:tc>
                <a:extLst>
                  <a:ext uri="{0D108BD9-81ED-4DB2-BD59-A6C34878D82A}">
                    <a16:rowId xmlns:a16="http://schemas.microsoft.com/office/drawing/2014/main" val="219932960"/>
                  </a:ext>
                </a:extLst>
              </a:tr>
            </a:tbl>
          </a:graphicData>
        </a:graphic>
      </p:graphicFrame>
    </p:spTree>
    <p:extLst>
      <p:ext uri="{BB962C8B-B14F-4D97-AF65-F5344CB8AC3E}">
        <p14:creationId xmlns:p14="http://schemas.microsoft.com/office/powerpoint/2010/main" val="9485717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Freeform: Shape 13">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Oval 15">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Address Book with solid fill">
            <a:extLst>
              <a:ext uri="{FF2B5EF4-FFF2-40B4-BE49-F238E27FC236}">
                <a16:creationId xmlns:a16="http://schemas.microsoft.com/office/drawing/2014/main" id="{6851D747-2228-4FF5-B24C-C5389E1FC2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790859">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27" name="Freeform: Shape 17">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28" name="Straight Connector 19">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4678A273-475D-4B33-A0A4-C057D39E401D}"/>
              </a:ext>
            </a:extLst>
          </p:cNvPr>
          <p:cNvSpPr>
            <a:spLocks noGrp="1"/>
          </p:cNvSpPr>
          <p:nvPr>
            <p:ph type="dt" sz="half" idx="10"/>
          </p:nvPr>
        </p:nvSpPr>
        <p:spPr>
          <a:xfrm>
            <a:off x="838200" y="6356350"/>
            <a:ext cx="1905000" cy="365125"/>
          </a:xfrm>
        </p:spPr>
        <p:txBody>
          <a:bodyPr vert="horz" lIns="91440" tIns="45720" rIns="91440" bIns="45720" rtlCol="0" anchor="ctr">
            <a:normAutofit/>
          </a:bodyPr>
          <a:lstStyle/>
          <a:p>
            <a:pPr>
              <a:spcAft>
                <a:spcPts val="600"/>
              </a:spcAft>
            </a:pPr>
            <a:fld id="{FC869165-E4FA-4AC3-B6F6-7C413C044D79}" type="datetime1">
              <a:rPr lang="en-US" smtClean="0"/>
              <a:pPr>
                <a:spcAft>
                  <a:spcPts val="600"/>
                </a:spcAft>
              </a:pPr>
              <a:t>4/1/2022</a:t>
            </a:fld>
            <a:endParaRPr lang="en-US"/>
          </a:p>
        </p:txBody>
      </p:sp>
      <p:sp>
        <p:nvSpPr>
          <p:cNvPr id="3" name="Footer Placeholder 2">
            <a:extLst>
              <a:ext uri="{FF2B5EF4-FFF2-40B4-BE49-F238E27FC236}">
                <a16:creationId xmlns:a16="http://schemas.microsoft.com/office/drawing/2014/main" id="{E6C04012-B852-4059-B36B-6FB0B6E44B48}"/>
              </a:ext>
            </a:extLst>
          </p:cNvPr>
          <p:cNvSpPr>
            <a:spLocks noGrp="1"/>
          </p:cNvSpPr>
          <p:nvPr>
            <p:ph type="ftr" sz="quarter" idx="11"/>
          </p:nvPr>
        </p:nvSpPr>
        <p:spPr>
          <a:xfrm>
            <a:off x="2858610" y="6356350"/>
            <a:ext cx="3372951" cy="365125"/>
          </a:xfrm>
        </p:spPr>
        <p:txBody>
          <a:bodyPr vert="horz" lIns="91440" tIns="45720" rIns="91440" bIns="45720" rtlCol="0" anchor="ctr">
            <a:normAutofit/>
          </a:bodyPr>
          <a:lstStyle/>
          <a:p>
            <a:pPr algn="r">
              <a:spcAft>
                <a:spcPts val="600"/>
              </a:spcAft>
            </a:pPr>
            <a:r>
              <a:rPr lang="en-US" kern="1200">
                <a:solidFill>
                  <a:schemeClr val="tx1">
                    <a:tint val="75000"/>
                  </a:schemeClr>
                </a:solidFill>
                <a:latin typeface="+mn-lt"/>
                <a:ea typeface="+mn-ea"/>
                <a:cs typeface="+mn-cs"/>
              </a:rPr>
              <a:t>jennifer.neumaier@t-online.de</a:t>
            </a:r>
          </a:p>
        </p:txBody>
      </p:sp>
      <p:sp>
        <p:nvSpPr>
          <p:cNvPr id="29" name="Freeform: Shape 21">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Shape 25">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2" name="TextBox 31">
            <a:extLst>
              <a:ext uri="{FF2B5EF4-FFF2-40B4-BE49-F238E27FC236}">
                <a16:creationId xmlns:a16="http://schemas.microsoft.com/office/drawing/2014/main" id="{A3B93664-412E-47BE-9D0B-5944E25B61FD}"/>
              </a:ext>
            </a:extLst>
          </p:cNvPr>
          <p:cNvSpPr txBox="1"/>
          <p:nvPr/>
        </p:nvSpPr>
        <p:spPr>
          <a:xfrm>
            <a:off x="267600" y="4147661"/>
            <a:ext cx="6103854" cy="667875"/>
          </a:xfrm>
          <a:prstGeom prst="rect">
            <a:avLst/>
          </a:prstGeom>
          <a:noFill/>
        </p:spPr>
        <p:txBody>
          <a:bodyPr wrap="square">
            <a:spAutoFit/>
          </a:bodyPr>
          <a:lstStyle/>
          <a:p>
            <a:pPr>
              <a:lnSpc>
                <a:spcPct val="90000"/>
              </a:lnSpc>
              <a:spcAft>
                <a:spcPts val="600"/>
              </a:spcAft>
            </a:pPr>
            <a:r>
              <a:rPr lang="en-US" i="1" dirty="0"/>
              <a:t>Bioinformatics</a:t>
            </a:r>
          </a:p>
          <a:p>
            <a:pPr lvl="1">
              <a:lnSpc>
                <a:spcPct val="90000"/>
              </a:lnSpc>
              <a:spcAft>
                <a:spcPts val="600"/>
              </a:spcAft>
            </a:pPr>
            <a:r>
              <a:rPr lang="en-US" dirty="0"/>
              <a:t>Lucas </a:t>
            </a:r>
            <a:r>
              <a:rPr lang="en-US" dirty="0" err="1"/>
              <a:t>Moitinho</a:t>
            </a:r>
            <a:r>
              <a:rPr lang="en-US" dirty="0"/>
              <a:t>-Silva (l.silva@ikmb.uni-kiel.de)</a:t>
            </a:r>
          </a:p>
        </p:txBody>
      </p:sp>
      <p:sp>
        <p:nvSpPr>
          <p:cNvPr id="33" name="TextBox 32">
            <a:extLst>
              <a:ext uri="{FF2B5EF4-FFF2-40B4-BE49-F238E27FC236}">
                <a16:creationId xmlns:a16="http://schemas.microsoft.com/office/drawing/2014/main" id="{E4D5FC6B-D426-470A-8ABC-B88774E75115}"/>
              </a:ext>
            </a:extLst>
          </p:cNvPr>
          <p:cNvSpPr txBox="1"/>
          <p:nvPr/>
        </p:nvSpPr>
        <p:spPr>
          <a:xfrm>
            <a:off x="267600" y="1570137"/>
            <a:ext cx="6103854" cy="667875"/>
          </a:xfrm>
          <a:prstGeom prst="rect">
            <a:avLst/>
          </a:prstGeom>
          <a:noFill/>
        </p:spPr>
        <p:txBody>
          <a:bodyPr wrap="square">
            <a:spAutoFit/>
          </a:bodyPr>
          <a:lstStyle/>
          <a:p>
            <a:pPr>
              <a:lnSpc>
                <a:spcPct val="90000"/>
              </a:lnSpc>
              <a:spcAft>
                <a:spcPts val="600"/>
              </a:spcAft>
            </a:pPr>
            <a:r>
              <a:rPr lang="en-US" i="1" dirty="0"/>
              <a:t>Transcriptomics</a:t>
            </a:r>
          </a:p>
          <a:p>
            <a:pPr lvl="1">
              <a:lnSpc>
                <a:spcPct val="90000"/>
              </a:lnSpc>
              <a:spcAft>
                <a:spcPts val="600"/>
              </a:spcAft>
            </a:pPr>
            <a:r>
              <a:rPr lang="en-US" dirty="0"/>
              <a:t>Katja Dierking (kdierking@zoologie.uni-kiel.de)</a:t>
            </a:r>
          </a:p>
        </p:txBody>
      </p:sp>
      <p:sp>
        <p:nvSpPr>
          <p:cNvPr id="34" name="TextBox 33">
            <a:extLst>
              <a:ext uri="{FF2B5EF4-FFF2-40B4-BE49-F238E27FC236}">
                <a16:creationId xmlns:a16="http://schemas.microsoft.com/office/drawing/2014/main" id="{C42F4557-373D-45D9-9380-88F24E35269E}"/>
              </a:ext>
            </a:extLst>
          </p:cNvPr>
          <p:cNvSpPr txBox="1"/>
          <p:nvPr/>
        </p:nvSpPr>
        <p:spPr>
          <a:xfrm>
            <a:off x="267600" y="2773072"/>
            <a:ext cx="6103854" cy="667875"/>
          </a:xfrm>
          <a:prstGeom prst="rect">
            <a:avLst/>
          </a:prstGeom>
          <a:noFill/>
        </p:spPr>
        <p:txBody>
          <a:bodyPr wrap="square">
            <a:spAutoFit/>
          </a:bodyPr>
          <a:lstStyle/>
          <a:p>
            <a:pPr>
              <a:lnSpc>
                <a:spcPct val="90000"/>
              </a:lnSpc>
              <a:spcAft>
                <a:spcPts val="600"/>
              </a:spcAft>
            </a:pPr>
            <a:r>
              <a:rPr lang="en-US" i="1" dirty="0" err="1"/>
              <a:t>WormBase</a:t>
            </a:r>
            <a:endParaRPr lang="en-US" i="1" dirty="0"/>
          </a:p>
          <a:p>
            <a:pPr lvl="1">
              <a:lnSpc>
                <a:spcPct val="90000"/>
              </a:lnSpc>
              <a:spcAft>
                <a:spcPts val="600"/>
              </a:spcAft>
            </a:pPr>
            <a:r>
              <a:rPr lang="en-US" dirty="0" err="1"/>
              <a:t>Wentao</a:t>
            </a:r>
            <a:r>
              <a:rPr lang="en-US" dirty="0"/>
              <a:t> Yang (Wentao.Yang@STJUDE.ORG)</a:t>
            </a:r>
          </a:p>
        </p:txBody>
      </p:sp>
      <p:sp>
        <p:nvSpPr>
          <p:cNvPr id="35" name="TextBox 34">
            <a:extLst>
              <a:ext uri="{FF2B5EF4-FFF2-40B4-BE49-F238E27FC236}">
                <a16:creationId xmlns:a16="http://schemas.microsoft.com/office/drawing/2014/main" id="{47287ECE-C4E5-4B11-BB50-8930F2931B5E}"/>
              </a:ext>
            </a:extLst>
          </p:cNvPr>
          <p:cNvSpPr txBox="1"/>
          <p:nvPr/>
        </p:nvSpPr>
        <p:spPr>
          <a:xfrm>
            <a:off x="267600" y="367202"/>
            <a:ext cx="6103854" cy="667875"/>
          </a:xfrm>
          <a:prstGeom prst="rect">
            <a:avLst/>
          </a:prstGeom>
          <a:noFill/>
        </p:spPr>
        <p:txBody>
          <a:bodyPr wrap="square">
            <a:spAutoFit/>
          </a:bodyPr>
          <a:lstStyle/>
          <a:p>
            <a:pPr>
              <a:lnSpc>
                <a:spcPct val="90000"/>
              </a:lnSpc>
              <a:spcAft>
                <a:spcPts val="600"/>
              </a:spcAft>
            </a:pPr>
            <a:r>
              <a:rPr lang="en-US" i="1" dirty="0"/>
              <a:t>Project holder</a:t>
            </a:r>
          </a:p>
          <a:p>
            <a:pPr lvl="1">
              <a:lnSpc>
                <a:spcPct val="90000"/>
              </a:lnSpc>
              <a:spcAft>
                <a:spcPts val="600"/>
              </a:spcAft>
            </a:pPr>
            <a:r>
              <a:rPr lang="en-US" dirty="0"/>
              <a:t>Hinrich Schulenburg (</a:t>
            </a:r>
            <a:r>
              <a:rPr lang="en-US" dirty="0">
                <a:hlinkClick r:id="rId4"/>
              </a:rPr>
              <a:t>hschulenburg@zoologie.uni-kiel.de</a:t>
            </a:r>
            <a:r>
              <a:rPr lang="en-US" dirty="0"/>
              <a:t> )</a:t>
            </a:r>
          </a:p>
        </p:txBody>
      </p:sp>
    </p:spTree>
    <p:extLst>
      <p:ext uri="{BB962C8B-B14F-4D97-AF65-F5344CB8AC3E}">
        <p14:creationId xmlns:p14="http://schemas.microsoft.com/office/powerpoint/2010/main" val="18708520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A77BC9-9E20-48CD-8DF2-00AB5ABE3060}"/>
              </a:ext>
            </a:extLst>
          </p:cNvPr>
          <p:cNvSpPr>
            <a:spLocks noGrp="1"/>
          </p:cNvSpPr>
          <p:nvPr>
            <p:ph type="dt" sz="half" idx="10"/>
          </p:nvPr>
        </p:nvSpPr>
        <p:spPr/>
        <p:txBody>
          <a:bodyPr/>
          <a:lstStyle/>
          <a:p>
            <a:fld id="{FC869165-E4FA-4AC3-B6F6-7C413C044D79}" type="datetime1">
              <a:rPr lang="en-US" smtClean="0"/>
              <a:t>4/1/2022</a:t>
            </a:fld>
            <a:endParaRPr lang="en-US"/>
          </a:p>
        </p:txBody>
      </p:sp>
      <p:sp>
        <p:nvSpPr>
          <p:cNvPr id="3" name="Footer Placeholder 2">
            <a:extLst>
              <a:ext uri="{FF2B5EF4-FFF2-40B4-BE49-F238E27FC236}">
                <a16:creationId xmlns:a16="http://schemas.microsoft.com/office/drawing/2014/main" id="{E4A8AB43-CEE6-40D2-964F-BD6197347D4F}"/>
              </a:ext>
            </a:extLst>
          </p:cNvPr>
          <p:cNvSpPr>
            <a:spLocks noGrp="1"/>
          </p:cNvSpPr>
          <p:nvPr>
            <p:ph type="ftr" sz="quarter" idx="11"/>
          </p:nvPr>
        </p:nvSpPr>
        <p:spPr/>
        <p:txBody>
          <a:bodyPr/>
          <a:lstStyle/>
          <a:p>
            <a:r>
              <a:rPr lang="en-US"/>
              <a:t>jennifer.neumaier@t-online.de</a:t>
            </a:r>
          </a:p>
        </p:txBody>
      </p:sp>
      <p:sp>
        <p:nvSpPr>
          <p:cNvPr id="4" name="Title 123">
            <a:extLst>
              <a:ext uri="{FF2B5EF4-FFF2-40B4-BE49-F238E27FC236}">
                <a16:creationId xmlns:a16="http://schemas.microsoft.com/office/drawing/2014/main" id="{784672D0-E82F-4B08-9F06-822CBEDBDADF}"/>
              </a:ext>
            </a:extLst>
          </p:cNvPr>
          <p:cNvSpPr txBox="1">
            <a:spLocks/>
          </p:cNvSpPr>
          <p:nvPr/>
        </p:nvSpPr>
        <p:spPr>
          <a:xfrm>
            <a:off x="0" y="96941"/>
            <a:ext cx="5015060"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RNA-seq metrics</a:t>
            </a:r>
            <a:endParaRPr lang="en-US" sz="3600" b="1" dirty="0"/>
          </a:p>
        </p:txBody>
      </p:sp>
      <p:sp>
        <p:nvSpPr>
          <p:cNvPr id="5" name="TextBox 4">
            <a:extLst>
              <a:ext uri="{FF2B5EF4-FFF2-40B4-BE49-F238E27FC236}">
                <a16:creationId xmlns:a16="http://schemas.microsoft.com/office/drawing/2014/main" id="{1584CF37-3C07-4B2C-B6FF-8D5906A85B4F}"/>
              </a:ext>
            </a:extLst>
          </p:cNvPr>
          <p:cNvSpPr txBox="1"/>
          <p:nvPr/>
        </p:nvSpPr>
        <p:spPr>
          <a:xfrm>
            <a:off x="76200" y="494046"/>
            <a:ext cx="2384981" cy="369332"/>
          </a:xfrm>
          <a:prstGeom prst="rect">
            <a:avLst/>
          </a:prstGeom>
          <a:noFill/>
        </p:spPr>
        <p:txBody>
          <a:bodyPr wrap="square" rtlCol="0">
            <a:spAutoFit/>
          </a:bodyPr>
          <a:lstStyle/>
          <a:p>
            <a:r>
              <a:rPr lang="de-DE" dirty="0"/>
              <a:t>Stand: 03.11.21</a:t>
            </a:r>
            <a:endParaRPr lang="en-US" dirty="0"/>
          </a:p>
        </p:txBody>
      </p:sp>
      <p:sp>
        <p:nvSpPr>
          <p:cNvPr id="6" name="TextBox 5">
            <a:extLst>
              <a:ext uri="{FF2B5EF4-FFF2-40B4-BE49-F238E27FC236}">
                <a16:creationId xmlns:a16="http://schemas.microsoft.com/office/drawing/2014/main" id="{874B0A95-6D7F-40FA-B8F4-88342DF40106}"/>
              </a:ext>
            </a:extLst>
          </p:cNvPr>
          <p:cNvSpPr txBox="1"/>
          <p:nvPr/>
        </p:nvSpPr>
        <p:spPr>
          <a:xfrm>
            <a:off x="2275602" y="3844981"/>
            <a:ext cx="4609707" cy="2585323"/>
          </a:xfrm>
          <a:prstGeom prst="rect">
            <a:avLst/>
          </a:prstGeom>
          <a:noFill/>
        </p:spPr>
        <p:txBody>
          <a:bodyPr wrap="square" rtlCol="0">
            <a:spAutoFit/>
          </a:bodyPr>
          <a:lstStyle/>
          <a:p>
            <a:r>
              <a:rPr lang="de-DE" b="1" u="sng" dirty="0"/>
              <a:t>DESeq adjusts for differences in library composition:</a:t>
            </a:r>
          </a:p>
          <a:p>
            <a:pPr marL="285750" indent="-285750">
              <a:buFontTx/>
              <a:buChar char="-"/>
            </a:pPr>
            <a:r>
              <a:rPr lang="de-DE" dirty="0"/>
              <a:t>RNA-Seq is often used to compate one tissue type to another (e.g. Liver vs spleen)</a:t>
            </a:r>
          </a:p>
          <a:p>
            <a:pPr marL="285750" indent="-285750">
              <a:buFontTx/>
              <a:buChar char="-"/>
            </a:pPr>
            <a:r>
              <a:rPr lang="de-DE" dirty="0"/>
              <a:t>It could be that there are a lot of liver specific genes transcribed in liver but not in spleen</a:t>
            </a:r>
          </a:p>
          <a:p>
            <a:pPr marL="285750" indent="-285750">
              <a:buFontTx/>
              <a:buChar char="-"/>
            </a:pPr>
            <a:r>
              <a:rPr lang="de-DE" dirty="0"/>
              <a:t>Differences in library composition also due to trancription factor knock-outs</a:t>
            </a:r>
          </a:p>
        </p:txBody>
      </p:sp>
      <p:sp>
        <p:nvSpPr>
          <p:cNvPr id="8" name="TextBox 7">
            <a:extLst>
              <a:ext uri="{FF2B5EF4-FFF2-40B4-BE49-F238E27FC236}">
                <a16:creationId xmlns:a16="http://schemas.microsoft.com/office/drawing/2014/main" id="{B09EC3CE-8BC1-428F-B635-046A9DE1086D}"/>
              </a:ext>
            </a:extLst>
          </p:cNvPr>
          <p:cNvSpPr txBox="1"/>
          <p:nvPr/>
        </p:nvSpPr>
        <p:spPr>
          <a:xfrm>
            <a:off x="4580456" y="562553"/>
            <a:ext cx="3423087" cy="1200329"/>
          </a:xfrm>
          <a:prstGeom prst="rect">
            <a:avLst/>
          </a:prstGeom>
          <a:noFill/>
        </p:spPr>
        <p:txBody>
          <a:bodyPr wrap="square">
            <a:spAutoFit/>
          </a:bodyPr>
          <a:lstStyle/>
          <a:p>
            <a:r>
              <a:rPr lang="de-DE" b="1" u="sng" dirty="0"/>
              <a:t>Normalization in DESeq2 handles:</a:t>
            </a:r>
          </a:p>
          <a:p>
            <a:pPr marL="285750" indent="-285750">
              <a:buFontTx/>
              <a:buChar char="-"/>
            </a:pPr>
            <a:r>
              <a:rPr lang="de-DE" dirty="0"/>
              <a:t>Differences in library sizes</a:t>
            </a:r>
          </a:p>
          <a:p>
            <a:pPr marL="285750" indent="-285750">
              <a:buFontTx/>
              <a:buChar char="-"/>
            </a:pPr>
            <a:r>
              <a:rPr lang="de-DE" dirty="0"/>
              <a:t>Differences in library composition</a:t>
            </a:r>
          </a:p>
        </p:txBody>
      </p:sp>
      <p:sp>
        <p:nvSpPr>
          <p:cNvPr id="9" name="Arrow: Right 8">
            <a:extLst>
              <a:ext uri="{FF2B5EF4-FFF2-40B4-BE49-F238E27FC236}">
                <a16:creationId xmlns:a16="http://schemas.microsoft.com/office/drawing/2014/main" id="{D3461925-422A-4743-AB21-CC1B358DCAD7}"/>
              </a:ext>
            </a:extLst>
          </p:cNvPr>
          <p:cNvSpPr/>
          <p:nvPr/>
        </p:nvSpPr>
        <p:spPr>
          <a:xfrm rot="5400000">
            <a:off x="7916477" y="856707"/>
            <a:ext cx="1228366" cy="612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327197A-6780-46A5-AA62-D5853BA573DD}"/>
              </a:ext>
            </a:extLst>
          </p:cNvPr>
          <p:cNvSpPr txBox="1"/>
          <p:nvPr/>
        </p:nvSpPr>
        <p:spPr>
          <a:xfrm>
            <a:off x="6611627" y="1762882"/>
            <a:ext cx="5754001" cy="2862322"/>
          </a:xfrm>
          <a:prstGeom prst="rect">
            <a:avLst/>
          </a:prstGeom>
          <a:noFill/>
        </p:spPr>
        <p:txBody>
          <a:bodyPr wrap="square">
            <a:spAutoFit/>
          </a:bodyPr>
          <a:lstStyle/>
          <a:p>
            <a:r>
              <a:rPr lang="de-DE" b="1" u="sng" dirty="0"/>
              <a:t>Steps: </a:t>
            </a:r>
          </a:p>
          <a:p>
            <a:pPr marL="285750" indent="-285750">
              <a:buFontTx/>
              <a:buChar char="-"/>
            </a:pPr>
            <a:r>
              <a:rPr lang="de-DE" dirty="0"/>
              <a:t>log base e for every count</a:t>
            </a:r>
          </a:p>
          <a:p>
            <a:pPr marL="285750" indent="-285750">
              <a:buFontTx/>
              <a:buChar char="-"/>
            </a:pPr>
            <a:r>
              <a:rPr lang="de-DE" dirty="0"/>
              <a:t>Average each row of log values</a:t>
            </a:r>
          </a:p>
          <a:p>
            <a:pPr marL="285750" indent="-285750">
              <a:buFontTx/>
              <a:buChar char="-"/>
            </a:pPr>
            <a:r>
              <a:rPr lang="de-DE" dirty="0"/>
              <a:t>Filter out 0/Inf</a:t>
            </a:r>
          </a:p>
          <a:p>
            <a:pPr marL="285750" indent="-285750">
              <a:buFontTx/>
              <a:buChar char="-"/>
            </a:pPr>
            <a:r>
              <a:rPr lang="de-DE" dirty="0"/>
              <a:t>Subtract the average log value from the log(counts) (ratio)</a:t>
            </a:r>
          </a:p>
          <a:p>
            <a:pPr marL="285750" indent="-285750">
              <a:buFontTx/>
              <a:buChar char="-"/>
            </a:pPr>
            <a:r>
              <a:rPr lang="de-DE" dirty="0"/>
              <a:t>Calculate the median of the ratios for each sample</a:t>
            </a:r>
          </a:p>
          <a:p>
            <a:pPr marL="285750" indent="-285750">
              <a:buFontTx/>
              <a:buChar char="-"/>
            </a:pPr>
            <a:r>
              <a:rPr lang="de-DE" dirty="0"/>
              <a:t>Convert medians to „normal numbers“ to get the final scaling for each sampe</a:t>
            </a:r>
          </a:p>
          <a:p>
            <a:pPr marL="285750" indent="-285750">
              <a:buFontTx/>
              <a:buChar char="-"/>
            </a:pPr>
            <a:r>
              <a:rPr lang="de-DE" dirty="0"/>
              <a:t>Divide original read counts by the scaling factors</a:t>
            </a:r>
          </a:p>
        </p:txBody>
      </p:sp>
      <p:sp>
        <p:nvSpPr>
          <p:cNvPr id="15" name="TextBox 14">
            <a:extLst>
              <a:ext uri="{FF2B5EF4-FFF2-40B4-BE49-F238E27FC236}">
                <a16:creationId xmlns:a16="http://schemas.microsoft.com/office/drawing/2014/main" id="{9302969A-9AA8-4555-9E4F-597E83B248C5}"/>
              </a:ext>
            </a:extLst>
          </p:cNvPr>
          <p:cNvSpPr txBox="1"/>
          <p:nvPr/>
        </p:nvSpPr>
        <p:spPr>
          <a:xfrm>
            <a:off x="202676" y="937770"/>
            <a:ext cx="4609707" cy="3139321"/>
          </a:xfrm>
          <a:prstGeom prst="rect">
            <a:avLst/>
          </a:prstGeom>
          <a:noFill/>
        </p:spPr>
        <p:txBody>
          <a:bodyPr wrap="square" rtlCol="0">
            <a:spAutoFit/>
          </a:bodyPr>
          <a:lstStyle/>
          <a:p>
            <a:r>
              <a:rPr lang="de-DE" b="1" u="sng" dirty="0"/>
              <a:t>Techniques:</a:t>
            </a:r>
          </a:p>
          <a:p>
            <a:pPr marL="285750" indent="-285750">
              <a:buFontTx/>
              <a:buChar char="-"/>
            </a:pPr>
            <a:r>
              <a:rPr lang="de-DE" dirty="0"/>
              <a:t>RPKM (reads per kilobase million): normalized read counts for sequencing depth and gene length -&gt; for single end RNA-seq</a:t>
            </a:r>
          </a:p>
          <a:p>
            <a:pPr marL="285750" indent="-285750">
              <a:buFontTx/>
              <a:buChar char="-"/>
            </a:pPr>
            <a:r>
              <a:rPr lang="de-DE" dirty="0"/>
              <a:t>FPKM (fragments per kilobase million): normalized read counts for lsequencing depth and gene length -&gt; for paired end RNA-seq</a:t>
            </a:r>
          </a:p>
          <a:p>
            <a:pPr marL="285750" indent="-285750">
              <a:buFontTx/>
              <a:buChar char="-"/>
            </a:pPr>
            <a:r>
              <a:rPr lang="de-DE" dirty="0"/>
              <a:t>TPM (transcripts per million)</a:t>
            </a:r>
          </a:p>
          <a:p>
            <a:pPr marL="285750" indent="-285750">
              <a:buFontTx/>
              <a:buChar char="-"/>
            </a:pPr>
            <a:r>
              <a:rPr lang="de-DE" dirty="0"/>
              <a:t>DESeq2</a:t>
            </a:r>
          </a:p>
        </p:txBody>
      </p:sp>
    </p:spTree>
    <p:extLst>
      <p:ext uri="{BB962C8B-B14F-4D97-AF65-F5344CB8AC3E}">
        <p14:creationId xmlns:p14="http://schemas.microsoft.com/office/powerpoint/2010/main" val="7608122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D9D75D-BB9D-4DB0-A9B0-960736E3369B}"/>
              </a:ext>
            </a:extLst>
          </p:cNvPr>
          <p:cNvSpPr>
            <a:spLocks noGrp="1"/>
          </p:cNvSpPr>
          <p:nvPr>
            <p:ph type="dt" sz="half" idx="10"/>
          </p:nvPr>
        </p:nvSpPr>
        <p:spPr/>
        <p:txBody>
          <a:bodyPr/>
          <a:lstStyle/>
          <a:p>
            <a:fld id="{FC869165-E4FA-4AC3-B6F6-7C413C044D79}" type="datetime1">
              <a:rPr lang="en-US" smtClean="0"/>
              <a:t>4/1/2022</a:t>
            </a:fld>
            <a:endParaRPr lang="en-US"/>
          </a:p>
        </p:txBody>
      </p:sp>
      <p:sp>
        <p:nvSpPr>
          <p:cNvPr id="3" name="Footer Placeholder 2">
            <a:extLst>
              <a:ext uri="{FF2B5EF4-FFF2-40B4-BE49-F238E27FC236}">
                <a16:creationId xmlns:a16="http://schemas.microsoft.com/office/drawing/2014/main" id="{402FEA43-2732-4DFC-92BB-169165D96F17}"/>
              </a:ext>
            </a:extLst>
          </p:cNvPr>
          <p:cNvSpPr>
            <a:spLocks noGrp="1"/>
          </p:cNvSpPr>
          <p:nvPr>
            <p:ph type="ftr" sz="quarter" idx="11"/>
          </p:nvPr>
        </p:nvSpPr>
        <p:spPr/>
        <p:txBody>
          <a:bodyPr/>
          <a:lstStyle/>
          <a:p>
            <a:r>
              <a:rPr lang="en-US"/>
              <a:t>jennifer.neumaier@t-online.de</a:t>
            </a:r>
          </a:p>
        </p:txBody>
      </p:sp>
      <p:sp>
        <p:nvSpPr>
          <p:cNvPr id="4" name="Title 123">
            <a:extLst>
              <a:ext uri="{FF2B5EF4-FFF2-40B4-BE49-F238E27FC236}">
                <a16:creationId xmlns:a16="http://schemas.microsoft.com/office/drawing/2014/main" id="{6D438E82-46F7-45B6-84BC-76F19252C67A}"/>
              </a:ext>
            </a:extLst>
          </p:cNvPr>
          <p:cNvSpPr txBox="1">
            <a:spLocks/>
          </p:cNvSpPr>
          <p:nvPr/>
        </p:nvSpPr>
        <p:spPr>
          <a:xfrm>
            <a:off x="0" y="96941"/>
            <a:ext cx="5015060"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Manual data analysis</a:t>
            </a:r>
            <a:endParaRPr lang="en-US" sz="3600" b="1" dirty="0"/>
          </a:p>
        </p:txBody>
      </p:sp>
      <p:sp>
        <p:nvSpPr>
          <p:cNvPr id="5" name="TextBox 4">
            <a:extLst>
              <a:ext uri="{FF2B5EF4-FFF2-40B4-BE49-F238E27FC236}">
                <a16:creationId xmlns:a16="http://schemas.microsoft.com/office/drawing/2014/main" id="{67E0C5C6-EB33-4650-A043-FE38D96EF6FC}"/>
              </a:ext>
            </a:extLst>
          </p:cNvPr>
          <p:cNvSpPr txBox="1"/>
          <p:nvPr/>
        </p:nvSpPr>
        <p:spPr>
          <a:xfrm>
            <a:off x="76200" y="494046"/>
            <a:ext cx="2384981" cy="369332"/>
          </a:xfrm>
          <a:prstGeom prst="rect">
            <a:avLst/>
          </a:prstGeom>
          <a:noFill/>
        </p:spPr>
        <p:txBody>
          <a:bodyPr wrap="square" rtlCol="0">
            <a:spAutoFit/>
          </a:bodyPr>
          <a:lstStyle/>
          <a:p>
            <a:r>
              <a:rPr lang="de-DE" dirty="0"/>
              <a:t>Stand: 03.11.21</a:t>
            </a:r>
            <a:endParaRPr lang="en-US" dirty="0"/>
          </a:p>
        </p:txBody>
      </p:sp>
      <p:sp>
        <p:nvSpPr>
          <p:cNvPr id="6" name="TextBox 5">
            <a:extLst>
              <a:ext uri="{FF2B5EF4-FFF2-40B4-BE49-F238E27FC236}">
                <a16:creationId xmlns:a16="http://schemas.microsoft.com/office/drawing/2014/main" id="{EC34FB0F-A9E2-4B61-89D3-56A4495D901D}"/>
              </a:ext>
            </a:extLst>
          </p:cNvPr>
          <p:cNvSpPr txBox="1"/>
          <p:nvPr/>
        </p:nvSpPr>
        <p:spPr>
          <a:xfrm>
            <a:off x="405352" y="1150070"/>
            <a:ext cx="4609707" cy="923330"/>
          </a:xfrm>
          <a:prstGeom prst="rect">
            <a:avLst/>
          </a:prstGeom>
          <a:noFill/>
        </p:spPr>
        <p:txBody>
          <a:bodyPr wrap="square" rtlCol="0">
            <a:spAutoFit/>
          </a:bodyPr>
          <a:lstStyle/>
          <a:p>
            <a:r>
              <a:rPr lang="de-DE" b="1" u="sng" dirty="0"/>
              <a:t>To-Do:</a:t>
            </a:r>
          </a:p>
          <a:p>
            <a:r>
              <a:rPr lang="de-DE" dirty="0"/>
              <a:t>- Check out datasets in database to see by which rules datasets were included</a:t>
            </a:r>
            <a:endParaRPr lang="en-US" dirty="0"/>
          </a:p>
        </p:txBody>
      </p:sp>
      <p:sp>
        <p:nvSpPr>
          <p:cNvPr id="7" name="TextBox 6">
            <a:extLst>
              <a:ext uri="{FF2B5EF4-FFF2-40B4-BE49-F238E27FC236}">
                <a16:creationId xmlns:a16="http://schemas.microsoft.com/office/drawing/2014/main" id="{C5D41B3F-EBFD-4839-B91E-90DFA47B8330}"/>
              </a:ext>
            </a:extLst>
          </p:cNvPr>
          <p:cNvSpPr txBox="1"/>
          <p:nvPr/>
        </p:nvSpPr>
        <p:spPr>
          <a:xfrm>
            <a:off x="405352" y="2476277"/>
            <a:ext cx="4609707" cy="2862322"/>
          </a:xfrm>
          <a:prstGeom prst="rect">
            <a:avLst/>
          </a:prstGeom>
          <a:noFill/>
        </p:spPr>
        <p:txBody>
          <a:bodyPr wrap="square" rtlCol="0">
            <a:spAutoFit/>
          </a:bodyPr>
          <a:lstStyle/>
          <a:p>
            <a:r>
              <a:rPr lang="de-DE" b="1" u="sng" dirty="0"/>
              <a:t>Rules:</a:t>
            </a:r>
          </a:p>
          <a:p>
            <a:pPr marL="342900" indent="-342900">
              <a:buAutoNum type="arabicParenR"/>
            </a:pPr>
            <a:r>
              <a:rPr lang="en-US" dirty="0"/>
              <a:t>if reference provide gene set (usually supplemental files or figs), take it; </a:t>
            </a:r>
          </a:p>
          <a:p>
            <a:pPr marL="342900" indent="-342900">
              <a:buAutoNum type="arabicParenR"/>
            </a:pPr>
            <a:r>
              <a:rPr lang="en-US" dirty="0"/>
              <a:t>otherwise check GSE if they provide </a:t>
            </a:r>
            <a:r>
              <a:rPr lang="en-US" dirty="0" err="1"/>
              <a:t>geneset</a:t>
            </a:r>
            <a:r>
              <a:rPr lang="en-US" dirty="0"/>
              <a:t> in GSE; </a:t>
            </a:r>
          </a:p>
          <a:p>
            <a:pPr marL="342900" indent="-342900">
              <a:buAutoNum type="arabicParenR"/>
            </a:pPr>
            <a:r>
              <a:rPr lang="en-US" dirty="0"/>
              <a:t>if you can't find gene set in reference or GSE, do the analysis yourself to get the gene set.</a:t>
            </a:r>
          </a:p>
          <a:p>
            <a:pPr marL="342900" indent="-342900">
              <a:buAutoNum type="arabicParenR"/>
            </a:pPr>
            <a:r>
              <a:rPr lang="en-US" dirty="0"/>
              <a:t>Check </a:t>
            </a:r>
            <a:r>
              <a:rPr lang="en-US" dirty="0" err="1"/>
              <a:t>WormBase</a:t>
            </a:r>
            <a:r>
              <a:rPr lang="en-US" dirty="0"/>
              <a:t> Version -&gt; check gene name assignment</a:t>
            </a:r>
          </a:p>
        </p:txBody>
      </p:sp>
      <p:sp>
        <p:nvSpPr>
          <p:cNvPr id="8" name="TextBox 7">
            <a:extLst>
              <a:ext uri="{FF2B5EF4-FFF2-40B4-BE49-F238E27FC236}">
                <a16:creationId xmlns:a16="http://schemas.microsoft.com/office/drawing/2014/main" id="{B93F274A-F1D2-4329-B5AF-041B8650392C}"/>
              </a:ext>
            </a:extLst>
          </p:cNvPr>
          <p:cNvSpPr txBox="1"/>
          <p:nvPr/>
        </p:nvSpPr>
        <p:spPr>
          <a:xfrm>
            <a:off x="5848546" y="136525"/>
            <a:ext cx="4609707" cy="1200329"/>
          </a:xfrm>
          <a:prstGeom prst="rect">
            <a:avLst/>
          </a:prstGeom>
          <a:noFill/>
        </p:spPr>
        <p:txBody>
          <a:bodyPr wrap="square" rtlCol="0">
            <a:spAutoFit/>
          </a:bodyPr>
          <a:lstStyle/>
          <a:p>
            <a:r>
              <a:rPr lang="de-DE" b="1" u="sng" dirty="0"/>
              <a:t>Gene expression profiling by array:</a:t>
            </a:r>
          </a:p>
          <a:p>
            <a:pPr marL="285750" indent="-285750">
              <a:buFontTx/>
              <a:buChar char="-"/>
            </a:pPr>
            <a:r>
              <a:rPr lang="de-DE" dirty="0"/>
              <a:t>E.g. ChiP-Seq</a:t>
            </a:r>
          </a:p>
          <a:p>
            <a:pPr marL="285750" indent="-285750">
              <a:buFontTx/>
              <a:buChar char="-"/>
            </a:pPr>
            <a:r>
              <a:rPr lang="de-DE" dirty="0"/>
              <a:t>Datasets per GSM in GEO</a:t>
            </a:r>
          </a:p>
          <a:p>
            <a:pPr marL="285750" indent="-285750">
              <a:buFontTx/>
              <a:buChar char="-"/>
            </a:pPr>
            <a:r>
              <a:rPr lang="de-DE" dirty="0"/>
              <a:t>Dataset consists of counts </a:t>
            </a:r>
          </a:p>
        </p:txBody>
      </p:sp>
      <p:sp>
        <p:nvSpPr>
          <p:cNvPr id="9" name="TextBox 8">
            <a:extLst>
              <a:ext uri="{FF2B5EF4-FFF2-40B4-BE49-F238E27FC236}">
                <a16:creationId xmlns:a16="http://schemas.microsoft.com/office/drawing/2014/main" id="{B2443EFD-DDE4-403D-8DE0-CCDE771A8042}"/>
              </a:ext>
            </a:extLst>
          </p:cNvPr>
          <p:cNvSpPr txBox="1"/>
          <p:nvPr/>
        </p:nvSpPr>
        <p:spPr>
          <a:xfrm>
            <a:off x="5848546" y="2354605"/>
            <a:ext cx="4609707" cy="1754326"/>
          </a:xfrm>
          <a:prstGeom prst="rect">
            <a:avLst/>
          </a:prstGeom>
          <a:noFill/>
        </p:spPr>
        <p:txBody>
          <a:bodyPr wrap="square" rtlCol="0">
            <a:spAutoFit/>
          </a:bodyPr>
          <a:lstStyle/>
          <a:p>
            <a:r>
              <a:rPr lang="de-DE" b="1" u="sng" dirty="0"/>
              <a:t>Gene expression profiling by high-throughput sequencing:</a:t>
            </a:r>
          </a:p>
          <a:p>
            <a:pPr marL="285750" indent="-285750">
              <a:buFontTx/>
              <a:buChar char="-"/>
            </a:pPr>
            <a:r>
              <a:rPr lang="de-DE" dirty="0"/>
              <a:t>E.g. RNA-Seq</a:t>
            </a:r>
          </a:p>
          <a:p>
            <a:pPr marL="285750" indent="-285750">
              <a:buFontTx/>
              <a:buChar char="-"/>
            </a:pPr>
            <a:r>
              <a:rPr lang="de-DE" dirty="0"/>
              <a:t>Dataset consists of normalized DeSeq counts</a:t>
            </a:r>
          </a:p>
          <a:p>
            <a:pPr marL="285750" indent="-285750">
              <a:buFontTx/>
              <a:buChar char="-"/>
            </a:pPr>
            <a:r>
              <a:rPr lang="de-DE" dirty="0"/>
              <a:t>Log2 ratio </a:t>
            </a:r>
          </a:p>
        </p:txBody>
      </p:sp>
    </p:spTree>
    <p:extLst>
      <p:ext uri="{BB962C8B-B14F-4D97-AF65-F5344CB8AC3E}">
        <p14:creationId xmlns:p14="http://schemas.microsoft.com/office/powerpoint/2010/main" val="4158310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D95C6E8-8C30-43B2-B19D-3E320E8A5CA0}"/>
              </a:ext>
            </a:extLst>
          </p:cNvPr>
          <p:cNvSpPr>
            <a:spLocks noGrp="1"/>
          </p:cNvSpPr>
          <p:nvPr>
            <p:ph type="dt" sz="half" idx="10"/>
          </p:nvPr>
        </p:nvSpPr>
        <p:spPr/>
        <p:txBody>
          <a:bodyPr/>
          <a:lstStyle/>
          <a:p>
            <a:fld id="{A5F007CA-CC09-4561-9FCD-CE44B6E86F3A}" type="datetime1">
              <a:rPr lang="en-US" smtClean="0"/>
              <a:t>4/1/2022</a:t>
            </a:fld>
            <a:endParaRPr lang="en-US"/>
          </a:p>
        </p:txBody>
      </p:sp>
      <p:sp>
        <p:nvSpPr>
          <p:cNvPr id="5" name="Footer Placeholder 4">
            <a:extLst>
              <a:ext uri="{FF2B5EF4-FFF2-40B4-BE49-F238E27FC236}">
                <a16:creationId xmlns:a16="http://schemas.microsoft.com/office/drawing/2014/main" id="{DB3088C3-5410-4C9D-AE09-23F1A3CCFD10}"/>
              </a:ext>
            </a:extLst>
          </p:cNvPr>
          <p:cNvSpPr>
            <a:spLocks noGrp="1"/>
          </p:cNvSpPr>
          <p:nvPr>
            <p:ph type="ftr" sz="quarter" idx="11"/>
          </p:nvPr>
        </p:nvSpPr>
        <p:spPr/>
        <p:txBody>
          <a:bodyPr/>
          <a:lstStyle/>
          <a:p>
            <a:r>
              <a:rPr lang="en-US"/>
              <a:t>jennifer.neumaier@t-online.de</a:t>
            </a:r>
          </a:p>
        </p:txBody>
      </p:sp>
      <p:sp>
        <p:nvSpPr>
          <p:cNvPr id="6" name="Title 123">
            <a:extLst>
              <a:ext uri="{FF2B5EF4-FFF2-40B4-BE49-F238E27FC236}">
                <a16:creationId xmlns:a16="http://schemas.microsoft.com/office/drawing/2014/main" id="{D03DD4DA-597C-467F-AE5A-F15621FABFF5}"/>
              </a:ext>
            </a:extLst>
          </p:cNvPr>
          <p:cNvSpPr txBox="1">
            <a:spLocks/>
          </p:cNvSpPr>
          <p:nvPr/>
        </p:nvSpPr>
        <p:spPr>
          <a:xfrm>
            <a:off x="0" y="96941"/>
            <a:ext cx="4038600"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Stakeholder</a:t>
            </a:r>
            <a:endParaRPr lang="en-US" sz="3600" b="1" dirty="0"/>
          </a:p>
        </p:txBody>
      </p:sp>
      <p:sp>
        <p:nvSpPr>
          <p:cNvPr id="7" name="TextBox 6">
            <a:extLst>
              <a:ext uri="{FF2B5EF4-FFF2-40B4-BE49-F238E27FC236}">
                <a16:creationId xmlns:a16="http://schemas.microsoft.com/office/drawing/2014/main" id="{06A5ABB4-CE06-4A47-986F-1D45A086F8E0}"/>
              </a:ext>
            </a:extLst>
          </p:cNvPr>
          <p:cNvSpPr txBox="1"/>
          <p:nvPr/>
        </p:nvSpPr>
        <p:spPr>
          <a:xfrm>
            <a:off x="76200" y="494046"/>
            <a:ext cx="2384981" cy="369332"/>
          </a:xfrm>
          <a:prstGeom prst="rect">
            <a:avLst/>
          </a:prstGeom>
          <a:noFill/>
        </p:spPr>
        <p:txBody>
          <a:bodyPr wrap="square" rtlCol="0">
            <a:spAutoFit/>
          </a:bodyPr>
          <a:lstStyle/>
          <a:p>
            <a:r>
              <a:rPr lang="de-DE" dirty="0"/>
              <a:t>Stand: 01.10.21</a:t>
            </a:r>
            <a:endParaRPr lang="en-US" dirty="0"/>
          </a:p>
        </p:txBody>
      </p:sp>
      <p:graphicFrame>
        <p:nvGraphicFramePr>
          <p:cNvPr id="3" name="Table 8">
            <a:extLst>
              <a:ext uri="{FF2B5EF4-FFF2-40B4-BE49-F238E27FC236}">
                <a16:creationId xmlns:a16="http://schemas.microsoft.com/office/drawing/2014/main" id="{DC7588D3-96A6-4A45-90F5-47EEDEFB4C81}"/>
              </a:ext>
            </a:extLst>
          </p:cNvPr>
          <p:cNvGraphicFramePr>
            <a:graphicFrameLocks noGrp="1"/>
          </p:cNvGraphicFramePr>
          <p:nvPr>
            <p:extLst>
              <p:ext uri="{D42A27DB-BD31-4B8C-83A1-F6EECF244321}">
                <p14:modId xmlns:p14="http://schemas.microsoft.com/office/powerpoint/2010/main" val="2129501527"/>
              </p:ext>
            </p:extLst>
          </p:nvPr>
        </p:nvGraphicFramePr>
        <p:xfrm>
          <a:off x="665111" y="1260483"/>
          <a:ext cx="10929855" cy="4710495"/>
        </p:xfrm>
        <a:graphic>
          <a:graphicData uri="http://schemas.openxmlformats.org/drawingml/2006/table">
            <a:tbl>
              <a:tblPr firstRow="1" bandRow="1">
                <a:tableStyleId>{00A15C55-8517-42AA-B614-E9B94910E393}</a:tableStyleId>
              </a:tblPr>
              <a:tblGrid>
                <a:gridCol w="2185971">
                  <a:extLst>
                    <a:ext uri="{9D8B030D-6E8A-4147-A177-3AD203B41FA5}">
                      <a16:colId xmlns:a16="http://schemas.microsoft.com/office/drawing/2014/main" val="74507050"/>
                    </a:ext>
                  </a:extLst>
                </a:gridCol>
                <a:gridCol w="2185971">
                  <a:extLst>
                    <a:ext uri="{9D8B030D-6E8A-4147-A177-3AD203B41FA5}">
                      <a16:colId xmlns:a16="http://schemas.microsoft.com/office/drawing/2014/main" val="3022682421"/>
                    </a:ext>
                  </a:extLst>
                </a:gridCol>
                <a:gridCol w="2185971">
                  <a:extLst>
                    <a:ext uri="{9D8B030D-6E8A-4147-A177-3AD203B41FA5}">
                      <a16:colId xmlns:a16="http://schemas.microsoft.com/office/drawing/2014/main" val="538159976"/>
                    </a:ext>
                  </a:extLst>
                </a:gridCol>
                <a:gridCol w="2185971">
                  <a:extLst>
                    <a:ext uri="{9D8B030D-6E8A-4147-A177-3AD203B41FA5}">
                      <a16:colId xmlns:a16="http://schemas.microsoft.com/office/drawing/2014/main" val="312352727"/>
                    </a:ext>
                  </a:extLst>
                </a:gridCol>
                <a:gridCol w="2185971">
                  <a:extLst>
                    <a:ext uri="{9D8B030D-6E8A-4147-A177-3AD203B41FA5}">
                      <a16:colId xmlns:a16="http://schemas.microsoft.com/office/drawing/2014/main" val="704506792"/>
                    </a:ext>
                  </a:extLst>
                </a:gridCol>
              </a:tblGrid>
              <a:tr h="1144335">
                <a:tc>
                  <a:txBody>
                    <a:bodyPr/>
                    <a:lstStyle/>
                    <a:p>
                      <a:pPr algn="ctr"/>
                      <a:r>
                        <a:rPr lang="de-DE" dirty="0"/>
                        <a:t>Stakeholder (Kommunikation)</a:t>
                      </a:r>
                      <a:endParaRPr lang="en-US" dirty="0"/>
                    </a:p>
                  </a:txBody>
                  <a:tcPr anchor="ctr"/>
                </a:tc>
                <a:tc>
                  <a:txBody>
                    <a:bodyPr/>
                    <a:lstStyle/>
                    <a:p>
                      <a:pPr algn="ctr"/>
                      <a:r>
                        <a:rPr lang="de-DE" dirty="0"/>
                        <a:t>Art der Kommunikation</a:t>
                      </a:r>
                      <a:endParaRPr lang="en-US" dirty="0"/>
                    </a:p>
                  </a:txBody>
                  <a:tcPr anchor="ctr"/>
                </a:tc>
                <a:tc>
                  <a:txBody>
                    <a:bodyPr/>
                    <a:lstStyle/>
                    <a:p>
                      <a:pPr algn="ctr"/>
                      <a:r>
                        <a:rPr lang="de-DE" dirty="0"/>
                        <a:t>Rhythmus</a:t>
                      </a:r>
                      <a:endParaRPr lang="en-US" dirty="0"/>
                    </a:p>
                  </a:txBody>
                  <a:tcPr anchor="ctr"/>
                </a:tc>
                <a:tc>
                  <a:txBody>
                    <a:bodyPr/>
                    <a:lstStyle/>
                    <a:p>
                      <a:pPr algn="ctr"/>
                      <a:r>
                        <a:rPr lang="de-DE" dirty="0"/>
                        <a:t>Umfang</a:t>
                      </a:r>
                      <a:endParaRPr lang="en-US" dirty="0"/>
                    </a:p>
                  </a:txBody>
                  <a:tcPr anchor="ctr"/>
                </a:tc>
                <a:tc>
                  <a:txBody>
                    <a:bodyPr/>
                    <a:lstStyle/>
                    <a:p>
                      <a:pPr algn="ctr"/>
                      <a:r>
                        <a:rPr lang="de-DE" dirty="0"/>
                        <a:t>Inhalt</a:t>
                      </a:r>
                      <a:endParaRPr lang="en-US" dirty="0"/>
                    </a:p>
                  </a:txBody>
                  <a:tcPr anchor="ctr"/>
                </a:tc>
                <a:extLst>
                  <a:ext uri="{0D108BD9-81ED-4DB2-BD59-A6C34878D82A}">
                    <a16:rowId xmlns:a16="http://schemas.microsoft.com/office/drawing/2014/main" val="650207857"/>
                  </a:ext>
                </a:extLst>
              </a:tr>
              <a:tr h="464092">
                <a:tc>
                  <a:txBody>
                    <a:bodyPr/>
                    <a:lstStyle/>
                    <a:p>
                      <a:r>
                        <a:rPr lang="de-DE" dirty="0"/>
                        <a:t>Project Owner</a:t>
                      </a:r>
                      <a:endParaRPr lang="en-US" dirty="0"/>
                    </a:p>
                  </a:txBody>
                  <a:tcPr anchor="ctr"/>
                </a:tc>
                <a:tc>
                  <a:txBody>
                    <a:bodyPr/>
                    <a:lstStyle/>
                    <a:p>
                      <a:r>
                        <a:rPr lang="de-DE" dirty="0"/>
                        <a:t>Direkte Meetings über Zoom</a:t>
                      </a:r>
                      <a:endParaRPr lang="en-US" dirty="0"/>
                    </a:p>
                  </a:txBody>
                  <a:tcPr anchor="ctr"/>
                </a:tc>
                <a:tc>
                  <a:txBody>
                    <a:bodyPr/>
                    <a:lstStyle/>
                    <a:p>
                      <a:r>
                        <a:rPr lang="de-DE" dirty="0"/>
                        <a:t>Zweiwöchentlich</a:t>
                      </a:r>
                      <a:endParaRPr lang="en-US" dirty="0"/>
                    </a:p>
                  </a:txBody>
                  <a:tcPr anchor="ctr"/>
                </a:tc>
                <a:tc>
                  <a:txBody>
                    <a:bodyPr/>
                    <a:lstStyle/>
                    <a:p>
                      <a:r>
                        <a:rPr lang="de-DE" dirty="0"/>
                        <a:t>Ca. 1h pro Meeting</a:t>
                      </a:r>
                      <a:endParaRPr lang="en-US" dirty="0"/>
                    </a:p>
                  </a:txBody>
                  <a:tcPr anchor="ctr"/>
                </a:tc>
                <a:tc>
                  <a:txBody>
                    <a:bodyPr/>
                    <a:lstStyle/>
                    <a:p>
                      <a:r>
                        <a:rPr lang="de-DE" dirty="0"/>
                        <a:t>Vorstellung der Ergebnisse, Besprechung der nächsten Schritte</a:t>
                      </a:r>
                      <a:endParaRPr lang="en-US" dirty="0"/>
                    </a:p>
                  </a:txBody>
                  <a:tcPr anchor="ctr"/>
                </a:tc>
                <a:extLst>
                  <a:ext uri="{0D108BD9-81ED-4DB2-BD59-A6C34878D82A}">
                    <a16:rowId xmlns:a16="http://schemas.microsoft.com/office/drawing/2014/main" val="3554807825"/>
                  </a:ext>
                </a:extLst>
              </a:tr>
              <a:tr h="801034">
                <a:tc>
                  <a:txBody>
                    <a:bodyPr/>
                    <a:lstStyle/>
                    <a:p>
                      <a:r>
                        <a:rPr lang="de-DE" dirty="0"/>
                        <a:t>Database Owner</a:t>
                      </a:r>
                      <a:endParaRPr lang="en-US" dirty="0"/>
                    </a:p>
                  </a:txBody>
                  <a:tcPr anchor="ctr"/>
                </a:tc>
                <a:tc>
                  <a:txBody>
                    <a:bodyPr/>
                    <a:lstStyle/>
                    <a:p>
                      <a:r>
                        <a:rPr lang="de-DE" dirty="0"/>
                        <a:t>E-Mail Kontakt</a:t>
                      </a:r>
                      <a:endParaRPr lang="en-US" dirty="0"/>
                    </a:p>
                  </a:txBody>
                  <a:tcPr anchor="ctr"/>
                </a:tc>
                <a:tc>
                  <a:txBody>
                    <a:bodyPr/>
                    <a:lstStyle/>
                    <a:p>
                      <a:r>
                        <a:rPr lang="de-DE" dirty="0"/>
                        <a:t>Nach Bedarf</a:t>
                      </a:r>
                      <a:endParaRPr lang="en-US" dirty="0"/>
                    </a:p>
                  </a:txBody>
                  <a:tcPr anchor="ctr"/>
                </a:tc>
                <a:tc>
                  <a:txBody>
                    <a:bodyPr/>
                    <a:lstStyle/>
                    <a:p>
                      <a:endParaRPr lang="en-US" dirty="0"/>
                    </a:p>
                  </a:txBody>
                  <a:tcPr anchor="ctr"/>
                </a:tc>
                <a:tc>
                  <a:txBody>
                    <a:bodyPr/>
                    <a:lstStyle/>
                    <a:p>
                      <a:r>
                        <a:rPr lang="de-DE" dirty="0"/>
                        <a:t>Für Fragen und Änderungsvorschläge zur bereits bestehenden Datenbank</a:t>
                      </a:r>
                      <a:endParaRPr lang="en-US" dirty="0"/>
                    </a:p>
                  </a:txBody>
                  <a:tcPr anchor="ctr"/>
                </a:tc>
                <a:extLst>
                  <a:ext uri="{0D108BD9-81ED-4DB2-BD59-A6C34878D82A}">
                    <a16:rowId xmlns:a16="http://schemas.microsoft.com/office/drawing/2014/main" val="4077700123"/>
                  </a:ext>
                </a:extLst>
              </a:tr>
              <a:tr h="464092">
                <a:tc>
                  <a:txBody>
                    <a:bodyPr/>
                    <a:lstStyle/>
                    <a:p>
                      <a:r>
                        <a:rPr lang="de-DE" dirty="0"/>
                        <a:t>Transcriptome Expert</a:t>
                      </a:r>
                      <a:endParaRPr lang="en-US" dirty="0"/>
                    </a:p>
                  </a:txBody>
                  <a:tcPr anchor="ctr"/>
                </a:tc>
                <a:tc>
                  <a:txBody>
                    <a:bodyPr/>
                    <a:lstStyle/>
                    <a:p>
                      <a:r>
                        <a:rPr lang="de-DE" dirty="0"/>
                        <a:t>E-Mail Kontakt</a:t>
                      </a:r>
                      <a:endParaRPr lang="en-US" dirty="0"/>
                    </a:p>
                  </a:txBody>
                  <a:tcPr anchor="ctr"/>
                </a:tc>
                <a:tc>
                  <a:txBody>
                    <a:bodyPr/>
                    <a:lstStyle/>
                    <a:p>
                      <a:r>
                        <a:rPr lang="de-DE" dirty="0"/>
                        <a:t>Nach Bedarf</a:t>
                      </a:r>
                      <a:endParaRPr lang="en-US" dirty="0"/>
                    </a:p>
                  </a:txBody>
                  <a:tcPr anchor="ctr"/>
                </a:tc>
                <a:tc>
                  <a:txBody>
                    <a:bodyPr/>
                    <a:lstStyle/>
                    <a:p>
                      <a:endParaRPr lang="en-US" dirty="0"/>
                    </a:p>
                  </a:txBody>
                  <a:tcPr anchor="ctr"/>
                </a:tc>
                <a:tc>
                  <a:txBody>
                    <a:bodyPr/>
                    <a:lstStyle/>
                    <a:p>
                      <a:r>
                        <a:rPr lang="de-DE" dirty="0"/>
                        <a:t>Für Fragen und Anmerkungen zu Transkriptomdaten</a:t>
                      </a:r>
                      <a:endParaRPr lang="en-US" dirty="0"/>
                    </a:p>
                  </a:txBody>
                  <a:tcPr anchor="ctr"/>
                </a:tc>
                <a:extLst>
                  <a:ext uri="{0D108BD9-81ED-4DB2-BD59-A6C34878D82A}">
                    <a16:rowId xmlns:a16="http://schemas.microsoft.com/office/drawing/2014/main" val="3443452553"/>
                  </a:ext>
                </a:extLst>
              </a:tr>
            </a:tbl>
          </a:graphicData>
        </a:graphic>
      </p:graphicFrame>
    </p:spTree>
    <p:extLst>
      <p:ext uri="{BB962C8B-B14F-4D97-AF65-F5344CB8AC3E}">
        <p14:creationId xmlns:p14="http://schemas.microsoft.com/office/powerpoint/2010/main" val="2547296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F056D095-FD5C-42B3-9979-A55A2B3DDFF2}"/>
              </a:ext>
            </a:extLst>
          </p:cNvPr>
          <p:cNvSpPr/>
          <p:nvPr/>
        </p:nvSpPr>
        <p:spPr>
          <a:xfrm>
            <a:off x="4930044" y="40477"/>
            <a:ext cx="4336504" cy="116555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55972105-2434-40A5-AA96-90AE7CF0C9DE}"/>
              </a:ext>
            </a:extLst>
          </p:cNvPr>
          <p:cNvSpPr>
            <a:spLocks noGrp="1"/>
          </p:cNvSpPr>
          <p:nvPr>
            <p:ph type="dt" sz="half" idx="10"/>
          </p:nvPr>
        </p:nvSpPr>
        <p:spPr/>
        <p:txBody>
          <a:bodyPr/>
          <a:lstStyle/>
          <a:p>
            <a:fld id="{FC869165-E4FA-4AC3-B6F6-7C413C044D79}" type="datetime1">
              <a:rPr lang="en-US" smtClean="0"/>
              <a:t>4/1/2022</a:t>
            </a:fld>
            <a:endParaRPr lang="en-US"/>
          </a:p>
        </p:txBody>
      </p:sp>
      <p:sp>
        <p:nvSpPr>
          <p:cNvPr id="3" name="Footer Placeholder 2">
            <a:extLst>
              <a:ext uri="{FF2B5EF4-FFF2-40B4-BE49-F238E27FC236}">
                <a16:creationId xmlns:a16="http://schemas.microsoft.com/office/drawing/2014/main" id="{BAB9E2DE-481D-415F-81D7-3228F74D80B7}"/>
              </a:ext>
            </a:extLst>
          </p:cNvPr>
          <p:cNvSpPr>
            <a:spLocks noGrp="1"/>
          </p:cNvSpPr>
          <p:nvPr>
            <p:ph type="ftr" sz="quarter" idx="11"/>
          </p:nvPr>
        </p:nvSpPr>
        <p:spPr/>
        <p:txBody>
          <a:bodyPr/>
          <a:lstStyle/>
          <a:p>
            <a:r>
              <a:rPr lang="en-US"/>
              <a:t>jennifer.neumaier@t-online.de</a:t>
            </a:r>
          </a:p>
        </p:txBody>
      </p:sp>
      <p:sp>
        <p:nvSpPr>
          <p:cNvPr id="6" name="Title 123">
            <a:extLst>
              <a:ext uri="{FF2B5EF4-FFF2-40B4-BE49-F238E27FC236}">
                <a16:creationId xmlns:a16="http://schemas.microsoft.com/office/drawing/2014/main" id="{8DD3D963-F683-47E9-9233-034722F73524}"/>
              </a:ext>
            </a:extLst>
          </p:cNvPr>
          <p:cNvSpPr txBox="1">
            <a:spLocks/>
          </p:cNvSpPr>
          <p:nvPr/>
        </p:nvSpPr>
        <p:spPr>
          <a:xfrm>
            <a:off x="0" y="96941"/>
            <a:ext cx="5015060"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Description of Categories:</a:t>
            </a:r>
            <a:endParaRPr lang="en-US" sz="3600" b="1" dirty="0"/>
          </a:p>
        </p:txBody>
      </p:sp>
      <p:sp>
        <p:nvSpPr>
          <p:cNvPr id="7" name="TextBox 6">
            <a:extLst>
              <a:ext uri="{FF2B5EF4-FFF2-40B4-BE49-F238E27FC236}">
                <a16:creationId xmlns:a16="http://schemas.microsoft.com/office/drawing/2014/main" id="{4C0781FA-3243-4550-B47A-29982AB56DC9}"/>
              </a:ext>
            </a:extLst>
          </p:cNvPr>
          <p:cNvSpPr txBox="1"/>
          <p:nvPr/>
        </p:nvSpPr>
        <p:spPr>
          <a:xfrm>
            <a:off x="76200" y="494046"/>
            <a:ext cx="2384981" cy="369332"/>
          </a:xfrm>
          <a:prstGeom prst="rect">
            <a:avLst/>
          </a:prstGeom>
          <a:noFill/>
        </p:spPr>
        <p:txBody>
          <a:bodyPr wrap="square" rtlCol="0">
            <a:spAutoFit/>
          </a:bodyPr>
          <a:lstStyle/>
          <a:p>
            <a:r>
              <a:rPr lang="de-DE" dirty="0"/>
              <a:t>Stand: 08.10.21</a:t>
            </a:r>
            <a:endParaRPr lang="en-US" dirty="0"/>
          </a:p>
        </p:txBody>
      </p:sp>
      <p:grpSp>
        <p:nvGrpSpPr>
          <p:cNvPr id="11" name="Group 10">
            <a:extLst>
              <a:ext uri="{FF2B5EF4-FFF2-40B4-BE49-F238E27FC236}">
                <a16:creationId xmlns:a16="http://schemas.microsoft.com/office/drawing/2014/main" id="{249EB9F6-FA90-4368-90EF-20273E3C5F09}"/>
              </a:ext>
            </a:extLst>
          </p:cNvPr>
          <p:cNvGrpSpPr/>
          <p:nvPr/>
        </p:nvGrpSpPr>
        <p:grpSpPr>
          <a:xfrm>
            <a:off x="622169" y="1283929"/>
            <a:ext cx="2384981" cy="2205872"/>
            <a:chOff x="622169" y="1283929"/>
            <a:chExt cx="2384981" cy="2205872"/>
          </a:xfrm>
        </p:grpSpPr>
        <p:sp>
          <p:nvSpPr>
            <p:cNvPr id="9" name="Rectangle: Rounded Corners 8">
              <a:extLst>
                <a:ext uri="{FF2B5EF4-FFF2-40B4-BE49-F238E27FC236}">
                  <a16:creationId xmlns:a16="http://schemas.microsoft.com/office/drawing/2014/main" id="{4FD1A549-737B-4879-A5AB-FA0FC647D056}"/>
                </a:ext>
              </a:extLst>
            </p:cNvPr>
            <p:cNvSpPr/>
            <p:nvPr/>
          </p:nvSpPr>
          <p:spPr>
            <a:xfrm>
              <a:off x="622169" y="1283929"/>
              <a:ext cx="2384981" cy="220587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DA7A760-4E79-4403-84FF-676CD60EF23C}"/>
                </a:ext>
              </a:extLst>
            </p:cNvPr>
            <p:cNvSpPr txBox="1"/>
            <p:nvPr/>
          </p:nvSpPr>
          <p:spPr>
            <a:xfrm>
              <a:off x="659091" y="1306980"/>
              <a:ext cx="2348059" cy="2031325"/>
            </a:xfrm>
            <a:prstGeom prst="rect">
              <a:avLst/>
            </a:prstGeom>
            <a:noFill/>
          </p:spPr>
          <p:txBody>
            <a:bodyPr wrap="square" rtlCol="0">
              <a:spAutoFit/>
            </a:bodyPr>
            <a:lstStyle/>
            <a:p>
              <a:r>
                <a:rPr lang="de-DE" b="1" u="sng" dirty="0"/>
                <a:t>Tissue:</a:t>
              </a:r>
            </a:p>
            <a:p>
              <a:r>
                <a:rPr lang="de-DE" dirty="0"/>
                <a:t>Specific mention of certain tissues</a:t>
              </a:r>
            </a:p>
            <a:p>
              <a:r>
                <a:rPr lang="de-DE" dirty="0"/>
                <a:t>„intestine specific“</a:t>
              </a:r>
              <a:r>
                <a:rPr lang="en-US" dirty="0"/>
                <a:t>/"neuron specific"/"muscles"/"</a:t>
              </a:r>
              <a:r>
                <a:rPr lang="en-US" dirty="0" err="1"/>
                <a:t>gonades</a:t>
              </a:r>
              <a:r>
                <a:rPr lang="en-US" dirty="0"/>
                <a:t>"/"epidermis"</a:t>
              </a:r>
            </a:p>
          </p:txBody>
        </p:sp>
      </p:grpSp>
      <p:grpSp>
        <p:nvGrpSpPr>
          <p:cNvPr id="14" name="Group 13">
            <a:extLst>
              <a:ext uri="{FF2B5EF4-FFF2-40B4-BE49-F238E27FC236}">
                <a16:creationId xmlns:a16="http://schemas.microsoft.com/office/drawing/2014/main" id="{2774A9A5-23FA-4CD0-836B-BAEAACABEB5D}"/>
              </a:ext>
            </a:extLst>
          </p:cNvPr>
          <p:cNvGrpSpPr/>
          <p:nvPr/>
        </p:nvGrpSpPr>
        <p:grpSpPr>
          <a:xfrm>
            <a:off x="3493417" y="1283929"/>
            <a:ext cx="2384981" cy="2205872"/>
            <a:chOff x="622169" y="1283929"/>
            <a:chExt cx="2384981" cy="2205872"/>
          </a:xfrm>
        </p:grpSpPr>
        <p:sp>
          <p:nvSpPr>
            <p:cNvPr id="15" name="Rectangle: Rounded Corners 14">
              <a:extLst>
                <a:ext uri="{FF2B5EF4-FFF2-40B4-BE49-F238E27FC236}">
                  <a16:creationId xmlns:a16="http://schemas.microsoft.com/office/drawing/2014/main" id="{7118C59E-6A6B-45EC-9E5F-620A36C3A193}"/>
                </a:ext>
              </a:extLst>
            </p:cNvPr>
            <p:cNvSpPr/>
            <p:nvPr/>
          </p:nvSpPr>
          <p:spPr>
            <a:xfrm>
              <a:off x="622169" y="1283929"/>
              <a:ext cx="2384981" cy="220587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075B1D2-D2EC-4A2E-9E23-6AF572C1BC33}"/>
                </a:ext>
              </a:extLst>
            </p:cNvPr>
            <p:cNvSpPr txBox="1"/>
            <p:nvPr/>
          </p:nvSpPr>
          <p:spPr>
            <a:xfrm>
              <a:off x="659091" y="1306980"/>
              <a:ext cx="2348059" cy="1200329"/>
            </a:xfrm>
            <a:prstGeom prst="rect">
              <a:avLst/>
            </a:prstGeom>
            <a:noFill/>
          </p:spPr>
          <p:txBody>
            <a:bodyPr wrap="square" rtlCol="0">
              <a:spAutoFit/>
            </a:bodyPr>
            <a:lstStyle/>
            <a:p>
              <a:r>
                <a:rPr lang="de-DE" b="1" u="sng" dirty="0"/>
                <a:t>Mutants:</a:t>
              </a:r>
            </a:p>
            <a:p>
              <a:r>
                <a:rPr lang="en-US" dirty="0"/>
                <a:t>Comparison of wild type and mutants  </a:t>
              </a:r>
            </a:p>
            <a:p>
              <a:r>
                <a:rPr lang="en-US" dirty="0"/>
                <a:t>Also, RNAi experiments</a:t>
              </a:r>
            </a:p>
          </p:txBody>
        </p:sp>
      </p:grpSp>
      <p:grpSp>
        <p:nvGrpSpPr>
          <p:cNvPr id="17" name="Group 16">
            <a:extLst>
              <a:ext uri="{FF2B5EF4-FFF2-40B4-BE49-F238E27FC236}">
                <a16:creationId xmlns:a16="http://schemas.microsoft.com/office/drawing/2014/main" id="{481BFF48-A4CE-40A1-B253-6D82522D45C5}"/>
              </a:ext>
            </a:extLst>
          </p:cNvPr>
          <p:cNvGrpSpPr/>
          <p:nvPr/>
        </p:nvGrpSpPr>
        <p:grpSpPr>
          <a:xfrm>
            <a:off x="659091" y="3757668"/>
            <a:ext cx="2384981" cy="2598682"/>
            <a:chOff x="622169" y="1283929"/>
            <a:chExt cx="2384981" cy="2331375"/>
          </a:xfrm>
        </p:grpSpPr>
        <p:sp>
          <p:nvSpPr>
            <p:cNvPr id="18" name="Rectangle: Rounded Corners 17">
              <a:extLst>
                <a:ext uri="{FF2B5EF4-FFF2-40B4-BE49-F238E27FC236}">
                  <a16:creationId xmlns:a16="http://schemas.microsoft.com/office/drawing/2014/main" id="{AE0B3F09-8D32-485B-9954-A71385F86D18}"/>
                </a:ext>
              </a:extLst>
            </p:cNvPr>
            <p:cNvSpPr/>
            <p:nvPr/>
          </p:nvSpPr>
          <p:spPr>
            <a:xfrm>
              <a:off x="622169" y="1283929"/>
              <a:ext cx="2384981" cy="220587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3C490F1-83D4-4437-ABB3-A14266A7E4DE}"/>
                </a:ext>
              </a:extLst>
            </p:cNvPr>
            <p:cNvSpPr txBox="1"/>
            <p:nvPr/>
          </p:nvSpPr>
          <p:spPr>
            <a:xfrm>
              <a:off x="659091" y="1306980"/>
              <a:ext cx="2348059" cy="2308324"/>
            </a:xfrm>
            <a:prstGeom prst="rect">
              <a:avLst/>
            </a:prstGeom>
            <a:noFill/>
          </p:spPr>
          <p:txBody>
            <a:bodyPr wrap="square" rtlCol="0">
              <a:spAutoFit/>
            </a:bodyPr>
            <a:lstStyle/>
            <a:p>
              <a:r>
                <a:rPr lang="de-DE" b="1" u="sng" dirty="0"/>
                <a:t>Microbes:</a:t>
              </a:r>
            </a:p>
            <a:p>
              <a:r>
                <a:rPr lang="en-US" dirty="0"/>
                <a:t>Species name in the title</a:t>
              </a:r>
            </a:p>
            <a:p>
              <a:r>
                <a:rPr lang="en-US" dirty="0"/>
                <a:t>Reaction of C. elegans to other organisms, "infection"/"exposure"/"food“</a:t>
              </a:r>
            </a:p>
            <a:p>
              <a:r>
                <a:rPr lang="en-US" dirty="0"/>
                <a:t>Microbiome analysis</a:t>
              </a:r>
            </a:p>
          </p:txBody>
        </p:sp>
      </p:grpSp>
      <p:grpSp>
        <p:nvGrpSpPr>
          <p:cNvPr id="20" name="Group 19">
            <a:extLst>
              <a:ext uri="{FF2B5EF4-FFF2-40B4-BE49-F238E27FC236}">
                <a16:creationId xmlns:a16="http://schemas.microsoft.com/office/drawing/2014/main" id="{68DCA3CC-3411-4B6B-AB1B-C417CE0DC7F8}"/>
              </a:ext>
            </a:extLst>
          </p:cNvPr>
          <p:cNvGrpSpPr/>
          <p:nvPr/>
        </p:nvGrpSpPr>
        <p:grpSpPr>
          <a:xfrm>
            <a:off x="3387365" y="3757668"/>
            <a:ext cx="2384981" cy="2205872"/>
            <a:chOff x="622169" y="1283929"/>
            <a:chExt cx="2384981" cy="2205872"/>
          </a:xfrm>
        </p:grpSpPr>
        <p:sp>
          <p:nvSpPr>
            <p:cNvPr id="21" name="Rectangle: Rounded Corners 20">
              <a:extLst>
                <a:ext uri="{FF2B5EF4-FFF2-40B4-BE49-F238E27FC236}">
                  <a16:creationId xmlns:a16="http://schemas.microsoft.com/office/drawing/2014/main" id="{B2628B24-00B1-45AB-BC2D-7E02DBDF9A90}"/>
                </a:ext>
              </a:extLst>
            </p:cNvPr>
            <p:cNvSpPr/>
            <p:nvPr/>
          </p:nvSpPr>
          <p:spPr>
            <a:xfrm>
              <a:off x="622169" y="1283929"/>
              <a:ext cx="2384981" cy="220587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4451CA77-EF1A-4853-8FA6-38B78573F7B5}"/>
                </a:ext>
              </a:extLst>
            </p:cNvPr>
            <p:cNvSpPr txBox="1"/>
            <p:nvPr/>
          </p:nvSpPr>
          <p:spPr>
            <a:xfrm>
              <a:off x="659091" y="1306980"/>
              <a:ext cx="2348059" cy="2031325"/>
            </a:xfrm>
            <a:prstGeom prst="rect">
              <a:avLst/>
            </a:prstGeom>
            <a:noFill/>
          </p:spPr>
          <p:txBody>
            <a:bodyPr wrap="square" rtlCol="0">
              <a:spAutoFit/>
            </a:bodyPr>
            <a:lstStyle/>
            <a:p>
              <a:r>
                <a:rPr lang="de-DE" b="1" u="sng" dirty="0"/>
                <a:t>Development/Dauer/Aging:</a:t>
              </a:r>
            </a:p>
            <a:p>
              <a:r>
                <a:rPr lang="en-US" dirty="0"/>
                <a:t>Certain genes that influence development (e.g. DAF)</a:t>
              </a:r>
            </a:p>
            <a:p>
              <a:r>
                <a:rPr lang="en-US" dirty="0"/>
                <a:t>"lifespan"/"larva"/"L1/L2"/"adult"</a:t>
              </a:r>
            </a:p>
          </p:txBody>
        </p:sp>
      </p:grpSp>
      <p:grpSp>
        <p:nvGrpSpPr>
          <p:cNvPr id="23" name="Group 22">
            <a:extLst>
              <a:ext uri="{FF2B5EF4-FFF2-40B4-BE49-F238E27FC236}">
                <a16:creationId xmlns:a16="http://schemas.microsoft.com/office/drawing/2014/main" id="{F38A5FF3-2F44-4690-B3CB-4A7EE2B557B7}"/>
              </a:ext>
            </a:extLst>
          </p:cNvPr>
          <p:cNvGrpSpPr/>
          <p:nvPr/>
        </p:nvGrpSpPr>
        <p:grpSpPr>
          <a:xfrm>
            <a:off x="6364665" y="1223128"/>
            <a:ext cx="2384981" cy="2205872"/>
            <a:chOff x="622169" y="1283929"/>
            <a:chExt cx="2384981" cy="2205872"/>
          </a:xfrm>
        </p:grpSpPr>
        <p:sp>
          <p:nvSpPr>
            <p:cNvPr id="24" name="Rectangle: Rounded Corners 23">
              <a:extLst>
                <a:ext uri="{FF2B5EF4-FFF2-40B4-BE49-F238E27FC236}">
                  <a16:creationId xmlns:a16="http://schemas.microsoft.com/office/drawing/2014/main" id="{CB53BDE8-DE84-4562-A461-DD0EFBEEF585}"/>
                </a:ext>
              </a:extLst>
            </p:cNvPr>
            <p:cNvSpPr/>
            <p:nvPr/>
          </p:nvSpPr>
          <p:spPr>
            <a:xfrm>
              <a:off x="622169" y="1283929"/>
              <a:ext cx="2384981" cy="220587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9C615F55-F34F-4527-B9D3-4545862F8E36}"/>
                </a:ext>
              </a:extLst>
            </p:cNvPr>
            <p:cNvSpPr txBox="1"/>
            <p:nvPr/>
          </p:nvSpPr>
          <p:spPr>
            <a:xfrm>
              <a:off x="659091" y="1306980"/>
              <a:ext cx="2348059" cy="1200329"/>
            </a:xfrm>
            <a:prstGeom prst="rect">
              <a:avLst/>
            </a:prstGeom>
            <a:noFill/>
          </p:spPr>
          <p:txBody>
            <a:bodyPr wrap="square" rtlCol="0">
              <a:spAutoFit/>
            </a:bodyPr>
            <a:lstStyle/>
            <a:p>
              <a:r>
                <a:rPr lang="de-DE" b="1" u="sng" dirty="0"/>
                <a:t>Chemicals/stress:</a:t>
              </a:r>
            </a:p>
            <a:p>
              <a:r>
                <a:rPr lang="en-US" dirty="0"/>
                <a:t>Heat, UV, high salt, osmotic stress</a:t>
              </a:r>
            </a:p>
            <a:p>
              <a:r>
                <a:rPr lang="en-US" dirty="0"/>
                <a:t>"exposure"</a:t>
              </a:r>
            </a:p>
          </p:txBody>
        </p:sp>
      </p:grpSp>
      <p:grpSp>
        <p:nvGrpSpPr>
          <p:cNvPr id="26" name="Group 25">
            <a:extLst>
              <a:ext uri="{FF2B5EF4-FFF2-40B4-BE49-F238E27FC236}">
                <a16:creationId xmlns:a16="http://schemas.microsoft.com/office/drawing/2014/main" id="{91BEB62E-7F17-4A89-A856-C044F5DF730E}"/>
              </a:ext>
            </a:extLst>
          </p:cNvPr>
          <p:cNvGrpSpPr/>
          <p:nvPr/>
        </p:nvGrpSpPr>
        <p:grpSpPr>
          <a:xfrm>
            <a:off x="6401587" y="3738699"/>
            <a:ext cx="2384981" cy="2205872"/>
            <a:chOff x="622169" y="1283929"/>
            <a:chExt cx="2384981" cy="2205872"/>
          </a:xfrm>
        </p:grpSpPr>
        <p:sp>
          <p:nvSpPr>
            <p:cNvPr id="27" name="Rectangle: Rounded Corners 26">
              <a:extLst>
                <a:ext uri="{FF2B5EF4-FFF2-40B4-BE49-F238E27FC236}">
                  <a16:creationId xmlns:a16="http://schemas.microsoft.com/office/drawing/2014/main" id="{92B75EC3-8BA3-48A7-8320-3822BD962B79}"/>
                </a:ext>
              </a:extLst>
            </p:cNvPr>
            <p:cNvSpPr/>
            <p:nvPr/>
          </p:nvSpPr>
          <p:spPr>
            <a:xfrm>
              <a:off x="622169" y="1283929"/>
              <a:ext cx="2384981" cy="2205872"/>
            </a:xfrm>
            <a:prstGeom prst="roundRect">
              <a:avLst/>
            </a:prstGeom>
            <a:solidFill>
              <a:srgbClr val="7030A0"/>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5D1D868B-E66B-4F12-97AB-1DCDC5BD94D9}"/>
                </a:ext>
              </a:extLst>
            </p:cNvPr>
            <p:cNvSpPr txBox="1"/>
            <p:nvPr/>
          </p:nvSpPr>
          <p:spPr>
            <a:xfrm>
              <a:off x="659091" y="1306980"/>
              <a:ext cx="2348059" cy="2031325"/>
            </a:xfrm>
            <a:prstGeom prst="rect">
              <a:avLst/>
            </a:prstGeom>
            <a:noFill/>
          </p:spPr>
          <p:txBody>
            <a:bodyPr wrap="square" rtlCol="0">
              <a:spAutoFit/>
            </a:bodyPr>
            <a:lstStyle/>
            <a:p>
              <a:r>
                <a:rPr lang="de-DE" b="1" u="sng" dirty="0"/>
                <a:t>DAF/Insulin/food:</a:t>
              </a:r>
            </a:p>
            <a:p>
              <a:r>
                <a:rPr lang="en-US" dirty="0"/>
                <a:t>Like Development/Dauer/Aging</a:t>
              </a:r>
            </a:p>
            <a:p>
              <a:r>
                <a:rPr lang="en-US" dirty="0"/>
                <a:t>Like Microbes "Insulin"/"food"/"starvation“</a:t>
              </a:r>
            </a:p>
          </p:txBody>
        </p:sp>
      </p:grpSp>
      <p:grpSp>
        <p:nvGrpSpPr>
          <p:cNvPr id="29" name="Group 28">
            <a:extLst>
              <a:ext uri="{FF2B5EF4-FFF2-40B4-BE49-F238E27FC236}">
                <a16:creationId xmlns:a16="http://schemas.microsoft.com/office/drawing/2014/main" id="{63939ADD-23F7-4140-BCC4-562C30850DFF}"/>
              </a:ext>
            </a:extLst>
          </p:cNvPr>
          <p:cNvGrpSpPr/>
          <p:nvPr/>
        </p:nvGrpSpPr>
        <p:grpSpPr>
          <a:xfrm>
            <a:off x="9384736" y="1219706"/>
            <a:ext cx="2384981" cy="2205872"/>
            <a:chOff x="622169" y="1283929"/>
            <a:chExt cx="2384981" cy="2205872"/>
          </a:xfrm>
        </p:grpSpPr>
        <p:sp>
          <p:nvSpPr>
            <p:cNvPr id="30" name="Rectangle: Rounded Corners 29">
              <a:extLst>
                <a:ext uri="{FF2B5EF4-FFF2-40B4-BE49-F238E27FC236}">
                  <a16:creationId xmlns:a16="http://schemas.microsoft.com/office/drawing/2014/main" id="{741BA065-99F3-44E0-87DA-3FEA20677790}"/>
                </a:ext>
              </a:extLst>
            </p:cNvPr>
            <p:cNvSpPr/>
            <p:nvPr/>
          </p:nvSpPr>
          <p:spPr>
            <a:xfrm>
              <a:off x="622169" y="1283929"/>
              <a:ext cx="2384981" cy="2205872"/>
            </a:xfrm>
            <a:prstGeom prst="roundRect">
              <a:avLst/>
            </a:prstGeom>
            <a:solidFill>
              <a:srgbClr val="FFFF00"/>
            </a:solidFill>
            <a:ln>
              <a:solidFill>
                <a:srgbClr val="FFC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039505A1-43C0-438E-B5E0-BAD8018BB422}"/>
                </a:ext>
              </a:extLst>
            </p:cNvPr>
            <p:cNvSpPr txBox="1"/>
            <p:nvPr/>
          </p:nvSpPr>
          <p:spPr>
            <a:xfrm>
              <a:off x="659091" y="1306980"/>
              <a:ext cx="2348059" cy="1754326"/>
            </a:xfrm>
            <a:prstGeom prst="rect">
              <a:avLst/>
            </a:prstGeom>
            <a:noFill/>
          </p:spPr>
          <p:txBody>
            <a:bodyPr wrap="square" rtlCol="0">
              <a:spAutoFit/>
            </a:bodyPr>
            <a:lstStyle/>
            <a:p>
              <a:r>
                <a:rPr lang="de-DE" b="1" u="sng" dirty="0"/>
                <a:t>TF Target:</a:t>
              </a:r>
            </a:p>
            <a:p>
              <a:r>
                <a:rPr lang="en-US" dirty="0"/>
                <a:t>"TF"/"Transcription"</a:t>
              </a:r>
            </a:p>
            <a:p>
              <a:r>
                <a:rPr lang="en-US" dirty="0"/>
                <a:t>DAF-16, SKIN-1, HSF-1, HLH-30, ATF-, STAR, etc.</a:t>
              </a:r>
            </a:p>
            <a:p>
              <a:endParaRPr lang="en-US" dirty="0"/>
            </a:p>
          </p:txBody>
        </p:sp>
      </p:grpSp>
      <p:grpSp>
        <p:nvGrpSpPr>
          <p:cNvPr id="32" name="Group 31">
            <a:extLst>
              <a:ext uri="{FF2B5EF4-FFF2-40B4-BE49-F238E27FC236}">
                <a16:creationId xmlns:a16="http://schemas.microsoft.com/office/drawing/2014/main" id="{BA14A812-ED3D-4625-AFDC-F98591B71682}"/>
              </a:ext>
            </a:extLst>
          </p:cNvPr>
          <p:cNvGrpSpPr/>
          <p:nvPr/>
        </p:nvGrpSpPr>
        <p:grpSpPr>
          <a:xfrm>
            <a:off x="9384735" y="3753504"/>
            <a:ext cx="2384981" cy="2205872"/>
            <a:chOff x="622169" y="1283929"/>
            <a:chExt cx="2384981" cy="2205872"/>
          </a:xfrm>
        </p:grpSpPr>
        <p:sp>
          <p:nvSpPr>
            <p:cNvPr id="33" name="Rectangle: Rounded Corners 32">
              <a:extLst>
                <a:ext uri="{FF2B5EF4-FFF2-40B4-BE49-F238E27FC236}">
                  <a16:creationId xmlns:a16="http://schemas.microsoft.com/office/drawing/2014/main" id="{9E99E989-C7C7-49C7-8BA4-CB87F52DE2A0}"/>
                </a:ext>
              </a:extLst>
            </p:cNvPr>
            <p:cNvSpPr/>
            <p:nvPr/>
          </p:nvSpPr>
          <p:spPr>
            <a:xfrm>
              <a:off x="622169" y="1283929"/>
              <a:ext cx="2384981" cy="2205872"/>
            </a:xfrm>
            <a:prstGeom prst="roundRect">
              <a:avLst/>
            </a:prstGeom>
            <a:solidFill>
              <a:srgbClr val="00B0F0"/>
            </a:solidFill>
            <a:ln>
              <a:solidFill>
                <a:srgbClr val="FFC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26E186D4-5864-4FAB-8631-B97CC014F8EC}"/>
                </a:ext>
              </a:extLst>
            </p:cNvPr>
            <p:cNvSpPr txBox="1"/>
            <p:nvPr/>
          </p:nvSpPr>
          <p:spPr>
            <a:xfrm>
              <a:off x="659091" y="1306980"/>
              <a:ext cx="2348059" cy="1477328"/>
            </a:xfrm>
            <a:prstGeom prst="rect">
              <a:avLst/>
            </a:prstGeom>
            <a:noFill/>
          </p:spPr>
          <p:txBody>
            <a:bodyPr wrap="square" rtlCol="0">
              <a:spAutoFit/>
            </a:bodyPr>
            <a:lstStyle/>
            <a:p>
              <a:r>
                <a:rPr lang="de-DE" b="1" u="sng" dirty="0"/>
                <a:t>Other:</a:t>
              </a:r>
            </a:p>
            <a:p>
              <a:r>
                <a:rPr lang="en-US" dirty="0"/>
                <a:t>All gene sets not included in the other categories</a:t>
              </a:r>
            </a:p>
            <a:p>
              <a:endParaRPr lang="en-US" dirty="0"/>
            </a:p>
          </p:txBody>
        </p:sp>
      </p:grpSp>
      <p:sp>
        <p:nvSpPr>
          <p:cNvPr id="35" name="TextBox 34">
            <a:extLst>
              <a:ext uri="{FF2B5EF4-FFF2-40B4-BE49-F238E27FC236}">
                <a16:creationId xmlns:a16="http://schemas.microsoft.com/office/drawing/2014/main" id="{9ED3C08D-B893-4DB9-95F2-9C0B6C6BF359}"/>
              </a:ext>
            </a:extLst>
          </p:cNvPr>
          <p:cNvSpPr txBox="1"/>
          <p:nvPr/>
        </p:nvSpPr>
        <p:spPr>
          <a:xfrm>
            <a:off x="5015060" y="27645"/>
            <a:ext cx="3981251" cy="923330"/>
          </a:xfrm>
          <a:prstGeom prst="rect">
            <a:avLst/>
          </a:prstGeom>
          <a:noFill/>
        </p:spPr>
        <p:txBody>
          <a:bodyPr wrap="square" rtlCol="0">
            <a:spAutoFit/>
          </a:bodyPr>
          <a:lstStyle/>
          <a:p>
            <a:r>
              <a:rPr lang="de-DE" b="1" u="sng" dirty="0">
                <a:solidFill>
                  <a:schemeClr val="bg1"/>
                </a:solidFill>
              </a:rPr>
              <a:t>Epigenetics: </a:t>
            </a:r>
            <a:endParaRPr lang="de-DE" dirty="0">
              <a:solidFill>
                <a:schemeClr val="bg1"/>
              </a:solidFill>
            </a:endParaRPr>
          </a:p>
          <a:p>
            <a:r>
              <a:rPr lang="de-DE" dirty="0">
                <a:solidFill>
                  <a:schemeClr val="bg1"/>
                </a:solidFill>
              </a:rPr>
              <a:t>Chromatine studies, epigenetic markers</a:t>
            </a:r>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492297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D9D75D-BB9D-4DB0-A9B0-960736E3369B}"/>
              </a:ext>
            </a:extLst>
          </p:cNvPr>
          <p:cNvSpPr>
            <a:spLocks noGrp="1"/>
          </p:cNvSpPr>
          <p:nvPr>
            <p:ph type="dt" sz="half" idx="10"/>
          </p:nvPr>
        </p:nvSpPr>
        <p:spPr/>
        <p:txBody>
          <a:bodyPr/>
          <a:lstStyle/>
          <a:p>
            <a:fld id="{FC869165-E4FA-4AC3-B6F6-7C413C044D79}" type="datetime1">
              <a:rPr lang="en-US" smtClean="0"/>
              <a:t>4/1/2022</a:t>
            </a:fld>
            <a:endParaRPr lang="en-US"/>
          </a:p>
        </p:txBody>
      </p:sp>
      <p:sp>
        <p:nvSpPr>
          <p:cNvPr id="3" name="Footer Placeholder 2">
            <a:extLst>
              <a:ext uri="{FF2B5EF4-FFF2-40B4-BE49-F238E27FC236}">
                <a16:creationId xmlns:a16="http://schemas.microsoft.com/office/drawing/2014/main" id="{402FEA43-2732-4DFC-92BB-169165D96F17}"/>
              </a:ext>
            </a:extLst>
          </p:cNvPr>
          <p:cNvSpPr>
            <a:spLocks noGrp="1"/>
          </p:cNvSpPr>
          <p:nvPr>
            <p:ph type="ftr" sz="quarter" idx="11"/>
          </p:nvPr>
        </p:nvSpPr>
        <p:spPr/>
        <p:txBody>
          <a:bodyPr/>
          <a:lstStyle/>
          <a:p>
            <a:r>
              <a:rPr lang="en-US"/>
              <a:t>jennifer.neumaier@t-online.de</a:t>
            </a:r>
          </a:p>
        </p:txBody>
      </p:sp>
      <p:sp>
        <p:nvSpPr>
          <p:cNvPr id="4" name="Title 123">
            <a:extLst>
              <a:ext uri="{FF2B5EF4-FFF2-40B4-BE49-F238E27FC236}">
                <a16:creationId xmlns:a16="http://schemas.microsoft.com/office/drawing/2014/main" id="{6D438E82-46F7-45B6-84BC-76F19252C67A}"/>
              </a:ext>
            </a:extLst>
          </p:cNvPr>
          <p:cNvSpPr txBox="1">
            <a:spLocks/>
          </p:cNvSpPr>
          <p:nvPr/>
        </p:nvSpPr>
        <p:spPr>
          <a:xfrm>
            <a:off x="0" y="96941"/>
            <a:ext cx="5015060"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Criteria supplementary data</a:t>
            </a:r>
            <a:endParaRPr lang="en-US" sz="3600" b="1" dirty="0"/>
          </a:p>
        </p:txBody>
      </p:sp>
      <p:sp>
        <p:nvSpPr>
          <p:cNvPr id="5" name="TextBox 4">
            <a:extLst>
              <a:ext uri="{FF2B5EF4-FFF2-40B4-BE49-F238E27FC236}">
                <a16:creationId xmlns:a16="http://schemas.microsoft.com/office/drawing/2014/main" id="{67E0C5C6-EB33-4650-A043-FE38D96EF6FC}"/>
              </a:ext>
            </a:extLst>
          </p:cNvPr>
          <p:cNvSpPr txBox="1"/>
          <p:nvPr/>
        </p:nvSpPr>
        <p:spPr>
          <a:xfrm>
            <a:off x="76200" y="494046"/>
            <a:ext cx="2384981" cy="369332"/>
          </a:xfrm>
          <a:prstGeom prst="rect">
            <a:avLst/>
          </a:prstGeom>
          <a:noFill/>
        </p:spPr>
        <p:txBody>
          <a:bodyPr wrap="square" rtlCol="0">
            <a:spAutoFit/>
          </a:bodyPr>
          <a:lstStyle/>
          <a:p>
            <a:r>
              <a:rPr lang="de-DE" dirty="0"/>
              <a:t>Stand: 12.01.21</a:t>
            </a:r>
            <a:endParaRPr lang="en-US" dirty="0"/>
          </a:p>
        </p:txBody>
      </p:sp>
      <p:sp>
        <p:nvSpPr>
          <p:cNvPr id="11" name="TextBox 10">
            <a:extLst>
              <a:ext uri="{FF2B5EF4-FFF2-40B4-BE49-F238E27FC236}">
                <a16:creationId xmlns:a16="http://schemas.microsoft.com/office/drawing/2014/main" id="{6D274583-3435-4C01-A587-F43F1DF87459}"/>
              </a:ext>
            </a:extLst>
          </p:cNvPr>
          <p:cNvSpPr txBox="1"/>
          <p:nvPr/>
        </p:nvSpPr>
        <p:spPr>
          <a:xfrm>
            <a:off x="768567" y="1070707"/>
            <a:ext cx="9730819" cy="5078313"/>
          </a:xfrm>
          <a:prstGeom prst="rect">
            <a:avLst/>
          </a:prstGeom>
          <a:noFill/>
        </p:spPr>
        <p:txBody>
          <a:bodyPr wrap="square">
            <a:spAutoFit/>
          </a:bodyPr>
          <a:lstStyle/>
          <a:p>
            <a:br>
              <a:rPr lang="de-DE" dirty="0"/>
            </a:br>
            <a:r>
              <a:rPr lang="de-DE" dirty="0"/>
              <a:t>1) Wir vertrauen den Autoren, d.h. wir vertrauen ihrer Strategie, signifikant differentiell regulierte Gene zu identifizieren. Entsprechend übernehmen wir ihre Genlisten. In der Übersichts-Excel-Tabelle solltest Du dann eintragen, welche Kriterien genau verwendet wurden.</a:t>
            </a:r>
            <a:br>
              <a:rPr lang="de-DE" dirty="0"/>
            </a:br>
            <a:br>
              <a:rPr lang="de-DE" dirty="0"/>
            </a:br>
            <a:r>
              <a:rPr lang="de-DE" dirty="0"/>
              <a:t>2) Ausnahme zu obigem Punkt 1: Wenn die Kriterien offensichtlich zu lax waren (zB berücksichtigter p-value &gt; 0.1 und dabei kein p-adjust bzw. fdr und gleichzeitig auch keine Berücksichtigung eines minimalen Foldchange) und wenn gleichzeitig Angaben zu Foldchange und p-Werten vorhanden sind, dann wenden wir striktere Kriterien an, zB: foldchange&gt;=2 und gleichzeitig p-fdr/p-adjust &lt; 0.01. Die Entscheidung, ob die von den Autoren gewählten Kriterein zu lax sind, ist leider subjektiv. Bei Deinem Beispiel (p-value &lt; 0.05 und ein fold-change von 1.4 für upregulated oder &lt; 0.7) würde ich bei den Genlisten der Autoren bleiben, da zumindest eine gewissen Stringenz durch die minimalen Foldchange-Werte umgesetzt wird. Wichtig ist, dass wir bei allen neuen Datensätzen dokumentieren, welche Kriterien verwendet wurden bzw. ob wir von den Autoren abgewichen sind.</a:t>
            </a:r>
            <a:br>
              <a:rPr lang="de-DE" dirty="0"/>
            </a:br>
            <a:br>
              <a:rPr lang="de-DE" dirty="0"/>
            </a:br>
            <a:r>
              <a:rPr lang="de-DE" dirty="0"/>
              <a:t>3) Wenn die Autoren selbst keine Genlisten erstellt haben und gleichzeitig aber Angaben zu p-Werten und foldchange vorhanden sind, dann wenden wir unsere stringenten Kriterien an: foldchange&gt;=2 und gleichzeitig p-fdr/p-adjust &lt; 0.01.</a:t>
            </a:r>
            <a:endParaRPr lang="en-US" dirty="0"/>
          </a:p>
        </p:txBody>
      </p:sp>
    </p:spTree>
    <p:extLst>
      <p:ext uri="{BB962C8B-B14F-4D97-AF65-F5344CB8AC3E}">
        <p14:creationId xmlns:p14="http://schemas.microsoft.com/office/powerpoint/2010/main" val="4068885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9BA9D9-DB8C-45DC-AA49-A99E889FA407}"/>
              </a:ext>
            </a:extLst>
          </p:cNvPr>
          <p:cNvSpPr>
            <a:spLocks noGrp="1"/>
          </p:cNvSpPr>
          <p:nvPr>
            <p:ph type="dt" sz="half" idx="10"/>
          </p:nvPr>
        </p:nvSpPr>
        <p:spPr/>
        <p:txBody>
          <a:bodyPr/>
          <a:lstStyle/>
          <a:p>
            <a:fld id="{FC869165-E4FA-4AC3-B6F6-7C413C044D79}" type="datetime1">
              <a:rPr lang="en-US" smtClean="0"/>
              <a:t>4/1/2022</a:t>
            </a:fld>
            <a:endParaRPr lang="en-US" dirty="0"/>
          </a:p>
        </p:txBody>
      </p:sp>
      <p:sp>
        <p:nvSpPr>
          <p:cNvPr id="3" name="Footer Placeholder 2">
            <a:extLst>
              <a:ext uri="{FF2B5EF4-FFF2-40B4-BE49-F238E27FC236}">
                <a16:creationId xmlns:a16="http://schemas.microsoft.com/office/drawing/2014/main" id="{630D7848-3FF4-4F72-A3D0-2D5FE072329B}"/>
              </a:ext>
            </a:extLst>
          </p:cNvPr>
          <p:cNvSpPr>
            <a:spLocks noGrp="1"/>
          </p:cNvSpPr>
          <p:nvPr>
            <p:ph type="ftr" sz="quarter" idx="11"/>
          </p:nvPr>
        </p:nvSpPr>
        <p:spPr/>
        <p:txBody>
          <a:bodyPr/>
          <a:lstStyle/>
          <a:p>
            <a:r>
              <a:rPr lang="en-US" dirty="0"/>
              <a:t>jennifer.neumaier@t-online.de</a:t>
            </a:r>
          </a:p>
        </p:txBody>
      </p:sp>
      <p:pic>
        <p:nvPicPr>
          <p:cNvPr id="5" name="Picture 4">
            <a:extLst>
              <a:ext uri="{FF2B5EF4-FFF2-40B4-BE49-F238E27FC236}">
                <a16:creationId xmlns:a16="http://schemas.microsoft.com/office/drawing/2014/main" id="{3985F624-3D99-4CA1-A06D-AAA5E09317AC}"/>
              </a:ext>
            </a:extLst>
          </p:cNvPr>
          <p:cNvPicPr>
            <a:picLocks noChangeAspect="1"/>
          </p:cNvPicPr>
          <p:nvPr/>
        </p:nvPicPr>
        <p:blipFill rotWithShape="1">
          <a:blip r:embed="rId2"/>
          <a:srcRect t="4712" r="9680" b="9816"/>
          <a:stretch/>
        </p:blipFill>
        <p:spPr>
          <a:xfrm>
            <a:off x="918786" y="1487935"/>
            <a:ext cx="2662614" cy="1351725"/>
          </a:xfrm>
          <a:prstGeom prst="rect">
            <a:avLst/>
          </a:prstGeom>
        </p:spPr>
      </p:pic>
      <p:sp>
        <p:nvSpPr>
          <p:cNvPr id="26" name="Arrow: Right 25">
            <a:extLst>
              <a:ext uri="{FF2B5EF4-FFF2-40B4-BE49-F238E27FC236}">
                <a16:creationId xmlns:a16="http://schemas.microsoft.com/office/drawing/2014/main" id="{550AF63B-38D9-491B-BBD0-9D13A31749CC}"/>
              </a:ext>
            </a:extLst>
          </p:cNvPr>
          <p:cNvSpPr/>
          <p:nvPr/>
        </p:nvSpPr>
        <p:spPr>
          <a:xfrm>
            <a:off x="1442300" y="4271263"/>
            <a:ext cx="9049732" cy="307776"/>
          </a:xfrm>
          <a:prstGeom prst="rightArrow">
            <a:avLst/>
          </a:prstGeom>
          <a:solidFill>
            <a:srgbClr val="FF09BF"/>
          </a:solidFill>
          <a:ln>
            <a:solidFill>
              <a:srgbClr val="FF09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1146A419-6D0A-4B6A-A1AA-E507056B5577}"/>
              </a:ext>
            </a:extLst>
          </p:cNvPr>
          <p:cNvCxnSpPr>
            <a:cxnSpLocks/>
          </p:cNvCxnSpPr>
          <p:nvPr/>
        </p:nvCxnSpPr>
        <p:spPr>
          <a:xfrm flipV="1">
            <a:off x="2209800" y="2839660"/>
            <a:ext cx="0" cy="152438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27489CE-D1D3-4E63-987A-EC5DAFB3E944}"/>
              </a:ext>
            </a:extLst>
          </p:cNvPr>
          <p:cNvSpPr txBox="1"/>
          <p:nvPr/>
        </p:nvSpPr>
        <p:spPr>
          <a:xfrm>
            <a:off x="4570405" y="4749145"/>
            <a:ext cx="2237362" cy="1600438"/>
          </a:xfrm>
          <a:prstGeom prst="rect">
            <a:avLst/>
          </a:prstGeom>
          <a:noFill/>
        </p:spPr>
        <p:txBody>
          <a:bodyPr wrap="square" rtlCol="0">
            <a:spAutoFit/>
          </a:bodyPr>
          <a:lstStyle/>
          <a:p>
            <a:r>
              <a:rPr lang="de-DE" sz="1400" u="sng" dirty="0"/>
              <a:t>GEOparse</a:t>
            </a:r>
            <a:r>
              <a:rPr lang="de-DE" sz="1400" dirty="0"/>
              <a:t>: </a:t>
            </a:r>
            <a:r>
              <a:rPr lang="de-DE" sz="1400" b="1" dirty="0">
                <a:solidFill>
                  <a:srgbClr val="00B050"/>
                </a:solidFill>
              </a:rPr>
              <a:t>DONE</a:t>
            </a:r>
          </a:p>
          <a:p>
            <a:pPr marL="285750" indent="-285750">
              <a:buFontTx/>
              <a:buChar char="-"/>
            </a:pPr>
            <a:r>
              <a:rPr lang="de-DE" sz="1400" dirty="0"/>
              <a:t>Script to get query results via python and transform them into .csv output </a:t>
            </a:r>
          </a:p>
          <a:p>
            <a:pPr marL="285750" indent="-285750">
              <a:buFontTx/>
              <a:buChar char="-"/>
            </a:pPr>
            <a:r>
              <a:rPr lang="de-DE" sz="1400" dirty="0"/>
              <a:t>Updated for usability by other users</a:t>
            </a:r>
          </a:p>
        </p:txBody>
      </p:sp>
      <p:sp>
        <p:nvSpPr>
          <p:cNvPr id="33" name="Arrow: Right 32">
            <a:extLst>
              <a:ext uri="{FF2B5EF4-FFF2-40B4-BE49-F238E27FC236}">
                <a16:creationId xmlns:a16="http://schemas.microsoft.com/office/drawing/2014/main" id="{989C9F61-F8A6-4D53-954C-27BCE398CAEF}"/>
              </a:ext>
            </a:extLst>
          </p:cNvPr>
          <p:cNvSpPr/>
          <p:nvPr/>
        </p:nvSpPr>
        <p:spPr>
          <a:xfrm rot="1573270">
            <a:off x="2530698" y="4817477"/>
            <a:ext cx="2101406" cy="210137"/>
          </a:xfrm>
          <a:prstGeom prst="rightArrow">
            <a:avLst/>
          </a:prstGeom>
          <a:solidFill>
            <a:srgbClr val="FF09BF"/>
          </a:solidFill>
          <a:ln>
            <a:solidFill>
              <a:srgbClr val="FF09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F25FE316-AE47-4415-97FD-CFD8E925BCE8}"/>
              </a:ext>
            </a:extLst>
          </p:cNvPr>
          <p:cNvSpPr txBox="1"/>
          <p:nvPr/>
        </p:nvSpPr>
        <p:spPr>
          <a:xfrm>
            <a:off x="2205145" y="2918644"/>
            <a:ext cx="2237362" cy="307777"/>
          </a:xfrm>
          <a:prstGeom prst="rect">
            <a:avLst/>
          </a:prstGeom>
          <a:noFill/>
        </p:spPr>
        <p:txBody>
          <a:bodyPr wrap="square" rtlCol="0">
            <a:spAutoFit/>
          </a:bodyPr>
          <a:lstStyle/>
          <a:p>
            <a:r>
              <a:rPr lang="de-DE" sz="1400" dirty="0"/>
              <a:t>„Start of WormExp Project“</a:t>
            </a:r>
            <a:endParaRPr lang="en-US" sz="1400" dirty="0"/>
          </a:p>
        </p:txBody>
      </p:sp>
      <p:sp>
        <p:nvSpPr>
          <p:cNvPr id="38" name="Title 123">
            <a:extLst>
              <a:ext uri="{FF2B5EF4-FFF2-40B4-BE49-F238E27FC236}">
                <a16:creationId xmlns:a16="http://schemas.microsoft.com/office/drawing/2014/main" id="{FB6DD1FC-7826-48DC-955E-95D6A9FF41D4}"/>
              </a:ext>
            </a:extLst>
          </p:cNvPr>
          <p:cNvSpPr txBox="1">
            <a:spLocks/>
          </p:cNvSpPr>
          <p:nvPr/>
        </p:nvSpPr>
        <p:spPr>
          <a:xfrm>
            <a:off x="0" y="96941"/>
            <a:ext cx="3543701"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WormExp Project</a:t>
            </a:r>
            <a:endParaRPr lang="en-US" sz="3600" b="1" dirty="0"/>
          </a:p>
        </p:txBody>
      </p:sp>
      <p:sp>
        <p:nvSpPr>
          <p:cNvPr id="39" name="TextBox 38">
            <a:extLst>
              <a:ext uri="{FF2B5EF4-FFF2-40B4-BE49-F238E27FC236}">
                <a16:creationId xmlns:a16="http://schemas.microsoft.com/office/drawing/2014/main" id="{534A776F-B8DD-4181-85B2-D03F5C98D3DC}"/>
              </a:ext>
            </a:extLst>
          </p:cNvPr>
          <p:cNvSpPr txBox="1"/>
          <p:nvPr/>
        </p:nvSpPr>
        <p:spPr>
          <a:xfrm>
            <a:off x="103895" y="470419"/>
            <a:ext cx="2384981" cy="369332"/>
          </a:xfrm>
          <a:prstGeom prst="rect">
            <a:avLst/>
          </a:prstGeom>
          <a:noFill/>
        </p:spPr>
        <p:txBody>
          <a:bodyPr wrap="square" rtlCol="0">
            <a:spAutoFit/>
          </a:bodyPr>
          <a:lstStyle/>
          <a:p>
            <a:r>
              <a:rPr lang="de-DE" dirty="0"/>
              <a:t>Stand: 07.10.21</a:t>
            </a:r>
            <a:endParaRPr lang="en-US" dirty="0"/>
          </a:p>
        </p:txBody>
      </p:sp>
      <p:cxnSp>
        <p:nvCxnSpPr>
          <p:cNvPr id="40" name="Straight Connector 39">
            <a:extLst>
              <a:ext uri="{FF2B5EF4-FFF2-40B4-BE49-F238E27FC236}">
                <a16:creationId xmlns:a16="http://schemas.microsoft.com/office/drawing/2014/main" id="{5DEE361E-694B-4358-B2F1-CC87B182071D}"/>
              </a:ext>
            </a:extLst>
          </p:cNvPr>
          <p:cNvCxnSpPr>
            <a:cxnSpLocks/>
          </p:cNvCxnSpPr>
          <p:nvPr/>
        </p:nvCxnSpPr>
        <p:spPr>
          <a:xfrm flipV="1">
            <a:off x="1603393" y="4517844"/>
            <a:ext cx="0" cy="62306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43" name="Graphic 42" descr="Hierarchy with solid fill">
            <a:extLst>
              <a:ext uri="{FF2B5EF4-FFF2-40B4-BE49-F238E27FC236}">
                <a16:creationId xmlns:a16="http://schemas.microsoft.com/office/drawing/2014/main" id="{1399D849-16F1-4EED-83A1-7B2CB92C5B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46193" y="5087566"/>
            <a:ext cx="914400" cy="914400"/>
          </a:xfrm>
          <a:prstGeom prst="rect">
            <a:avLst/>
          </a:prstGeom>
        </p:spPr>
      </p:pic>
      <p:sp>
        <p:nvSpPr>
          <p:cNvPr id="4" name="TextBox 3">
            <a:extLst>
              <a:ext uri="{FF2B5EF4-FFF2-40B4-BE49-F238E27FC236}">
                <a16:creationId xmlns:a16="http://schemas.microsoft.com/office/drawing/2014/main" id="{24F111F4-444D-40EE-B254-55142C74F191}"/>
              </a:ext>
            </a:extLst>
          </p:cNvPr>
          <p:cNvSpPr txBox="1"/>
          <p:nvPr/>
        </p:nvSpPr>
        <p:spPr>
          <a:xfrm>
            <a:off x="10080162" y="96941"/>
            <a:ext cx="1951349" cy="1477328"/>
          </a:xfrm>
          <a:prstGeom prst="rect">
            <a:avLst/>
          </a:prstGeom>
          <a:noFill/>
        </p:spPr>
        <p:txBody>
          <a:bodyPr wrap="square" rtlCol="0">
            <a:spAutoFit/>
          </a:bodyPr>
          <a:lstStyle/>
          <a:p>
            <a:r>
              <a:rPr lang="de-DE" dirty="0"/>
              <a:t>Databases:</a:t>
            </a:r>
            <a:r>
              <a:rPr lang="en-US" dirty="0"/>
              <a:t> </a:t>
            </a:r>
            <a:r>
              <a:rPr lang="en-US" dirty="0" err="1"/>
              <a:t>ncbi</a:t>
            </a:r>
            <a:endParaRPr lang="en-US" dirty="0"/>
          </a:p>
          <a:p>
            <a:r>
              <a:rPr lang="en-US" sz="1800" b="0" i="0" u="none" strike="noStrike" dirty="0">
                <a:solidFill>
                  <a:srgbClr val="000000"/>
                </a:solidFill>
                <a:effectLst/>
                <a:latin typeface="Calibri" panose="020F0502020204030204" pitchFamily="34" charset="0"/>
              </a:rPr>
              <a:t>Datatypes: </a:t>
            </a:r>
          </a:p>
          <a:p>
            <a:pPr marL="285750" indent="-285750">
              <a:buFontTx/>
              <a:buChar char="-"/>
            </a:pPr>
            <a:r>
              <a:rPr lang="en-US" dirty="0">
                <a:solidFill>
                  <a:srgbClr val="000000"/>
                </a:solidFill>
                <a:latin typeface="Calibri" panose="020F0502020204030204" pitchFamily="34" charset="0"/>
              </a:rPr>
              <a:t>GSE</a:t>
            </a:r>
          </a:p>
          <a:p>
            <a:pPr marL="285750" indent="-285750">
              <a:buFontTx/>
              <a:buChar char="-"/>
            </a:pPr>
            <a:r>
              <a:rPr lang="en-US" sz="1800" b="0" i="0" u="none" strike="noStrike" dirty="0">
                <a:solidFill>
                  <a:srgbClr val="000000"/>
                </a:solidFill>
                <a:effectLst/>
                <a:latin typeface="Calibri" panose="020F0502020204030204" pitchFamily="34" charset="0"/>
              </a:rPr>
              <a:t>E-MEXP</a:t>
            </a:r>
          </a:p>
          <a:p>
            <a:pPr marL="285750" indent="-285750">
              <a:buFontTx/>
              <a:buChar char="-"/>
            </a:pPr>
            <a:r>
              <a:rPr lang="en-US" sz="1800" b="0" i="0" u="none" strike="noStrike" dirty="0">
                <a:solidFill>
                  <a:srgbClr val="000000"/>
                </a:solidFill>
                <a:effectLst/>
                <a:latin typeface="Calibri" panose="020F0502020204030204" pitchFamily="34" charset="0"/>
              </a:rPr>
              <a:t>E-SMDB</a:t>
            </a:r>
          </a:p>
        </p:txBody>
      </p:sp>
      <p:sp>
        <p:nvSpPr>
          <p:cNvPr id="16" name="TextBox 15">
            <a:extLst>
              <a:ext uri="{FF2B5EF4-FFF2-40B4-BE49-F238E27FC236}">
                <a16:creationId xmlns:a16="http://schemas.microsoft.com/office/drawing/2014/main" id="{1CB7992E-FFB9-4C62-9864-725B51B54815}"/>
              </a:ext>
            </a:extLst>
          </p:cNvPr>
          <p:cNvSpPr txBox="1"/>
          <p:nvPr/>
        </p:nvSpPr>
        <p:spPr>
          <a:xfrm>
            <a:off x="4975794" y="1271916"/>
            <a:ext cx="2840894" cy="2031325"/>
          </a:xfrm>
          <a:prstGeom prst="rect">
            <a:avLst/>
          </a:prstGeom>
          <a:noFill/>
        </p:spPr>
        <p:txBody>
          <a:bodyPr wrap="square" rtlCol="0">
            <a:spAutoFit/>
          </a:bodyPr>
          <a:lstStyle/>
          <a:p>
            <a:r>
              <a:rPr lang="de-DE" sz="1400" u="sng" dirty="0"/>
              <a:t>Transcriptomics</a:t>
            </a:r>
            <a:r>
              <a:rPr lang="de-DE" sz="1400" dirty="0"/>
              <a:t>: </a:t>
            </a:r>
            <a:r>
              <a:rPr lang="de-DE" sz="1400" b="1" dirty="0">
                <a:solidFill>
                  <a:srgbClr val="FFC000"/>
                </a:solidFill>
              </a:rPr>
              <a:t>waiting for review</a:t>
            </a:r>
          </a:p>
          <a:p>
            <a:pPr marL="285750" indent="-285750">
              <a:buFontTx/>
              <a:buChar char="-"/>
            </a:pPr>
            <a:r>
              <a:rPr lang="de-DE" sz="1400" dirty="0"/>
              <a:t>Created Excel file with newest published datasets (with first query)</a:t>
            </a:r>
          </a:p>
          <a:p>
            <a:pPr marL="285750" indent="-285750">
              <a:buFontTx/>
              <a:buChar char="-"/>
            </a:pPr>
            <a:r>
              <a:rPr lang="de-DE" sz="1400" dirty="0"/>
              <a:t>Highest GSE in WormExp: GSE68709</a:t>
            </a:r>
          </a:p>
          <a:p>
            <a:pPr marL="285750" indent="-285750">
              <a:buFontTx/>
              <a:buChar char="-"/>
            </a:pPr>
            <a:r>
              <a:rPr lang="de-DE" sz="1400" dirty="0"/>
              <a:t>564 results found, with 41 results overlapping with current database</a:t>
            </a:r>
          </a:p>
        </p:txBody>
      </p:sp>
      <p:sp>
        <p:nvSpPr>
          <p:cNvPr id="17" name="Arrow: Right 16">
            <a:extLst>
              <a:ext uri="{FF2B5EF4-FFF2-40B4-BE49-F238E27FC236}">
                <a16:creationId xmlns:a16="http://schemas.microsoft.com/office/drawing/2014/main" id="{ADC9DC39-8D58-40FE-B3A0-6846A762FDE1}"/>
              </a:ext>
            </a:extLst>
          </p:cNvPr>
          <p:cNvSpPr/>
          <p:nvPr/>
        </p:nvSpPr>
        <p:spPr>
          <a:xfrm rot="18664843">
            <a:off x="3220081" y="3547677"/>
            <a:ext cx="2101406" cy="210137"/>
          </a:xfrm>
          <a:prstGeom prst="rightArrow">
            <a:avLst/>
          </a:prstGeom>
          <a:solidFill>
            <a:srgbClr val="FF09BF"/>
          </a:solidFill>
          <a:ln>
            <a:solidFill>
              <a:srgbClr val="FF09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4DFC583F-EE96-4E7E-8D9F-72F20835DA21}"/>
              </a:ext>
            </a:extLst>
          </p:cNvPr>
          <p:cNvSpPr/>
          <p:nvPr/>
        </p:nvSpPr>
        <p:spPr>
          <a:xfrm rot="1573270">
            <a:off x="6429879" y="4804131"/>
            <a:ext cx="2101406" cy="210137"/>
          </a:xfrm>
          <a:prstGeom prst="rightArrow">
            <a:avLst/>
          </a:prstGeom>
          <a:solidFill>
            <a:srgbClr val="FF09BF"/>
          </a:solidFill>
          <a:ln>
            <a:solidFill>
              <a:srgbClr val="FF09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859813A4-CC83-4FC3-871E-36A48350311E}"/>
              </a:ext>
            </a:extLst>
          </p:cNvPr>
          <p:cNvSpPr txBox="1"/>
          <p:nvPr/>
        </p:nvSpPr>
        <p:spPr>
          <a:xfrm>
            <a:off x="8480922" y="4608218"/>
            <a:ext cx="2237362" cy="1600438"/>
          </a:xfrm>
          <a:prstGeom prst="rect">
            <a:avLst/>
          </a:prstGeom>
          <a:noFill/>
        </p:spPr>
        <p:txBody>
          <a:bodyPr wrap="square" rtlCol="0">
            <a:spAutoFit/>
          </a:bodyPr>
          <a:lstStyle/>
          <a:p>
            <a:r>
              <a:rPr lang="de-DE" sz="1400" u="sng" dirty="0"/>
              <a:t>ArrayExpress</a:t>
            </a:r>
            <a:r>
              <a:rPr lang="de-DE" sz="1400" dirty="0"/>
              <a:t>: </a:t>
            </a:r>
            <a:r>
              <a:rPr lang="de-DE" sz="1400" b="1" dirty="0">
                <a:solidFill>
                  <a:srgbClr val="FF0000"/>
                </a:solidFill>
              </a:rPr>
              <a:t>ON HOLD</a:t>
            </a:r>
            <a:endParaRPr lang="de-DE" sz="1400" dirty="0"/>
          </a:p>
          <a:p>
            <a:pPr marL="285750" indent="-285750">
              <a:buFontTx/>
              <a:buChar char="-"/>
            </a:pPr>
            <a:r>
              <a:rPr lang="de-DE" sz="1400" dirty="0"/>
              <a:t>Database for E-MEXP, E-SMDB etc. data</a:t>
            </a:r>
          </a:p>
          <a:p>
            <a:pPr marL="285750" indent="-285750">
              <a:buFontTx/>
              <a:buChar char="-"/>
            </a:pPr>
            <a:r>
              <a:rPr lang="de-DE" sz="1400" dirty="0"/>
              <a:t>See if an API is available for it</a:t>
            </a:r>
          </a:p>
          <a:p>
            <a:pPr marL="285750" indent="-285750">
              <a:buFontTx/>
              <a:buChar char="-"/>
            </a:pPr>
            <a:r>
              <a:rPr lang="de-DE" sz="1400" dirty="0"/>
              <a:t>~175 experiments since 2015</a:t>
            </a:r>
          </a:p>
        </p:txBody>
      </p:sp>
      <p:sp>
        <p:nvSpPr>
          <p:cNvPr id="20" name="Arrow: Right 19">
            <a:extLst>
              <a:ext uri="{FF2B5EF4-FFF2-40B4-BE49-F238E27FC236}">
                <a16:creationId xmlns:a16="http://schemas.microsoft.com/office/drawing/2014/main" id="{B3ADD985-FEBA-40F7-85E3-0639505F7CA5}"/>
              </a:ext>
            </a:extLst>
          </p:cNvPr>
          <p:cNvSpPr/>
          <p:nvPr/>
        </p:nvSpPr>
        <p:spPr>
          <a:xfrm rot="18664843">
            <a:off x="6743801" y="3522086"/>
            <a:ext cx="2101406" cy="210137"/>
          </a:xfrm>
          <a:prstGeom prst="rightArrow">
            <a:avLst/>
          </a:prstGeom>
          <a:solidFill>
            <a:srgbClr val="FF09BF"/>
          </a:solidFill>
          <a:ln>
            <a:solidFill>
              <a:srgbClr val="FF09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FE7AA486-637B-45BC-A859-2D87E3A08AFE}"/>
              </a:ext>
            </a:extLst>
          </p:cNvPr>
          <p:cNvSpPr txBox="1"/>
          <p:nvPr/>
        </p:nvSpPr>
        <p:spPr>
          <a:xfrm>
            <a:off x="8549382" y="1809050"/>
            <a:ext cx="2237362" cy="1600438"/>
          </a:xfrm>
          <a:prstGeom prst="rect">
            <a:avLst/>
          </a:prstGeom>
          <a:noFill/>
        </p:spPr>
        <p:txBody>
          <a:bodyPr wrap="square" rtlCol="0">
            <a:spAutoFit/>
          </a:bodyPr>
          <a:lstStyle/>
          <a:p>
            <a:r>
              <a:rPr lang="de-DE" sz="1400" u="sng" dirty="0"/>
              <a:t>Paperfinder</a:t>
            </a:r>
            <a:r>
              <a:rPr lang="de-DE" sz="1400" dirty="0">
                <a:solidFill>
                  <a:srgbClr val="FF0000"/>
                </a:solidFill>
              </a:rPr>
              <a:t>: </a:t>
            </a:r>
            <a:r>
              <a:rPr lang="de-DE" sz="1400" b="1" dirty="0">
                <a:solidFill>
                  <a:srgbClr val="FF0000"/>
                </a:solidFill>
              </a:rPr>
              <a:t>ON HOLD</a:t>
            </a:r>
          </a:p>
          <a:p>
            <a:pPr marL="285750" indent="-285750">
              <a:buFontTx/>
              <a:buChar char="-"/>
            </a:pPr>
            <a:r>
              <a:rPr lang="de-DE" sz="1400" dirty="0"/>
              <a:t>Script that uses PubMed API to search for fitting papers</a:t>
            </a:r>
          </a:p>
          <a:p>
            <a:pPr marL="285750" indent="-285750">
              <a:buFontTx/>
              <a:buChar char="-"/>
            </a:pPr>
            <a:r>
              <a:rPr lang="de-DE" sz="1400" dirty="0"/>
              <a:t>Use of keyword extractor for best keywords</a:t>
            </a:r>
          </a:p>
        </p:txBody>
      </p:sp>
    </p:spTree>
    <p:extLst>
      <p:ext uri="{BB962C8B-B14F-4D97-AF65-F5344CB8AC3E}">
        <p14:creationId xmlns:p14="http://schemas.microsoft.com/office/powerpoint/2010/main" val="586103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A0E5DE-E2F0-4445-9D56-5DACF22BB231}"/>
              </a:ext>
            </a:extLst>
          </p:cNvPr>
          <p:cNvSpPr>
            <a:spLocks noGrp="1"/>
          </p:cNvSpPr>
          <p:nvPr>
            <p:ph type="dt" sz="half" idx="10"/>
          </p:nvPr>
        </p:nvSpPr>
        <p:spPr/>
        <p:txBody>
          <a:bodyPr/>
          <a:lstStyle/>
          <a:p>
            <a:fld id="{FC869165-E4FA-4AC3-B6F6-7C413C044D79}" type="datetime1">
              <a:rPr lang="en-US" smtClean="0"/>
              <a:t>4/1/2022</a:t>
            </a:fld>
            <a:endParaRPr lang="en-US"/>
          </a:p>
        </p:txBody>
      </p:sp>
      <p:sp>
        <p:nvSpPr>
          <p:cNvPr id="3" name="Footer Placeholder 2">
            <a:extLst>
              <a:ext uri="{FF2B5EF4-FFF2-40B4-BE49-F238E27FC236}">
                <a16:creationId xmlns:a16="http://schemas.microsoft.com/office/drawing/2014/main" id="{C9DD2065-1A80-487A-9350-E958552817DB}"/>
              </a:ext>
            </a:extLst>
          </p:cNvPr>
          <p:cNvSpPr>
            <a:spLocks noGrp="1"/>
          </p:cNvSpPr>
          <p:nvPr>
            <p:ph type="ftr" sz="quarter" idx="11"/>
          </p:nvPr>
        </p:nvSpPr>
        <p:spPr/>
        <p:txBody>
          <a:bodyPr/>
          <a:lstStyle/>
          <a:p>
            <a:r>
              <a:rPr lang="en-US"/>
              <a:t>jennifer.neumaier@t-online.de</a:t>
            </a:r>
          </a:p>
        </p:txBody>
      </p:sp>
      <p:sp>
        <p:nvSpPr>
          <p:cNvPr id="4" name="Title 123">
            <a:extLst>
              <a:ext uri="{FF2B5EF4-FFF2-40B4-BE49-F238E27FC236}">
                <a16:creationId xmlns:a16="http://schemas.microsoft.com/office/drawing/2014/main" id="{6E98016C-95DE-4209-A4FF-88E1DEB1496C}"/>
              </a:ext>
            </a:extLst>
          </p:cNvPr>
          <p:cNvSpPr txBox="1">
            <a:spLocks/>
          </p:cNvSpPr>
          <p:nvPr/>
        </p:nvSpPr>
        <p:spPr>
          <a:xfrm>
            <a:off x="0" y="96941"/>
            <a:ext cx="6956981"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WormExp Project – Query analysis</a:t>
            </a:r>
            <a:endParaRPr lang="en-US" sz="3600" b="1" dirty="0"/>
          </a:p>
        </p:txBody>
      </p:sp>
      <p:sp>
        <p:nvSpPr>
          <p:cNvPr id="5" name="TextBox 4">
            <a:extLst>
              <a:ext uri="{FF2B5EF4-FFF2-40B4-BE49-F238E27FC236}">
                <a16:creationId xmlns:a16="http://schemas.microsoft.com/office/drawing/2014/main" id="{AFA877FB-E199-4E09-AFA3-7E3592C66A58}"/>
              </a:ext>
            </a:extLst>
          </p:cNvPr>
          <p:cNvSpPr txBox="1"/>
          <p:nvPr/>
        </p:nvSpPr>
        <p:spPr>
          <a:xfrm>
            <a:off x="103895" y="470419"/>
            <a:ext cx="2384981" cy="369332"/>
          </a:xfrm>
          <a:prstGeom prst="rect">
            <a:avLst/>
          </a:prstGeom>
          <a:noFill/>
        </p:spPr>
        <p:txBody>
          <a:bodyPr wrap="square" rtlCol="0">
            <a:spAutoFit/>
          </a:bodyPr>
          <a:lstStyle/>
          <a:p>
            <a:r>
              <a:rPr lang="de-DE" dirty="0"/>
              <a:t>Stand: 10.01.22</a:t>
            </a:r>
            <a:endParaRPr lang="en-US" dirty="0"/>
          </a:p>
        </p:txBody>
      </p:sp>
      <p:pic>
        <p:nvPicPr>
          <p:cNvPr id="9" name="Picture 8" descr="Chart, line chart&#10;&#10;Description automatically generated">
            <a:extLst>
              <a:ext uri="{FF2B5EF4-FFF2-40B4-BE49-F238E27FC236}">
                <a16:creationId xmlns:a16="http://schemas.microsoft.com/office/drawing/2014/main" id="{8B0894D6-874D-42A4-88B5-251E01736C82}"/>
              </a:ext>
            </a:extLst>
          </p:cNvPr>
          <p:cNvPicPr>
            <a:picLocks noChangeAspect="1"/>
          </p:cNvPicPr>
          <p:nvPr/>
        </p:nvPicPr>
        <p:blipFill rotWithShape="1">
          <a:blip r:embed="rId2">
            <a:extLst>
              <a:ext uri="{28A0092B-C50C-407E-A947-70E740481C1C}">
                <a14:useLocalDpi xmlns:a14="http://schemas.microsoft.com/office/drawing/2010/main" val="0"/>
              </a:ext>
            </a:extLst>
          </a:blip>
          <a:srcRect l="6960" t="10691" r="8732" b="7925"/>
          <a:stretch/>
        </p:blipFill>
        <p:spPr>
          <a:xfrm>
            <a:off x="6443304" y="188985"/>
            <a:ext cx="4924922" cy="3169446"/>
          </a:xfrm>
          <a:prstGeom prst="rect">
            <a:avLst/>
          </a:prstGeom>
          <a:ln>
            <a:solidFill>
              <a:schemeClr val="tx1"/>
            </a:solidFill>
          </a:ln>
        </p:spPr>
      </p:pic>
      <p:pic>
        <p:nvPicPr>
          <p:cNvPr id="11" name="Picture 10" descr="Chart, line chart&#10;&#10;Description automatically generated">
            <a:extLst>
              <a:ext uri="{FF2B5EF4-FFF2-40B4-BE49-F238E27FC236}">
                <a16:creationId xmlns:a16="http://schemas.microsoft.com/office/drawing/2014/main" id="{0F2CF9F4-A608-4168-A7DB-E41F69067978}"/>
              </a:ext>
            </a:extLst>
          </p:cNvPr>
          <p:cNvPicPr>
            <a:picLocks noChangeAspect="1"/>
          </p:cNvPicPr>
          <p:nvPr/>
        </p:nvPicPr>
        <p:blipFill rotWithShape="1">
          <a:blip r:embed="rId3">
            <a:extLst>
              <a:ext uri="{28A0092B-C50C-407E-A947-70E740481C1C}">
                <a14:useLocalDpi xmlns:a14="http://schemas.microsoft.com/office/drawing/2010/main" val="0"/>
              </a:ext>
            </a:extLst>
          </a:blip>
          <a:srcRect l="6792" t="9151" r="7955" b="8310"/>
          <a:stretch/>
        </p:blipFill>
        <p:spPr>
          <a:xfrm>
            <a:off x="6443304" y="3406023"/>
            <a:ext cx="4910496" cy="3169446"/>
          </a:xfrm>
          <a:prstGeom prst="rect">
            <a:avLst/>
          </a:prstGeom>
          <a:ln>
            <a:solidFill>
              <a:schemeClr val="tx1"/>
            </a:solidFill>
          </a:ln>
        </p:spPr>
      </p:pic>
      <p:pic>
        <p:nvPicPr>
          <p:cNvPr id="13" name="Picture 12" descr="Graphical user interface, text, application&#10;&#10;Description automatically generated">
            <a:extLst>
              <a:ext uri="{FF2B5EF4-FFF2-40B4-BE49-F238E27FC236}">
                <a16:creationId xmlns:a16="http://schemas.microsoft.com/office/drawing/2014/main" id="{895D41DC-BA7C-4F9F-9002-AB4859F15C6D}"/>
              </a:ext>
            </a:extLst>
          </p:cNvPr>
          <p:cNvPicPr>
            <a:picLocks noChangeAspect="1"/>
          </p:cNvPicPr>
          <p:nvPr/>
        </p:nvPicPr>
        <p:blipFill rotWithShape="1">
          <a:blip r:embed="rId4">
            <a:extLst>
              <a:ext uri="{28A0092B-C50C-407E-A947-70E740481C1C}">
                <a14:useLocalDpi xmlns:a14="http://schemas.microsoft.com/office/drawing/2010/main" val="0"/>
              </a:ext>
            </a:extLst>
          </a:blip>
          <a:srcRect l="-775" t="300" r="4544" b="-300"/>
          <a:stretch/>
        </p:blipFill>
        <p:spPr>
          <a:xfrm>
            <a:off x="484697" y="3219469"/>
            <a:ext cx="5539248" cy="2646314"/>
          </a:xfrm>
          <a:prstGeom prst="rect">
            <a:avLst/>
          </a:prstGeom>
          <a:ln>
            <a:solidFill>
              <a:schemeClr val="tx1"/>
            </a:solidFill>
          </a:ln>
        </p:spPr>
      </p:pic>
      <p:sp>
        <p:nvSpPr>
          <p:cNvPr id="10" name="TextBox 9">
            <a:extLst>
              <a:ext uri="{FF2B5EF4-FFF2-40B4-BE49-F238E27FC236}">
                <a16:creationId xmlns:a16="http://schemas.microsoft.com/office/drawing/2014/main" id="{AC51BBD2-44CA-473F-A638-ABC3025CB42A}"/>
              </a:ext>
            </a:extLst>
          </p:cNvPr>
          <p:cNvSpPr txBox="1"/>
          <p:nvPr/>
        </p:nvSpPr>
        <p:spPr>
          <a:xfrm>
            <a:off x="167043" y="1156158"/>
            <a:ext cx="6174556" cy="1754326"/>
          </a:xfrm>
          <a:prstGeom prst="rect">
            <a:avLst/>
          </a:prstGeom>
          <a:noFill/>
        </p:spPr>
        <p:txBody>
          <a:bodyPr wrap="square">
            <a:spAutoFit/>
          </a:bodyPr>
          <a:lstStyle/>
          <a:p>
            <a:pPr marL="285750" indent="-285750">
              <a:buFontTx/>
              <a:buChar char="-"/>
            </a:pPr>
            <a:r>
              <a:rPr lang="de-DE" sz="1800" dirty="0"/>
              <a:t>Query analysis to find overlap in data that is already included vs. </a:t>
            </a:r>
            <a:r>
              <a:rPr lang="de-DE" dirty="0"/>
              <a:t>n</a:t>
            </a:r>
            <a:r>
              <a:rPr lang="de-DE" sz="1800" dirty="0"/>
              <a:t>ew data </a:t>
            </a:r>
          </a:p>
          <a:p>
            <a:pPr marL="285750" indent="-285750">
              <a:buFontTx/>
              <a:buChar char="-"/>
            </a:pPr>
            <a:r>
              <a:rPr lang="de-DE" dirty="0"/>
              <a:t>Use information to find starting point to collect new data</a:t>
            </a:r>
          </a:p>
          <a:p>
            <a:pPr marL="285750" indent="-285750">
              <a:buFontTx/>
              <a:buChar char="-"/>
            </a:pPr>
            <a:r>
              <a:rPr lang="de-DE" sz="1800" dirty="0"/>
              <a:t>Keywords/Tags are not available for every GEO dataset </a:t>
            </a:r>
            <a:r>
              <a:rPr lang="de-DE" dirty="0"/>
              <a:t>-&gt; search via DataSet Type (see figure below for all available data set types)</a:t>
            </a:r>
            <a:endParaRPr lang="de-DE" sz="1800" dirty="0"/>
          </a:p>
        </p:txBody>
      </p:sp>
    </p:spTree>
    <p:extLst>
      <p:ext uri="{BB962C8B-B14F-4D97-AF65-F5344CB8AC3E}">
        <p14:creationId xmlns:p14="http://schemas.microsoft.com/office/powerpoint/2010/main" val="30719084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6cd991bf-f022-4378-96e7-2c338aeb3f5a"/>
</p:tagLst>
</file>

<file path=ppt/tags/tag10.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1.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2.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3.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4.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5.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6.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7.xml><?xml version="1.0" encoding="utf-8"?>
<p:tagLst xmlns:a="http://schemas.openxmlformats.org/drawingml/2006/main" xmlns:r="http://schemas.openxmlformats.org/officeDocument/2006/relationships" xmlns:p="http://schemas.openxmlformats.org/presentationml/2006/main">
  <p:tag name="EE4P_TEMPLATESTYLE" val="14"/>
</p:tagLst>
</file>

<file path=ppt/tags/tag18.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9.xml><?xml version="1.0" encoding="utf-8"?>
<p:tagLst xmlns:a="http://schemas.openxmlformats.org/drawingml/2006/main" xmlns:r="http://schemas.openxmlformats.org/officeDocument/2006/relationships" xmlns:p="http://schemas.openxmlformats.org/presentationml/2006/main">
  <p:tag name="EE4P_TEMPLATESTYLE" val="13"/>
</p:tagLst>
</file>

<file path=ppt/tags/tag2.xml><?xml version="1.0" encoding="utf-8"?>
<p:tagLst xmlns:a="http://schemas.openxmlformats.org/drawingml/2006/main" xmlns:r="http://schemas.openxmlformats.org/officeDocument/2006/relationships" xmlns:p="http://schemas.openxmlformats.org/presentationml/2006/main">
  <p:tag name="EE4P_TEMPLATESTYLE" val="14"/>
</p:tagLst>
</file>

<file path=ppt/tags/tag3.xml><?xml version="1.0" encoding="utf-8"?>
<p:tagLst xmlns:a="http://schemas.openxmlformats.org/drawingml/2006/main" xmlns:r="http://schemas.openxmlformats.org/officeDocument/2006/relationships" xmlns:p="http://schemas.openxmlformats.org/presentationml/2006/main">
  <p:tag name="EE4P_TEMPLATESTYLE" val="14"/>
</p:tagLst>
</file>

<file path=ppt/tags/tag4.xml><?xml version="1.0" encoding="utf-8"?>
<p:tagLst xmlns:a="http://schemas.openxmlformats.org/drawingml/2006/main" xmlns:r="http://schemas.openxmlformats.org/officeDocument/2006/relationships" xmlns:p="http://schemas.openxmlformats.org/presentationml/2006/main">
  <p:tag name="EE4P_TEMPLATESTYLE" val="3"/>
</p:tagLst>
</file>

<file path=ppt/tags/tag5.xml><?xml version="1.0" encoding="utf-8"?>
<p:tagLst xmlns:a="http://schemas.openxmlformats.org/drawingml/2006/main" xmlns:r="http://schemas.openxmlformats.org/officeDocument/2006/relationships" xmlns:p="http://schemas.openxmlformats.org/presentationml/2006/main">
  <p:tag name="EE4P_TEMPLATESTYLE" val="13"/>
</p:tagLst>
</file>

<file path=ppt/tags/tag6.xml><?xml version="1.0" encoding="utf-8"?>
<p:tagLst xmlns:a="http://schemas.openxmlformats.org/drawingml/2006/main" xmlns:r="http://schemas.openxmlformats.org/officeDocument/2006/relationships" xmlns:p="http://schemas.openxmlformats.org/presentationml/2006/main">
  <p:tag name="EE4P_TEMPLATESTYLE" val="13"/>
</p:tagLst>
</file>

<file path=ppt/tags/tag7.xml><?xml version="1.0" encoding="utf-8"?>
<p:tagLst xmlns:a="http://schemas.openxmlformats.org/drawingml/2006/main" xmlns:r="http://schemas.openxmlformats.org/officeDocument/2006/relationships" xmlns:p="http://schemas.openxmlformats.org/presentationml/2006/main">
  <p:tag name="EE4P_TEMPLATESTYLE" val="13"/>
</p:tagLst>
</file>

<file path=ppt/tags/tag8.xml><?xml version="1.0" encoding="utf-8"?>
<p:tagLst xmlns:a="http://schemas.openxmlformats.org/drawingml/2006/main" xmlns:r="http://schemas.openxmlformats.org/officeDocument/2006/relationships" xmlns:p="http://schemas.openxmlformats.org/presentationml/2006/main">
  <p:tag name="EE4P_TEMPLATESTYLE" val="13"/>
</p:tagLst>
</file>

<file path=ppt/tags/tag9.xml><?xml version="1.0" encoding="utf-8"?>
<p:tagLst xmlns:a="http://schemas.openxmlformats.org/drawingml/2006/main" xmlns:r="http://schemas.openxmlformats.org/officeDocument/2006/relationships" xmlns:p="http://schemas.openxmlformats.org/presentationml/2006/main">
  <p:tag name="EE4P_TEMPLATESTYLE" val="1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4755</Words>
  <Application>Microsoft Office PowerPoint</Application>
  <PresentationFormat>Widescreen</PresentationFormat>
  <Paragraphs>794</Paragraphs>
  <Slides>47</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Calibri Light</vt:lpstr>
      <vt:lpstr>Office Theme</vt:lpstr>
      <vt:lpstr>Updating WormExp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WormExp</dc:title>
  <dc:creator>Jennifer Neumaier</dc:creator>
  <cp:lastModifiedBy>Jennifer Neumaier</cp:lastModifiedBy>
  <cp:revision>202</cp:revision>
  <dcterms:created xsi:type="dcterms:W3CDTF">2021-09-22T10:46:06Z</dcterms:created>
  <dcterms:modified xsi:type="dcterms:W3CDTF">2022-04-01T17:17:42Z</dcterms:modified>
</cp:coreProperties>
</file>