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0" r:id="rId4"/>
    <p:sldId id="258" r:id="rId5"/>
    <p:sldId id="263" r:id="rId6"/>
    <p:sldId id="265" r:id="rId7"/>
    <p:sldId id="276" r:id="rId8"/>
    <p:sldId id="261" r:id="rId9"/>
    <p:sldId id="268" r:id="rId10"/>
    <p:sldId id="269" r:id="rId11"/>
    <p:sldId id="270" r:id="rId12"/>
    <p:sldId id="277" r:id="rId13"/>
    <p:sldId id="264" r:id="rId14"/>
    <p:sldId id="266" r:id="rId15"/>
    <p:sldId id="267" r:id="rId16"/>
    <p:sldId id="272" r:id="rId17"/>
    <p:sldId id="274" r:id="rId18"/>
    <p:sldId id="275" r:id="rId19"/>
    <p:sldId id="278" r:id="rId20"/>
    <p:sldId id="262" r:id="rId21"/>
    <p:sldId id="273" r:id="rId22"/>
    <p:sldId id="271"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40C5B-4C8B-4B33-AA83-777049645D18}">
          <p14:sldIdLst>
            <p14:sldId id="256"/>
            <p14:sldId id="259"/>
            <p14:sldId id="260"/>
            <p14:sldId id="258"/>
            <p14:sldId id="263"/>
            <p14:sldId id="265"/>
            <p14:sldId id="276"/>
            <p14:sldId id="261"/>
            <p14:sldId id="268"/>
            <p14:sldId id="269"/>
            <p14:sldId id="270"/>
            <p14:sldId id="277"/>
            <p14:sldId id="264"/>
            <p14:sldId id="266"/>
            <p14:sldId id="267"/>
            <p14:sldId id="272"/>
            <p14:sldId id="274"/>
            <p14:sldId id="275"/>
            <p14:sldId id="278"/>
            <p14:sldId id="262"/>
          </p14:sldIdLst>
        </p14:section>
        <p14:section name="Supplementary" id="{E0101970-E752-4B17-ACAA-147F40CA85C0}">
          <p14:sldIdLst>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A0433-32BF-4123-9CF3-8D802C2E44FE}"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20C60-E035-4773-AD7D-7085F445A2E6}" type="slidenum">
              <a:rPr lang="en-US" smtClean="0"/>
              <a:t>‹#›</a:t>
            </a:fld>
            <a:endParaRPr lang="en-US"/>
          </a:p>
        </p:txBody>
      </p:sp>
    </p:spTree>
    <p:extLst>
      <p:ext uri="{BB962C8B-B14F-4D97-AF65-F5344CB8AC3E}">
        <p14:creationId xmlns:p14="http://schemas.microsoft.com/office/powerpoint/2010/main" val="119959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6B76-EE7B-46BC-8553-6E11C3DA0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F501D-1458-47CE-A382-06709EDB2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89121-ECC4-4268-95D4-511EF6D240E3}"/>
              </a:ext>
            </a:extLst>
          </p:cNvPr>
          <p:cNvSpPr>
            <a:spLocks noGrp="1"/>
          </p:cNvSpPr>
          <p:nvPr>
            <p:ph type="dt" sz="half" idx="10"/>
          </p:nvPr>
        </p:nvSpPr>
        <p:spPr/>
        <p:txBody>
          <a:bodyPr/>
          <a:lstStyle/>
          <a:p>
            <a:fld id="{F7328158-037F-4465-8A80-A8C2AF0C271C}" type="datetime1">
              <a:rPr lang="en-US" smtClean="0"/>
              <a:t>2/17/2022</a:t>
            </a:fld>
            <a:endParaRPr lang="en-US"/>
          </a:p>
        </p:txBody>
      </p:sp>
      <p:sp>
        <p:nvSpPr>
          <p:cNvPr id="5" name="Footer Placeholder 4">
            <a:extLst>
              <a:ext uri="{FF2B5EF4-FFF2-40B4-BE49-F238E27FC236}">
                <a16:creationId xmlns:a16="http://schemas.microsoft.com/office/drawing/2014/main" id="{DE3BD340-85BB-46C6-BBC6-76E72395F16A}"/>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FD613EE0-F3CF-46CE-9DAB-A7AEAC64E08D}"/>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302368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F3EC-6685-4C7F-A1E9-2DD400D534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FC324-A695-40F7-995E-84567C0ED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86304-40F7-4328-AF76-52B9019F63E5}"/>
              </a:ext>
            </a:extLst>
          </p:cNvPr>
          <p:cNvSpPr>
            <a:spLocks noGrp="1"/>
          </p:cNvSpPr>
          <p:nvPr>
            <p:ph type="dt" sz="half" idx="10"/>
          </p:nvPr>
        </p:nvSpPr>
        <p:spPr/>
        <p:txBody>
          <a:bodyPr/>
          <a:lstStyle/>
          <a:p>
            <a:fld id="{9518138F-43A4-49E3-8252-F284EF9DE12D}" type="datetime1">
              <a:rPr lang="en-US" smtClean="0"/>
              <a:t>2/17/2022</a:t>
            </a:fld>
            <a:endParaRPr lang="en-US"/>
          </a:p>
        </p:txBody>
      </p:sp>
      <p:sp>
        <p:nvSpPr>
          <p:cNvPr id="5" name="Footer Placeholder 4">
            <a:extLst>
              <a:ext uri="{FF2B5EF4-FFF2-40B4-BE49-F238E27FC236}">
                <a16:creationId xmlns:a16="http://schemas.microsoft.com/office/drawing/2014/main" id="{7FF2FAE0-74B3-4FAC-A920-4DF5C903DA63}"/>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9601849A-B08C-4FE8-BB96-CB028BA473A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45581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A780A-AAE2-4480-B3A9-CE066535D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9813-B6CD-4A21-8954-4C1001184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3ADDE-DDC2-41C9-9B7B-4FC59F56C45E}"/>
              </a:ext>
            </a:extLst>
          </p:cNvPr>
          <p:cNvSpPr>
            <a:spLocks noGrp="1"/>
          </p:cNvSpPr>
          <p:nvPr>
            <p:ph type="dt" sz="half" idx="10"/>
          </p:nvPr>
        </p:nvSpPr>
        <p:spPr/>
        <p:txBody>
          <a:bodyPr/>
          <a:lstStyle/>
          <a:p>
            <a:fld id="{1DC4BDB0-1296-49E3-937B-F30ACA7B4F94}" type="datetime1">
              <a:rPr lang="en-US" smtClean="0"/>
              <a:t>2/17/2022</a:t>
            </a:fld>
            <a:endParaRPr lang="en-US"/>
          </a:p>
        </p:txBody>
      </p:sp>
      <p:sp>
        <p:nvSpPr>
          <p:cNvPr id="5" name="Footer Placeholder 4">
            <a:extLst>
              <a:ext uri="{FF2B5EF4-FFF2-40B4-BE49-F238E27FC236}">
                <a16:creationId xmlns:a16="http://schemas.microsoft.com/office/drawing/2014/main" id="{53E2F5D7-1CA3-49F5-AD11-F71B5431FD68}"/>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574729F4-A404-40D1-9D68-187AB9C3BF3A}"/>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4265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7C8-9400-41D6-ABB0-476DB9AE3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21935-2DCA-4650-89EE-7EED02A1B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FD706-18A3-4ACE-AD5A-75BA6315AECB}"/>
              </a:ext>
            </a:extLst>
          </p:cNvPr>
          <p:cNvSpPr>
            <a:spLocks noGrp="1"/>
          </p:cNvSpPr>
          <p:nvPr>
            <p:ph type="dt" sz="half" idx="10"/>
          </p:nvPr>
        </p:nvSpPr>
        <p:spPr/>
        <p:txBody>
          <a:bodyPr/>
          <a:lstStyle/>
          <a:p>
            <a:fld id="{A5F007CA-CC09-4561-9FCD-CE44B6E86F3A}" type="datetime1">
              <a:rPr lang="en-US" smtClean="0"/>
              <a:t>2/17/2022</a:t>
            </a:fld>
            <a:endParaRPr lang="en-US"/>
          </a:p>
        </p:txBody>
      </p:sp>
      <p:sp>
        <p:nvSpPr>
          <p:cNvPr id="5" name="Footer Placeholder 4">
            <a:extLst>
              <a:ext uri="{FF2B5EF4-FFF2-40B4-BE49-F238E27FC236}">
                <a16:creationId xmlns:a16="http://schemas.microsoft.com/office/drawing/2014/main" id="{649E9DED-B9BD-4F3B-9475-D29B9F7703F9}"/>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3E2ED28A-B157-4DE8-99DF-139DEB625F66}"/>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16624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BA35-7A74-4213-B8CC-E4B2016F8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9B720-B9E7-492D-8C7D-E8C8F948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3EB05-120D-47F9-A65E-BC4411C55A34}"/>
              </a:ext>
            </a:extLst>
          </p:cNvPr>
          <p:cNvSpPr>
            <a:spLocks noGrp="1"/>
          </p:cNvSpPr>
          <p:nvPr>
            <p:ph type="dt" sz="half" idx="10"/>
          </p:nvPr>
        </p:nvSpPr>
        <p:spPr/>
        <p:txBody>
          <a:bodyPr/>
          <a:lstStyle/>
          <a:p>
            <a:fld id="{0603AB62-8B17-445D-8D8A-88DB0F758454}" type="datetime1">
              <a:rPr lang="en-US" smtClean="0"/>
              <a:t>2/17/2022</a:t>
            </a:fld>
            <a:endParaRPr lang="en-US"/>
          </a:p>
        </p:txBody>
      </p:sp>
      <p:sp>
        <p:nvSpPr>
          <p:cNvPr id="5" name="Footer Placeholder 4">
            <a:extLst>
              <a:ext uri="{FF2B5EF4-FFF2-40B4-BE49-F238E27FC236}">
                <a16:creationId xmlns:a16="http://schemas.microsoft.com/office/drawing/2014/main" id="{5EC92470-0100-4107-B829-FE14FDCC57C5}"/>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AA082D43-B2E7-493E-911E-AA993D3858E2}"/>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009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EDCF-8DE2-471B-8FAE-17569758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B0EF6-C3B8-4C29-A7B9-7BEF1E5C5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3DBB1-9577-466A-B876-76AFF568E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EF0E1-AF4E-4314-AC46-0E754140CD85}"/>
              </a:ext>
            </a:extLst>
          </p:cNvPr>
          <p:cNvSpPr>
            <a:spLocks noGrp="1"/>
          </p:cNvSpPr>
          <p:nvPr>
            <p:ph type="dt" sz="half" idx="10"/>
          </p:nvPr>
        </p:nvSpPr>
        <p:spPr/>
        <p:txBody>
          <a:bodyPr/>
          <a:lstStyle/>
          <a:p>
            <a:fld id="{514E4CBC-5783-4B54-9449-B92165E29C12}" type="datetime1">
              <a:rPr lang="en-US" smtClean="0"/>
              <a:t>2/17/2022</a:t>
            </a:fld>
            <a:endParaRPr lang="en-US"/>
          </a:p>
        </p:txBody>
      </p:sp>
      <p:sp>
        <p:nvSpPr>
          <p:cNvPr id="6" name="Footer Placeholder 5">
            <a:extLst>
              <a:ext uri="{FF2B5EF4-FFF2-40B4-BE49-F238E27FC236}">
                <a16:creationId xmlns:a16="http://schemas.microsoft.com/office/drawing/2014/main" id="{11E05EC3-BB0B-4213-8474-63B008CA945D}"/>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90A739E-150D-4E81-970A-120AC5E9A2DE}"/>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0355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815A-376A-4BC4-A0A2-8016E3F604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637CAF-DCB8-4D25-95B2-717EB9C7F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CFA3F-E4BB-48F7-90F6-DED870FD8F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2A667-F21E-4C0A-BD9E-59F518AD9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29CC1-8FD8-4389-9A2F-FDF1731E0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7BC6-EB14-4408-A87C-BE755A8EDD32}"/>
              </a:ext>
            </a:extLst>
          </p:cNvPr>
          <p:cNvSpPr>
            <a:spLocks noGrp="1"/>
          </p:cNvSpPr>
          <p:nvPr>
            <p:ph type="dt" sz="half" idx="10"/>
          </p:nvPr>
        </p:nvSpPr>
        <p:spPr/>
        <p:txBody>
          <a:bodyPr/>
          <a:lstStyle/>
          <a:p>
            <a:fld id="{E3C588DA-3F3F-4291-8B86-205F2DEEAC6B}" type="datetime1">
              <a:rPr lang="en-US" smtClean="0"/>
              <a:t>2/17/2022</a:t>
            </a:fld>
            <a:endParaRPr lang="en-US"/>
          </a:p>
        </p:txBody>
      </p:sp>
      <p:sp>
        <p:nvSpPr>
          <p:cNvPr id="8" name="Footer Placeholder 7">
            <a:extLst>
              <a:ext uri="{FF2B5EF4-FFF2-40B4-BE49-F238E27FC236}">
                <a16:creationId xmlns:a16="http://schemas.microsoft.com/office/drawing/2014/main" id="{32EDA6D0-EC28-4108-89C9-2954C8388DEB}"/>
              </a:ext>
            </a:extLst>
          </p:cNvPr>
          <p:cNvSpPr>
            <a:spLocks noGrp="1"/>
          </p:cNvSpPr>
          <p:nvPr>
            <p:ph type="ftr" sz="quarter" idx="11"/>
          </p:nvPr>
        </p:nvSpPr>
        <p:spPr/>
        <p:txBody>
          <a:bodyPr/>
          <a:lstStyle/>
          <a:p>
            <a:r>
              <a:rPr lang="en-US"/>
              <a:t>jennifer.neumaier@t-online.de</a:t>
            </a:r>
          </a:p>
        </p:txBody>
      </p:sp>
      <p:sp>
        <p:nvSpPr>
          <p:cNvPr id="9" name="Slide Number Placeholder 8">
            <a:extLst>
              <a:ext uri="{FF2B5EF4-FFF2-40B4-BE49-F238E27FC236}">
                <a16:creationId xmlns:a16="http://schemas.microsoft.com/office/drawing/2014/main" id="{743956F6-8CBD-4614-BC3C-A4F0AEEB67F1}"/>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8437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8E3-4265-4671-8489-49AE102A5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74BEA-A757-4F7C-A40E-E9790D8E10E2}"/>
              </a:ext>
            </a:extLst>
          </p:cNvPr>
          <p:cNvSpPr>
            <a:spLocks noGrp="1"/>
          </p:cNvSpPr>
          <p:nvPr>
            <p:ph type="dt" sz="half" idx="10"/>
          </p:nvPr>
        </p:nvSpPr>
        <p:spPr/>
        <p:txBody>
          <a:bodyPr/>
          <a:lstStyle/>
          <a:p>
            <a:fld id="{28A6A5B9-F89B-4BF7-9C1C-7FE4F1BCEA80}" type="datetime1">
              <a:rPr lang="en-US" smtClean="0"/>
              <a:t>2/17/2022</a:t>
            </a:fld>
            <a:endParaRPr lang="en-US"/>
          </a:p>
        </p:txBody>
      </p:sp>
      <p:sp>
        <p:nvSpPr>
          <p:cNvPr id="4" name="Footer Placeholder 3">
            <a:extLst>
              <a:ext uri="{FF2B5EF4-FFF2-40B4-BE49-F238E27FC236}">
                <a16:creationId xmlns:a16="http://schemas.microsoft.com/office/drawing/2014/main" id="{D584899A-F6F6-49BF-ACF4-12747B47B5A4}"/>
              </a:ext>
            </a:extLst>
          </p:cNvPr>
          <p:cNvSpPr>
            <a:spLocks noGrp="1"/>
          </p:cNvSpPr>
          <p:nvPr>
            <p:ph type="ftr" sz="quarter" idx="11"/>
          </p:nvPr>
        </p:nvSpPr>
        <p:spPr/>
        <p:txBody>
          <a:bodyPr/>
          <a:lstStyle/>
          <a:p>
            <a:r>
              <a:rPr lang="en-US"/>
              <a:t>jennifer.neumaier@t-online.de</a:t>
            </a:r>
          </a:p>
        </p:txBody>
      </p:sp>
      <p:sp>
        <p:nvSpPr>
          <p:cNvPr id="5" name="Slide Number Placeholder 4">
            <a:extLst>
              <a:ext uri="{FF2B5EF4-FFF2-40B4-BE49-F238E27FC236}">
                <a16:creationId xmlns:a16="http://schemas.microsoft.com/office/drawing/2014/main" id="{061E2BE5-BC95-4974-9257-669E26C09DE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18108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7A3D3-A8F1-4FAD-A8DB-A522604C6E3A}"/>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5544B38D-5547-4024-AA1E-4A15BE2E72C2}"/>
              </a:ext>
            </a:extLst>
          </p:cNvPr>
          <p:cNvSpPr>
            <a:spLocks noGrp="1"/>
          </p:cNvSpPr>
          <p:nvPr>
            <p:ph type="ftr" sz="quarter" idx="11"/>
          </p:nvPr>
        </p:nvSpPr>
        <p:spPr/>
        <p:txBody>
          <a:bodyPr/>
          <a:lstStyle/>
          <a:p>
            <a:r>
              <a:rPr lang="en-US"/>
              <a:t>jennifer.neumaier@t-online.de</a:t>
            </a:r>
          </a:p>
        </p:txBody>
      </p:sp>
      <p:sp>
        <p:nvSpPr>
          <p:cNvPr id="4" name="Slide Number Placeholder 3">
            <a:extLst>
              <a:ext uri="{FF2B5EF4-FFF2-40B4-BE49-F238E27FC236}">
                <a16:creationId xmlns:a16="http://schemas.microsoft.com/office/drawing/2014/main" id="{FBB940EA-13C7-4F60-8B50-B75C8A452600}"/>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47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91B4-2E84-482E-8F58-D9F425414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B415A-4E67-447C-A033-4775B142A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1B53A-3710-4C4C-9FC8-6C580BC79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3B55B-EC30-4FCF-BCD3-27B9ECEA8508}"/>
              </a:ext>
            </a:extLst>
          </p:cNvPr>
          <p:cNvSpPr>
            <a:spLocks noGrp="1"/>
          </p:cNvSpPr>
          <p:nvPr>
            <p:ph type="dt" sz="half" idx="10"/>
          </p:nvPr>
        </p:nvSpPr>
        <p:spPr/>
        <p:txBody>
          <a:bodyPr/>
          <a:lstStyle/>
          <a:p>
            <a:fld id="{3427BDA5-E805-4E0B-A261-2FD59BA83138}" type="datetime1">
              <a:rPr lang="en-US" smtClean="0"/>
              <a:t>2/17/2022</a:t>
            </a:fld>
            <a:endParaRPr lang="en-US"/>
          </a:p>
        </p:txBody>
      </p:sp>
      <p:sp>
        <p:nvSpPr>
          <p:cNvPr id="6" name="Footer Placeholder 5">
            <a:extLst>
              <a:ext uri="{FF2B5EF4-FFF2-40B4-BE49-F238E27FC236}">
                <a16:creationId xmlns:a16="http://schemas.microsoft.com/office/drawing/2014/main" id="{45AC2B83-AE5F-48F2-A1AF-D4FBC54766A3}"/>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8064A7D5-C480-4E8A-AA23-89382FB5D34C}"/>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9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D7D2-8181-49FC-934D-94B40C680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213B10-9FE2-4DD7-9741-6B451F20D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A6814-4904-40DC-A689-0C435592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7C8AC-382D-493D-A203-333C8F0B8BD9}"/>
              </a:ext>
            </a:extLst>
          </p:cNvPr>
          <p:cNvSpPr>
            <a:spLocks noGrp="1"/>
          </p:cNvSpPr>
          <p:nvPr>
            <p:ph type="dt" sz="half" idx="10"/>
          </p:nvPr>
        </p:nvSpPr>
        <p:spPr/>
        <p:txBody>
          <a:bodyPr/>
          <a:lstStyle/>
          <a:p>
            <a:fld id="{8CD524D6-07C3-47FF-8FC9-4C2AA83B6E8E}" type="datetime1">
              <a:rPr lang="en-US" smtClean="0"/>
              <a:t>2/17/2022</a:t>
            </a:fld>
            <a:endParaRPr lang="en-US"/>
          </a:p>
        </p:txBody>
      </p:sp>
      <p:sp>
        <p:nvSpPr>
          <p:cNvPr id="6" name="Footer Placeholder 5">
            <a:extLst>
              <a:ext uri="{FF2B5EF4-FFF2-40B4-BE49-F238E27FC236}">
                <a16:creationId xmlns:a16="http://schemas.microsoft.com/office/drawing/2014/main" id="{0FDA062B-0101-49B9-8D7C-231AD8F83B54}"/>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D59C9A9-8CC9-4DF1-8B2F-BE0A505A28C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2457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60F36-F0F2-471D-AA0D-507D4BA23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CEDB8-C83F-4EAB-895B-A3F9ABA30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33D20-CDA2-4A31-BA0C-A2413174F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4730C-C1B4-4608-B736-62BAB97E72A7}" type="datetime1">
              <a:rPr lang="en-US" smtClean="0"/>
              <a:t>2/17/2022</a:t>
            </a:fld>
            <a:endParaRPr lang="en-US"/>
          </a:p>
        </p:txBody>
      </p:sp>
      <p:sp>
        <p:nvSpPr>
          <p:cNvPr id="5" name="Footer Placeholder 4">
            <a:extLst>
              <a:ext uri="{FF2B5EF4-FFF2-40B4-BE49-F238E27FC236}">
                <a16:creationId xmlns:a16="http://schemas.microsoft.com/office/drawing/2014/main" id="{287B4D97-EB40-4494-B322-AE72C941D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jennifer.neumaier@t-online.de</a:t>
            </a:r>
          </a:p>
        </p:txBody>
      </p:sp>
      <p:sp>
        <p:nvSpPr>
          <p:cNvPr id="6" name="Slide Number Placeholder 5">
            <a:extLst>
              <a:ext uri="{FF2B5EF4-FFF2-40B4-BE49-F238E27FC236}">
                <a16:creationId xmlns:a16="http://schemas.microsoft.com/office/drawing/2014/main" id="{2AFF194E-5F0E-4E2D-8CC5-98E47B10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5251-E475-4ACA-9084-F1F2642CD7B6}" type="slidenum">
              <a:rPr lang="en-US" smtClean="0"/>
              <a:t>‹#›</a:t>
            </a:fld>
            <a:endParaRPr lang="en-US"/>
          </a:p>
        </p:txBody>
      </p:sp>
    </p:spTree>
    <p:extLst>
      <p:ext uri="{BB962C8B-B14F-4D97-AF65-F5344CB8AC3E}">
        <p14:creationId xmlns:p14="http://schemas.microsoft.com/office/powerpoint/2010/main" val="403958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ormbase.org/tools/mine/simplemine.cgi"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hyperlink" Target="mailto:hschulenburg@zoologie.uni-kiel.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2.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9B3B-3967-4C0D-BD5B-7BC2372EC19E}"/>
              </a:ext>
            </a:extLst>
          </p:cNvPr>
          <p:cNvSpPr>
            <a:spLocks noGrp="1"/>
          </p:cNvSpPr>
          <p:nvPr>
            <p:ph type="ctrTitle"/>
          </p:nvPr>
        </p:nvSpPr>
        <p:spPr/>
        <p:txBody>
          <a:bodyPr/>
          <a:lstStyle/>
          <a:p>
            <a:r>
              <a:rPr lang="de-DE" dirty="0"/>
              <a:t>Updating WormExp</a:t>
            </a:r>
            <a:endParaRPr lang="en-US" dirty="0"/>
          </a:p>
        </p:txBody>
      </p:sp>
      <p:sp>
        <p:nvSpPr>
          <p:cNvPr id="3" name="Subtitle 2">
            <a:extLst>
              <a:ext uri="{FF2B5EF4-FFF2-40B4-BE49-F238E27FC236}">
                <a16:creationId xmlns:a16="http://schemas.microsoft.com/office/drawing/2014/main" id="{A2FD12D2-F669-4ED9-9A2C-AC4920EBD593}"/>
              </a:ext>
            </a:extLst>
          </p:cNvPr>
          <p:cNvSpPr>
            <a:spLocks noGrp="1"/>
          </p:cNvSpPr>
          <p:nvPr>
            <p:ph type="subTitle" idx="1"/>
          </p:nvPr>
        </p:nvSpPr>
        <p:spPr/>
        <p:txBody>
          <a:bodyPr/>
          <a:lstStyle/>
          <a:p>
            <a:r>
              <a:rPr lang="de-DE" dirty="0"/>
              <a:t>Project structure, documentation and discussion</a:t>
            </a:r>
          </a:p>
          <a:p>
            <a:r>
              <a:rPr lang="de-DE" dirty="0"/>
              <a:t>Jennifer Neumaier</a:t>
            </a:r>
            <a:endParaRPr lang="en-US" dirty="0"/>
          </a:p>
        </p:txBody>
      </p:sp>
      <p:sp>
        <p:nvSpPr>
          <p:cNvPr id="4" name="Date Placeholder 3">
            <a:extLst>
              <a:ext uri="{FF2B5EF4-FFF2-40B4-BE49-F238E27FC236}">
                <a16:creationId xmlns:a16="http://schemas.microsoft.com/office/drawing/2014/main" id="{3126F0FC-B512-4D35-83AD-85D3637E9143}"/>
              </a:ext>
            </a:extLst>
          </p:cNvPr>
          <p:cNvSpPr>
            <a:spLocks noGrp="1"/>
          </p:cNvSpPr>
          <p:nvPr>
            <p:ph type="dt" sz="half" idx="10"/>
          </p:nvPr>
        </p:nvSpPr>
        <p:spPr/>
        <p:txBody>
          <a:bodyPr/>
          <a:lstStyle/>
          <a:p>
            <a:fld id="{18AE8D79-7253-4666-AE66-9FB202CBB517}" type="datetime1">
              <a:rPr lang="en-US" smtClean="0"/>
              <a:t>2/17/2022</a:t>
            </a:fld>
            <a:endParaRPr lang="en-US"/>
          </a:p>
        </p:txBody>
      </p:sp>
      <p:sp>
        <p:nvSpPr>
          <p:cNvPr id="5" name="Footer Placeholder 4">
            <a:extLst>
              <a:ext uri="{FF2B5EF4-FFF2-40B4-BE49-F238E27FC236}">
                <a16:creationId xmlns:a16="http://schemas.microsoft.com/office/drawing/2014/main" id="{C2DF1C91-4B2B-476D-AB4C-B9BC87BCE3F9}"/>
              </a:ext>
            </a:extLst>
          </p:cNvPr>
          <p:cNvSpPr>
            <a:spLocks noGrp="1"/>
          </p:cNvSpPr>
          <p:nvPr>
            <p:ph type="ftr" sz="quarter" idx="11"/>
          </p:nvPr>
        </p:nvSpPr>
        <p:spPr/>
        <p:txBody>
          <a:bodyPr/>
          <a:lstStyle/>
          <a:p>
            <a:r>
              <a:rPr lang="en-US"/>
              <a:t>jennifer.neumaier@t-online.de</a:t>
            </a:r>
          </a:p>
        </p:txBody>
      </p:sp>
    </p:spTree>
    <p:extLst>
      <p:ext uri="{BB962C8B-B14F-4D97-AF65-F5344CB8AC3E}">
        <p14:creationId xmlns:p14="http://schemas.microsoft.com/office/powerpoint/2010/main" val="302608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pic>
        <p:nvPicPr>
          <p:cNvPr id="7" name="Picture 6" descr="Chart, bar chart&#10;&#10;Description automatically generated">
            <a:extLst>
              <a:ext uri="{FF2B5EF4-FFF2-40B4-BE49-F238E27FC236}">
                <a16:creationId xmlns:a16="http://schemas.microsoft.com/office/drawing/2014/main" id="{1E9118D2-7B78-4EC6-9955-75169D18B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3" y="1661230"/>
            <a:ext cx="5485714" cy="3657143"/>
          </a:xfrm>
          <a:prstGeom prst="rect">
            <a:avLst/>
          </a:prstGeom>
          <a:ln>
            <a:solidFill>
              <a:schemeClr val="tx1"/>
            </a:solidFill>
          </a:ln>
        </p:spPr>
      </p:pic>
      <p:pic>
        <p:nvPicPr>
          <p:cNvPr id="10" name="Picture 9" descr="Chart, line chart&#10;&#10;Description automatically generated">
            <a:extLst>
              <a:ext uri="{FF2B5EF4-FFF2-40B4-BE49-F238E27FC236}">
                <a16:creationId xmlns:a16="http://schemas.microsoft.com/office/drawing/2014/main" id="{1243934A-C1F6-4978-B2B9-7391C75C0240}"/>
              </a:ext>
            </a:extLst>
          </p:cNvPr>
          <p:cNvPicPr>
            <a:picLocks noChangeAspect="1"/>
          </p:cNvPicPr>
          <p:nvPr/>
        </p:nvPicPr>
        <p:blipFill rotWithShape="1">
          <a:blip r:embed="rId3">
            <a:extLst>
              <a:ext uri="{28A0092B-C50C-407E-A947-70E740481C1C}">
                <a14:useLocalDpi xmlns:a14="http://schemas.microsoft.com/office/drawing/2010/main" val="0"/>
              </a:ext>
            </a:extLst>
          </a:blip>
          <a:srcRect l="8344" t="10058" r="8083" b="6379"/>
          <a:stretch/>
        </p:blipFill>
        <p:spPr>
          <a:xfrm>
            <a:off x="5881521" y="1481892"/>
            <a:ext cx="6024531" cy="4015817"/>
          </a:xfrm>
          <a:prstGeom prst="rect">
            <a:avLst/>
          </a:prstGeom>
          <a:ln>
            <a:solidFill>
              <a:schemeClr val="tx1"/>
            </a:solidFill>
          </a:ln>
        </p:spPr>
      </p:pic>
      <p:sp>
        <p:nvSpPr>
          <p:cNvPr id="14" name="TextBox 13">
            <a:extLst>
              <a:ext uri="{FF2B5EF4-FFF2-40B4-BE49-F238E27FC236}">
                <a16:creationId xmlns:a16="http://schemas.microsoft.com/office/drawing/2014/main" id="{D2A408D2-8384-493D-A254-E823127B15BC}"/>
              </a:ext>
            </a:extLst>
          </p:cNvPr>
          <p:cNvSpPr txBox="1"/>
          <p:nvPr/>
        </p:nvSpPr>
        <p:spPr>
          <a:xfrm>
            <a:off x="5881521" y="1174115"/>
            <a:ext cx="4114800" cy="307777"/>
          </a:xfrm>
          <a:prstGeom prst="rect">
            <a:avLst/>
          </a:prstGeom>
          <a:noFill/>
        </p:spPr>
        <p:txBody>
          <a:bodyPr wrap="square" rtlCol="0">
            <a:spAutoFit/>
          </a:bodyPr>
          <a:lstStyle/>
          <a:p>
            <a:r>
              <a:rPr lang="de-DE" sz="1400" i="1" dirty="0"/>
              <a:t>Including all experiment types</a:t>
            </a:r>
            <a:endParaRPr lang="en-US" sz="1400" i="1" dirty="0"/>
          </a:p>
        </p:txBody>
      </p:sp>
      <p:sp>
        <p:nvSpPr>
          <p:cNvPr id="15" name="TextBox 14">
            <a:extLst>
              <a:ext uri="{FF2B5EF4-FFF2-40B4-BE49-F238E27FC236}">
                <a16:creationId xmlns:a16="http://schemas.microsoft.com/office/drawing/2014/main" id="{EA4E8C6C-B9FC-430B-A77D-0CA15900D608}"/>
              </a:ext>
            </a:extLst>
          </p:cNvPr>
          <p:cNvSpPr txBox="1"/>
          <p:nvPr/>
        </p:nvSpPr>
        <p:spPr>
          <a:xfrm>
            <a:off x="5881521" y="5556279"/>
            <a:ext cx="5364656" cy="369332"/>
          </a:xfrm>
          <a:prstGeom prst="rect">
            <a:avLst/>
          </a:prstGeom>
          <a:noFill/>
        </p:spPr>
        <p:txBody>
          <a:bodyPr wrap="square" rtlCol="0">
            <a:spAutoFit/>
          </a:bodyPr>
          <a:lstStyle/>
          <a:p>
            <a:r>
              <a:rPr lang="de-DE" dirty="0"/>
              <a:t>„Both“ drops at 2015 -&gt; starting query at 01/01/2015</a:t>
            </a:r>
            <a:endParaRPr lang="en-US" dirty="0"/>
          </a:p>
        </p:txBody>
      </p:sp>
    </p:spTree>
    <p:extLst>
      <p:ext uri="{BB962C8B-B14F-4D97-AF65-F5344CB8AC3E}">
        <p14:creationId xmlns:p14="http://schemas.microsoft.com/office/powerpoint/2010/main" val="345036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CED6-B3B2-4A17-B0A4-D90B95B38D2C}"/>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56749BB5-A4E4-4B40-8C71-CDFABEC224B0}"/>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035BDD96-A7DD-4DE6-B7ED-FA6F77D94930}"/>
              </a:ext>
            </a:extLst>
          </p:cNvPr>
          <p:cNvSpPr txBox="1"/>
          <p:nvPr/>
        </p:nvSpPr>
        <p:spPr>
          <a:xfrm>
            <a:off x="164383" y="960988"/>
            <a:ext cx="6094428" cy="646331"/>
          </a:xfrm>
          <a:prstGeom prst="rect">
            <a:avLst/>
          </a:prstGeom>
          <a:noFill/>
        </p:spPr>
        <p:txBody>
          <a:bodyPr wrap="square">
            <a:spAutoFit/>
          </a:bodyPr>
          <a:lstStyle/>
          <a:p>
            <a:r>
              <a:rPr lang="en-US" b="1" u="sng" dirty="0"/>
              <a:t>Idea</a:t>
            </a:r>
            <a:r>
              <a:rPr lang="en-US" dirty="0"/>
              <a:t>: using five to ten papers to gather keywords and search papers reliable that way</a:t>
            </a:r>
          </a:p>
        </p:txBody>
      </p:sp>
      <p:sp>
        <p:nvSpPr>
          <p:cNvPr id="6" name="Title 123">
            <a:extLst>
              <a:ext uri="{FF2B5EF4-FFF2-40B4-BE49-F238E27FC236}">
                <a16:creationId xmlns:a16="http://schemas.microsoft.com/office/drawing/2014/main" id="{6BFF3CE5-72FF-4C46-AFC6-49E0BB7DD718}"/>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Paperfinder </a:t>
            </a:r>
            <a:endParaRPr lang="en-US" sz="3600" b="1" dirty="0"/>
          </a:p>
        </p:txBody>
      </p:sp>
      <p:sp>
        <p:nvSpPr>
          <p:cNvPr id="7" name="TextBox 6">
            <a:extLst>
              <a:ext uri="{FF2B5EF4-FFF2-40B4-BE49-F238E27FC236}">
                <a16:creationId xmlns:a16="http://schemas.microsoft.com/office/drawing/2014/main" id="{F124A881-9BCB-4874-8ADA-CBE0981B4E09}"/>
              </a:ext>
            </a:extLst>
          </p:cNvPr>
          <p:cNvSpPr txBox="1"/>
          <p:nvPr/>
        </p:nvSpPr>
        <p:spPr>
          <a:xfrm>
            <a:off x="103895" y="470419"/>
            <a:ext cx="2384981" cy="369332"/>
          </a:xfrm>
          <a:prstGeom prst="rect">
            <a:avLst/>
          </a:prstGeom>
          <a:noFill/>
        </p:spPr>
        <p:txBody>
          <a:bodyPr wrap="square" rtlCol="0">
            <a:spAutoFit/>
          </a:bodyPr>
          <a:lstStyle/>
          <a:p>
            <a:r>
              <a:rPr lang="de-DE" dirty="0"/>
              <a:t>Stand: 25.10.21</a:t>
            </a:r>
            <a:endParaRPr lang="en-US" dirty="0"/>
          </a:p>
        </p:txBody>
      </p:sp>
      <p:pic>
        <p:nvPicPr>
          <p:cNvPr id="9" name="Picture 8">
            <a:extLst>
              <a:ext uri="{FF2B5EF4-FFF2-40B4-BE49-F238E27FC236}">
                <a16:creationId xmlns:a16="http://schemas.microsoft.com/office/drawing/2014/main" id="{CE957F3D-3BBE-4420-9429-84BFF31B56FC}"/>
              </a:ext>
            </a:extLst>
          </p:cNvPr>
          <p:cNvPicPr>
            <a:picLocks noChangeAspect="1"/>
          </p:cNvPicPr>
          <p:nvPr/>
        </p:nvPicPr>
        <p:blipFill>
          <a:blip r:embed="rId2"/>
          <a:stretch>
            <a:fillRect/>
          </a:stretch>
        </p:blipFill>
        <p:spPr>
          <a:xfrm>
            <a:off x="4123493" y="1385452"/>
            <a:ext cx="4094175" cy="1085203"/>
          </a:xfrm>
          <a:prstGeom prst="rect">
            <a:avLst/>
          </a:prstGeom>
          <a:ln>
            <a:solidFill>
              <a:schemeClr val="tx1"/>
            </a:solidFill>
          </a:ln>
        </p:spPr>
      </p:pic>
      <p:pic>
        <p:nvPicPr>
          <p:cNvPr id="11" name="Picture 10">
            <a:extLst>
              <a:ext uri="{FF2B5EF4-FFF2-40B4-BE49-F238E27FC236}">
                <a16:creationId xmlns:a16="http://schemas.microsoft.com/office/drawing/2014/main" id="{0D0ADA19-B27C-443A-85AB-8E334B3EDA52}"/>
              </a:ext>
            </a:extLst>
          </p:cNvPr>
          <p:cNvPicPr>
            <a:picLocks noChangeAspect="1"/>
          </p:cNvPicPr>
          <p:nvPr/>
        </p:nvPicPr>
        <p:blipFill>
          <a:blip r:embed="rId3"/>
          <a:stretch>
            <a:fillRect/>
          </a:stretch>
        </p:blipFill>
        <p:spPr>
          <a:xfrm>
            <a:off x="4609707" y="4494798"/>
            <a:ext cx="3876184" cy="1402214"/>
          </a:xfrm>
          <a:prstGeom prst="rect">
            <a:avLst/>
          </a:prstGeom>
          <a:ln>
            <a:solidFill>
              <a:schemeClr val="tx1"/>
            </a:solidFill>
          </a:ln>
        </p:spPr>
      </p:pic>
      <p:pic>
        <p:nvPicPr>
          <p:cNvPr id="15" name="Picture 14">
            <a:extLst>
              <a:ext uri="{FF2B5EF4-FFF2-40B4-BE49-F238E27FC236}">
                <a16:creationId xmlns:a16="http://schemas.microsoft.com/office/drawing/2014/main" id="{8FEE8691-072C-4837-963E-DEB0D60FE5F8}"/>
              </a:ext>
            </a:extLst>
          </p:cNvPr>
          <p:cNvPicPr>
            <a:picLocks noChangeAspect="1"/>
          </p:cNvPicPr>
          <p:nvPr/>
        </p:nvPicPr>
        <p:blipFill>
          <a:blip r:embed="rId4"/>
          <a:stretch>
            <a:fillRect/>
          </a:stretch>
        </p:blipFill>
        <p:spPr>
          <a:xfrm>
            <a:off x="103895" y="4238799"/>
            <a:ext cx="4326853" cy="2007062"/>
          </a:xfrm>
          <a:prstGeom prst="rect">
            <a:avLst/>
          </a:prstGeom>
          <a:ln>
            <a:solidFill>
              <a:schemeClr val="tx1"/>
            </a:solidFill>
          </a:ln>
        </p:spPr>
      </p:pic>
      <p:pic>
        <p:nvPicPr>
          <p:cNvPr id="17" name="Picture 16">
            <a:extLst>
              <a:ext uri="{FF2B5EF4-FFF2-40B4-BE49-F238E27FC236}">
                <a16:creationId xmlns:a16="http://schemas.microsoft.com/office/drawing/2014/main" id="{FF8E9E75-BE6A-4E59-8D61-929C7DDC18CC}"/>
              </a:ext>
            </a:extLst>
          </p:cNvPr>
          <p:cNvPicPr>
            <a:picLocks noChangeAspect="1"/>
          </p:cNvPicPr>
          <p:nvPr/>
        </p:nvPicPr>
        <p:blipFill>
          <a:blip r:embed="rId5"/>
          <a:stretch>
            <a:fillRect/>
          </a:stretch>
        </p:blipFill>
        <p:spPr>
          <a:xfrm>
            <a:off x="164384" y="1800130"/>
            <a:ext cx="3809950" cy="1223603"/>
          </a:xfrm>
          <a:prstGeom prst="rect">
            <a:avLst/>
          </a:prstGeom>
          <a:ln>
            <a:solidFill>
              <a:schemeClr val="tx1"/>
            </a:solidFill>
          </a:ln>
        </p:spPr>
      </p:pic>
      <p:pic>
        <p:nvPicPr>
          <p:cNvPr id="13" name="Picture 12">
            <a:extLst>
              <a:ext uri="{FF2B5EF4-FFF2-40B4-BE49-F238E27FC236}">
                <a16:creationId xmlns:a16="http://schemas.microsoft.com/office/drawing/2014/main" id="{896ECD4E-FDDE-4F67-AE8F-1C80AC19AA7F}"/>
              </a:ext>
            </a:extLst>
          </p:cNvPr>
          <p:cNvPicPr>
            <a:picLocks noChangeAspect="1"/>
          </p:cNvPicPr>
          <p:nvPr/>
        </p:nvPicPr>
        <p:blipFill>
          <a:blip r:embed="rId6"/>
          <a:stretch>
            <a:fillRect/>
          </a:stretch>
        </p:blipFill>
        <p:spPr>
          <a:xfrm>
            <a:off x="2232556" y="2565817"/>
            <a:ext cx="3657307" cy="1577820"/>
          </a:xfrm>
          <a:prstGeom prst="rect">
            <a:avLst/>
          </a:prstGeom>
          <a:ln>
            <a:solidFill>
              <a:schemeClr val="tx1"/>
            </a:solidFill>
          </a:ln>
        </p:spPr>
      </p:pic>
      <p:sp>
        <p:nvSpPr>
          <p:cNvPr id="18" name="TextBox 17">
            <a:extLst>
              <a:ext uri="{FF2B5EF4-FFF2-40B4-BE49-F238E27FC236}">
                <a16:creationId xmlns:a16="http://schemas.microsoft.com/office/drawing/2014/main" id="{503F8376-D594-4D79-AF95-A002EACFF73C}"/>
              </a:ext>
            </a:extLst>
          </p:cNvPr>
          <p:cNvSpPr txBox="1"/>
          <p:nvPr/>
        </p:nvSpPr>
        <p:spPr>
          <a:xfrm>
            <a:off x="8628570" y="222324"/>
            <a:ext cx="3548208" cy="1477328"/>
          </a:xfrm>
          <a:prstGeom prst="rect">
            <a:avLst/>
          </a:prstGeom>
          <a:noFill/>
        </p:spPr>
        <p:txBody>
          <a:bodyPr wrap="square">
            <a:spAutoFit/>
          </a:bodyPr>
          <a:lstStyle/>
          <a:p>
            <a:r>
              <a:rPr lang="de-DE" b="1" u="sng" dirty="0"/>
              <a:t>P</a:t>
            </a:r>
            <a:r>
              <a:rPr lang="en-US" b="1" u="sng" dirty="0" err="1"/>
              <a:t>ossibilities</a:t>
            </a:r>
            <a:r>
              <a:rPr lang="en-US" b="1" u="sng" dirty="0"/>
              <a:t>:</a:t>
            </a:r>
          </a:p>
          <a:p>
            <a:pPr marL="285750" indent="-285750">
              <a:buFontTx/>
              <a:buChar char="-"/>
            </a:pPr>
            <a:r>
              <a:rPr lang="en-US" dirty="0" err="1"/>
              <a:t>BioEntrez</a:t>
            </a:r>
            <a:r>
              <a:rPr lang="en-US" dirty="0"/>
              <a:t> (PubMed)</a:t>
            </a:r>
          </a:p>
          <a:p>
            <a:pPr marL="285750" indent="-285750">
              <a:buFontTx/>
              <a:buChar char="-"/>
            </a:pPr>
            <a:r>
              <a:rPr lang="en-US" dirty="0" err="1"/>
              <a:t>GoogleScholar</a:t>
            </a:r>
            <a:endParaRPr lang="en-US" dirty="0"/>
          </a:p>
          <a:p>
            <a:pPr marL="285750" indent="-285750">
              <a:buFontTx/>
              <a:buChar char="-"/>
            </a:pPr>
            <a:r>
              <a:rPr lang="en-US" dirty="0"/>
              <a:t>GitHub Projects (</a:t>
            </a:r>
            <a:r>
              <a:rPr lang="en-US" dirty="0" err="1"/>
              <a:t>Paper_Finder</a:t>
            </a:r>
            <a:r>
              <a:rPr lang="en-US" dirty="0"/>
              <a:t>, etc.)</a:t>
            </a:r>
          </a:p>
        </p:txBody>
      </p:sp>
      <p:sp>
        <p:nvSpPr>
          <p:cNvPr id="19" name="TextBox 18">
            <a:extLst>
              <a:ext uri="{FF2B5EF4-FFF2-40B4-BE49-F238E27FC236}">
                <a16:creationId xmlns:a16="http://schemas.microsoft.com/office/drawing/2014/main" id="{DC48A776-3957-4475-A553-FE4961FFA3C8}"/>
              </a:ext>
            </a:extLst>
          </p:cNvPr>
          <p:cNvSpPr txBox="1"/>
          <p:nvPr/>
        </p:nvSpPr>
        <p:spPr>
          <a:xfrm>
            <a:off x="8628570" y="1881005"/>
            <a:ext cx="3548208" cy="1754326"/>
          </a:xfrm>
          <a:prstGeom prst="rect">
            <a:avLst/>
          </a:prstGeom>
          <a:noFill/>
        </p:spPr>
        <p:txBody>
          <a:bodyPr wrap="square">
            <a:spAutoFit/>
          </a:bodyPr>
          <a:lstStyle/>
          <a:p>
            <a:r>
              <a:rPr lang="de-DE" b="1" u="sng" dirty="0"/>
              <a:t>Current Problems</a:t>
            </a:r>
            <a:r>
              <a:rPr lang="en-US" b="1" u="sng" dirty="0"/>
              <a:t>:</a:t>
            </a:r>
          </a:p>
          <a:p>
            <a:pPr marL="285750" indent="-285750">
              <a:buFontTx/>
              <a:buChar char="-"/>
            </a:pPr>
            <a:r>
              <a:rPr lang="en-US" dirty="0"/>
              <a:t>Extracting best keywords</a:t>
            </a:r>
          </a:p>
          <a:p>
            <a:pPr marL="285750" indent="-285750">
              <a:buFontTx/>
              <a:buChar char="-"/>
            </a:pPr>
            <a:r>
              <a:rPr lang="en-US" dirty="0"/>
              <a:t>Finding good API for e.g. </a:t>
            </a:r>
            <a:r>
              <a:rPr lang="en-US" dirty="0" err="1"/>
              <a:t>GoogleScholar</a:t>
            </a:r>
            <a:endParaRPr lang="en-US" dirty="0"/>
          </a:p>
          <a:p>
            <a:pPr marL="285750" indent="-285750">
              <a:buFontTx/>
              <a:buChar char="-"/>
            </a:pPr>
            <a:r>
              <a:rPr lang="en-US" dirty="0"/>
              <a:t>GitHub projects bring their own </a:t>
            </a:r>
            <a:r>
              <a:rPr lang="en-US" dirty="0" err="1"/>
              <a:t>baggages</a:t>
            </a:r>
            <a:r>
              <a:rPr lang="en-US" dirty="0"/>
              <a:t>… </a:t>
            </a:r>
          </a:p>
        </p:txBody>
      </p:sp>
      <p:sp>
        <p:nvSpPr>
          <p:cNvPr id="20" name="Arrow: Down 19">
            <a:extLst>
              <a:ext uri="{FF2B5EF4-FFF2-40B4-BE49-F238E27FC236}">
                <a16:creationId xmlns:a16="http://schemas.microsoft.com/office/drawing/2014/main" id="{420EF7E7-FDB7-4587-817C-370F39935946}"/>
              </a:ext>
            </a:extLst>
          </p:cNvPr>
          <p:cNvSpPr/>
          <p:nvPr/>
        </p:nvSpPr>
        <p:spPr>
          <a:xfrm>
            <a:off x="9959444" y="3824323"/>
            <a:ext cx="631595" cy="85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D9780B7-414D-465E-8011-C288FA41579E}"/>
              </a:ext>
            </a:extLst>
          </p:cNvPr>
          <p:cNvSpPr txBox="1"/>
          <p:nvPr/>
        </p:nvSpPr>
        <p:spPr>
          <a:xfrm>
            <a:off x="8610600" y="4800936"/>
            <a:ext cx="3548208" cy="1200329"/>
          </a:xfrm>
          <a:prstGeom prst="rect">
            <a:avLst/>
          </a:prstGeom>
          <a:noFill/>
        </p:spPr>
        <p:txBody>
          <a:bodyPr wrap="square">
            <a:spAutoFit/>
          </a:bodyPr>
          <a:lstStyle/>
          <a:p>
            <a:r>
              <a:rPr lang="de-DE" b="1" u="sng" dirty="0"/>
              <a:t>Suggestions</a:t>
            </a:r>
            <a:r>
              <a:rPr lang="en-US" b="1" u="sng" dirty="0"/>
              <a:t>:</a:t>
            </a:r>
          </a:p>
          <a:p>
            <a:pPr marL="285750" indent="-285750">
              <a:buFontTx/>
              <a:buChar char="-"/>
            </a:pPr>
            <a:r>
              <a:rPr lang="en-US" dirty="0"/>
              <a:t>Yang: do it manually</a:t>
            </a:r>
          </a:p>
          <a:p>
            <a:pPr marL="285750" indent="-285750">
              <a:buFontTx/>
              <a:buChar char="-"/>
            </a:pPr>
            <a:r>
              <a:rPr lang="en-US" dirty="0"/>
              <a:t>Use PubMed database (GEO) and </a:t>
            </a:r>
            <a:r>
              <a:rPr lang="en-US" dirty="0" err="1"/>
              <a:t>ArrayExpress</a:t>
            </a:r>
            <a:endParaRPr lang="en-US" dirty="0"/>
          </a:p>
        </p:txBody>
      </p:sp>
      <p:sp>
        <p:nvSpPr>
          <p:cNvPr id="4" name="TextBox 3">
            <a:extLst>
              <a:ext uri="{FF2B5EF4-FFF2-40B4-BE49-F238E27FC236}">
                <a16:creationId xmlns:a16="http://schemas.microsoft.com/office/drawing/2014/main" id="{6EC0414F-8713-4A74-B212-09B9E186A681}"/>
              </a:ext>
            </a:extLst>
          </p:cNvPr>
          <p:cNvSpPr txBox="1"/>
          <p:nvPr/>
        </p:nvSpPr>
        <p:spPr>
          <a:xfrm rot="1217117">
            <a:off x="3679873" y="737458"/>
            <a:ext cx="3990384" cy="369332"/>
          </a:xfrm>
          <a:prstGeom prst="rect">
            <a:avLst/>
          </a:prstGeom>
          <a:solidFill>
            <a:schemeClr val="bg1"/>
          </a:solidFill>
          <a:ln>
            <a:solidFill>
              <a:srgbClr val="FF0000"/>
            </a:solidFill>
          </a:ln>
        </p:spPr>
        <p:txBody>
          <a:bodyPr wrap="square" rtlCol="0">
            <a:spAutoFit/>
          </a:bodyPr>
          <a:lstStyle/>
          <a:p>
            <a:pPr algn="ctr"/>
            <a:r>
              <a:rPr lang="de-DE" b="1" dirty="0">
                <a:solidFill>
                  <a:srgbClr val="FF0000"/>
                </a:solidFill>
              </a:rPr>
              <a:t>rejected</a:t>
            </a:r>
          </a:p>
        </p:txBody>
      </p:sp>
    </p:spTree>
    <p:extLst>
      <p:ext uri="{BB962C8B-B14F-4D97-AF65-F5344CB8AC3E}">
        <p14:creationId xmlns:p14="http://schemas.microsoft.com/office/powerpoint/2010/main" val="10677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92E3F-DB9B-4BB0-8F9A-AE95ACE4C036}"/>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ADCE1B4B-D301-4B66-B063-FFE85983035B}"/>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FFBD23AF-2F41-4A3F-A178-6AE1A7B6CAC9}"/>
              </a:ext>
            </a:extLst>
          </p:cNvPr>
          <p:cNvSpPr txBox="1"/>
          <p:nvPr/>
        </p:nvSpPr>
        <p:spPr>
          <a:xfrm>
            <a:off x="352627" y="1125840"/>
            <a:ext cx="5882804" cy="646331"/>
          </a:xfrm>
          <a:prstGeom prst="rect">
            <a:avLst/>
          </a:prstGeom>
          <a:noFill/>
        </p:spPr>
        <p:txBody>
          <a:bodyPr wrap="square">
            <a:spAutoFit/>
          </a:bodyPr>
          <a:lstStyle/>
          <a:p>
            <a:r>
              <a:rPr lang="en-US" u="sng" dirty="0"/>
              <a:t>Link: </a:t>
            </a:r>
          </a:p>
          <a:p>
            <a:pPr marR="0" lvl="0" algn="just">
              <a:spcBef>
                <a:spcPts val="0"/>
              </a:spcBef>
              <a:spcAft>
                <a:spcPts val="0"/>
              </a:spcAft>
              <a:tabLst>
                <a:tab pos="1800225" algn="l"/>
              </a:tabLst>
            </a:pP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https://wormbase.org//tools/mine/simplemine.cgi</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itle 123">
            <a:extLst>
              <a:ext uri="{FF2B5EF4-FFF2-40B4-BE49-F238E27FC236}">
                <a16:creationId xmlns:a16="http://schemas.microsoft.com/office/drawing/2014/main" id="{6B90AA84-E664-4C67-8273-D1624898C5F0}"/>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SimpleMine</a:t>
            </a:r>
            <a:endParaRPr lang="en-US" sz="3600" b="1" dirty="0"/>
          </a:p>
        </p:txBody>
      </p:sp>
      <p:sp>
        <p:nvSpPr>
          <p:cNvPr id="7" name="TextBox 6">
            <a:extLst>
              <a:ext uri="{FF2B5EF4-FFF2-40B4-BE49-F238E27FC236}">
                <a16:creationId xmlns:a16="http://schemas.microsoft.com/office/drawing/2014/main" id="{9CF02BEE-F600-4D23-B547-2612A19F2443}"/>
              </a:ext>
            </a:extLst>
          </p:cNvPr>
          <p:cNvSpPr txBox="1"/>
          <p:nvPr/>
        </p:nvSpPr>
        <p:spPr>
          <a:xfrm>
            <a:off x="103895" y="470419"/>
            <a:ext cx="2384981" cy="369332"/>
          </a:xfrm>
          <a:prstGeom prst="rect">
            <a:avLst/>
          </a:prstGeom>
          <a:noFill/>
        </p:spPr>
        <p:txBody>
          <a:bodyPr wrap="square" rtlCol="0">
            <a:spAutoFit/>
          </a:bodyPr>
          <a:lstStyle/>
          <a:p>
            <a:r>
              <a:rPr lang="de-DE" dirty="0"/>
              <a:t>Stand: 17.01.22</a:t>
            </a:r>
            <a:endParaRPr lang="en-US" dirty="0"/>
          </a:p>
        </p:txBody>
      </p:sp>
      <p:pic>
        <p:nvPicPr>
          <p:cNvPr id="10" name="Picture 9">
            <a:extLst>
              <a:ext uri="{FF2B5EF4-FFF2-40B4-BE49-F238E27FC236}">
                <a16:creationId xmlns:a16="http://schemas.microsoft.com/office/drawing/2014/main" id="{268CAE73-FC6D-40F6-ADBE-5E0A64B9ED3B}"/>
              </a:ext>
            </a:extLst>
          </p:cNvPr>
          <p:cNvPicPr>
            <a:picLocks noChangeAspect="1"/>
          </p:cNvPicPr>
          <p:nvPr/>
        </p:nvPicPr>
        <p:blipFill rotWithShape="1">
          <a:blip r:embed="rId3"/>
          <a:srcRect t="18096" r="63218"/>
          <a:stretch/>
        </p:blipFill>
        <p:spPr>
          <a:xfrm>
            <a:off x="6862543" y="214690"/>
            <a:ext cx="5141389" cy="6141659"/>
          </a:xfrm>
          <a:prstGeom prst="rect">
            <a:avLst/>
          </a:prstGeom>
          <a:ln>
            <a:solidFill>
              <a:schemeClr val="tx1"/>
            </a:solidFill>
          </a:ln>
        </p:spPr>
      </p:pic>
      <p:sp>
        <p:nvSpPr>
          <p:cNvPr id="11" name="TextBox 10">
            <a:extLst>
              <a:ext uri="{FF2B5EF4-FFF2-40B4-BE49-F238E27FC236}">
                <a16:creationId xmlns:a16="http://schemas.microsoft.com/office/drawing/2014/main" id="{177F3B1A-CFAE-4E1B-A9E2-98B96C23AD4C}"/>
              </a:ext>
            </a:extLst>
          </p:cNvPr>
          <p:cNvSpPr txBox="1"/>
          <p:nvPr/>
        </p:nvSpPr>
        <p:spPr>
          <a:xfrm>
            <a:off x="352627" y="2335259"/>
            <a:ext cx="5882804" cy="1754326"/>
          </a:xfrm>
          <a:prstGeom prst="rect">
            <a:avLst/>
          </a:prstGeom>
          <a:noFill/>
        </p:spPr>
        <p:txBody>
          <a:bodyPr wrap="square">
            <a:spAutoFit/>
          </a:bodyPr>
          <a:lstStyle/>
          <a:p>
            <a:pPr marL="285750" indent="-285750">
              <a:buFontTx/>
              <a:buChar char="-"/>
            </a:pPr>
            <a:r>
              <a:rPr lang="de-DE" dirty="0"/>
              <a:t>Use settings as seen on the right -&gt; </a:t>
            </a:r>
          </a:p>
          <a:p>
            <a:pPr marL="285750" indent="-285750">
              <a:buFontTx/>
              <a:buChar char="-"/>
            </a:pPr>
            <a:r>
              <a:rPr lang="de-DE" dirty="0"/>
              <a:t>WormExp based on WS235 (now also WS283)</a:t>
            </a:r>
          </a:p>
          <a:p>
            <a:pPr marL="285750" indent="-285750">
              <a:buFontTx/>
              <a:buChar char="-"/>
            </a:pPr>
            <a:r>
              <a:rPr lang="de-DE" dirty="0"/>
              <a:t>Current version WS283 -&gt; if seen correctly, all changes never changed WormbaseIDs to SequenceIDs (only CGC names) </a:t>
            </a:r>
          </a:p>
          <a:p>
            <a:pPr marL="285750" indent="-285750">
              <a:buFontTx/>
              <a:buChar char="-"/>
            </a:pPr>
            <a:r>
              <a:rPr lang="de-DE" dirty="0"/>
              <a:t>no check of already assembled WormbaseID datasets</a:t>
            </a:r>
          </a:p>
        </p:txBody>
      </p:sp>
    </p:spTree>
    <p:extLst>
      <p:ext uri="{BB962C8B-B14F-4D97-AF65-F5344CB8AC3E}">
        <p14:creationId xmlns:p14="http://schemas.microsoft.com/office/powerpoint/2010/main" val="17901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2/17/2022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17.02.22</a:t>
            </a:r>
            <a:endParaRPr lang="en-US" dirty="0"/>
          </a:p>
        </p:txBody>
      </p:sp>
      <p:sp>
        <p:nvSpPr>
          <p:cNvPr id="2" name="TextBox 1">
            <a:extLst>
              <a:ext uri="{FF2B5EF4-FFF2-40B4-BE49-F238E27FC236}">
                <a16:creationId xmlns:a16="http://schemas.microsoft.com/office/drawing/2014/main" id="{61E8C4F6-6BFD-4FFE-9063-BAA496AED6D1}"/>
              </a:ext>
            </a:extLst>
          </p:cNvPr>
          <p:cNvSpPr txBox="1"/>
          <p:nvPr/>
        </p:nvSpPr>
        <p:spPr>
          <a:xfrm>
            <a:off x="538480" y="1564640"/>
            <a:ext cx="7498080" cy="1754326"/>
          </a:xfrm>
          <a:prstGeom prst="rect">
            <a:avLst/>
          </a:prstGeom>
          <a:noFill/>
        </p:spPr>
        <p:txBody>
          <a:bodyPr wrap="square" rtlCol="0">
            <a:spAutoFit/>
          </a:bodyPr>
          <a:lstStyle/>
          <a:p>
            <a:r>
              <a:rPr lang="de-DE" dirty="0"/>
              <a:t>Possible Problems:</a:t>
            </a:r>
          </a:p>
          <a:p>
            <a:pPr marL="285750" indent="-285750">
              <a:buFontTx/>
              <a:buChar char="-"/>
            </a:pPr>
            <a:r>
              <a:rPr lang="de-DE" dirty="0"/>
              <a:t>Addition of Epigenetics</a:t>
            </a:r>
          </a:p>
          <a:p>
            <a:pPr marL="285750" indent="-285750">
              <a:buFontTx/>
              <a:buChar char="-"/>
            </a:pPr>
            <a:r>
              <a:rPr lang="de-DE" dirty="0"/>
              <a:t>New data sets have errors (e.g. Missed gene ID, etc.)</a:t>
            </a:r>
          </a:p>
          <a:p>
            <a:pPr marL="285750" indent="-285750">
              <a:buFontTx/>
              <a:buChar char="-"/>
            </a:pPr>
            <a:r>
              <a:rPr lang="de-DE" dirty="0"/>
              <a:t>Additions of columns in WormExp_info (are they shown to the scientist?)</a:t>
            </a:r>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4818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08.10.21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557610518"/>
              </p:ext>
            </p:extLst>
          </p:nvPr>
        </p:nvGraphicFramePr>
        <p:xfrm>
          <a:off x="838200" y="861973"/>
          <a:ext cx="10377341" cy="5494377"/>
        </p:xfrm>
        <a:graphic>
          <a:graphicData uri="http://schemas.openxmlformats.org/drawingml/2006/table">
            <a:tbl>
              <a:tblPr firstRow="1" bandRow="1">
                <a:tableStyleId>{5C22544A-7EE6-4342-B048-85BDC9FD1C3A}</a:tableStyleId>
              </a:tblPr>
              <a:tblGrid>
                <a:gridCol w="2093536">
                  <a:extLst>
                    <a:ext uri="{9D8B030D-6E8A-4147-A177-3AD203B41FA5}">
                      <a16:colId xmlns:a16="http://schemas.microsoft.com/office/drawing/2014/main" val="3086290572"/>
                    </a:ext>
                  </a:extLst>
                </a:gridCol>
                <a:gridCol w="2347274">
                  <a:extLst>
                    <a:ext uri="{9D8B030D-6E8A-4147-A177-3AD203B41FA5}">
                      <a16:colId xmlns:a16="http://schemas.microsoft.com/office/drawing/2014/main" val="1932956029"/>
                    </a:ext>
                  </a:extLst>
                </a:gridCol>
                <a:gridCol w="3531910">
                  <a:extLst>
                    <a:ext uri="{9D8B030D-6E8A-4147-A177-3AD203B41FA5}">
                      <a16:colId xmlns:a16="http://schemas.microsoft.com/office/drawing/2014/main" val="3101227117"/>
                    </a:ext>
                  </a:extLst>
                </a:gridCol>
                <a:gridCol w="2404621">
                  <a:extLst>
                    <a:ext uri="{9D8B030D-6E8A-4147-A177-3AD203B41FA5}">
                      <a16:colId xmlns:a16="http://schemas.microsoft.com/office/drawing/2014/main" val="1165027196"/>
                    </a:ext>
                  </a:extLst>
                </a:gridCol>
              </a:tblGrid>
              <a:tr h="368657">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Changing query?</a:t>
                      </a:r>
                      <a:endParaRPr lang="en-US" sz="1800" dirty="0"/>
                    </a:p>
                    <a:p>
                      <a:endParaRPr lang="en-US" dirty="0"/>
                    </a:p>
                  </a:txBody>
                  <a:tcPr/>
                </a:tc>
                <a:tc>
                  <a:txBody>
                    <a:bodyPr/>
                    <a:lstStyle/>
                    <a:p>
                      <a:r>
                        <a:rPr lang="de-DE" dirty="0"/>
                        <a:t>Compare tags of already existing database tags/directly analyzing papers from database to find out best tags (ask Yang)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Checking on datasets already in database: some were updated a few years after submission?</a:t>
                      </a:r>
                      <a:endParaRPr lang="en-US" dirty="0"/>
                    </a:p>
                  </a:txBody>
                  <a:tcPr/>
                </a:tc>
                <a:tc>
                  <a:txBody>
                    <a:bodyPr/>
                    <a:lstStyle/>
                    <a:p>
                      <a:r>
                        <a:rPr lang="de-DE" dirty="0"/>
                        <a:t>If data was actually updated, then yes also possibly updating database</a:t>
                      </a:r>
                      <a:endParaRPr lang="en-US" dirty="0"/>
                    </a:p>
                  </a:txBody>
                  <a:tcPr/>
                </a:tc>
                <a:extLst>
                  <a:ext uri="{0D108BD9-81ED-4DB2-BD59-A6C34878D82A}">
                    <a16:rowId xmlns:a16="http://schemas.microsoft.com/office/drawing/2014/main" val="3037605021"/>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Categories for Microbiome analysis, </a:t>
                      </a:r>
                      <a:r>
                        <a:rPr lang="de-DE" dirty="0"/>
                        <a:t>epigenetic experiments and proteins</a:t>
                      </a:r>
                    </a:p>
                  </a:txBody>
                  <a:tcPr/>
                </a:tc>
                <a:tc>
                  <a:txBody>
                    <a:bodyPr/>
                    <a:lstStyle/>
                    <a:p>
                      <a:r>
                        <a:rPr lang="de-DE" dirty="0"/>
                        <a:t>See slide 7</a:t>
                      </a:r>
                      <a:endParaRPr lang="en-US" dirty="0"/>
                    </a:p>
                  </a:txBody>
                  <a:tcPr/>
                </a:tc>
                <a:extLst>
                  <a:ext uri="{0D108BD9-81ED-4DB2-BD59-A6C34878D82A}">
                    <a16:rowId xmlns:a16="http://schemas.microsoft.com/office/drawing/2014/main" val="1549461898"/>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Validation of methodology?</a:t>
                      </a:r>
                      <a:endParaRPr lang="en-US" sz="1800" dirty="0"/>
                    </a:p>
                  </a:txBody>
                  <a:tcPr/>
                </a:tc>
                <a:tc>
                  <a:txBody>
                    <a:bodyPr/>
                    <a:lstStyle/>
                    <a:p>
                      <a:r>
                        <a:rPr lang="de-DE" dirty="0"/>
                        <a:t>No, argument is that publication is quality score enough.</a:t>
                      </a:r>
                    </a:p>
                  </a:txBody>
                  <a:tcPr/>
                </a:tc>
                <a:extLst>
                  <a:ext uri="{0D108BD9-81ED-4DB2-BD59-A6C34878D82A}">
                    <a16:rowId xmlns:a16="http://schemas.microsoft.com/office/drawing/2014/main" val="3495268987"/>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datasets multiple times in the database due to multiple categories?</a:t>
                      </a:r>
                    </a:p>
                    <a:p>
                      <a:endParaRPr lang="en-US" dirty="0"/>
                    </a:p>
                  </a:txBody>
                  <a:tcPr/>
                </a:tc>
                <a:tc>
                  <a:txBody>
                    <a:bodyPr/>
                    <a:lstStyle/>
                    <a:p>
                      <a:r>
                        <a:rPr lang="de-DE" dirty="0"/>
                        <a:t>Yes.</a:t>
                      </a:r>
                      <a:endParaRPr lang="en-US" dirty="0"/>
                    </a:p>
                  </a:txBody>
                  <a:tcPr/>
                </a:tc>
                <a:extLst>
                  <a:ext uri="{0D108BD9-81ED-4DB2-BD59-A6C34878D82A}">
                    <a16:rowId xmlns:a16="http://schemas.microsoft.com/office/drawing/2014/main" val="272524687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72104102"/>
                  </a:ext>
                </a:extLst>
              </a:tr>
            </a:tbl>
          </a:graphicData>
        </a:graphic>
      </p:graphicFrame>
    </p:spTree>
    <p:extLst>
      <p:ext uri="{BB962C8B-B14F-4D97-AF65-F5344CB8AC3E}">
        <p14:creationId xmlns:p14="http://schemas.microsoft.com/office/powerpoint/2010/main" val="4040905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2/17/2022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76108500"/>
              </p:ext>
            </p:extLst>
          </p:nvPr>
        </p:nvGraphicFramePr>
        <p:xfrm>
          <a:off x="1296385" y="902948"/>
          <a:ext cx="9349036" cy="482652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477586">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2729061">
                <a:tc>
                  <a:txBody>
                    <a:bodyPr/>
                    <a:lstStyle/>
                    <a:p>
                      <a:r>
                        <a:rPr lang="de-DE" sz="1400" dirty="0"/>
                        <a:t>Query analysis showed that a query using high throughput sequencing and publication dates starting from 2015 includes all newer publications</a:t>
                      </a:r>
                      <a:endParaRPr lang="en-US" sz="1400" dirty="0"/>
                    </a:p>
                  </a:txBody>
                  <a:tcPr/>
                </a:tc>
                <a:tc>
                  <a:txBody>
                    <a:bodyPr/>
                    <a:lstStyle/>
                    <a:p>
                      <a:endParaRPr lang="en-US" sz="1400" dirty="0"/>
                    </a:p>
                  </a:txBody>
                  <a:tcPr/>
                </a:tc>
                <a:tc>
                  <a:txBody>
                    <a:bodyPr/>
                    <a:lstStyle/>
                    <a:p>
                      <a:pPr marL="0" indent="0">
                        <a:buFontTx/>
                        <a:buNone/>
                      </a:pPr>
                      <a:r>
                        <a:rPr lang="de-DE" sz="1400" dirty="0"/>
                        <a:t>Google Scholar produces ~10.000 results when working with C. Elegans + expression profiling tags since 2015</a:t>
                      </a:r>
                    </a:p>
                    <a:p>
                      <a:pPr marL="0" indent="0">
                        <a:buFontTx/>
                        <a:buNone/>
                      </a:pPr>
                      <a:endParaRPr lang="de-DE" sz="1400" dirty="0"/>
                    </a:p>
                    <a:p>
                      <a:pPr marL="0" indent="0">
                        <a:buFontTx/>
                        <a:buNone/>
                      </a:pPr>
                      <a:r>
                        <a:rPr lang="de-DE" sz="1400" dirty="0"/>
                        <a:t>PubMed API:</a:t>
                      </a:r>
                    </a:p>
                    <a:p>
                      <a:pPr marL="0" indent="0">
                        <a:buFontTx/>
                        <a:buNone/>
                      </a:pPr>
                      <a:r>
                        <a:rPr lang="de-DE" sz="1400" dirty="0"/>
                        <a:t>https://biohpc.cornell.edu/resources/seq_comp/PB607_introductory/entrez/NCBI_entrez.html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3037605021"/>
                  </a:ext>
                </a:extLst>
              </a:tr>
              <a:tr h="1091624">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 lot of DataSets do not have Keywords/Tags in metadata (although this category exists).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276696">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bl>
          </a:graphicData>
        </a:graphic>
      </p:graphicFrame>
    </p:spTree>
    <p:extLst>
      <p:ext uri="{BB962C8B-B14F-4D97-AF65-F5344CB8AC3E}">
        <p14:creationId xmlns:p14="http://schemas.microsoft.com/office/powerpoint/2010/main" val="208059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2/17/2022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03.11.21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88355369"/>
              </p:ext>
            </p:extLst>
          </p:nvPr>
        </p:nvGraphicFramePr>
        <p:xfrm>
          <a:off x="1581903" y="822284"/>
          <a:ext cx="9349036" cy="596338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r>
                        <a:rPr lang="de-DE" sz="1400" dirty="0"/>
                        <a:t>What is Chr? How do I recognize over- and underexpressed genes</a:t>
                      </a:r>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Suggestion for procedure: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Categorize papers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Collect gene names for UP/DOWN for every category</a:t>
                      </a:r>
                    </a:p>
                  </a:txBody>
                  <a:tcPr/>
                </a:tc>
                <a:tc>
                  <a:txBody>
                    <a:bodyPr/>
                    <a:lstStyle/>
                    <a:p>
                      <a:r>
                        <a:rPr lang="de-DE" sz="1400" dirty="0"/>
                        <a:t>Datensätze ohne paper rauslassen</a:t>
                      </a:r>
                      <a:endParaRPr lang="en-US" sz="1400" dirty="0"/>
                    </a:p>
                  </a:txBody>
                  <a:tcPr/>
                </a:tc>
                <a:extLst>
                  <a:ext uri="{0D108BD9-81ED-4DB2-BD59-A6C34878D82A}">
                    <a16:rowId xmlns:a16="http://schemas.microsoft.com/office/drawing/2014/main" val="3037605021"/>
                  </a:ext>
                </a:extLst>
              </a:tr>
              <a:tr h="1177348">
                <a:tc>
                  <a:txBody>
                    <a:bodyPr/>
                    <a:lstStyle/>
                    <a:p>
                      <a:r>
                        <a:rPr lang="de-DE" sz="1400" dirty="0"/>
                        <a:t>If Excel file, find column with gene name and log2FC and create list that outputs up and downregulated genes</a:t>
                      </a:r>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Size adjusted counts or normalized counts?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(is RPMK/FPMK/DESeq2 comparable?)</a:t>
                      </a:r>
                    </a:p>
                  </a:txBody>
                  <a:tcPr/>
                </a:tc>
                <a:tc>
                  <a:txBody>
                    <a:bodyPr/>
                    <a:lstStyle/>
                    <a:p>
                      <a:r>
                        <a:rPr lang="de-DE" sz="1400" dirty="0"/>
                        <a:t>Nur signifikante tests rausnehmen und dann größer/kleiner null</a:t>
                      </a:r>
                      <a:endParaRPr lang="en-US" sz="1400" dirty="0"/>
                    </a:p>
                  </a:txBody>
                  <a:tcPr/>
                </a:tc>
                <a:extLst>
                  <a:ext uri="{0D108BD9-81ED-4DB2-BD59-A6C34878D82A}">
                    <a16:rowId xmlns:a16="http://schemas.microsoft.com/office/drawing/2014/main" val="1549461898"/>
                  </a:ext>
                </a:extLst>
              </a:tr>
              <a:tr h="394483">
                <a:tc>
                  <a:txBody>
                    <a:bodyPr/>
                    <a:lstStyle/>
                    <a:p>
                      <a:r>
                        <a:rPr lang="de-DE" sz="1400" dirty="0"/>
                        <a:t>Script to automatically download supplementary files from FTP server</a:t>
                      </a:r>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r h="394483">
                <a:tc>
                  <a:txBody>
                    <a:bodyPr/>
                    <a:lstStyle/>
                    <a:p>
                      <a:r>
                        <a:rPr lang="de-DE" sz="1400" dirty="0"/>
                        <a:t>If Excel file, find column with gene name and log2FC and create list that outputs up and downregulated genes</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252724940"/>
                  </a:ext>
                </a:extLst>
              </a:tr>
            </a:tbl>
          </a:graphicData>
        </a:graphic>
      </p:graphicFrame>
    </p:spTree>
    <p:extLst>
      <p:ext uri="{BB962C8B-B14F-4D97-AF65-F5344CB8AC3E}">
        <p14:creationId xmlns:p14="http://schemas.microsoft.com/office/powerpoint/2010/main" val="301466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2/17/2022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15.11.21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3699859783"/>
              </p:ext>
            </p:extLst>
          </p:nvPr>
        </p:nvGraphicFramePr>
        <p:xfrm>
          <a:off x="1818455" y="839751"/>
          <a:ext cx="9349036" cy="5552828"/>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Summary from last week: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Found good supplementary files and compiled first datasets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Started doing .txt files </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As often: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Analysis still to do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Either data is only as normalized counts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Or in BW or CEL/CHP files</a:t>
                      </a:r>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If DESeq2 data given: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 P- or q-value &lt; 0.05 was chosen</a:t>
                      </a:r>
                      <a:endParaRPr lang="en-US" sz="1400" kern="1200" dirty="0">
                        <a:solidFill>
                          <a:schemeClr val="dk1"/>
                        </a:solidFill>
                        <a:latin typeface="+mn-lt"/>
                        <a:ea typeface="+mn-ea"/>
                        <a:cs typeface="+mn-cs"/>
                      </a:endParaRPr>
                    </a:p>
                  </a:txBody>
                  <a:tcPr/>
                </a:tc>
                <a:tc>
                  <a:txBody>
                    <a:bodyPr/>
                    <a:lstStyle/>
                    <a:p>
                      <a:r>
                        <a:rPr lang="de-DE" sz="1400" kern="1200" dirty="0">
                          <a:solidFill>
                            <a:schemeClr val="dk1"/>
                          </a:solidFill>
                          <a:latin typeface="+mn-lt"/>
                          <a:ea typeface="+mn-ea"/>
                          <a:cs typeface="+mn-cs"/>
                        </a:rPr>
                        <a:t>Check these datasets and if available choose padj &lt; 0.05</a:t>
                      </a: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Oftentimes, WormbaseID not given -&gt; how to do that?</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Compressing data? -&gt; e.g. Sometimes repeating controls (hermaphrodite expression levels or control worms)</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012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2/17/2022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2724506043"/>
              </p:ext>
            </p:extLst>
          </p:nvPr>
        </p:nvGraphicFramePr>
        <p:xfrm>
          <a:off x="1818455" y="839751"/>
          <a:ext cx="9349036" cy="43901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Chose all positive log-folds for upregulated and all negative for downregulated -&gt; no distinction if it is &gt;2log-fold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FDR &gt; padj?</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227395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2/17/2022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20.01.22</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49762604"/>
              </p:ext>
            </p:extLst>
          </p:nvPr>
        </p:nvGraphicFramePr>
        <p:xfrm>
          <a:off x="1818455" y="839751"/>
          <a:ext cx="9349036" cy="54569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Wormbase ID: manual check of changes since WS235 (now: WS283).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Suggestion: only run datasets through WormbaseID, that do not have them yet and add Excel Sheet with changes since then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Waiting for correct categorization to assemble WormBaseIDs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a:t>For now: trying to find hints for WS version used in papers</a:t>
                      </a:r>
                      <a:endParaRPr lang="de-DE" sz="1400" dirty="0"/>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4857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7713F4B-CCF9-48C4-B0B5-570E0463CC1E}"/>
              </a:ext>
            </a:extLst>
          </p:cNvPr>
          <p:cNvGrpSpPr/>
          <p:nvPr/>
        </p:nvGrpSpPr>
        <p:grpSpPr>
          <a:xfrm>
            <a:off x="537326" y="768781"/>
            <a:ext cx="11117347" cy="5320438"/>
            <a:chOff x="537323" y="1254942"/>
            <a:chExt cx="11117347" cy="5320438"/>
          </a:xfrm>
        </p:grpSpPr>
        <p:sp>
          <p:nvSpPr>
            <p:cNvPr id="13" name="Arrow: Pentagon 12">
              <a:extLst>
                <a:ext uri="{FF2B5EF4-FFF2-40B4-BE49-F238E27FC236}">
                  <a16:creationId xmlns:a16="http://schemas.microsoft.com/office/drawing/2014/main" id="{821A169C-1628-4673-8940-A5C6AA0CCFE9}"/>
                </a:ext>
              </a:extLst>
            </p:cNvPr>
            <p:cNvSpPr/>
            <p:nvPr/>
          </p:nvSpPr>
          <p:spPr>
            <a:xfrm>
              <a:off x="537329" y="1254942"/>
              <a:ext cx="2978869" cy="9226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S</a:t>
              </a:r>
              <a:r>
                <a:rPr lang="de-DE" sz="2800" dirty="0"/>
                <a:t>pecifc</a:t>
              </a:r>
              <a:endParaRPr lang="en-US" sz="6000" dirty="0"/>
            </a:p>
          </p:txBody>
        </p:sp>
        <p:sp>
          <p:nvSpPr>
            <p:cNvPr id="14" name="Arrow: Pentagon 13">
              <a:extLst>
                <a:ext uri="{FF2B5EF4-FFF2-40B4-BE49-F238E27FC236}">
                  <a16:creationId xmlns:a16="http://schemas.microsoft.com/office/drawing/2014/main" id="{66B897CC-EEEA-4BDE-9AE6-5B6EC7D7729B}"/>
                </a:ext>
              </a:extLst>
            </p:cNvPr>
            <p:cNvSpPr/>
            <p:nvPr/>
          </p:nvSpPr>
          <p:spPr>
            <a:xfrm>
              <a:off x="537328" y="2312315"/>
              <a:ext cx="2978869" cy="922649"/>
            </a:xfrm>
            <a:prstGeom prst="homePlat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M</a:t>
              </a:r>
              <a:r>
                <a:rPr lang="de-DE" sz="2800" dirty="0"/>
                <a:t>easurable</a:t>
              </a:r>
              <a:endParaRPr lang="en-US" sz="2800" dirty="0"/>
            </a:p>
          </p:txBody>
        </p:sp>
        <p:sp>
          <p:nvSpPr>
            <p:cNvPr id="15" name="Arrow: Pentagon 14">
              <a:extLst>
                <a:ext uri="{FF2B5EF4-FFF2-40B4-BE49-F238E27FC236}">
                  <a16:creationId xmlns:a16="http://schemas.microsoft.com/office/drawing/2014/main" id="{D5226AD4-336E-44A2-86FD-AF8C429B32AD}"/>
                </a:ext>
              </a:extLst>
            </p:cNvPr>
            <p:cNvSpPr/>
            <p:nvPr/>
          </p:nvSpPr>
          <p:spPr>
            <a:xfrm>
              <a:off x="537327" y="3425627"/>
              <a:ext cx="2978869" cy="922649"/>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A</a:t>
              </a:r>
              <a:r>
                <a:rPr lang="de-DE" sz="2800" dirty="0"/>
                <a:t>chievable</a:t>
              </a:r>
              <a:endParaRPr lang="en-US" sz="2800" dirty="0"/>
            </a:p>
          </p:txBody>
        </p:sp>
        <p:sp>
          <p:nvSpPr>
            <p:cNvPr id="16" name="Arrow: Pentagon 15">
              <a:extLst>
                <a:ext uri="{FF2B5EF4-FFF2-40B4-BE49-F238E27FC236}">
                  <a16:creationId xmlns:a16="http://schemas.microsoft.com/office/drawing/2014/main" id="{8997B09E-B3DA-4DE6-96C1-8DA9E142784D}"/>
                </a:ext>
              </a:extLst>
            </p:cNvPr>
            <p:cNvSpPr/>
            <p:nvPr/>
          </p:nvSpPr>
          <p:spPr>
            <a:xfrm>
              <a:off x="537326" y="4538939"/>
              <a:ext cx="2978869" cy="922649"/>
            </a:xfrm>
            <a:prstGeom prst="homePlat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R</a:t>
              </a:r>
              <a:r>
                <a:rPr lang="de-DE" sz="2800" dirty="0"/>
                <a:t>elevant</a:t>
              </a:r>
              <a:endParaRPr lang="en-US" sz="2800" dirty="0"/>
            </a:p>
          </p:txBody>
        </p:sp>
        <p:sp>
          <p:nvSpPr>
            <p:cNvPr id="17" name="Arrow: Pentagon 16">
              <a:extLst>
                <a:ext uri="{FF2B5EF4-FFF2-40B4-BE49-F238E27FC236}">
                  <a16:creationId xmlns:a16="http://schemas.microsoft.com/office/drawing/2014/main" id="{D9A2C620-7FFB-4369-B5B8-BDD6C25C8539}"/>
                </a:ext>
              </a:extLst>
            </p:cNvPr>
            <p:cNvSpPr/>
            <p:nvPr/>
          </p:nvSpPr>
          <p:spPr>
            <a:xfrm>
              <a:off x="537326" y="5652251"/>
              <a:ext cx="2978869" cy="922649"/>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T</a:t>
              </a:r>
              <a:r>
                <a:rPr lang="de-DE" sz="2800" dirty="0"/>
                <a:t>ime-bound</a:t>
              </a:r>
              <a:endParaRPr lang="en-US" sz="2800" dirty="0"/>
            </a:p>
          </p:txBody>
        </p:sp>
        <p:sp>
          <p:nvSpPr>
            <p:cNvPr id="18" name="Rectangle 17">
              <a:extLst>
                <a:ext uri="{FF2B5EF4-FFF2-40B4-BE49-F238E27FC236}">
                  <a16:creationId xmlns:a16="http://schemas.microsoft.com/office/drawing/2014/main" id="{593CECE5-CC65-4874-8918-420ABDE2648B}"/>
                </a:ext>
              </a:extLst>
            </p:cNvPr>
            <p:cNvSpPr/>
            <p:nvPr/>
          </p:nvSpPr>
          <p:spPr>
            <a:xfrm>
              <a:off x="537325" y="1254942"/>
              <a:ext cx="11117345" cy="92264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312F73-25C6-4224-A06A-E87B4F0A6C05}"/>
                </a:ext>
              </a:extLst>
            </p:cNvPr>
            <p:cNvSpPr/>
            <p:nvPr/>
          </p:nvSpPr>
          <p:spPr>
            <a:xfrm>
              <a:off x="537325" y="2319061"/>
              <a:ext cx="11117345" cy="922649"/>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976351-135D-4A02-B219-62E3E901AF48}"/>
                </a:ext>
              </a:extLst>
            </p:cNvPr>
            <p:cNvSpPr/>
            <p:nvPr/>
          </p:nvSpPr>
          <p:spPr>
            <a:xfrm>
              <a:off x="537324" y="3425626"/>
              <a:ext cx="11117345" cy="92264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FB0822-87FB-4ED8-8460-B40CE5BB5E86}"/>
                </a:ext>
              </a:extLst>
            </p:cNvPr>
            <p:cNvSpPr/>
            <p:nvPr/>
          </p:nvSpPr>
          <p:spPr>
            <a:xfrm>
              <a:off x="537323" y="4538939"/>
              <a:ext cx="11117345" cy="92264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08E00B-9A5A-4509-85E3-F04E0FBE01EF}"/>
                </a:ext>
              </a:extLst>
            </p:cNvPr>
            <p:cNvSpPr/>
            <p:nvPr/>
          </p:nvSpPr>
          <p:spPr>
            <a:xfrm>
              <a:off x="537323" y="5652731"/>
              <a:ext cx="11117345" cy="9226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ate Placeholder 26">
            <a:extLst>
              <a:ext uri="{FF2B5EF4-FFF2-40B4-BE49-F238E27FC236}">
                <a16:creationId xmlns:a16="http://schemas.microsoft.com/office/drawing/2014/main" id="{C96FE97D-0E6E-45B1-ACF1-74DC0CBAC26E}"/>
              </a:ext>
            </a:extLst>
          </p:cNvPr>
          <p:cNvSpPr>
            <a:spLocks noGrp="1"/>
          </p:cNvSpPr>
          <p:nvPr>
            <p:ph type="dt" sz="half" idx="10"/>
          </p:nvPr>
        </p:nvSpPr>
        <p:spPr/>
        <p:txBody>
          <a:bodyPr/>
          <a:lstStyle/>
          <a:p>
            <a:fld id="{95023EA9-6CCA-4F01-9077-1E2929A4FF9F}" type="datetime1">
              <a:rPr lang="en-US" smtClean="0"/>
              <a:t>2/17/2022</a:t>
            </a:fld>
            <a:endParaRPr lang="en-US"/>
          </a:p>
        </p:txBody>
      </p:sp>
      <p:sp>
        <p:nvSpPr>
          <p:cNvPr id="28" name="Footer Placeholder 27">
            <a:extLst>
              <a:ext uri="{FF2B5EF4-FFF2-40B4-BE49-F238E27FC236}">
                <a16:creationId xmlns:a16="http://schemas.microsoft.com/office/drawing/2014/main" id="{2EDB7B61-C283-444D-8105-BC814490CCA9}"/>
              </a:ext>
            </a:extLst>
          </p:cNvPr>
          <p:cNvSpPr>
            <a:spLocks noGrp="1"/>
          </p:cNvSpPr>
          <p:nvPr>
            <p:ph type="ftr" sz="quarter" idx="11"/>
          </p:nvPr>
        </p:nvSpPr>
        <p:spPr/>
        <p:txBody>
          <a:bodyPr/>
          <a:lstStyle/>
          <a:p>
            <a:r>
              <a:rPr lang="en-US"/>
              <a:t>jennifer.neumaier@t-online.de</a:t>
            </a:r>
          </a:p>
        </p:txBody>
      </p:sp>
      <p:sp>
        <p:nvSpPr>
          <p:cNvPr id="31" name="TextBox 30">
            <a:extLst>
              <a:ext uri="{FF2B5EF4-FFF2-40B4-BE49-F238E27FC236}">
                <a16:creationId xmlns:a16="http://schemas.microsoft.com/office/drawing/2014/main" id="{088F52A1-F5F4-4FFC-9883-124D3565B26A}"/>
              </a:ext>
            </a:extLst>
          </p:cNvPr>
          <p:cNvSpPr txBox="1"/>
          <p:nvPr/>
        </p:nvSpPr>
        <p:spPr>
          <a:xfrm>
            <a:off x="3581400" y="768781"/>
            <a:ext cx="8073268" cy="923330"/>
          </a:xfrm>
          <a:prstGeom prst="rect">
            <a:avLst/>
          </a:prstGeom>
          <a:noFill/>
        </p:spPr>
        <p:txBody>
          <a:bodyPr wrap="square" rtlCol="0">
            <a:spAutoFit/>
          </a:bodyPr>
          <a:lstStyle/>
          <a:p>
            <a:r>
              <a:rPr lang="de-DE" dirty="0"/>
              <a:t>WormExp is a transcriptomics database for Caenorhabditis elegans (C. elegans). Here, all data that has been published all over the world are collected and sorted. The database was updated last 2017 and no new datasets were added since then.</a:t>
            </a:r>
            <a:endParaRPr lang="en-US" dirty="0"/>
          </a:p>
        </p:txBody>
      </p:sp>
      <p:sp>
        <p:nvSpPr>
          <p:cNvPr id="32" name="TextBox 31">
            <a:extLst>
              <a:ext uri="{FF2B5EF4-FFF2-40B4-BE49-F238E27FC236}">
                <a16:creationId xmlns:a16="http://schemas.microsoft.com/office/drawing/2014/main" id="{6D8ADDF4-B020-4926-B8AE-2DFB840DD145}"/>
              </a:ext>
            </a:extLst>
          </p:cNvPr>
          <p:cNvSpPr txBox="1"/>
          <p:nvPr/>
        </p:nvSpPr>
        <p:spPr>
          <a:xfrm>
            <a:off x="3581400" y="1824992"/>
            <a:ext cx="8073268" cy="923330"/>
          </a:xfrm>
          <a:prstGeom prst="rect">
            <a:avLst/>
          </a:prstGeom>
          <a:noFill/>
        </p:spPr>
        <p:txBody>
          <a:bodyPr wrap="square" rtlCol="0">
            <a:spAutoFit/>
          </a:bodyPr>
          <a:lstStyle/>
          <a:p>
            <a:r>
              <a:rPr lang="de-DE" dirty="0"/>
              <a:t>By the time of March 2022, the database will be updated, so that all recent published data (since 2017) has been added. Additionally, by then features will be implemented, to help regularly updating the database.</a:t>
            </a:r>
            <a:endParaRPr lang="en-US" dirty="0"/>
          </a:p>
        </p:txBody>
      </p:sp>
      <p:sp>
        <p:nvSpPr>
          <p:cNvPr id="33" name="TextBox 32">
            <a:extLst>
              <a:ext uri="{FF2B5EF4-FFF2-40B4-BE49-F238E27FC236}">
                <a16:creationId xmlns:a16="http://schemas.microsoft.com/office/drawing/2014/main" id="{D9986957-BEA0-430E-9637-49894233EFAD}"/>
              </a:ext>
            </a:extLst>
          </p:cNvPr>
          <p:cNvSpPr txBox="1"/>
          <p:nvPr/>
        </p:nvSpPr>
        <p:spPr>
          <a:xfrm>
            <a:off x="3581400" y="2945530"/>
            <a:ext cx="8073268" cy="923330"/>
          </a:xfrm>
          <a:prstGeom prst="rect">
            <a:avLst/>
          </a:prstGeom>
          <a:noFill/>
        </p:spPr>
        <p:txBody>
          <a:bodyPr wrap="square" rtlCol="0">
            <a:spAutoFit/>
          </a:bodyPr>
          <a:lstStyle/>
          <a:p>
            <a:r>
              <a:rPr lang="de-DE" dirty="0"/>
              <a:t>Updating the database is instrumental for gene enrichment data analysis on C. elegans. Time should be spent to correctly identify good and useable data sets and how a database is set up. This will improve the quality of future experiments. </a:t>
            </a:r>
            <a:endParaRPr lang="en-US" dirty="0"/>
          </a:p>
        </p:txBody>
      </p:sp>
      <p:sp>
        <p:nvSpPr>
          <p:cNvPr id="34" name="TextBox 33">
            <a:extLst>
              <a:ext uri="{FF2B5EF4-FFF2-40B4-BE49-F238E27FC236}">
                <a16:creationId xmlns:a16="http://schemas.microsoft.com/office/drawing/2014/main" id="{4A6FB9E5-5094-42C7-A3E6-573A1D2D308D}"/>
              </a:ext>
            </a:extLst>
          </p:cNvPr>
          <p:cNvSpPr txBox="1"/>
          <p:nvPr/>
        </p:nvSpPr>
        <p:spPr>
          <a:xfrm>
            <a:off x="3584104" y="4059524"/>
            <a:ext cx="8073268" cy="923330"/>
          </a:xfrm>
          <a:prstGeom prst="rect">
            <a:avLst/>
          </a:prstGeom>
          <a:noFill/>
        </p:spPr>
        <p:txBody>
          <a:bodyPr wrap="square" rtlCol="0">
            <a:spAutoFit/>
          </a:bodyPr>
          <a:lstStyle/>
          <a:p>
            <a:r>
              <a:rPr lang="de-DE" dirty="0"/>
              <a:t>Using databases and transcriptomics data is an integral part for experiments on C. elegans. It is therefore vital, that such a database is correctly set up and regularly updated.</a:t>
            </a:r>
            <a:endParaRPr lang="en-US" dirty="0"/>
          </a:p>
        </p:txBody>
      </p:sp>
      <p:sp>
        <p:nvSpPr>
          <p:cNvPr id="35" name="TextBox 34">
            <a:extLst>
              <a:ext uri="{FF2B5EF4-FFF2-40B4-BE49-F238E27FC236}">
                <a16:creationId xmlns:a16="http://schemas.microsoft.com/office/drawing/2014/main" id="{10C131A0-CA4D-4CC6-91FF-AE1C06451EA9}"/>
              </a:ext>
            </a:extLst>
          </p:cNvPr>
          <p:cNvSpPr txBox="1"/>
          <p:nvPr/>
        </p:nvSpPr>
        <p:spPr>
          <a:xfrm>
            <a:off x="3581400" y="5147837"/>
            <a:ext cx="8073268" cy="923330"/>
          </a:xfrm>
          <a:prstGeom prst="rect">
            <a:avLst/>
          </a:prstGeom>
          <a:noFill/>
        </p:spPr>
        <p:txBody>
          <a:bodyPr wrap="square" rtlCol="0">
            <a:spAutoFit/>
          </a:bodyPr>
          <a:lstStyle/>
          <a:p>
            <a:r>
              <a:rPr lang="de-DE" dirty="0"/>
              <a:t>In six month, the database should be updated, so it includes all recent publications, and additionally include features to make updating the database easier. This should reduce the work of a student for 6-months to only a few hours a month.</a:t>
            </a:r>
            <a:endParaRPr lang="en-US" dirty="0"/>
          </a:p>
        </p:txBody>
      </p:sp>
    </p:spTree>
    <p:extLst>
      <p:ext uri="{BB962C8B-B14F-4D97-AF65-F5344CB8AC3E}">
        <p14:creationId xmlns:p14="http://schemas.microsoft.com/office/powerpoint/2010/main" val="249501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7"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8"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4678A273-475D-4B33-A0A4-C057D39E401D}"/>
              </a:ext>
            </a:extLst>
          </p:cNvPr>
          <p:cNvSpPr>
            <a:spLocks noGrp="1"/>
          </p:cNvSpPr>
          <p:nvPr>
            <p:ph type="dt" sz="half" idx="10"/>
          </p:nvPr>
        </p:nvSpPr>
        <p:spPr>
          <a:xfrm>
            <a:off x="838200" y="6356350"/>
            <a:ext cx="1905000" cy="365125"/>
          </a:xfrm>
        </p:spPr>
        <p:txBody>
          <a:bodyPr vert="horz" lIns="91440" tIns="45720" rIns="91440" bIns="45720" rtlCol="0" anchor="ctr">
            <a:normAutofit/>
          </a:bodyPr>
          <a:lstStyle/>
          <a:p>
            <a:pPr>
              <a:spcAft>
                <a:spcPts val="600"/>
              </a:spcAft>
            </a:pPr>
            <a:fld id="{FC869165-E4FA-4AC3-B6F6-7C413C044D79}" type="datetime1">
              <a:rPr lang="en-US" smtClean="0"/>
              <a:pPr>
                <a:spcAft>
                  <a:spcPts val="600"/>
                </a:spcAft>
              </a:pPr>
              <a:t>2/17/2022</a:t>
            </a:fld>
            <a:endParaRPr lang="en-US"/>
          </a:p>
        </p:txBody>
      </p:sp>
      <p:sp>
        <p:nvSpPr>
          <p:cNvPr id="3" name="Footer Placeholder 2">
            <a:extLst>
              <a:ext uri="{FF2B5EF4-FFF2-40B4-BE49-F238E27FC236}">
                <a16:creationId xmlns:a16="http://schemas.microsoft.com/office/drawing/2014/main" id="{E6C04012-B852-4059-B36B-6FB0B6E44B48}"/>
              </a:ext>
            </a:extLst>
          </p:cNvPr>
          <p:cNvSpPr>
            <a:spLocks noGrp="1"/>
          </p:cNvSpPr>
          <p:nvPr>
            <p:ph type="ftr" sz="quarter" idx="11"/>
          </p:nvPr>
        </p:nvSpPr>
        <p:spPr>
          <a:xfrm>
            <a:off x="2858610" y="6356350"/>
            <a:ext cx="3372951" cy="365125"/>
          </a:xfrm>
        </p:spPr>
        <p:txBody>
          <a:bodyPr vert="horz" lIns="91440" tIns="45720" rIns="91440" bIns="45720" rtlCol="0" anchor="ctr">
            <a:normAutofit/>
          </a:bodyPr>
          <a:lstStyle/>
          <a:p>
            <a:pPr algn="r">
              <a:spcAft>
                <a:spcPts val="600"/>
              </a:spcAft>
            </a:pPr>
            <a:r>
              <a:rPr lang="en-US" kern="1200">
                <a:solidFill>
                  <a:schemeClr val="tx1">
                    <a:tint val="75000"/>
                  </a:schemeClr>
                </a:solidFill>
                <a:latin typeface="+mn-lt"/>
                <a:ea typeface="+mn-ea"/>
                <a:cs typeface="+mn-cs"/>
              </a:rPr>
              <a:t>jennifer.neumaier@t-online.de</a:t>
            </a:r>
          </a:p>
        </p:txBody>
      </p:sp>
      <p:sp>
        <p:nvSpPr>
          <p:cNvPr id="29"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A3B93664-412E-47BE-9D0B-5944E25B61FD}"/>
              </a:ext>
            </a:extLst>
          </p:cNvPr>
          <p:cNvSpPr txBox="1"/>
          <p:nvPr/>
        </p:nvSpPr>
        <p:spPr>
          <a:xfrm>
            <a:off x="267600" y="4147661"/>
            <a:ext cx="6103854" cy="667875"/>
          </a:xfrm>
          <a:prstGeom prst="rect">
            <a:avLst/>
          </a:prstGeom>
          <a:noFill/>
        </p:spPr>
        <p:txBody>
          <a:bodyPr wrap="square">
            <a:spAutoFit/>
          </a:bodyPr>
          <a:lstStyle/>
          <a:p>
            <a:pPr>
              <a:lnSpc>
                <a:spcPct val="90000"/>
              </a:lnSpc>
              <a:spcAft>
                <a:spcPts val="600"/>
              </a:spcAft>
            </a:pPr>
            <a:r>
              <a:rPr lang="en-US" i="1" dirty="0"/>
              <a:t>Bioinformatics</a:t>
            </a:r>
          </a:p>
          <a:p>
            <a:pPr lvl="1">
              <a:lnSpc>
                <a:spcPct val="90000"/>
              </a:lnSpc>
              <a:spcAft>
                <a:spcPts val="600"/>
              </a:spcAft>
            </a:pPr>
            <a:r>
              <a:rPr lang="en-US" dirty="0"/>
              <a:t>Lucas </a:t>
            </a:r>
            <a:r>
              <a:rPr lang="en-US" dirty="0" err="1"/>
              <a:t>Moitinho</a:t>
            </a:r>
            <a:r>
              <a:rPr lang="en-US"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267600" y="1570137"/>
            <a:ext cx="6103854" cy="667875"/>
          </a:xfrm>
          <a:prstGeom prst="rect">
            <a:avLst/>
          </a:prstGeom>
          <a:noFill/>
        </p:spPr>
        <p:txBody>
          <a:bodyPr wrap="square">
            <a:spAutoFit/>
          </a:bodyPr>
          <a:lstStyle/>
          <a:p>
            <a:pPr>
              <a:lnSpc>
                <a:spcPct val="90000"/>
              </a:lnSpc>
              <a:spcAft>
                <a:spcPts val="600"/>
              </a:spcAft>
            </a:pPr>
            <a:r>
              <a:rPr lang="en-US" i="1" dirty="0"/>
              <a:t>Transcriptomics</a:t>
            </a:r>
          </a:p>
          <a:p>
            <a:pPr lvl="1">
              <a:lnSpc>
                <a:spcPct val="90000"/>
              </a:lnSpc>
              <a:spcAft>
                <a:spcPts val="600"/>
              </a:spcAft>
            </a:pPr>
            <a:r>
              <a:rPr lang="en-US" dirty="0"/>
              <a:t>Katja Dierking (kdierking@zoologie.uni-kiel.de)</a:t>
            </a:r>
          </a:p>
        </p:txBody>
      </p:sp>
      <p:sp>
        <p:nvSpPr>
          <p:cNvPr id="34" name="TextBox 33">
            <a:extLst>
              <a:ext uri="{FF2B5EF4-FFF2-40B4-BE49-F238E27FC236}">
                <a16:creationId xmlns:a16="http://schemas.microsoft.com/office/drawing/2014/main" id="{C42F4557-373D-45D9-9380-88F24E35269E}"/>
              </a:ext>
            </a:extLst>
          </p:cNvPr>
          <p:cNvSpPr txBox="1"/>
          <p:nvPr/>
        </p:nvSpPr>
        <p:spPr>
          <a:xfrm>
            <a:off x="267600" y="2773072"/>
            <a:ext cx="6103854" cy="667875"/>
          </a:xfrm>
          <a:prstGeom prst="rect">
            <a:avLst/>
          </a:prstGeom>
          <a:noFill/>
        </p:spPr>
        <p:txBody>
          <a:bodyPr wrap="square">
            <a:spAutoFit/>
          </a:bodyPr>
          <a:lstStyle/>
          <a:p>
            <a:pPr>
              <a:lnSpc>
                <a:spcPct val="90000"/>
              </a:lnSpc>
              <a:spcAft>
                <a:spcPts val="600"/>
              </a:spcAft>
            </a:pPr>
            <a:r>
              <a:rPr lang="en-US" i="1" dirty="0" err="1"/>
              <a:t>WormBase</a:t>
            </a:r>
            <a:endParaRPr lang="en-US" i="1" dirty="0"/>
          </a:p>
          <a:p>
            <a:pPr lvl="1">
              <a:lnSpc>
                <a:spcPct val="90000"/>
              </a:lnSpc>
              <a:spcAft>
                <a:spcPts val="600"/>
              </a:spcAft>
            </a:pPr>
            <a:r>
              <a:rPr lang="en-US" dirty="0" err="1"/>
              <a:t>Wentao</a:t>
            </a:r>
            <a:r>
              <a:rPr lang="en-US" dirty="0"/>
              <a:t> Yang (Wentao.Yang@STJUDE.ORG)</a:t>
            </a:r>
          </a:p>
        </p:txBody>
      </p:sp>
      <p:sp>
        <p:nvSpPr>
          <p:cNvPr id="35" name="TextBox 34">
            <a:extLst>
              <a:ext uri="{FF2B5EF4-FFF2-40B4-BE49-F238E27FC236}">
                <a16:creationId xmlns:a16="http://schemas.microsoft.com/office/drawing/2014/main" id="{47287ECE-C4E5-4B11-BB50-8930F2931B5E}"/>
              </a:ext>
            </a:extLst>
          </p:cNvPr>
          <p:cNvSpPr txBox="1"/>
          <p:nvPr/>
        </p:nvSpPr>
        <p:spPr>
          <a:xfrm>
            <a:off x="267600" y="367202"/>
            <a:ext cx="6103854" cy="667875"/>
          </a:xfrm>
          <a:prstGeom prst="rect">
            <a:avLst/>
          </a:prstGeom>
          <a:noFill/>
        </p:spPr>
        <p:txBody>
          <a:bodyPr wrap="square">
            <a:spAutoFit/>
          </a:bodyPr>
          <a:lstStyle/>
          <a:p>
            <a:pPr>
              <a:lnSpc>
                <a:spcPct val="90000"/>
              </a:lnSpc>
              <a:spcAft>
                <a:spcPts val="600"/>
              </a:spcAft>
            </a:pPr>
            <a:r>
              <a:rPr lang="en-US" i="1" dirty="0"/>
              <a:t>Project holder</a:t>
            </a:r>
          </a:p>
          <a:p>
            <a:pPr lvl="1">
              <a:lnSpc>
                <a:spcPct val="90000"/>
              </a:lnSpc>
              <a:spcAft>
                <a:spcPts val="600"/>
              </a:spcAft>
            </a:pPr>
            <a:r>
              <a:rPr lang="en-US" dirty="0"/>
              <a:t>Hinrich Schulenburg (</a:t>
            </a:r>
            <a:r>
              <a:rPr lang="en-US" dirty="0">
                <a:hlinkClick r:id="rId4"/>
              </a:rPr>
              <a:t>hschulenburg@zoologie.uni-kiel.de</a:t>
            </a:r>
            <a:r>
              <a:rPr lang="en-US" dirty="0"/>
              <a:t> )</a:t>
            </a:r>
          </a:p>
        </p:txBody>
      </p:sp>
    </p:spTree>
    <p:extLst>
      <p:ext uri="{BB962C8B-B14F-4D97-AF65-F5344CB8AC3E}">
        <p14:creationId xmlns:p14="http://schemas.microsoft.com/office/powerpoint/2010/main" val="187085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77BC9-9E20-48CD-8DF2-00AB5ABE3060}"/>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E4A8AB43-CEE6-40D2-964F-BD6197347D4F}"/>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784672D0-E82F-4B08-9F06-822CBEDBDADF}"/>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RNA-seq metrics</a:t>
            </a:r>
            <a:endParaRPr lang="en-US" sz="3600" b="1" dirty="0"/>
          </a:p>
        </p:txBody>
      </p:sp>
      <p:sp>
        <p:nvSpPr>
          <p:cNvPr id="5" name="TextBox 4">
            <a:extLst>
              <a:ext uri="{FF2B5EF4-FFF2-40B4-BE49-F238E27FC236}">
                <a16:creationId xmlns:a16="http://schemas.microsoft.com/office/drawing/2014/main" id="{1584CF37-3C07-4B2C-B6FF-8D5906A85B4F}"/>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874B0A95-6D7F-40FA-B8F4-88342DF40106}"/>
              </a:ext>
            </a:extLst>
          </p:cNvPr>
          <p:cNvSpPr txBox="1"/>
          <p:nvPr/>
        </p:nvSpPr>
        <p:spPr>
          <a:xfrm>
            <a:off x="2275602" y="3844981"/>
            <a:ext cx="4609707" cy="2585323"/>
          </a:xfrm>
          <a:prstGeom prst="rect">
            <a:avLst/>
          </a:prstGeom>
          <a:noFill/>
        </p:spPr>
        <p:txBody>
          <a:bodyPr wrap="square" rtlCol="0">
            <a:spAutoFit/>
          </a:bodyPr>
          <a:lstStyle/>
          <a:p>
            <a:r>
              <a:rPr lang="de-DE" b="1" u="sng" dirty="0"/>
              <a:t>DESeq adjusts for differences in library composition:</a:t>
            </a:r>
          </a:p>
          <a:p>
            <a:pPr marL="285750" indent="-285750">
              <a:buFontTx/>
              <a:buChar char="-"/>
            </a:pPr>
            <a:r>
              <a:rPr lang="de-DE" dirty="0"/>
              <a:t>RNA-Seq is often used to compate one tissue type to another (e.g. Liver vs spleen)</a:t>
            </a:r>
          </a:p>
          <a:p>
            <a:pPr marL="285750" indent="-285750">
              <a:buFontTx/>
              <a:buChar char="-"/>
            </a:pPr>
            <a:r>
              <a:rPr lang="de-DE" dirty="0"/>
              <a:t>It could be that there are a lot of liver specific genes transcribed in liver but not in spleen</a:t>
            </a:r>
          </a:p>
          <a:p>
            <a:pPr marL="285750" indent="-285750">
              <a:buFontTx/>
              <a:buChar char="-"/>
            </a:pPr>
            <a:r>
              <a:rPr lang="de-DE" dirty="0"/>
              <a:t>Differences in library composition also due to trancription factor knock-outs</a:t>
            </a:r>
          </a:p>
        </p:txBody>
      </p:sp>
      <p:sp>
        <p:nvSpPr>
          <p:cNvPr id="8" name="TextBox 7">
            <a:extLst>
              <a:ext uri="{FF2B5EF4-FFF2-40B4-BE49-F238E27FC236}">
                <a16:creationId xmlns:a16="http://schemas.microsoft.com/office/drawing/2014/main" id="{B09EC3CE-8BC1-428F-B635-046A9DE1086D}"/>
              </a:ext>
            </a:extLst>
          </p:cNvPr>
          <p:cNvSpPr txBox="1"/>
          <p:nvPr/>
        </p:nvSpPr>
        <p:spPr>
          <a:xfrm>
            <a:off x="4580456" y="562553"/>
            <a:ext cx="3423087" cy="1200329"/>
          </a:xfrm>
          <a:prstGeom prst="rect">
            <a:avLst/>
          </a:prstGeom>
          <a:noFill/>
        </p:spPr>
        <p:txBody>
          <a:bodyPr wrap="square">
            <a:spAutoFit/>
          </a:bodyPr>
          <a:lstStyle/>
          <a:p>
            <a:r>
              <a:rPr lang="de-DE" b="1" u="sng" dirty="0"/>
              <a:t>Normalization in DESeq2 handles:</a:t>
            </a:r>
          </a:p>
          <a:p>
            <a:pPr marL="285750" indent="-285750">
              <a:buFontTx/>
              <a:buChar char="-"/>
            </a:pPr>
            <a:r>
              <a:rPr lang="de-DE" dirty="0"/>
              <a:t>Differences in library sizes</a:t>
            </a:r>
          </a:p>
          <a:p>
            <a:pPr marL="285750" indent="-285750">
              <a:buFontTx/>
              <a:buChar char="-"/>
            </a:pPr>
            <a:r>
              <a:rPr lang="de-DE" dirty="0"/>
              <a:t>Differences in library composition</a:t>
            </a:r>
          </a:p>
        </p:txBody>
      </p:sp>
      <p:sp>
        <p:nvSpPr>
          <p:cNvPr id="9" name="Arrow: Right 8">
            <a:extLst>
              <a:ext uri="{FF2B5EF4-FFF2-40B4-BE49-F238E27FC236}">
                <a16:creationId xmlns:a16="http://schemas.microsoft.com/office/drawing/2014/main" id="{D3461925-422A-4743-AB21-CC1B358DCAD7}"/>
              </a:ext>
            </a:extLst>
          </p:cNvPr>
          <p:cNvSpPr/>
          <p:nvPr/>
        </p:nvSpPr>
        <p:spPr>
          <a:xfrm rot="5400000">
            <a:off x="7916477" y="856707"/>
            <a:ext cx="1228366" cy="612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27197A-6780-46A5-AA62-D5853BA573DD}"/>
              </a:ext>
            </a:extLst>
          </p:cNvPr>
          <p:cNvSpPr txBox="1"/>
          <p:nvPr/>
        </p:nvSpPr>
        <p:spPr>
          <a:xfrm>
            <a:off x="6611627" y="1762882"/>
            <a:ext cx="5754001" cy="2862322"/>
          </a:xfrm>
          <a:prstGeom prst="rect">
            <a:avLst/>
          </a:prstGeom>
          <a:noFill/>
        </p:spPr>
        <p:txBody>
          <a:bodyPr wrap="square">
            <a:spAutoFit/>
          </a:bodyPr>
          <a:lstStyle/>
          <a:p>
            <a:r>
              <a:rPr lang="de-DE" b="1" u="sng" dirty="0"/>
              <a:t>Steps: </a:t>
            </a:r>
          </a:p>
          <a:p>
            <a:pPr marL="285750" indent="-285750">
              <a:buFontTx/>
              <a:buChar char="-"/>
            </a:pPr>
            <a:r>
              <a:rPr lang="de-DE" dirty="0"/>
              <a:t>log base e for every count</a:t>
            </a:r>
          </a:p>
          <a:p>
            <a:pPr marL="285750" indent="-285750">
              <a:buFontTx/>
              <a:buChar char="-"/>
            </a:pPr>
            <a:r>
              <a:rPr lang="de-DE" dirty="0"/>
              <a:t>Average each row of log values</a:t>
            </a:r>
          </a:p>
          <a:p>
            <a:pPr marL="285750" indent="-285750">
              <a:buFontTx/>
              <a:buChar char="-"/>
            </a:pPr>
            <a:r>
              <a:rPr lang="de-DE" dirty="0"/>
              <a:t>Filter out 0/Inf</a:t>
            </a:r>
          </a:p>
          <a:p>
            <a:pPr marL="285750" indent="-285750">
              <a:buFontTx/>
              <a:buChar char="-"/>
            </a:pPr>
            <a:r>
              <a:rPr lang="de-DE" dirty="0"/>
              <a:t>Subtract the average log value from the log(counts) (ratio)</a:t>
            </a:r>
          </a:p>
          <a:p>
            <a:pPr marL="285750" indent="-285750">
              <a:buFontTx/>
              <a:buChar char="-"/>
            </a:pPr>
            <a:r>
              <a:rPr lang="de-DE" dirty="0"/>
              <a:t>Calculate the median of the ratios for each sample</a:t>
            </a:r>
          </a:p>
          <a:p>
            <a:pPr marL="285750" indent="-285750">
              <a:buFontTx/>
              <a:buChar char="-"/>
            </a:pPr>
            <a:r>
              <a:rPr lang="de-DE" dirty="0"/>
              <a:t>Convert medians to „normal numbers“ to get the final scaling for each sampe</a:t>
            </a:r>
          </a:p>
          <a:p>
            <a:pPr marL="285750" indent="-285750">
              <a:buFontTx/>
              <a:buChar char="-"/>
            </a:pPr>
            <a:r>
              <a:rPr lang="de-DE" dirty="0"/>
              <a:t>Divide original read counts by the scaling factors</a:t>
            </a:r>
          </a:p>
        </p:txBody>
      </p:sp>
      <p:sp>
        <p:nvSpPr>
          <p:cNvPr id="15" name="TextBox 14">
            <a:extLst>
              <a:ext uri="{FF2B5EF4-FFF2-40B4-BE49-F238E27FC236}">
                <a16:creationId xmlns:a16="http://schemas.microsoft.com/office/drawing/2014/main" id="{9302969A-9AA8-4555-9E4F-597E83B248C5}"/>
              </a:ext>
            </a:extLst>
          </p:cNvPr>
          <p:cNvSpPr txBox="1"/>
          <p:nvPr/>
        </p:nvSpPr>
        <p:spPr>
          <a:xfrm>
            <a:off x="202676" y="937770"/>
            <a:ext cx="4609707" cy="3139321"/>
          </a:xfrm>
          <a:prstGeom prst="rect">
            <a:avLst/>
          </a:prstGeom>
          <a:noFill/>
        </p:spPr>
        <p:txBody>
          <a:bodyPr wrap="square" rtlCol="0">
            <a:spAutoFit/>
          </a:bodyPr>
          <a:lstStyle/>
          <a:p>
            <a:r>
              <a:rPr lang="de-DE" b="1" u="sng" dirty="0"/>
              <a:t>Techniques:</a:t>
            </a:r>
          </a:p>
          <a:p>
            <a:pPr marL="285750" indent="-285750">
              <a:buFontTx/>
              <a:buChar char="-"/>
            </a:pPr>
            <a:r>
              <a:rPr lang="de-DE" dirty="0"/>
              <a:t>RPKM (reads per kilobase million): normalized read counts for sequencing depth and gene length -&gt; for single end RNA-seq</a:t>
            </a:r>
          </a:p>
          <a:p>
            <a:pPr marL="285750" indent="-285750">
              <a:buFontTx/>
              <a:buChar char="-"/>
            </a:pPr>
            <a:r>
              <a:rPr lang="de-DE" dirty="0"/>
              <a:t>FPKM (fragments per kilobase million): normalized read counts for lsequencing depth and gene length -&gt; for paired end RNA-seq</a:t>
            </a:r>
          </a:p>
          <a:p>
            <a:pPr marL="285750" indent="-285750">
              <a:buFontTx/>
              <a:buChar char="-"/>
            </a:pPr>
            <a:r>
              <a:rPr lang="de-DE" dirty="0"/>
              <a:t>TPM (transcripts per million)</a:t>
            </a:r>
          </a:p>
          <a:p>
            <a:pPr marL="285750" indent="-285750">
              <a:buFontTx/>
              <a:buChar char="-"/>
            </a:pPr>
            <a:r>
              <a:rPr lang="de-DE" dirty="0"/>
              <a:t>DESeq2</a:t>
            </a:r>
          </a:p>
        </p:txBody>
      </p:sp>
    </p:spTree>
    <p:extLst>
      <p:ext uri="{BB962C8B-B14F-4D97-AF65-F5344CB8AC3E}">
        <p14:creationId xmlns:p14="http://schemas.microsoft.com/office/powerpoint/2010/main" val="76081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Manual data analysis</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EC34FB0F-A9E2-4B61-89D3-56A4495D901D}"/>
              </a:ext>
            </a:extLst>
          </p:cNvPr>
          <p:cNvSpPr txBox="1"/>
          <p:nvPr/>
        </p:nvSpPr>
        <p:spPr>
          <a:xfrm>
            <a:off x="405352" y="1150070"/>
            <a:ext cx="4609707" cy="923330"/>
          </a:xfrm>
          <a:prstGeom prst="rect">
            <a:avLst/>
          </a:prstGeom>
          <a:noFill/>
        </p:spPr>
        <p:txBody>
          <a:bodyPr wrap="square" rtlCol="0">
            <a:spAutoFit/>
          </a:bodyPr>
          <a:lstStyle/>
          <a:p>
            <a:r>
              <a:rPr lang="de-DE" b="1" u="sng" dirty="0"/>
              <a:t>To-Do:</a:t>
            </a:r>
          </a:p>
          <a:p>
            <a:r>
              <a:rPr lang="de-DE" dirty="0"/>
              <a:t>- Check out datasets in database to see by which rules datasets were included</a:t>
            </a:r>
            <a:endParaRPr lang="en-US" dirty="0"/>
          </a:p>
        </p:txBody>
      </p:sp>
      <p:sp>
        <p:nvSpPr>
          <p:cNvPr id="7" name="TextBox 6">
            <a:extLst>
              <a:ext uri="{FF2B5EF4-FFF2-40B4-BE49-F238E27FC236}">
                <a16:creationId xmlns:a16="http://schemas.microsoft.com/office/drawing/2014/main" id="{C5D41B3F-EBFD-4839-B91E-90DFA47B8330}"/>
              </a:ext>
            </a:extLst>
          </p:cNvPr>
          <p:cNvSpPr txBox="1"/>
          <p:nvPr/>
        </p:nvSpPr>
        <p:spPr>
          <a:xfrm>
            <a:off x="405352" y="2476277"/>
            <a:ext cx="4609707" cy="2862322"/>
          </a:xfrm>
          <a:prstGeom prst="rect">
            <a:avLst/>
          </a:prstGeom>
          <a:noFill/>
        </p:spPr>
        <p:txBody>
          <a:bodyPr wrap="square" rtlCol="0">
            <a:spAutoFit/>
          </a:bodyPr>
          <a:lstStyle/>
          <a:p>
            <a:r>
              <a:rPr lang="de-DE" b="1" u="sng" dirty="0"/>
              <a:t>Rules:</a:t>
            </a:r>
          </a:p>
          <a:p>
            <a:pPr marL="342900" indent="-342900">
              <a:buAutoNum type="arabicParenR"/>
            </a:pPr>
            <a:r>
              <a:rPr lang="en-US" dirty="0"/>
              <a:t>if reference provide gene set (usually supplemental files or figs), take it; </a:t>
            </a:r>
          </a:p>
          <a:p>
            <a:pPr marL="342900" indent="-342900">
              <a:buAutoNum type="arabicParenR"/>
            </a:pPr>
            <a:r>
              <a:rPr lang="en-US" dirty="0"/>
              <a:t>otherwise check GSE if they provide </a:t>
            </a:r>
            <a:r>
              <a:rPr lang="en-US" dirty="0" err="1"/>
              <a:t>geneset</a:t>
            </a:r>
            <a:r>
              <a:rPr lang="en-US" dirty="0"/>
              <a:t> in GSE; </a:t>
            </a:r>
          </a:p>
          <a:p>
            <a:pPr marL="342900" indent="-342900">
              <a:buAutoNum type="arabicParenR"/>
            </a:pPr>
            <a:r>
              <a:rPr lang="en-US" dirty="0"/>
              <a:t>if you can't find gene set in reference or GSE, do the analysis yourself to get the gene set.</a:t>
            </a:r>
          </a:p>
          <a:p>
            <a:pPr marL="342900" indent="-342900">
              <a:buAutoNum type="arabicParenR"/>
            </a:pPr>
            <a:r>
              <a:rPr lang="en-US" dirty="0"/>
              <a:t>Check </a:t>
            </a:r>
            <a:r>
              <a:rPr lang="en-US" dirty="0" err="1"/>
              <a:t>WormBase</a:t>
            </a:r>
            <a:r>
              <a:rPr lang="en-US" dirty="0"/>
              <a:t> Version -&gt; check gene name assignment</a:t>
            </a:r>
          </a:p>
        </p:txBody>
      </p:sp>
      <p:sp>
        <p:nvSpPr>
          <p:cNvPr id="8" name="TextBox 7">
            <a:extLst>
              <a:ext uri="{FF2B5EF4-FFF2-40B4-BE49-F238E27FC236}">
                <a16:creationId xmlns:a16="http://schemas.microsoft.com/office/drawing/2014/main" id="{B93F274A-F1D2-4329-B5AF-041B8650392C}"/>
              </a:ext>
            </a:extLst>
          </p:cNvPr>
          <p:cNvSpPr txBox="1"/>
          <p:nvPr/>
        </p:nvSpPr>
        <p:spPr>
          <a:xfrm>
            <a:off x="5848546" y="136525"/>
            <a:ext cx="4609707" cy="1200329"/>
          </a:xfrm>
          <a:prstGeom prst="rect">
            <a:avLst/>
          </a:prstGeom>
          <a:noFill/>
        </p:spPr>
        <p:txBody>
          <a:bodyPr wrap="square" rtlCol="0">
            <a:spAutoFit/>
          </a:bodyPr>
          <a:lstStyle/>
          <a:p>
            <a:r>
              <a:rPr lang="de-DE" b="1" u="sng" dirty="0"/>
              <a:t>Gene expression profiling by array:</a:t>
            </a:r>
          </a:p>
          <a:p>
            <a:pPr marL="285750" indent="-285750">
              <a:buFontTx/>
              <a:buChar char="-"/>
            </a:pPr>
            <a:r>
              <a:rPr lang="de-DE" dirty="0"/>
              <a:t>E.g. ChiP-Seq</a:t>
            </a:r>
          </a:p>
          <a:p>
            <a:pPr marL="285750" indent="-285750">
              <a:buFontTx/>
              <a:buChar char="-"/>
            </a:pPr>
            <a:r>
              <a:rPr lang="de-DE" dirty="0"/>
              <a:t>Datasets per GSM in GEO</a:t>
            </a:r>
          </a:p>
          <a:p>
            <a:pPr marL="285750" indent="-285750">
              <a:buFontTx/>
              <a:buChar char="-"/>
            </a:pPr>
            <a:r>
              <a:rPr lang="de-DE" dirty="0"/>
              <a:t>Dataset consists of counts </a:t>
            </a:r>
          </a:p>
        </p:txBody>
      </p:sp>
      <p:sp>
        <p:nvSpPr>
          <p:cNvPr id="9" name="TextBox 8">
            <a:extLst>
              <a:ext uri="{FF2B5EF4-FFF2-40B4-BE49-F238E27FC236}">
                <a16:creationId xmlns:a16="http://schemas.microsoft.com/office/drawing/2014/main" id="{B2443EFD-DDE4-403D-8DE0-CCDE771A8042}"/>
              </a:ext>
            </a:extLst>
          </p:cNvPr>
          <p:cNvSpPr txBox="1"/>
          <p:nvPr/>
        </p:nvSpPr>
        <p:spPr>
          <a:xfrm>
            <a:off x="5848546" y="2354605"/>
            <a:ext cx="4609707" cy="1754326"/>
          </a:xfrm>
          <a:prstGeom prst="rect">
            <a:avLst/>
          </a:prstGeom>
          <a:noFill/>
        </p:spPr>
        <p:txBody>
          <a:bodyPr wrap="square" rtlCol="0">
            <a:spAutoFit/>
          </a:bodyPr>
          <a:lstStyle/>
          <a:p>
            <a:r>
              <a:rPr lang="de-DE" b="1" u="sng" dirty="0"/>
              <a:t>Gene expression profiling by high-throughput sequencing:</a:t>
            </a:r>
          </a:p>
          <a:p>
            <a:pPr marL="285750" indent="-285750">
              <a:buFontTx/>
              <a:buChar char="-"/>
            </a:pPr>
            <a:r>
              <a:rPr lang="de-DE" dirty="0"/>
              <a:t>E.g. RNA-Seq</a:t>
            </a:r>
          </a:p>
          <a:p>
            <a:pPr marL="285750" indent="-285750">
              <a:buFontTx/>
              <a:buChar char="-"/>
            </a:pPr>
            <a:r>
              <a:rPr lang="de-DE" dirty="0"/>
              <a:t>Dataset consists of normalized DeSeq counts</a:t>
            </a:r>
          </a:p>
          <a:p>
            <a:pPr marL="285750" indent="-285750">
              <a:buFontTx/>
              <a:buChar char="-"/>
            </a:pPr>
            <a:r>
              <a:rPr lang="de-DE" dirty="0"/>
              <a:t>Log2 ratio </a:t>
            </a:r>
          </a:p>
        </p:txBody>
      </p:sp>
    </p:spTree>
    <p:extLst>
      <p:ext uri="{BB962C8B-B14F-4D97-AF65-F5344CB8AC3E}">
        <p14:creationId xmlns:p14="http://schemas.microsoft.com/office/powerpoint/2010/main" val="415831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7AEEF9-18B3-4BBD-A321-7851B129AF9D}"/>
              </a:ext>
            </a:extLst>
          </p:cNvPr>
          <p:cNvSpPr>
            <a:spLocks noGrp="1"/>
          </p:cNvSpPr>
          <p:nvPr>
            <p:ph type="dt" sz="half" idx="10"/>
          </p:nvPr>
        </p:nvSpPr>
        <p:spPr/>
        <p:txBody>
          <a:bodyPr/>
          <a:lstStyle/>
          <a:p>
            <a:fld id="{A5F007CA-CC09-4561-9FCD-CE44B6E86F3A}" type="datetime1">
              <a:rPr lang="en-US" smtClean="0"/>
              <a:t>2/17/2022</a:t>
            </a:fld>
            <a:endParaRPr lang="en-US"/>
          </a:p>
        </p:txBody>
      </p:sp>
      <p:sp>
        <p:nvSpPr>
          <p:cNvPr id="5" name="Footer Placeholder 4">
            <a:extLst>
              <a:ext uri="{FF2B5EF4-FFF2-40B4-BE49-F238E27FC236}">
                <a16:creationId xmlns:a16="http://schemas.microsoft.com/office/drawing/2014/main" id="{8AFA12D0-5A50-4785-8788-D1AA7B0C1093}"/>
              </a:ext>
            </a:extLst>
          </p:cNvPr>
          <p:cNvSpPr>
            <a:spLocks noGrp="1"/>
          </p:cNvSpPr>
          <p:nvPr>
            <p:ph type="ftr" sz="quarter" idx="11"/>
          </p:nvPr>
        </p:nvSpPr>
        <p:spPr/>
        <p:txBody>
          <a:bodyPr/>
          <a:lstStyle/>
          <a:p>
            <a:r>
              <a:rPr lang="en-US"/>
              <a:t>jennifer.neumaier@t-online.de</a:t>
            </a:r>
          </a:p>
        </p:txBody>
      </p:sp>
      <p:cxnSp>
        <p:nvCxnSpPr>
          <p:cNvPr id="6" name="AutoShape 3">
            <a:extLst>
              <a:ext uri="{FF2B5EF4-FFF2-40B4-BE49-F238E27FC236}">
                <a16:creationId xmlns:a16="http://schemas.microsoft.com/office/drawing/2014/main" id="{AC9B8988-DA20-4A5E-ADB4-A16C70611510}"/>
              </a:ext>
            </a:extLst>
          </p:cNvPr>
          <p:cNvCxnSpPr>
            <a:cxnSpLocks noChangeShapeType="1"/>
            <a:stCxn id="9" idx="2"/>
            <a:endCxn id="10" idx="0"/>
          </p:cNvCxnSpPr>
          <p:nvPr>
            <p:custDataLst>
              <p:tags r:id="rId1"/>
            </p:custDataLst>
          </p:nvPr>
        </p:nvCxnSpPr>
        <p:spPr bwMode="auto">
          <a:xfrm rot="5400000">
            <a:off x="3575853" y="-115882"/>
            <a:ext cx="490132" cy="455016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5">
            <a:extLst>
              <a:ext uri="{FF2B5EF4-FFF2-40B4-BE49-F238E27FC236}">
                <a16:creationId xmlns:a16="http://schemas.microsoft.com/office/drawing/2014/main" id="{73134D0A-A112-4590-8AE6-051DCD10F09C}"/>
              </a:ext>
            </a:extLst>
          </p:cNvPr>
          <p:cNvCxnSpPr>
            <a:cxnSpLocks noChangeShapeType="1"/>
            <a:stCxn id="9" idx="2"/>
            <a:endCxn id="12" idx="0"/>
          </p:cNvCxnSpPr>
          <p:nvPr>
            <p:custDataLst>
              <p:tags r:id="rId2"/>
            </p:custDataLst>
          </p:nvPr>
        </p:nvCxnSpPr>
        <p:spPr bwMode="auto">
          <a:xfrm rot="16200000" flipH="1">
            <a:off x="6621743" y="1388389"/>
            <a:ext cx="490132" cy="1541619"/>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hteck 26">
            <a:extLst>
              <a:ext uri="{FF2B5EF4-FFF2-40B4-BE49-F238E27FC236}">
                <a16:creationId xmlns:a16="http://schemas.microsoft.com/office/drawing/2014/main" id="{77A43BFF-D75F-4F60-BB78-05865D415362}"/>
              </a:ext>
            </a:extLst>
          </p:cNvPr>
          <p:cNvSpPr/>
          <p:nvPr>
            <p:custDataLst>
              <p:tags r:id="rId3"/>
            </p:custDataLst>
          </p:nvPr>
        </p:nvSpPr>
        <p:spPr bwMode="auto">
          <a:xfrm>
            <a:off x="4934729" y="1125069"/>
            <a:ext cx="2322541" cy="789064"/>
          </a:xfrm>
          <a:prstGeom prst="rect">
            <a:avLst/>
          </a:prstGeom>
          <a:solidFill>
            <a:srgbClr val="FF09BF"/>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2000" b="1" dirty="0" err="1">
                <a:solidFill>
                  <a:schemeClr val="bg1"/>
                </a:solidFill>
              </a:rPr>
              <a:t>WormExp</a:t>
            </a:r>
            <a:endParaRPr lang="en-US" sz="1600" b="1" dirty="0">
              <a:solidFill>
                <a:schemeClr val="bg1"/>
              </a:solidFill>
            </a:endParaRPr>
          </a:p>
        </p:txBody>
      </p:sp>
      <p:sp>
        <p:nvSpPr>
          <p:cNvPr id="10" name="Rechteck 14">
            <a:extLst>
              <a:ext uri="{FF2B5EF4-FFF2-40B4-BE49-F238E27FC236}">
                <a16:creationId xmlns:a16="http://schemas.microsoft.com/office/drawing/2014/main" id="{FFF51D79-1F79-4D8A-B06E-7C8223FEEBB3}"/>
              </a:ext>
            </a:extLst>
          </p:cNvPr>
          <p:cNvSpPr/>
          <p:nvPr>
            <p:custDataLst>
              <p:tags r:id="rId4"/>
            </p:custDataLst>
          </p:nvPr>
        </p:nvSpPr>
        <p:spPr bwMode="auto">
          <a:xfrm>
            <a:off x="384567" y="2404265"/>
            <a:ext cx="2322539" cy="789064"/>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Project management</a:t>
            </a:r>
          </a:p>
        </p:txBody>
      </p:sp>
      <p:sp>
        <p:nvSpPr>
          <p:cNvPr id="11" name="Rechteck 14">
            <a:extLst>
              <a:ext uri="{FF2B5EF4-FFF2-40B4-BE49-F238E27FC236}">
                <a16:creationId xmlns:a16="http://schemas.microsoft.com/office/drawing/2014/main" id="{205CEBED-37BA-49DA-B4C9-CF7C39EEB23F}"/>
              </a:ext>
            </a:extLst>
          </p:cNvPr>
          <p:cNvSpPr/>
          <p:nvPr>
            <p:custDataLst>
              <p:tags r:id="rId5"/>
            </p:custDataLst>
          </p:nvPr>
        </p:nvSpPr>
        <p:spPr bwMode="auto">
          <a:xfrm>
            <a:off x="3462865" y="2404266"/>
            <a:ext cx="232253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Transcriptomics data</a:t>
            </a:r>
          </a:p>
        </p:txBody>
      </p:sp>
      <p:sp>
        <p:nvSpPr>
          <p:cNvPr id="12" name="Rechteck 14">
            <a:extLst>
              <a:ext uri="{FF2B5EF4-FFF2-40B4-BE49-F238E27FC236}">
                <a16:creationId xmlns:a16="http://schemas.microsoft.com/office/drawing/2014/main" id="{27771B50-D1D2-4894-A0CE-192D5F433605}"/>
              </a:ext>
            </a:extLst>
          </p:cNvPr>
          <p:cNvSpPr/>
          <p:nvPr>
            <p:custDataLst>
              <p:tags r:id="rId6"/>
            </p:custDataLst>
          </p:nvPr>
        </p:nvSpPr>
        <p:spPr bwMode="auto">
          <a:xfrm>
            <a:off x="6476349" y="2404265"/>
            <a:ext cx="2322539"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Optimization</a:t>
            </a:r>
          </a:p>
        </p:txBody>
      </p:sp>
      <p:sp>
        <p:nvSpPr>
          <p:cNvPr id="13" name="Rechteck 14">
            <a:extLst>
              <a:ext uri="{FF2B5EF4-FFF2-40B4-BE49-F238E27FC236}">
                <a16:creationId xmlns:a16="http://schemas.microsoft.com/office/drawing/2014/main" id="{B56A16B8-987B-4E52-A22C-B49CFD543112}"/>
              </a:ext>
            </a:extLst>
          </p:cNvPr>
          <p:cNvSpPr/>
          <p:nvPr>
            <p:custDataLst>
              <p:tags r:id="rId7"/>
            </p:custDataLst>
          </p:nvPr>
        </p:nvSpPr>
        <p:spPr bwMode="auto">
          <a:xfrm>
            <a:off x="1066726" y="4788578"/>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Requirements</a:t>
            </a:r>
          </a:p>
        </p:txBody>
      </p:sp>
      <p:sp>
        <p:nvSpPr>
          <p:cNvPr id="14" name="Rechteck 14">
            <a:extLst>
              <a:ext uri="{FF2B5EF4-FFF2-40B4-BE49-F238E27FC236}">
                <a16:creationId xmlns:a16="http://schemas.microsoft.com/office/drawing/2014/main" id="{224AFCC8-D2DB-4BA1-B125-C049074D6F62}"/>
              </a:ext>
            </a:extLst>
          </p:cNvPr>
          <p:cNvSpPr/>
          <p:nvPr>
            <p:custDataLst>
              <p:tags r:id="rId8"/>
            </p:custDataLst>
          </p:nvPr>
        </p:nvSpPr>
        <p:spPr bwMode="auto">
          <a:xfrm>
            <a:off x="1066726" y="3581775"/>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Goals</a:t>
            </a:r>
          </a:p>
        </p:txBody>
      </p:sp>
      <p:sp>
        <p:nvSpPr>
          <p:cNvPr id="15" name="Rechteck 14">
            <a:extLst>
              <a:ext uri="{FF2B5EF4-FFF2-40B4-BE49-F238E27FC236}">
                <a16:creationId xmlns:a16="http://schemas.microsoft.com/office/drawing/2014/main" id="{046FD559-3A16-4C07-BC5A-F62124E49990}"/>
              </a:ext>
            </a:extLst>
          </p:cNvPr>
          <p:cNvSpPr/>
          <p:nvPr>
            <p:custDataLst>
              <p:tags r:id="rId9"/>
            </p:custDataLst>
          </p:nvPr>
        </p:nvSpPr>
        <p:spPr bwMode="auto">
          <a:xfrm>
            <a:off x="1071251" y="4180571"/>
            <a:ext cx="1592921" cy="490133"/>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Strategy</a:t>
            </a:r>
          </a:p>
        </p:txBody>
      </p:sp>
      <p:sp>
        <p:nvSpPr>
          <p:cNvPr id="19" name="Rechteck 14">
            <a:extLst>
              <a:ext uri="{FF2B5EF4-FFF2-40B4-BE49-F238E27FC236}">
                <a16:creationId xmlns:a16="http://schemas.microsoft.com/office/drawing/2014/main" id="{8B724600-B504-4001-8518-F067DECC0A27}"/>
              </a:ext>
            </a:extLst>
          </p:cNvPr>
          <p:cNvSpPr/>
          <p:nvPr>
            <p:custDataLst>
              <p:tags r:id="rId10"/>
            </p:custDataLst>
          </p:nvPr>
        </p:nvSpPr>
        <p:spPr bwMode="auto">
          <a:xfrm>
            <a:off x="3859741" y="3467744"/>
            <a:ext cx="1964082" cy="610843"/>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de-DE" sz="1600" dirty="0"/>
              <a:t>Compile list with all needed databases</a:t>
            </a:r>
            <a:endParaRPr lang="en-US" sz="1600" dirty="0"/>
          </a:p>
        </p:txBody>
      </p:sp>
      <p:sp>
        <p:nvSpPr>
          <p:cNvPr id="20" name="Rechteck 14">
            <a:extLst>
              <a:ext uri="{FF2B5EF4-FFF2-40B4-BE49-F238E27FC236}">
                <a16:creationId xmlns:a16="http://schemas.microsoft.com/office/drawing/2014/main" id="{B40DA2A2-156D-427C-8C31-1CF32AB7FA9A}"/>
              </a:ext>
            </a:extLst>
          </p:cNvPr>
          <p:cNvSpPr/>
          <p:nvPr>
            <p:custDataLst>
              <p:tags r:id="rId11"/>
            </p:custDataLst>
          </p:nvPr>
        </p:nvSpPr>
        <p:spPr bwMode="auto">
          <a:xfrm>
            <a:off x="3843213" y="4239976"/>
            <a:ext cx="198060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Get lists with all the newest, published data</a:t>
            </a:r>
          </a:p>
        </p:txBody>
      </p:sp>
      <p:sp>
        <p:nvSpPr>
          <p:cNvPr id="21" name="Rechteck 14">
            <a:extLst>
              <a:ext uri="{FF2B5EF4-FFF2-40B4-BE49-F238E27FC236}">
                <a16:creationId xmlns:a16="http://schemas.microsoft.com/office/drawing/2014/main" id="{AF98B835-648A-4B1A-974B-4581F9DB119D}"/>
              </a:ext>
            </a:extLst>
          </p:cNvPr>
          <p:cNvSpPr/>
          <p:nvPr>
            <p:custDataLst>
              <p:tags r:id="rId12"/>
            </p:custDataLst>
          </p:nvPr>
        </p:nvSpPr>
        <p:spPr bwMode="auto">
          <a:xfrm>
            <a:off x="3843213" y="5204415"/>
            <a:ext cx="1980609" cy="55604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Sort new data into categories</a:t>
            </a:r>
          </a:p>
        </p:txBody>
      </p:sp>
      <p:sp>
        <p:nvSpPr>
          <p:cNvPr id="22" name="Rechteck 14">
            <a:extLst>
              <a:ext uri="{FF2B5EF4-FFF2-40B4-BE49-F238E27FC236}">
                <a16:creationId xmlns:a16="http://schemas.microsoft.com/office/drawing/2014/main" id="{805B716C-DAB8-42B3-9D2A-65E86E4B82C2}"/>
              </a:ext>
            </a:extLst>
          </p:cNvPr>
          <p:cNvSpPr/>
          <p:nvPr>
            <p:custDataLst>
              <p:tags r:id="rId13"/>
            </p:custDataLst>
          </p:nvPr>
        </p:nvSpPr>
        <p:spPr bwMode="auto">
          <a:xfrm>
            <a:off x="7072440" y="3462438"/>
            <a:ext cx="1726448" cy="610843"/>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database search</a:t>
            </a:r>
          </a:p>
        </p:txBody>
      </p:sp>
      <p:sp>
        <p:nvSpPr>
          <p:cNvPr id="23" name="Rechteck 14">
            <a:extLst>
              <a:ext uri="{FF2B5EF4-FFF2-40B4-BE49-F238E27FC236}">
                <a16:creationId xmlns:a16="http://schemas.microsoft.com/office/drawing/2014/main" id="{FBE361F7-F502-48AD-8E2D-2E767D629BE4}"/>
              </a:ext>
            </a:extLst>
          </p:cNvPr>
          <p:cNvSpPr/>
          <p:nvPr>
            <p:custDataLst>
              <p:tags r:id="rId14"/>
            </p:custDataLst>
          </p:nvPr>
        </p:nvSpPr>
        <p:spPr bwMode="auto">
          <a:xfrm>
            <a:off x="7072440" y="4256506"/>
            <a:ext cx="1726447"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automated email notification</a:t>
            </a:r>
          </a:p>
        </p:txBody>
      </p:sp>
      <p:cxnSp>
        <p:nvCxnSpPr>
          <p:cNvPr id="59" name="Connector: Elbow 58">
            <a:extLst>
              <a:ext uri="{FF2B5EF4-FFF2-40B4-BE49-F238E27FC236}">
                <a16:creationId xmlns:a16="http://schemas.microsoft.com/office/drawing/2014/main" id="{5ABE6FB4-F6D9-4631-84F2-5B2C6F420CF6}"/>
              </a:ext>
            </a:extLst>
          </p:cNvPr>
          <p:cNvCxnSpPr>
            <a:stCxn id="10" idx="2"/>
            <a:endCxn id="14" idx="1"/>
          </p:cNvCxnSpPr>
          <p:nvPr/>
        </p:nvCxnSpPr>
        <p:spPr>
          <a:xfrm rot="5400000">
            <a:off x="991829" y="3268227"/>
            <a:ext cx="628907" cy="479111"/>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A33F0483-D122-48BF-AAFA-CDAD56E70610}"/>
              </a:ext>
            </a:extLst>
          </p:cNvPr>
          <p:cNvCxnSpPr>
            <a:cxnSpLocks/>
            <a:stCxn id="10" idx="2"/>
            <a:endCxn id="15" idx="1"/>
          </p:cNvCxnSpPr>
          <p:nvPr/>
        </p:nvCxnSpPr>
        <p:spPr>
          <a:xfrm rot="5400000">
            <a:off x="692390" y="3572190"/>
            <a:ext cx="1232309" cy="474586"/>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C2EFF10B-7345-476A-B6E0-BC52BD0A3A76}"/>
              </a:ext>
            </a:extLst>
          </p:cNvPr>
          <p:cNvCxnSpPr>
            <a:cxnSpLocks/>
            <a:stCxn id="10" idx="2"/>
            <a:endCxn id="13" idx="1"/>
          </p:cNvCxnSpPr>
          <p:nvPr/>
        </p:nvCxnSpPr>
        <p:spPr>
          <a:xfrm rot="5400000">
            <a:off x="388427" y="3871629"/>
            <a:ext cx="1835710" cy="479111"/>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1A2BBA16-86AC-4ACD-8895-D9FA3863FEDD}"/>
              </a:ext>
            </a:extLst>
          </p:cNvPr>
          <p:cNvCxnSpPr>
            <a:cxnSpLocks/>
            <a:stCxn id="11" idx="2"/>
            <a:endCxn id="19" idx="1"/>
          </p:cNvCxnSpPr>
          <p:nvPr/>
        </p:nvCxnSpPr>
        <p:spPr>
          <a:xfrm rot="5400000">
            <a:off x="3952020" y="3101051"/>
            <a:ext cx="579836" cy="764394"/>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AE8DAE8F-B434-4053-BEC1-19960141D936}"/>
              </a:ext>
            </a:extLst>
          </p:cNvPr>
          <p:cNvCxnSpPr>
            <a:cxnSpLocks/>
            <a:stCxn id="11" idx="2"/>
            <a:endCxn id="20" idx="1"/>
          </p:cNvCxnSpPr>
          <p:nvPr/>
        </p:nvCxnSpPr>
        <p:spPr>
          <a:xfrm rot="5400000">
            <a:off x="3513085" y="3523458"/>
            <a:ext cx="1441178" cy="780922"/>
          </a:xfrm>
          <a:prstGeom prst="bentConnector4">
            <a:avLst>
              <a:gd name="adj1" fmla="val 9241"/>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42712B9E-CFE6-4DDE-BA66-3A745593464E}"/>
              </a:ext>
            </a:extLst>
          </p:cNvPr>
          <p:cNvCxnSpPr>
            <a:cxnSpLocks/>
            <a:stCxn id="11" idx="2"/>
            <a:endCxn id="21" idx="1"/>
          </p:cNvCxnSpPr>
          <p:nvPr/>
        </p:nvCxnSpPr>
        <p:spPr>
          <a:xfrm rot="5400000">
            <a:off x="3089121" y="3947422"/>
            <a:ext cx="2289107" cy="780922"/>
          </a:xfrm>
          <a:prstGeom prst="bentConnector4">
            <a:avLst>
              <a:gd name="adj1" fmla="val 6378"/>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91B45BF9-52D1-468E-8050-10D05E273AA4}"/>
              </a:ext>
            </a:extLst>
          </p:cNvPr>
          <p:cNvCxnSpPr>
            <a:cxnSpLocks/>
            <a:stCxn id="12" idx="2"/>
            <a:endCxn id="22" idx="1"/>
          </p:cNvCxnSpPr>
          <p:nvPr/>
        </p:nvCxnSpPr>
        <p:spPr>
          <a:xfrm rot="5400000">
            <a:off x="7067765" y="3198005"/>
            <a:ext cx="574531" cy="565179"/>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47C6F08F-D89C-4CE0-812E-75F02280B3E4}"/>
              </a:ext>
            </a:extLst>
          </p:cNvPr>
          <p:cNvCxnSpPr>
            <a:cxnSpLocks/>
            <a:stCxn id="12" idx="2"/>
            <a:endCxn id="23" idx="1"/>
          </p:cNvCxnSpPr>
          <p:nvPr/>
        </p:nvCxnSpPr>
        <p:spPr>
          <a:xfrm rot="5400000">
            <a:off x="6626176" y="3639594"/>
            <a:ext cx="1457709" cy="565179"/>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9B8B0702-697B-41A7-ADCF-EAA345F17699}"/>
              </a:ext>
            </a:extLst>
          </p:cNvPr>
          <p:cNvCxnSpPr>
            <a:cxnSpLocks/>
            <a:stCxn id="9" idx="2"/>
            <a:endCxn id="11" idx="0"/>
          </p:cNvCxnSpPr>
          <p:nvPr/>
        </p:nvCxnSpPr>
        <p:spPr>
          <a:xfrm rot="5400000">
            <a:off x="5115002" y="1423267"/>
            <a:ext cx="490133" cy="14718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8" name="Rechteck 14">
            <a:extLst>
              <a:ext uri="{FF2B5EF4-FFF2-40B4-BE49-F238E27FC236}">
                <a16:creationId xmlns:a16="http://schemas.microsoft.com/office/drawing/2014/main" id="{BEC08CF4-F2F4-4A7C-9E09-A078DF1F5DD6}"/>
              </a:ext>
            </a:extLst>
          </p:cNvPr>
          <p:cNvSpPr/>
          <p:nvPr>
            <p:custDataLst>
              <p:tags r:id="rId15"/>
            </p:custDataLst>
          </p:nvPr>
        </p:nvSpPr>
        <p:spPr bwMode="auto">
          <a:xfrm>
            <a:off x="9501223" y="2404265"/>
            <a:ext cx="2322539" cy="78906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Quality management</a:t>
            </a:r>
          </a:p>
        </p:txBody>
      </p:sp>
      <p:cxnSp>
        <p:nvCxnSpPr>
          <p:cNvPr id="109" name="AutoShape 5">
            <a:extLst>
              <a:ext uri="{FF2B5EF4-FFF2-40B4-BE49-F238E27FC236}">
                <a16:creationId xmlns:a16="http://schemas.microsoft.com/office/drawing/2014/main" id="{4FADAA22-FB11-4C8B-9D81-4DA9ECFCA3A8}"/>
              </a:ext>
            </a:extLst>
          </p:cNvPr>
          <p:cNvCxnSpPr>
            <a:cxnSpLocks noChangeShapeType="1"/>
            <a:stCxn id="9" idx="2"/>
            <a:endCxn id="108" idx="0"/>
          </p:cNvCxnSpPr>
          <p:nvPr>
            <p:custDataLst>
              <p:tags r:id="rId16"/>
            </p:custDataLst>
          </p:nvPr>
        </p:nvCxnSpPr>
        <p:spPr bwMode="auto">
          <a:xfrm rot="16200000" flipH="1">
            <a:off x="8134180" y="-124048"/>
            <a:ext cx="490132" cy="456649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echteck 14">
            <a:extLst>
              <a:ext uri="{FF2B5EF4-FFF2-40B4-BE49-F238E27FC236}">
                <a16:creationId xmlns:a16="http://schemas.microsoft.com/office/drawing/2014/main" id="{91793491-D910-4EC8-8B26-BA90E328DEEA}"/>
              </a:ext>
            </a:extLst>
          </p:cNvPr>
          <p:cNvSpPr/>
          <p:nvPr>
            <p:custDataLst>
              <p:tags r:id="rId17"/>
            </p:custDataLst>
          </p:nvPr>
        </p:nvSpPr>
        <p:spPr bwMode="auto">
          <a:xfrm>
            <a:off x="10091193" y="3432188"/>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Guide for </a:t>
            </a:r>
            <a:r>
              <a:rPr lang="en-US" sz="1600" dirty="0" err="1"/>
              <a:t>WormBase</a:t>
            </a:r>
            <a:endParaRPr lang="en-US" sz="1600" dirty="0"/>
          </a:p>
        </p:txBody>
      </p:sp>
      <p:cxnSp>
        <p:nvCxnSpPr>
          <p:cNvPr id="113" name="Connector: Elbow 112">
            <a:extLst>
              <a:ext uri="{FF2B5EF4-FFF2-40B4-BE49-F238E27FC236}">
                <a16:creationId xmlns:a16="http://schemas.microsoft.com/office/drawing/2014/main" id="{AAEF51BF-2615-462F-A010-1FEC2DFCA79E}"/>
              </a:ext>
            </a:extLst>
          </p:cNvPr>
          <p:cNvCxnSpPr>
            <a:cxnSpLocks/>
            <a:stCxn id="108" idx="2"/>
            <a:endCxn id="112" idx="1"/>
          </p:cNvCxnSpPr>
          <p:nvPr/>
        </p:nvCxnSpPr>
        <p:spPr>
          <a:xfrm rot="5400000">
            <a:off x="10075234" y="3209288"/>
            <a:ext cx="603218" cy="571300"/>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117" name="Rechteck 14">
            <a:extLst>
              <a:ext uri="{FF2B5EF4-FFF2-40B4-BE49-F238E27FC236}">
                <a16:creationId xmlns:a16="http://schemas.microsoft.com/office/drawing/2014/main" id="{3C36A70D-48AC-487A-A4FC-9F25167EDBF4}"/>
              </a:ext>
            </a:extLst>
          </p:cNvPr>
          <p:cNvSpPr/>
          <p:nvPr>
            <p:custDataLst>
              <p:tags r:id="rId18"/>
            </p:custDataLst>
          </p:nvPr>
        </p:nvSpPr>
        <p:spPr bwMode="auto">
          <a:xfrm>
            <a:off x="10091193" y="4318217"/>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Write SOP for updating database</a:t>
            </a:r>
          </a:p>
        </p:txBody>
      </p:sp>
      <p:cxnSp>
        <p:nvCxnSpPr>
          <p:cNvPr id="118" name="Connector: Elbow 117">
            <a:extLst>
              <a:ext uri="{FF2B5EF4-FFF2-40B4-BE49-F238E27FC236}">
                <a16:creationId xmlns:a16="http://schemas.microsoft.com/office/drawing/2014/main" id="{134D0BD5-CE8D-42B4-8062-2F098F6B2EA3}"/>
              </a:ext>
            </a:extLst>
          </p:cNvPr>
          <p:cNvCxnSpPr>
            <a:cxnSpLocks/>
            <a:stCxn id="108" idx="2"/>
            <a:endCxn id="117" idx="1"/>
          </p:cNvCxnSpPr>
          <p:nvPr/>
        </p:nvCxnSpPr>
        <p:spPr>
          <a:xfrm rot="5400000">
            <a:off x="9632220" y="3652302"/>
            <a:ext cx="1489247" cy="571300"/>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pic>
        <p:nvPicPr>
          <p:cNvPr id="126" name="Graphic 125" descr="Checkmark with solid fill">
            <a:extLst>
              <a:ext uri="{FF2B5EF4-FFF2-40B4-BE49-F238E27FC236}">
                <a16:creationId xmlns:a16="http://schemas.microsoft.com/office/drawing/2014/main" id="{8CFE5D94-FF74-4FFF-93AA-94381B4565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65222" y="3599573"/>
            <a:ext cx="409535" cy="409535"/>
          </a:xfrm>
          <a:prstGeom prst="rect">
            <a:avLst/>
          </a:prstGeom>
        </p:spPr>
      </p:pic>
      <p:pic>
        <p:nvPicPr>
          <p:cNvPr id="127" name="Graphic 126" descr="Checkmark with solid fill">
            <a:extLst>
              <a:ext uri="{FF2B5EF4-FFF2-40B4-BE49-F238E27FC236}">
                <a16:creationId xmlns:a16="http://schemas.microsoft.com/office/drawing/2014/main" id="{675BB6D9-69CF-4F59-AA4D-F4FFB6FE307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20111" y="4184439"/>
            <a:ext cx="409535" cy="409535"/>
          </a:xfrm>
          <a:prstGeom prst="rect">
            <a:avLst/>
          </a:prstGeom>
        </p:spPr>
      </p:pic>
      <p:sp>
        <p:nvSpPr>
          <p:cNvPr id="131" name="Title 123">
            <a:extLst>
              <a:ext uri="{FF2B5EF4-FFF2-40B4-BE49-F238E27FC236}">
                <a16:creationId xmlns:a16="http://schemas.microsoft.com/office/drawing/2014/main" id="{003D36D2-F9EE-4B57-9341-F16E4F97EC84}"/>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a:t>
            </a:r>
            <a:endParaRPr lang="en-US" sz="3600" b="1" dirty="0"/>
          </a:p>
        </p:txBody>
      </p:sp>
      <p:sp>
        <p:nvSpPr>
          <p:cNvPr id="132" name="TextBox 131">
            <a:extLst>
              <a:ext uri="{FF2B5EF4-FFF2-40B4-BE49-F238E27FC236}">
                <a16:creationId xmlns:a16="http://schemas.microsoft.com/office/drawing/2014/main" id="{09602415-229A-40DC-8653-654F03BD6E0E}"/>
              </a:ext>
            </a:extLst>
          </p:cNvPr>
          <p:cNvSpPr txBox="1"/>
          <p:nvPr/>
        </p:nvSpPr>
        <p:spPr>
          <a:xfrm>
            <a:off x="113791" y="474901"/>
            <a:ext cx="2384981" cy="369332"/>
          </a:xfrm>
          <a:prstGeom prst="rect">
            <a:avLst/>
          </a:prstGeom>
          <a:noFill/>
        </p:spPr>
        <p:txBody>
          <a:bodyPr wrap="square" rtlCol="0">
            <a:spAutoFit/>
          </a:bodyPr>
          <a:lstStyle/>
          <a:p>
            <a:r>
              <a:rPr lang="de-DE" dirty="0"/>
              <a:t>Stand: 14.02.22</a:t>
            </a:r>
            <a:endParaRPr lang="en-US" dirty="0"/>
          </a:p>
        </p:txBody>
      </p:sp>
      <p:pic>
        <p:nvPicPr>
          <p:cNvPr id="37" name="Graphic 36" descr="Checkmark with solid fill">
            <a:extLst>
              <a:ext uri="{FF2B5EF4-FFF2-40B4-BE49-F238E27FC236}">
                <a16:creationId xmlns:a16="http://schemas.microsoft.com/office/drawing/2014/main" id="{8925677D-04DA-4138-B977-518FE41E5A1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3549026"/>
            <a:ext cx="409535" cy="409535"/>
          </a:xfrm>
          <a:prstGeom prst="rect">
            <a:avLst/>
          </a:prstGeom>
        </p:spPr>
      </p:pic>
      <p:pic>
        <p:nvPicPr>
          <p:cNvPr id="38" name="Graphic 37" descr="Checkmark with solid fill">
            <a:extLst>
              <a:ext uri="{FF2B5EF4-FFF2-40B4-BE49-F238E27FC236}">
                <a16:creationId xmlns:a16="http://schemas.microsoft.com/office/drawing/2014/main" id="{B12EE79A-92C9-452C-8530-BD3927DB5E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15277" y="4773193"/>
            <a:ext cx="409535" cy="409535"/>
          </a:xfrm>
          <a:prstGeom prst="rect">
            <a:avLst/>
          </a:prstGeom>
        </p:spPr>
      </p:pic>
      <p:sp>
        <p:nvSpPr>
          <p:cNvPr id="2" name="Rectangle 1">
            <a:extLst>
              <a:ext uri="{FF2B5EF4-FFF2-40B4-BE49-F238E27FC236}">
                <a16:creationId xmlns:a16="http://schemas.microsoft.com/office/drawing/2014/main" id="{F6583143-FAF5-4430-A1F8-6D79DE283A44}"/>
              </a:ext>
            </a:extLst>
          </p:cNvPr>
          <p:cNvSpPr/>
          <p:nvPr/>
        </p:nvSpPr>
        <p:spPr>
          <a:xfrm>
            <a:off x="8399559" y="71283"/>
            <a:ext cx="3678650" cy="153834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Attention: due to the high number of new datasets found, only the first half (~330 datasets) will be uploaded into the database</a:t>
            </a:r>
            <a:endParaRPr lang="en-US" dirty="0"/>
          </a:p>
        </p:txBody>
      </p:sp>
      <p:pic>
        <p:nvPicPr>
          <p:cNvPr id="40" name="Graphic 39" descr="Checkmark with solid fill">
            <a:extLst>
              <a:ext uri="{FF2B5EF4-FFF2-40B4-BE49-F238E27FC236}">
                <a16:creationId xmlns:a16="http://schemas.microsoft.com/office/drawing/2014/main" id="{C1139358-1E58-489A-AAE8-473FE0E3A20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4391923"/>
            <a:ext cx="409535" cy="409535"/>
          </a:xfrm>
          <a:prstGeom prst="rect">
            <a:avLst/>
          </a:prstGeom>
        </p:spPr>
      </p:pic>
      <p:pic>
        <p:nvPicPr>
          <p:cNvPr id="42" name="Graphic 41" descr="Checkmark with solid fill">
            <a:extLst>
              <a:ext uri="{FF2B5EF4-FFF2-40B4-BE49-F238E27FC236}">
                <a16:creationId xmlns:a16="http://schemas.microsoft.com/office/drawing/2014/main" id="{76F668FD-9114-4664-AAF8-8EBA641E054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19889" y="3584150"/>
            <a:ext cx="409535" cy="409535"/>
          </a:xfrm>
          <a:prstGeom prst="rect">
            <a:avLst/>
          </a:prstGeom>
        </p:spPr>
      </p:pic>
      <p:cxnSp>
        <p:nvCxnSpPr>
          <p:cNvPr id="7" name="Straight Connector 6">
            <a:extLst>
              <a:ext uri="{FF2B5EF4-FFF2-40B4-BE49-F238E27FC236}">
                <a16:creationId xmlns:a16="http://schemas.microsoft.com/office/drawing/2014/main" id="{9E21ED5E-853F-4373-B714-E853006BB1D4}"/>
              </a:ext>
            </a:extLst>
          </p:cNvPr>
          <p:cNvCxnSpPr/>
          <p:nvPr/>
        </p:nvCxnSpPr>
        <p:spPr>
          <a:xfrm flipV="1">
            <a:off x="6931916" y="4223003"/>
            <a:ext cx="1925645" cy="96443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1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te Placeholder 64">
            <a:extLst>
              <a:ext uri="{FF2B5EF4-FFF2-40B4-BE49-F238E27FC236}">
                <a16:creationId xmlns:a16="http://schemas.microsoft.com/office/drawing/2014/main" id="{6D32D768-EBBD-4C15-B753-9014B8B8DA91}"/>
              </a:ext>
            </a:extLst>
          </p:cNvPr>
          <p:cNvSpPr>
            <a:spLocks noGrp="1"/>
          </p:cNvSpPr>
          <p:nvPr>
            <p:ph type="dt" sz="half" idx="10"/>
          </p:nvPr>
        </p:nvSpPr>
        <p:spPr/>
        <p:txBody>
          <a:bodyPr/>
          <a:lstStyle/>
          <a:p>
            <a:fld id="{42D72C0A-7FAF-444B-9537-35FFF7603B2C}" type="datetime1">
              <a:rPr lang="en-US" smtClean="0"/>
              <a:t>2/17/2022</a:t>
            </a:fld>
            <a:endParaRPr lang="en-US"/>
          </a:p>
        </p:txBody>
      </p:sp>
      <p:sp>
        <p:nvSpPr>
          <p:cNvPr id="66" name="Footer Placeholder 65">
            <a:extLst>
              <a:ext uri="{FF2B5EF4-FFF2-40B4-BE49-F238E27FC236}">
                <a16:creationId xmlns:a16="http://schemas.microsoft.com/office/drawing/2014/main" id="{E60E9CAA-272E-455F-B746-9CCCD724BE15}"/>
              </a:ext>
            </a:extLst>
          </p:cNvPr>
          <p:cNvSpPr>
            <a:spLocks noGrp="1"/>
          </p:cNvSpPr>
          <p:nvPr>
            <p:ph type="ftr" sz="quarter" idx="11"/>
          </p:nvPr>
        </p:nvSpPr>
        <p:spPr/>
        <p:txBody>
          <a:bodyPr/>
          <a:lstStyle/>
          <a:p>
            <a:r>
              <a:rPr lang="en-US"/>
              <a:t>jennifer.neumaier@t-online.de</a:t>
            </a:r>
          </a:p>
        </p:txBody>
      </p:sp>
      <p:sp>
        <p:nvSpPr>
          <p:cNvPr id="89" name="Title 123">
            <a:extLst>
              <a:ext uri="{FF2B5EF4-FFF2-40B4-BE49-F238E27FC236}">
                <a16:creationId xmlns:a16="http://schemas.microsoft.com/office/drawing/2014/main" id="{8BA6FA08-EDF5-4D7D-84FF-BF48CFB1567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II</a:t>
            </a:r>
            <a:endParaRPr lang="en-US" sz="3600" b="1" dirty="0"/>
          </a:p>
        </p:txBody>
      </p:sp>
      <p:sp>
        <p:nvSpPr>
          <p:cNvPr id="90" name="TextBox 89">
            <a:extLst>
              <a:ext uri="{FF2B5EF4-FFF2-40B4-BE49-F238E27FC236}">
                <a16:creationId xmlns:a16="http://schemas.microsoft.com/office/drawing/2014/main" id="{0A754504-0CFF-4149-8D73-0B8FF433A527}"/>
              </a:ext>
            </a:extLst>
          </p:cNvPr>
          <p:cNvSpPr txBox="1"/>
          <p:nvPr/>
        </p:nvSpPr>
        <p:spPr>
          <a:xfrm>
            <a:off x="76200" y="494046"/>
            <a:ext cx="2384981" cy="369332"/>
          </a:xfrm>
          <a:prstGeom prst="rect">
            <a:avLst/>
          </a:prstGeom>
          <a:noFill/>
        </p:spPr>
        <p:txBody>
          <a:bodyPr wrap="square" rtlCol="0">
            <a:spAutoFit/>
          </a:bodyPr>
          <a:lstStyle/>
          <a:p>
            <a:r>
              <a:rPr lang="de-DE" dirty="0"/>
              <a:t>Stand: 14.02.22</a:t>
            </a:r>
            <a:endParaRPr lang="en-US" dirty="0"/>
          </a:p>
        </p:txBody>
      </p:sp>
      <p:pic>
        <p:nvPicPr>
          <p:cNvPr id="4" name="Picture 3">
            <a:extLst>
              <a:ext uri="{FF2B5EF4-FFF2-40B4-BE49-F238E27FC236}">
                <a16:creationId xmlns:a16="http://schemas.microsoft.com/office/drawing/2014/main" id="{047B42D3-FACA-4966-9E03-4C41571F3257}"/>
              </a:ext>
            </a:extLst>
          </p:cNvPr>
          <p:cNvPicPr>
            <a:picLocks noChangeAspect="1"/>
          </p:cNvPicPr>
          <p:nvPr/>
        </p:nvPicPr>
        <p:blipFill>
          <a:blip r:embed="rId2"/>
          <a:stretch>
            <a:fillRect/>
          </a:stretch>
        </p:blipFill>
        <p:spPr>
          <a:xfrm>
            <a:off x="0" y="979377"/>
            <a:ext cx="12192000" cy="5264727"/>
          </a:xfrm>
          <a:prstGeom prst="rect">
            <a:avLst/>
          </a:prstGeom>
        </p:spPr>
      </p:pic>
    </p:spTree>
    <p:extLst>
      <p:ext uri="{BB962C8B-B14F-4D97-AF65-F5344CB8AC3E}">
        <p14:creationId xmlns:p14="http://schemas.microsoft.com/office/powerpoint/2010/main" val="360294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2/17/2022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Stakeholder</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01.10.21</a:t>
            </a:r>
            <a:endParaRPr lang="en-US" dirty="0"/>
          </a:p>
        </p:txBody>
      </p:sp>
      <p:graphicFrame>
        <p:nvGraphicFramePr>
          <p:cNvPr id="3" name="Table 8">
            <a:extLst>
              <a:ext uri="{FF2B5EF4-FFF2-40B4-BE49-F238E27FC236}">
                <a16:creationId xmlns:a16="http://schemas.microsoft.com/office/drawing/2014/main" id="{DC7588D3-96A6-4A45-90F5-47EEDEFB4C81}"/>
              </a:ext>
            </a:extLst>
          </p:cNvPr>
          <p:cNvGraphicFramePr>
            <a:graphicFrameLocks noGrp="1"/>
          </p:cNvGraphicFramePr>
          <p:nvPr>
            <p:extLst>
              <p:ext uri="{D42A27DB-BD31-4B8C-83A1-F6EECF244321}">
                <p14:modId xmlns:p14="http://schemas.microsoft.com/office/powerpoint/2010/main" val="2129501527"/>
              </p:ext>
            </p:extLst>
          </p:nvPr>
        </p:nvGraphicFramePr>
        <p:xfrm>
          <a:off x="665111" y="1260483"/>
          <a:ext cx="10929855" cy="4710495"/>
        </p:xfrm>
        <a:graphic>
          <a:graphicData uri="http://schemas.openxmlformats.org/drawingml/2006/table">
            <a:tbl>
              <a:tblPr firstRow="1" bandRow="1">
                <a:tableStyleId>{00A15C55-8517-42AA-B614-E9B94910E393}</a:tableStyleId>
              </a:tblPr>
              <a:tblGrid>
                <a:gridCol w="2185971">
                  <a:extLst>
                    <a:ext uri="{9D8B030D-6E8A-4147-A177-3AD203B41FA5}">
                      <a16:colId xmlns:a16="http://schemas.microsoft.com/office/drawing/2014/main" val="74507050"/>
                    </a:ext>
                  </a:extLst>
                </a:gridCol>
                <a:gridCol w="2185971">
                  <a:extLst>
                    <a:ext uri="{9D8B030D-6E8A-4147-A177-3AD203B41FA5}">
                      <a16:colId xmlns:a16="http://schemas.microsoft.com/office/drawing/2014/main" val="3022682421"/>
                    </a:ext>
                  </a:extLst>
                </a:gridCol>
                <a:gridCol w="2185971">
                  <a:extLst>
                    <a:ext uri="{9D8B030D-6E8A-4147-A177-3AD203B41FA5}">
                      <a16:colId xmlns:a16="http://schemas.microsoft.com/office/drawing/2014/main" val="538159976"/>
                    </a:ext>
                  </a:extLst>
                </a:gridCol>
                <a:gridCol w="2185971">
                  <a:extLst>
                    <a:ext uri="{9D8B030D-6E8A-4147-A177-3AD203B41FA5}">
                      <a16:colId xmlns:a16="http://schemas.microsoft.com/office/drawing/2014/main" val="312352727"/>
                    </a:ext>
                  </a:extLst>
                </a:gridCol>
                <a:gridCol w="2185971">
                  <a:extLst>
                    <a:ext uri="{9D8B030D-6E8A-4147-A177-3AD203B41FA5}">
                      <a16:colId xmlns:a16="http://schemas.microsoft.com/office/drawing/2014/main" val="704506792"/>
                    </a:ext>
                  </a:extLst>
                </a:gridCol>
              </a:tblGrid>
              <a:tr h="1144335">
                <a:tc>
                  <a:txBody>
                    <a:bodyPr/>
                    <a:lstStyle/>
                    <a:p>
                      <a:pPr algn="ctr"/>
                      <a:r>
                        <a:rPr lang="de-DE" dirty="0"/>
                        <a:t>Stakeholder (Kommunikation)</a:t>
                      </a:r>
                      <a:endParaRPr lang="en-US" dirty="0"/>
                    </a:p>
                  </a:txBody>
                  <a:tcPr anchor="ctr"/>
                </a:tc>
                <a:tc>
                  <a:txBody>
                    <a:bodyPr/>
                    <a:lstStyle/>
                    <a:p>
                      <a:pPr algn="ctr"/>
                      <a:r>
                        <a:rPr lang="de-DE" dirty="0"/>
                        <a:t>Art der Kommunikation</a:t>
                      </a:r>
                      <a:endParaRPr lang="en-US" dirty="0"/>
                    </a:p>
                  </a:txBody>
                  <a:tcPr anchor="ctr"/>
                </a:tc>
                <a:tc>
                  <a:txBody>
                    <a:bodyPr/>
                    <a:lstStyle/>
                    <a:p>
                      <a:pPr algn="ctr"/>
                      <a:r>
                        <a:rPr lang="de-DE" dirty="0"/>
                        <a:t>Rhythmus</a:t>
                      </a:r>
                      <a:endParaRPr lang="en-US" dirty="0"/>
                    </a:p>
                  </a:txBody>
                  <a:tcPr anchor="ctr"/>
                </a:tc>
                <a:tc>
                  <a:txBody>
                    <a:bodyPr/>
                    <a:lstStyle/>
                    <a:p>
                      <a:pPr algn="ctr"/>
                      <a:r>
                        <a:rPr lang="de-DE" dirty="0"/>
                        <a:t>Umfang</a:t>
                      </a:r>
                      <a:endParaRPr lang="en-US" dirty="0"/>
                    </a:p>
                  </a:txBody>
                  <a:tcPr anchor="ctr"/>
                </a:tc>
                <a:tc>
                  <a:txBody>
                    <a:bodyPr/>
                    <a:lstStyle/>
                    <a:p>
                      <a:pPr algn="ctr"/>
                      <a:r>
                        <a:rPr lang="de-DE" dirty="0"/>
                        <a:t>Inhalt</a:t>
                      </a:r>
                      <a:endParaRPr lang="en-US" dirty="0"/>
                    </a:p>
                  </a:txBody>
                  <a:tcPr anchor="ctr"/>
                </a:tc>
                <a:extLst>
                  <a:ext uri="{0D108BD9-81ED-4DB2-BD59-A6C34878D82A}">
                    <a16:rowId xmlns:a16="http://schemas.microsoft.com/office/drawing/2014/main" val="650207857"/>
                  </a:ext>
                </a:extLst>
              </a:tr>
              <a:tr h="464092">
                <a:tc>
                  <a:txBody>
                    <a:bodyPr/>
                    <a:lstStyle/>
                    <a:p>
                      <a:r>
                        <a:rPr lang="de-DE" dirty="0"/>
                        <a:t>Project Owner</a:t>
                      </a:r>
                      <a:endParaRPr lang="en-US" dirty="0"/>
                    </a:p>
                  </a:txBody>
                  <a:tcPr anchor="ctr"/>
                </a:tc>
                <a:tc>
                  <a:txBody>
                    <a:bodyPr/>
                    <a:lstStyle/>
                    <a:p>
                      <a:r>
                        <a:rPr lang="de-DE" dirty="0"/>
                        <a:t>Direkte Meetings über Zoom</a:t>
                      </a:r>
                      <a:endParaRPr lang="en-US" dirty="0"/>
                    </a:p>
                  </a:txBody>
                  <a:tcPr anchor="ctr"/>
                </a:tc>
                <a:tc>
                  <a:txBody>
                    <a:bodyPr/>
                    <a:lstStyle/>
                    <a:p>
                      <a:r>
                        <a:rPr lang="de-DE" dirty="0"/>
                        <a:t>Zweiwöchentlich</a:t>
                      </a:r>
                      <a:endParaRPr lang="en-US" dirty="0"/>
                    </a:p>
                  </a:txBody>
                  <a:tcPr anchor="ctr"/>
                </a:tc>
                <a:tc>
                  <a:txBody>
                    <a:bodyPr/>
                    <a:lstStyle/>
                    <a:p>
                      <a:r>
                        <a:rPr lang="de-DE" dirty="0"/>
                        <a:t>Ca. 1h pro Meeting</a:t>
                      </a:r>
                      <a:endParaRPr lang="en-US" dirty="0"/>
                    </a:p>
                  </a:txBody>
                  <a:tcPr anchor="ctr"/>
                </a:tc>
                <a:tc>
                  <a:txBody>
                    <a:bodyPr/>
                    <a:lstStyle/>
                    <a:p>
                      <a:r>
                        <a:rPr lang="de-DE" dirty="0"/>
                        <a:t>Vorstellung der Ergebnisse, Besprechung der nächsten Schritte</a:t>
                      </a:r>
                      <a:endParaRPr lang="en-US" dirty="0"/>
                    </a:p>
                  </a:txBody>
                  <a:tcPr anchor="ctr"/>
                </a:tc>
                <a:extLst>
                  <a:ext uri="{0D108BD9-81ED-4DB2-BD59-A6C34878D82A}">
                    <a16:rowId xmlns:a16="http://schemas.microsoft.com/office/drawing/2014/main" val="3554807825"/>
                  </a:ext>
                </a:extLst>
              </a:tr>
              <a:tr h="801034">
                <a:tc>
                  <a:txBody>
                    <a:bodyPr/>
                    <a:lstStyle/>
                    <a:p>
                      <a:r>
                        <a:rPr lang="de-DE" dirty="0"/>
                        <a:t>Database Owner</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Änderungsvorschläge zur bereits bestehenden Datenbank</a:t>
                      </a:r>
                      <a:endParaRPr lang="en-US" dirty="0"/>
                    </a:p>
                  </a:txBody>
                  <a:tcPr anchor="ctr"/>
                </a:tc>
                <a:extLst>
                  <a:ext uri="{0D108BD9-81ED-4DB2-BD59-A6C34878D82A}">
                    <a16:rowId xmlns:a16="http://schemas.microsoft.com/office/drawing/2014/main" val="4077700123"/>
                  </a:ext>
                </a:extLst>
              </a:tr>
              <a:tr h="464092">
                <a:tc>
                  <a:txBody>
                    <a:bodyPr/>
                    <a:lstStyle/>
                    <a:p>
                      <a:r>
                        <a:rPr lang="de-DE" dirty="0"/>
                        <a:t>Transcriptome Expert</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Anmerkungen zu Transkriptomdaten</a:t>
                      </a:r>
                      <a:endParaRPr lang="en-US" dirty="0"/>
                    </a:p>
                  </a:txBody>
                  <a:tcPr anchor="ctr"/>
                </a:tc>
                <a:extLst>
                  <a:ext uri="{0D108BD9-81ED-4DB2-BD59-A6C34878D82A}">
                    <a16:rowId xmlns:a16="http://schemas.microsoft.com/office/drawing/2014/main" val="3443452553"/>
                  </a:ext>
                </a:extLst>
              </a:tr>
            </a:tbl>
          </a:graphicData>
        </a:graphic>
      </p:graphicFrame>
    </p:spTree>
    <p:extLst>
      <p:ext uri="{BB962C8B-B14F-4D97-AF65-F5344CB8AC3E}">
        <p14:creationId xmlns:p14="http://schemas.microsoft.com/office/powerpoint/2010/main" val="254729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F056D095-FD5C-42B3-9979-A55A2B3DDFF2}"/>
              </a:ext>
            </a:extLst>
          </p:cNvPr>
          <p:cNvSpPr/>
          <p:nvPr/>
        </p:nvSpPr>
        <p:spPr>
          <a:xfrm>
            <a:off x="4930044" y="40477"/>
            <a:ext cx="4336504" cy="11655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55972105-2434-40A5-AA96-90AE7CF0C9DE}"/>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BAB9E2DE-481D-415F-81D7-3228F74D80B7}"/>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8DD3D963-F683-47E9-9233-034722F73524}"/>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Description of Categories:</a:t>
            </a:r>
            <a:endParaRPr lang="en-US" sz="3600" b="1" dirty="0"/>
          </a:p>
        </p:txBody>
      </p:sp>
      <p:sp>
        <p:nvSpPr>
          <p:cNvPr id="7" name="TextBox 6">
            <a:extLst>
              <a:ext uri="{FF2B5EF4-FFF2-40B4-BE49-F238E27FC236}">
                <a16:creationId xmlns:a16="http://schemas.microsoft.com/office/drawing/2014/main" id="{4C0781FA-3243-4550-B47A-29982AB56DC9}"/>
              </a:ext>
            </a:extLst>
          </p:cNvPr>
          <p:cNvSpPr txBox="1"/>
          <p:nvPr/>
        </p:nvSpPr>
        <p:spPr>
          <a:xfrm>
            <a:off x="76200" y="494046"/>
            <a:ext cx="2384981" cy="369332"/>
          </a:xfrm>
          <a:prstGeom prst="rect">
            <a:avLst/>
          </a:prstGeom>
          <a:noFill/>
        </p:spPr>
        <p:txBody>
          <a:bodyPr wrap="square" rtlCol="0">
            <a:spAutoFit/>
          </a:bodyPr>
          <a:lstStyle/>
          <a:p>
            <a:r>
              <a:rPr lang="de-DE" dirty="0"/>
              <a:t>Stand: 08.10.21</a:t>
            </a:r>
            <a:endParaRPr lang="en-US" dirty="0"/>
          </a:p>
        </p:txBody>
      </p:sp>
      <p:grpSp>
        <p:nvGrpSpPr>
          <p:cNvPr id="11" name="Group 10">
            <a:extLst>
              <a:ext uri="{FF2B5EF4-FFF2-40B4-BE49-F238E27FC236}">
                <a16:creationId xmlns:a16="http://schemas.microsoft.com/office/drawing/2014/main" id="{249EB9F6-FA90-4368-90EF-20273E3C5F09}"/>
              </a:ext>
            </a:extLst>
          </p:cNvPr>
          <p:cNvGrpSpPr/>
          <p:nvPr/>
        </p:nvGrpSpPr>
        <p:grpSpPr>
          <a:xfrm>
            <a:off x="622169" y="1283929"/>
            <a:ext cx="2384981" cy="2205872"/>
            <a:chOff x="622169" y="1283929"/>
            <a:chExt cx="2384981" cy="2205872"/>
          </a:xfrm>
        </p:grpSpPr>
        <p:sp>
          <p:nvSpPr>
            <p:cNvPr id="9" name="Rectangle: Rounded Corners 8">
              <a:extLst>
                <a:ext uri="{FF2B5EF4-FFF2-40B4-BE49-F238E27FC236}">
                  <a16:creationId xmlns:a16="http://schemas.microsoft.com/office/drawing/2014/main" id="{4FD1A549-737B-4879-A5AB-FA0FC647D056}"/>
                </a:ext>
              </a:extLst>
            </p:cNvPr>
            <p:cNvSpPr/>
            <p:nvPr/>
          </p:nvSpPr>
          <p:spPr>
            <a:xfrm>
              <a:off x="622169" y="1283929"/>
              <a:ext cx="2384981" cy="22058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A7A760-4E79-4403-84FF-676CD60EF23C}"/>
                </a:ext>
              </a:extLst>
            </p:cNvPr>
            <p:cNvSpPr txBox="1"/>
            <p:nvPr/>
          </p:nvSpPr>
          <p:spPr>
            <a:xfrm>
              <a:off x="659091" y="1306980"/>
              <a:ext cx="2348059" cy="2031325"/>
            </a:xfrm>
            <a:prstGeom prst="rect">
              <a:avLst/>
            </a:prstGeom>
            <a:noFill/>
          </p:spPr>
          <p:txBody>
            <a:bodyPr wrap="square" rtlCol="0">
              <a:spAutoFit/>
            </a:bodyPr>
            <a:lstStyle/>
            <a:p>
              <a:r>
                <a:rPr lang="de-DE" b="1" u="sng" dirty="0"/>
                <a:t>Tissue:</a:t>
              </a:r>
            </a:p>
            <a:p>
              <a:r>
                <a:rPr lang="de-DE" dirty="0"/>
                <a:t>Specific mention of certain tissues</a:t>
              </a:r>
            </a:p>
            <a:p>
              <a:r>
                <a:rPr lang="de-DE" dirty="0"/>
                <a:t>„intestine specific“</a:t>
              </a:r>
              <a:r>
                <a:rPr lang="en-US" dirty="0"/>
                <a:t>/"neuron specific"/"muscles"/"</a:t>
              </a:r>
              <a:r>
                <a:rPr lang="en-US" dirty="0" err="1"/>
                <a:t>gonades</a:t>
              </a:r>
              <a:r>
                <a:rPr lang="en-US" dirty="0"/>
                <a:t>"/"epidermis"</a:t>
              </a:r>
            </a:p>
          </p:txBody>
        </p:sp>
      </p:grpSp>
      <p:grpSp>
        <p:nvGrpSpPr>
          <p:cNvPr id="14" name="Group 13">
            <a:extLst>
              <a:ext uri="{FF2B5EF4-FFF2-40B4-BE49-F238E27FC236}">
                <a16:creationId xmlns:a16="http://schemas.microsoft.com/office/drawing/2014/main" id="{2774A9A5-23FA-4CD0-836B-BAEAACABEB5D}"/>
              </a:ext>
            </a:extLst>
          </p:cNvPr>
          <p:cNvGrpSpPr/>
          <p:nvPr/>
        </p:nvGrpSpPr>
        <p:grpSpPr>
          <a:xfrm>
            <a:off x="3493417" y="1283929"/>
            <a:ext cx="2384981" cy="2205872"/>
            <a:chOff x="622169" y="1283929"/>
            <a:chExt cx="2384981" cy="2205872"/>
          </a:xfrm>
        </p:grpSpPr>
        <p:sp>
          <p:nvSpPr>
            <p:cNvPr id="15" name="Rectangle: Rounded Corners 14">
              <a:extLst>
                <a:ext uri="{FF2B5EF4-FFF2-40B4-BE49-F238E27FC236}">
                  <a16:creationId xmlns:a16="http://schemas.microsoft.com/office/drawing/2014/main" id="{7118C59E-6A6B-45EC-9E5F-620A36C3A193}"/>
                </a:ext>
              </a:extLst>
            </p:cNvPr>
            <p:cNvSpPr/>
            <p:nvPr/>
          </p:nvSpPr>
          <p:spPr>
            <a:xfrm>
              <a:off x="622169" y="1283929"/>
              <a:ext cx="2384981" cy="220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75B1D2-D2EC-4A2E-9E23-6AF572C1BC33}"/>
                </a:ext>
              </a:extLst>
            </p:cNvPr>
            <p:cNvSpPr txBox="1"/>
            <p:nvPr/>
          </p:nvSpPr>
          <p:spPr>
            <a:xfrm>
              <a:off x="659091" y="1306980"/>
              <a:ext cx="2348059" cy="1200329"/>
            </a:xfrm>
            <a:prstGeom prst="rect">
              <a:avLst/>
            </a:prstGeom>
            <a:noFill/>
          </p:spPr>
          <p:txBody>
            <a:bodyPr wrap="square" rtlCol="0">
              <a:spAutoFit/>
            </a:bodyPr>
            <a:lstStyle/>
            <a:p>
              <a:r>
                <a:rPr lang="de-DE" b="1" u="sng" dirty="0"/>
                <a:t>Mutants:</a:t>
              </a:r>
            </a:p>
            <a:p>
              <a:r>
                <a:rPr lang="en-US" dirty="0"/>
                <a:t>Comparison of wild type and mutants  </a:t>
              </a:r>
            </a:p>
            <a:p>
              <a:r>
                <a:rPr lang="en-US" dirty="0"/>
                <a:t>Also, RNAi experiments</a:t>
              </a:r>
            </a:p>
          </p:txBody>
        </p:sp>
      </p:grpSp>
      <p:grpSp>
        <p:nvGrpSpPr>
          <p:cNvPr id="17" name="Group 16">
            <a:extLst>
              <a:ext uri="{FF2B5EF4-FFF2-40B4-BE49-F238E27FC236}">
                <a16:creationId xmlns:a16="http://schemas.microsoft.com/office/drawing/2014/main" id="{481BFF48-A4CE-40A1-B253-6D82522D45C5}"/>
              </a:ext>
            </a:extLst>
          </p:cNvPr>
          <p:cNvGrpSpPr/>
          <p:nvPr/>
        </p:nvGrpSpPr>
        <p:grpSpPr>
          <a:xfrm>
            <a:off x="659091" y="3757668"/>
            <a:ext cx="2384981" cy="2331375"/>
            <a:chOff x="622169" y="1283929"/>
            <a:chExt cx="2384981" cy="2331375"/>
          </a:xfrm>
        </p:grpSpPr>
        <p:sp>
          <p:nvSpPr>
            <p:cNvPr id="18" name="Rectangle: Rounded Corners 17">
              <a:extLst>
                <a:ext uri="{FF2B5EF4-FFF2-40B4-BE49-F238E27FC236}">
                  <a16:creationId xmlns:a16="http://schemas.microsoft.com/office/drawing/2014/main" id="{AE0B3F09-8D32-485B-9954-A71385F86D18}"/>
                </a:ext>
              </a:extLst>
            </p:cNvPr>
            <p:cNvSpPr/>
            <p:nvPr/>
          </p:nvSpPr>
          <p:spPr>
            <a:xfrm>
              <a:off x="622169" y="1283929"/>
              <a:ext cx="2384981" cy="22058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3C490F1-83D4-4437-ABB3-A14266A7E4DE}"/>
                </a:ext>
              </a:extLst>
            </p:cNvPr>
            <p:cNvSpPr txBox="1"/>
            <p:nvPr/>
          </p:nvSpPr>
          <p:spPr>
            <a:xfrm>
              <a:off x="659091" y="1306980"/>
              <a:ext cx="2348059" cy="2308324"/>
            </a:xfrm>
            <a:prstGeom prst="rect">
              <a:avLst/>
            </a:prstGeom>
            <a:noFill/>
          </p:spPr>
          <p:txBody>
            <a:bodyPr wrap="square" rtlCol="0">
              <a:spAutoFit/>
            </a:bodyPr>
            <a:lstStyle/>
            <a:p>
              <a:r>
                <a:rPr lang="de-DE" b="1" u="sng" dirty="0"/>
                <a:t>Microbes:</a:t>
              </a:r>
            </a:p>
            <a:p>
              <a:r>
                <a:rPr lang="en-US" dirty="0"/>
                <a:t>Species name in the title</a:t>
              </a:r>
            </a:p>
            <a:p>
              <a:r>
                <a:rPr lang="en-US" dirty="0"/>
                <a:t>Reaction of C. elegans to other organisms, "infection"/"exposure"/"food“</a:t>
              </a:r>
            </a:p>
            <a:p>
              <a:r>
                <a:rPr lang="en-US" dirty="0"/>
                <a:t>Microbiome analysis</a:t>
              </a:r>
            </a:p>
          </p:txBody>
        </p:sp>
      </p:grpSp>
      <p:grpSp>
        <p:nvGrpSpPr>
          <p:cNvPr id="20" name="Group 19">
            <a:extLst>
              <a:ext uri="{FF2B5EF4-FFF2-40B4-BE49-F238E27FC236}">
                <a16:creationId xmlns:a16="http://schemas.microsoft.com/office/drawing/2014/main" id="{68DCA3CC-3411-4B6B-AB1B-C417CE0DC7F8}"/>
              </a:ext>
            </a:extLst>
          </p:cNvPr>
          <p:cNvGrpSpPr/>
          <p:nvPr/>
        </p:nvGrpSpPr>
        <p:grpSpPr>
          <a:xfrm>
            <a:off x="3387365" y="3757668"/>
            <a:ext cx="2384981" cy="2205872"/>
            <a:chOff x="622169" y="1283929"/>
            <a:chExt cx="2384981" cy="2205872"/>
          </a:xfrm>
        </p:grpSpPr>
        <p:sp>
          <p:nvSpPr>
            <p:cNvPr id="21" name="Rectangle: Rounded Corners 20">
              <a:extLst>
                <a:ext uri="{FF2B5EF4-FFF2-40B4-BE49-F238E27FC236}">
                  <a16:creationId xmlns:a16="http://schemas.microsoft.com/office/drawing/2014/main" id="{B2628B24-00B1-45AB-BC2D-7E02DBDF9A90}"/>
                </a:ext>
              </a:extLst>
            </p:cNvPr>
            <p:cNvSpPr/>
            <p:nvPr/>
          </p:nvSpPr>
          <p:spPr>
            <a:xfrm>
              <a:off x="622169" y="1283929"/>
              <a:ext cx="2384981" cy="22058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451CA77-EF1A-4853-8FA6-38B78573F7B5}"/>
                </a:ext>
              </a:extLst>
            </p:cNvPr>
            <p:cNvSpPr txBox="1"/>
            <p:nvPr/>
          </p:nvSpPr>
          <p:spPr>
            <a:xfrm>
              <a:off x="659091" y="1306980"/>
              <a:ext cx="2348059" cy="2031325"/>
            </a:xfrm>
            <a:prstGeom prst="rect">
              <a:avLst/>
            </a:prstGeom>
            <a:noFill/>
          </p:spPr>
          <p:txBody>
            <a:bodyPr wrap="square" rtlCol="0">
              <a:spAutoFit/>
            </a:bodyPr>
            <a:lstStyle/>
            <a:p>
              <a:r>
                <a:rPr lang="de-DE" b="1" u="sng" dirty="0"/>
                <a:t>Development/Dauer/Aging:</a:t>
              </a:r>
            </a:p>
            <a:p>
              <a:r>
                <a:rPr lang="en-US" dirty="0"/>
                <a:t>Certain genes that influence development (e.g. DAF)</a:t>
              </a:r>
            </a:p>
            <a:p>
              <a:r>
                <a:rPr lang="en-US" dirty="0"/>
                <a:t>"lifespan"/"larva"/"L1/L2"/"adult"</a:t>
              </a:r>
            </a:p>
          </p:txBody>
        </p:sp>
      </p:grpSp>
      <p:grpSp>
        <p:nvGrpSpPr>
          <p:cNvPr id="23" name="Group 22">
            <a:extLst>
              <a:ext uri="{FF2B5EF4-FFF2-40B4-BE49-F238E27FC236}">
                <a16:creationId xmlns:a16="http://schemas.microsoft.com/office/drawing/2014/main" id="{F38A5FF3-2F44-4690-B3CB-4A7EE2B557B7}"/>
              </a:ext>
            </a:extLst>
          </p:cNvPr>
          <p:cNvGrpSpPr/>
          <p:nvPr/>
        </p:nvGrpSpPr>
        <p:grpSpPr>
          <a:xfrm>
            <a:off x="6364665" y="1223128"/>
            <a:ext cx="2384981" cy="2205872"/>
            <a:chOff x="622169" y="1283929"/>
            <a:chExt cx="2384981" cy="2205872"/>
          </a:xfrm>
        </p:grpSpPr>
        <p:sp>
          <p:nvSpPr>
            <p:cNvPr id="24" name="Rectangle: Rounded Corners 23">
              <a:extLst>
                <a:ext uri="{FF2B5EF4-FFF2-40B4-BE49-F238E27FC236}">
                  <a16:creationId xmlns:a16="http://schemas.microsoft.com/office/drawing/2014/main" id="{CB53BDE8-DE84-4562-A461-DD0EFBEEF585}"/>
                </a:ext>
              </a:extLst>
            </p:cNvPr>
            <p:cNvSpPr/>
            <p:nvPr/>
          </p:nvSpPr>
          <p:spPr>
            <a:xfrm>
              <a:off x="622169" y="1283929"/>
              <a:ext cx="2384981" cy="22058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615F55-F34F-4527-B9D3-4545862F8E36}"/>
                </a:ext>
              </a:extLst>
            </p:cNvPr>
            <p:cNvSpPr txBox="1"/>
            <p:nvPr/>
          </p:nvSpPr>
          <p:spPr>
            <a:xfrm>
              <a:off x="659091" y="1306980"/>
              <a:ext cx="2348059" cy="1200329"/>
            </a:xfrm>
            <a:prstGeom prst="rect">
              <a:avLst/>
            </a:prstGeom>
            <a:noFill/>
          </p:spPr>
          <p:txBody>
            <a:bodyPr wrap="square" rtlCol="0">
              <a:spAutoFit/>
            </a:bodyPr>
            <a:lstStyle/>
            <a:p>
              <a:r>
                <a:rPr lang="de-DE" b="1" u="sng" dirty="0"/>
                <a:t>Chemicals/stress:</a:t>
              </a:r>
            </a:p>
            <a:p>
              <a:r>
                <a:rPr lang="en-US" dirty="0"/>
                <a:t>Heat, UV, high salt, osmotic stress</a:t>
              </a:r>
            </a:p>
            <a:p>
              <a:r>
                <a:rPr lang="en-US" dirty="0"/>
                <a:t>"exposure"</a:t>
              </a:r>
            </a:p>
          </p:txBody>
        </p:sp>
      </p:grpSp>
      <p:grpSp>
        <p:nvGrpSpPr>
          <p:cNvPr id="26" name="Group 25">
            <a:extLst>
              <a:ext uri="{FF2B5EF4-FFF2-40B4-BE49-F238E27FC236}">
                <a16:creationId xmlns:a16="http://schemas.microsoft.com/office/drawing/2014/main" id="{91BEB62E-7F17-4A89-A856-C044F5DF730E}"/>
              </a:ext>
            </a:extLst>
          </p:cNvPr>
          <p:cNvGrpSpPr/>
          <p:nvPr/>
        </p:nvGrpSpPr>
        <p:grpSpPr>
          <a:xfrm>
            <a:off x="6401587" y="3738699"/>
            <a:ext cx="2384981" cy="2205872"/>
            <a:chOff x="622169" y="1283929"/>
            <a:chExt cx="2384981" cy="2205872"/>
          </a:xfrm>
        </p:grpSpPr>
        <p:sp>
          <p:nvSpPr>
            <p:cNvPr id="27" name="Rectangle: Rounded Corners 26">
              <a:extLst>
                <a:ext uri="{FF2B5EF4-FFF2-40B4-BE49-F238E27FC236}">
                  <a16:creationId xmlns:a16="http://schemas.microsoft.com/office/drawing/2014/main" id="{92B75EC3-8BA3-48A7-8320-3822BD962B79}"/>
                </a:ext>
              </a:extLst>
            </p:cNvPr>
            <p:cNvSpPr/>
            <p:nvPr/>
          </p:nvSpPr>
          <p:spPr>
            <a:xfrm>
              <a:off x="622169" y="1283929"/>
              <a:ext cx="2384981" cy="2205872"/>
            </a:xfrm>
            <a:prstGeom prst="round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D1D868B-E66B-4F12-97AB-1DCDC5BD94D9}"/>
                </a:ext>
              </a:extLst>
            </p:cNvPr>
            <p:cNvSpPr txBox="1"/>
            <p:nvPr/>
          </p:nvSpPr>
          <p:spPr>
            <a:xfrm>
              <a:off x="659091" y="1306980"/>
              <a:ext cx="2348059" cy="2031325"/>
            </a:xfrm>
            <a:prstGeom prst="rect">
              <a:avLst/>
            </a:prstGeom>
            <a:noFill/>
          </p:spPr>
          <p:txBody>
            <a:bodyPr wrap="square" rtlCol="0">
              <a:spAutoFit/>
            </a:bodyPr>
            <a:lstStyle/>
            <a:p>
              <a:r>
                <a:rPr lang="de-DE" b="1" u="sng" dirty="0"/>
                <a:t>DAF/Insulin/food:</a:t>
              </a:r>
            </a:p>
            <a:p>
              <a:r>
                <a:rPr lang="en-US" dirty="0"/>
                <a:t>Like Development/Dauer/Aging</a:t>
              </a:r>
            </a:p>
            <a:p>
              <a:r>
                <a:rPr lang="en-US" dirty="0"/>
                <a:t>Like Microbes "Insulin"/"food"/"starvation“</a:t>
              </a:r>
            </a:p>
          </p:txBody>
        </p:sp>
      </p:grpSp>
      <p:grpSp>
        <p:nvGrpSpPr>
          <p:cNvPr id="29" name="Group 28">
            <a:extLst>
              <a:ext uri="{FF2B5EF4-FFF2-40B4-BE49-F238E27FC236}">
                <a16:creationId xmlns:a16="http://schemas.microsoft.com/office/drawing/2014/main" id="{63939ADD-23F7-4140-BCC4-562C30850DFF}"/>
              </a:ext>
            </a:extLst>
          </p:cNvPr>
          <p:cNvGrpSpPr/>
          <p:nvPr/>
        </p:nvGrpSpPr>
        <p:grpSpPr>
          <a:xfrm>
            <a:off x="9384736" y="1219706"/>
            <a:ext cx="2384981" cy="2205872"/>
            <a:chOff x="622169" y="1283929"/>
            <a:chExt cx="2384981" cy="2205872"/>
          </a:xfrm>
        </p:grpSpPr>
        <p:sp>
          <p:nvSpPr>
            <p:cNvPr id="30" name="Rectangle: Rounded Corners 29">
              <a:extLst>
                <a:ext uri="{FF2B5EF4-FFF2-40B4-BE49-F238E27FC236}">
                  <a16:creationId xmlns:a16="http://schemas.microsoft.com/office/drawing/2014/main" id="{741BA065-99F3-44E0-87DA-3FEA20677790}"/>
                </a:ext>
              </a:extLst>
            </p:cNvPr>
            <p:cNvSpPr/>
            <p:nvPr/>
          </p:nvSpPr>
          <p:spPr>
            <a:xfrm>
              <a:off x="622169" y="1283929"/>
              <a:ext cx="2384981" cy="2205872"/>
            </a:xfrm>
            <a:prstGeom prst="roundRect">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9505A1-43C0-438E-B5E0-BAD8018BB422}"/>
                </a:ext>
              </a:extLst>
            </p:cNvPr>
            <p:cNvSpPr txBox="1"/>
            <p:nvPr/>
          </p:nvSpPr>
          <p:spPr>
            <a:xfrm>
              <a:off x="659091" y="1306980"/>
              <a:ext cx="2348059" cy="1754326"/>
            </a:xfrm>
            <a:prstGeom prst="rect">
              <a:avLst/>
            </a:prstGeom>
            <a:noFill/>
          </p:spPr>
          <p:txBody>
            <a:bodyPr wrap="square" rtlCol="0">
              <a:spAutoFit/>
            </a:bodyPr>
            <a:lstStyle/>
            <a:p>
              <a:r>
                <a:rPr lang="de-DE" b="1" u="sng" dirty="0"/>
                <a:t>TF Target:</a:t>
              </a:r>
            </a:p>
            <a:p>
              <a:r>
                <a:rPr lang="en-US" dirty="0"/>
                <a:t>"TF"/"Transcription"</a:t>
              </a:r>
            </a:p>
            <a:p>
              <a:r>
                <a:rPr lang="en-US" dirty="0"/>
                <a:t>DAF-16, SKIN-1, HSF-1, HLH-30, ATF-, STAR, etc.</a:t>
              </a:r>
            </a:p>
            <a:p>
              <a:endParaRPr lang="en-US" dirty="0"/>
            </a:p>
          </p:txBody>
        </p:sp>
      </p:grpSp>
      <p:grpSp>
        <p:nvGrpSpPr>
          <p:cNvPr id="32" name="Group 31">
            <a:extLst>
              <a:ext uri="{FF2B5EF4-FFF2-40B4-BE49-F238E27FC236}">
                <a16:creationId xmlns:a16="http://schemas.microsoft.com/office/drawing/2014/main" id="{BA14A812-ED3D-4625-AFDC-F98591B71682}"/>
              </a:ext>
            </a:extLst>
          </p:cNvPr>
          <p:cNvGrpSpPr/>
          <p:nvPr/>
        </p:nvGrpSpPr>
        <p:grpSpPr>
          <a:xfrm>
            <a:off x="9384735" y="3753504"/>
            <a:ext cx="2384981" cy="2205872"/>
            <a:chOff x="622169" y="1283929"/>
            <a:chExt cx="2384981" cy="2205872"/>
          </a:xfrm>
        </p:grpSpPr>
        <p:sp>
          <p:nvSpPr>
            <p:cNvPr id="33" name="Rectangle: Rounded Corners 32">
              <a:extLst>
                <a:ext uri="{FF2B5EF4-FFF2-40B4-BE49-F238E27FC236}">
                  <a16:creationId xmlns:a16="http://schemas.microsoft.com/office/drawing/2014/main" id="{9E99E989-C7C7-49C7-8BA4-CB87F52DE2A0}"/>
                </a:ext>
              </a:extLst>
            </p:cNvPr>
            <p:cNvSpPr/>
            <p:nvPr/>
          </p:nvSpPr>
          <p:spPr>
            <a:xfrm>
              <a:off x="622169" y="1283929"/>
              <a:ext cx="2384981" cy="2205872"/>
            </a:xfrm>
            <a:prstGeom prst="roundRect">
              <a:avLst/>
            </a:prstGeom>
            <a:solidFill>
              <a:srgbClr val="00B0F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6E186D4-5864-4FAB-8631-B97CC014F8EC}"/>
                </a:ext>
              </a:extLst>
            </p:cNvPr>
            <p:cNvSpPr txBox="1"/>
            <p:nvPr/>
          </p:nvSpPr>
          <p:spPr>
            <a:xfrm>
              <a:off x="659091" y="1306980"/>
              <a:ext cx="2348059" cy="1477328"/>
            </a:xfrm>
            <a:prstGeom prst="rect">
              <a:avLst/>
            </a:prstGeom>
            <a:noFill/>
          </p:spPr>
          <p:txBody>
            <a:bodyPr wrap="square" rtlCol="0">
              <a:spAutoFit/>
            </a:bodyPr>
            <a:lstStyle/>
            <a:p>
              <a:r>
                <a:rPr lang="de-DE" b="1" u="sng" dirty="0"/>
                <a:t>Other:</a:t>
              </a:r>
            </a:p>
            <a:p>
              <a:r>
                <a:rPr lang="en-US" dirty="0"/>
                <a:t>All gene sets not included in the other categories</a:t>
              </a:r>
            </a:p>
            <a:p>
              <a:endParaRPr lang="en-US" dirty="0"/>
            </a:p>
          </p:txBody>
        </p:sp>
      </p:grpSp>
      <p:sp>
        <p:nvSpPr>
          <p:cNvPr id="35" name="TextBox 34">
            <a:extLst>
              <a:ext uri="{FF2B5EF4-FFF2-40B4-BE49-F238E27FC236}">
                <a16:creationId xmlns:a16="http://schemas.microsoft.com/office/drawing/2014/main" id="{9ED3C08D-B893-4DB9-95F2-9C0B6C6BF359}"/>
              </a:ext>
            </a:extLst>
          </p:cNvPr>
          <p:cNvSpPr txBox="1"/>
          <p:nvPr/>
        </p:nvSpPr>
        <p:spPr>
          <a:xfrm>
            <a:off x="5015060" y="27645"/>
            <a:ext cx="3981251" cy="923330"/>
          </a:xfrm>
          <a:prstGeom prst="rect">
            <a:avLst/>
          </a:prstGeom>
          <a:noFill/>
        </p:spPr>
        <p:txBody>
          <a:bodyPr wrap="square" rtlCol="0">
            <a:spAutoFit/>
          </a:bodyPr>
          <a:lstStyle/>
          <a:p>
            <a:r>
              <a:rPr lang="de-DE" b="1" u="sng" dirty="0">
                <a:solidFill>
                  <a:schemeClr val="bg1"/>
                </a:solidFill>
              </a:rPr>
              <a:t>Epigenetics: </a:t>
            </a:r>
            <a:endParaRPr lang="de-DE" dirty="0">
              <a:solidFill>
                <a:schemeClr val="bg1"/>
              </a:solidFill>
            </a:endParaRPr>
          </a:p>
          <a:p>
            <a:r>
              <a:rPr lang="de-DE" dirty="0">
                <a:solidFill>
                  <a:schemeClr val="bg1"/>
                </a:solidFill>
              </a:rPr>
              <a:t>Chromatine studies, epigenetic markers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9229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Criteria supplementary data</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12.01.21</a:t>
            </a:r>
            <a:endParaRPr lang="en-US" dirty="0"/>
          </a:p>
        </p:txBody>
      </p:sp>
      <p:sp>
        <p:nvSpPr>
          <p:cNvPr id="11" name="TextBox 10">
            <a:extLst>
              <a:ext uri="{FF2B5EF4-FFF2-40B4-BE49-F238E27FC236}">
                <a16:creationId xmlns:a16="http://schemas.microsoft.com/office/drawing/2014/main" id="{6D274583-3435-4C01-A587-F43F1DF87459}"/>
              </a:ext>
            </a:extLst>
          </p:cNvPr>
          <p:cNvSpPr txBox="1"/>
          <p:nvPr/>
        </p:nvSpPr>
        <p:spPr>
          <a:xfrm>
            <a:off x="768567" y="1070707"/>
            <a:ext cx="9730819" cy="5078313"/>
          </a:xfrm>
          <a:prstGeom prst="rect">
            <a:avLst/>
          </a:prstGeom>
          <a:noFill/>
        </p:spPr>
        <p:txBody>
          <a:bodyPr wrap="square">
            <a:spAutoFit/>
          </a:bodyPr>
          <a:lstStyle/>
          <a:p>
            <a:br>
              <a:rPr lang="de-DE" dirty="0"/>
            </a:br>
            <a:r>
              <a:rPr lang="de-DE" dirty="0"/>
              <a:t>1) Wir vertrauen den Autoren, d.h. wir vertrauen ihrer Strategie, signifikant differentiell regulierte Gene zu identifizieren. Entsprechend übernehmen wir ihre Genlisten. In der Übersichts-Excel-Tabelle solltest Du dann eintragen, welche Kriterien genau verwendet wurden.</a:t>
            </a:r>
            <a:br>
              <a:rPr lang="de-DE" dirty="0"/>
            </a:br>
            <a:br>
              <a:rPr lang="de-DE" dirty="0"/>
            </a:br>
            <a:r>
              <a:rPr lang="de-DE" dirty="0"/>
              <a:t>2) Ausnahme zu obigem Punkt 1: Wenn die Kriterien offensichtlich zu lax waren (zB berücksichtigter p-value &gt; 0.1 und dabei kein p-adjust bzw. fdr und gleichzeitig auch keine Berücksichtigung eines minimalen Foldchange) und wenn gleichzeitig Angaben zu Foldchange und p-Werten vorhanden sind, dann wenden wir striktere Kriterien an, zB: foldchange&gt;=2 und gleichzeitig p-fdr/p-adjust &lt; 0.01. Die Entscheidung, ob die von den Autoren gewählten Kriterein zu lax sind, ist leider subjektiv. Bei Deinem Beispiel (p-value &lt; 0.05 und ein fold-change von 1.4 für upregulated oder &lt; 0.7) würde ich bei den Genlisten der Autoren bleiben, da zumindest eine gewissen Stringenz durch die minimalen Foldchange-Werte umgesetzt wird. Wichtig ist, dass wir bei allen neuen Datensätzen dokumentieren, welche Kriterien verwendet wurden bzw. ob wir von den Autoren abgewichen sind.</a:t>
            </a:r>
            <a:br>
              <a:rPr lang="de-DE" dirty="0"/>
            </a:br>
            <a:br>
              <a:rPr lang="de-DE" dirty="0"/>
            </a:br>
            <a:r>
              <a:rPr lang="de-DE" dirty="0"/>
              <a:t>3) Wenn die Autoren selbst keine Genlisten erstellt haben und gleichzeitig aber Angaben zu p-Werten und foldchange vorhanden sind, dann wenden wir unsere stringenten Kriterien an: foldchange&gt;=2 und gleichzeitig p-fdr/p-adjust &lt; 0.01.</a:t>
            </a:r>
            <a:endParaRPr lang="en-US" dirty="0"/>
          </a:p>
        </p:txBody>
      </p:sp>
    </p:spTree>
    <p:extLst>
      <p:ext uri="{BB962C8B-B14F-4D97-AF65-F5344CB8AC3E}">
        <p14:creationId xmlns:p14="http://schemas.microsoft.com/office/powerpoint/2010/main" val="40688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BA9D9-DB8C-45DC-AA49-A99E889FA407}"/>
              </a:ext>
            </a:extLst>
          </p:cNvPr>
          <p:cNvSpPr>
            <a:spLocks noGrp="1"/>
          </p:cNvSpPr>
          <p:nvPr>
            <p:ph type="dt" sz="half" idx="10"/>
          </p:nvPr>
        </p:nvSpPr>
        <p:spPr/>
        <p:txBody>
          <a:bodyPr/>
          <a:lstStyle/>
          <a:p>
            <a:fld id="{FC869165-E4FA-4AC3-B6F6-7C413C044D79}" type="datetime1">
              <a:rPr lang="en-US" smtClean="0"/>
              <a:t>2/17/2022</a:t>
            </a:fld>
            <a:endParaRPr lang="en-US" dirty="0"/>
          </a:p>
        </p:txBody>
      </p:sp>
      <p:sp>
        <p:nvSpPr>
          <p:cNvPr id="3" name="Footer Placeholder 2">
            <a:extLst>
              <a:ext uri="{FF2B5EF4-FFF2-40B4-BE49-F238E27FC236}">
                <a16:creationId xmlns:a16="http://schemas.microsoft.com/office/drawing/2014/main" id="{630D7848-3FF4-4F72-A3D0-2D5FE072329B}"/>
              </a:ext>
            </a:extLst>
          </p:cNvPr>
          <p:cNvSpPr>
            <a:spLocks noGrp="1"/>
          </p:cNvSpPr>
          <p:nvPr>
            <p:ph type="ftr" sz="quarter" idx="11"/>
          </p:nvPr>
        </p:nvSpPr>
        <p:spPr/>
        <p:txBody>
          <a:bodyPr/>
          <a:lstStyle/>
          <a:p>
            <a:r>
              <a:rPr lang="en-US" dirty="0"/>
              <a:t>jennifer.neumaier@t-online.de</a:t>
            </a:r>
          </a:p>
        </p:txBody>
      </p:sp>
      <p:pic>
        <p:nvPicPr>
          <p:cNvPr id="5" name="Picture 4">
            <a:extLst>
              <a:ext uri="{FF2B5EF4-FFF2-40B4-BE49-F238E27FC236}">
                <a16:creationId xmlns:a16="http://schemas.microsoft.com/office/drawing/2014/main" id="{3985F624-3D99-4CA1-A06D-AAA5E09317AC}"/>
              </a:ext>
            </a:extLst>
          </p:cNvPr>
          <p:cNvPicPr>
            <a:picLocks noChangeAspect="1"/>
          </p:cNvPicPr>
          <p:nvPr/>
        </p:nvPicPr>
        <p:blipFill rotWithShape="1">
          <a:blip r:embed="rId2"/>
          <a:srcRect t="4712" r="9680" b="9816"/>
          <a:stretch/>
        </p:blipFill>
        <p:spPr>
          <a:xfrm>
            <a:off x="918786" y="1487935"/>
            <a:ext cx="2662614" cy="1351725"/>
          </a:xfrm>
          <a:prstGeom prst="rect">
            <a:avLst/>
          </a:prstGeom>
        </p:spPr>
      </p:pic>
      <p:sp>
        <p:nvSpPr>
          <p:cNvPr id="26" name="Arrow: Right 25">
            <a:extLst>
              <a:ext uri="{FF2B5EF4-FFF2-40B4-BE49-F238E27FC236}">
                <a16:creationId xmlns:a16="http://schemas.microsoft.com/office/drawing/2014/main" id="{550AF63B-38D9-491B-BBD0-9D13A31749CC}"/>
              </a:ext>
            </a:extLst>
          </p:cNvPr>
          <p:cNvSpPr/>
          <p:nvPr/>
        </p:nvSpPr>
        <p:spPr>
          <a:xfrm>
            <a:off x="1442300" y="4271263"/>
            <a:ext cx="9049732" cy="307776"/>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146A419-6D0A-4B6A-A1AA-E507056B5577}"/>
              </a:ext>
            </a:extLst>
          </p:cNvPr>
          <p:cNvCxnSpPr>
            <a:cxnSpLocks/>
          </p:cNvCxnSpPr>
          <p:nvPr/>
        </p:nvCxnSpPr>
        <p:spPr>
          <a:xfrm flipV="1">
            <a:off x="2209800" y="2839660"/>
            <a:ext cx="0" cy="15243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27489CE-D1D3-4E63-987A-EC5DAFB3E944}"/>
              </a:ext>
            </a:extLst>
          </p:cNvPr>
          <p:cNvSpPr txBox="1"/>
          <p:nvPr/>
        </p:nvSpPr>
        <p:spPr>
          <a:xfrm>
            <a:off x="4570405" y="4749145"/>
            <a:ext cx="2237362" cy="1600438"/>
          </a:xfrm>
          <a:prstGeom prst="rect">
            <a:avLst/>
          </a:prstGeom>
          <a:noFill/>
        </p:spPr>
        <p:txBody>
          <a:bodyPr wrap="square" rtlCol="0">
            <a:spAutoFit/>
          </a:bodyPr>
          <a:lstStyle/>
          <a:p>
            <a:r>
              <a:rPr lang="de-DE" sz="1400" u="sng" dirty="0"/>
              <a:t>GEOparse</a:t>
            </a:r>
            <a:r>
              <a:rPr lang="de-DE" sz="1400" dirty="0"/>
              <a:t>: </a:t>
            </a:r>
            <a:r>
              <a:rPr lang="de-DE" sz="1400" b="1" dirty="0">
                <a:solidFill>
                  <a:srgbClr val="00B050"/>
                </a:solidFill>
              </a:rPr>
              <a:t>DONE</a:t>
            </a:r>
          </a:p>
          <a:p>
            <a:pPr marL="285750" indent="-285750">
              <a:buFontTx/>
              <a:buChar char="-"/>
            </a:pPr>
            <a:r>
              <a:rPr lang="de-DE" sz="1400" dirty="0"/>
              <a:t>Script to get query results via python and transform them into .csv output </a:t>
            </a:r>
          </a:p>
          <a:p>
            <a:pPr marL="285750" indent="-285750">
              <a:buFontTx/>
              <a:buChar char="-"/>
            </a:pPr>
            <a:r>
              <a:rPr lang="de-DE" sz="1400" dirty="0"/>
              <a:t>Updated for usability by other users</a:t>
            </a:r>
          </a:p>
        </p:txBody>
      </p:sp>
      <p:sp>
        <p:nvSpPr>
          <p:cNvPr id="33" name="Arrow: Right 32">
            <a:extLst>
              <a:ext uri="{FF2B5EF4-FFF2-40B4-BE49-F238E27FC236}">
                <a16:creationId xmlns:a16="http://schemas.microsoft.com/office/drawing/2014/main" id="{989C9F61-F8A6-4D53-954C-27BCE398CAEF}"/>
              </a:ext>
            </a:extLst>
          </p:cNvPr>
          <p:cNvSpPr/>
          <p:nvPr/>
        </p:nvSpPr>
        <p:spPr>
          <a:xfrm rot="1573270">
            <a:off x="2530698" y="48174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25FE316-AE47-4415-97FD-CFD8E925BCE8}"/>
              </a:ext>
            </a:extLst>
          </p:cNvPr>
          <p:cNvSpPr txBox="1"/>
          <p:nvPr/>
        </p:nvSpPr>
        <p:spPr>
          <a:xfrm>
            <a:off x="2205145" y="2918644"/>
            <a:ext cx="2237362" cy="307777"/>
          </a:xfrm>
          <a:prstGeom prst="rect">
            <a:avLst/>
          </a:prstGeom>
          <a:noFill/>
        </p:spPr>
        <p:txBody>
          <a:bodyPr wrap="square" rtlCol="0">
            <a:spAutoFit/>
          </a:bodyPr>
          <a:lstStyle/>
          <a:p>
            <a:r>
              <a:rPr lang="de-DE" sz="1400" dirty="0"/>
              <a:t>„Start of WormExp Project“</a:t>
            </a:r>
            <a:endParaRPr lang="en-US" sz="1400" dirty="0"/>
          </a:p>
        </p:txBody>
      </p:sp>
      <p:sp>
        <p:nvSpPr>
          <p:cNvPr id="38" name="Title 123">
            <a:extLst>
              <a:ext uri="{FF2B5EF4-FFF2-40B4-BE49-F238E27FC236}">
                <a16:creationId xmlns:a16="http://schemas.microsoft.com/office/drawing/2014/main" id="{FB6DD1FC-7826-48DC-955E-95D6A9FF41D4}"/>
              </a:ext>
            </a:extLst>
          </p:cNvPr>
          <p:cNvSpPr txBox="1">
            <a:spLocks/>
          </p:cNvSpPr>
          <p:nvPr/>
        </p:nvSpPr>
        <p:spPr>
          <a:xfrm>
            <a:off x="0" y="96941"/>
            <a:ext cx="354370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a:t>
            </a:r>
            <a:endParaRPr lang="en-US" sz="3600" b="1" dirty="0"/>
          </a:p>
        </p:txBody>
      </p:sp>
      <p:sp>
        <p:nvSpPr>
          <p:cNvPr id="39" name="TextBox 38">
            <a:extLst>
              <a:ext uri="{FF2B5EF4-FFF2-40B4-BE49-F238E27FC236}">
                <a16:creationId xmlns:a16="http://schemas.microsoft.com/office/drawing/2014/main" id="{534A776F-B8DD-4181-85B2-D03F5C98D3DC}"/>
              </a:ext>
            </a:extLst>
          </p:cNvPr>
          <p:cNvSpPr txBox="1"/>
          <p:nvPr/>
        </p:nvSpPr>
        <p:spPr>
          <a:xfrm>
            <a:off x="103895" y="470419"/>
            <a:ext cx="2384981" cy="369332"/>
          </a:xfrm>
          <a:prstGeom prst="rect">
            <a:avLst/>
          </a:prstGeom>
          <a:noFill/>
        </p:spPr>
        <p:txBody>
          <a:bodyPr wrap="square" rtlCol="0">
            <a:spAutoFit/>
          </a:bodyPr>
          <a:lstStyle/>
          <a:p>
            <a:r>
              <a:rPr lang="de-DE" dirty="0"/>
              <a:t>Stand: 07.10.21</a:t>
            </a:r>
            <a:endParaRPr lang="en-US" dirty="0"/>
          </a:p>
        </p:txBody>
      </p:sp>
      <p:cxnSp>
        <p:nvCxnSpPr>
          <p:cNvPr id="40" name="Straight Connector 39">
            <a:extLst>
              <a:ext uri="{FF2B5EF4-FFF2-40B4-BE49-F238E27FC236}">
                <a16:creationId xmlns:a16="http://schemas.microsoft.com/office/drawing/2014/main" id="{5DEE361E-694B-4358-B2F1-CC87B182071D}"/>
              </a:ext>
            </a:extLst>
          </p:cNvPr>
          <p:cNvCxnSpPr>
            <a:cxnSpLocks/>
          </p:cNvCxnSpPr>
          <p:nvPr/>
        </p:nvCxnSpPr>
        <p:spPr>
          <a:xfrm flipV="1">
            <a:off x="1603393" y="4517844"/>
            <a:ext cx="0" cy="62306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3" name="Graphic 42" descr="Hierarchy with solid fill">
            <a:extLst>
              <a:ext uri="{FF2B5EF4-FFF2-40B4-BE49-F238E27FC236}">
                <a16:creationId xmlns:a16="http://schemas.microsoft.com/office/drawing/2014/main" id="{1399D849-16F1-4EED-83A1-7B2CB92C5B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6193" y="5087566"/>
            <a:ext cx="914400" cy="914400"/>
          </a:xfrm>
          <a:prstGeom prst="rect">
            <a:avLst/>
          </a:prstGeom>
        </p:spPr>
      </p:pic>
      <p:sp>
        <p:nvSpPr>
          <p:cNvPr id="4" name="TextBox 3">
            <a:extLst>
              <a:ext uri="{FF2B5EF4-FFF2-40B4-BE49-F238E27FC236}">
                <a16:creationId xmlns:a16="http://schemas.microsoft.com/office/drawing/2014/main" id="{24F111F4-444D-40EE-B254-55142C74F191}"/>
              </a:ext>
            </a:extLst>
          </p:cNvPr>
          <p:cNvSpPr txBox="1"/>
          <p:nvPr/>
        </p:nvSpPr>
        <p:spPr>
          <a:xfrm>
            <a:off x="10080162" y="96941"/>
            <a:ext cx="1951349" cy="1477328"/>
          </a:xfrm>
          <a:prstGeom prst="rect">
            <a:avLst/>
          </a:prstGeom>
          <a:noFill/>
        </p:spPr>
        <p:txBody>
          <a:bodyPr wrap="square" rtlCol="0">
            <a:spAutoFit/>
          </a:bodyPr>
          <a:lstStyle/>
          <a:p>
            <a:r>
              <a:rPr lang="de-DE" dirty="0"/>
              <a:t>Databases:</a:t>
            </a:r>
            <a:r>
              <a:rPr lang="en-US" dirty="0"/>
              <a:t> </a:t>
            </a:r>
            <a:r>
              <a:rPr lang="en-US" dirty="0" err="1"/>
              <a:t>ncbi</a:t>
            </a:r>
            <a:endParaRPr lang="en-US" dirty="0"/>
          </a:p>
          <a:p>
            <a:r>
              <a:rPr lang="en-US" sz="1800" b="0" i="0" u="none" strike="noStrike" dirty="0">
                <a:solidFill>
                  <a:srgbClr val="000000"/>
                </a:solidFill>
                <a:effectLst/>
                <a:latin typeface="Calibri" panose="020F0502020204030204" pitchFamily="34" charset="0"/>
              </a:rPr>
              <a:t>Datatypes: </a:t>
            </a:r>
          </a:p>
          <a:p>
            <a:pPr marL="285750" indent="-285750">
              <a:buFontTx/>
              <a:buChar char="-"/>
            </a:pPr>
            <a:r>
              <a:rPr lang="en-US" dirty="0">
                <a:solidFill>
                  <a:srgbClr val="000000"/>
                </a:solidFill>
                <a:latin typeface="Calibri" panose="020F0502020204030204" pitchFamily="34" charset="0"/>
              </a:rPr>
              <a:t>GSE</a:t>
            </a:r>
          </a:p>
          <a:p>
            <a:pPr marL="285750" indent="-285750">
              <a:buFontTx/>
              <a:buChar char="-"/>
            </a:pPr>
            <a:r>
              <a:rPr lang="en-US" sz="1800" b="0" i="0" u="none" strike="noStrike" dirty="0">
                <a:solidFill>
                  <a:srgbClr val="000000"/>
                </a:solidFill>
                <a:effectLst/>
                <a:latin typeface="Calibri" panose="020F0502020204030204" pitchFamily="34" charset="0"/>
              </a:rPr>
              <a:t>E-MEXP</a:t>
            </a:r>
          </a:p>
          <a:p>
            <a:pPr marL="285750" indent="-285750">
              <a:buFontTx/>
              <a:buChar char="-"/>
            </a:pPr>
            <a:r>
              <a:rPr lang="en-US" sz="1800" b="0" i="0" u="none" strike="noStrike" dirty="0">
                <a:solidFill>
                  <a:srgbClr val="000000"/>
                </a:solidFill>
                <a:effectLst/>
                <a:latin typeface="Calibri" panose="020F0502020204030204" pitchFamily="34" charset="0"/>
              </a:rPr>
              <a:t>E-SMDB</a:t>
            </a:r>
          </a:p>
        </p:txBody>
      </p:sp>
      <p:sp>
        <p:nvSpPr>
          <p:cNvPr id="16" name="TextBox 15">
            <a:extLst>
              <a:ext uri="{FF2B5EF4-FFF2-40B4-BE49-F238E27FC236}">
                <a16:creationId xmlns:a16="http://schemas.microsoft.com/office/drawing/2014/main" id="{1CB7992E-FFB9-4C62-9864-725B51B54815}"/>
              </a:ext>
            </a:extLst>
          </p:cNvPr>
          <p:cNvSpPr txBox="1"/>
          <p:nvPr/>
        </p:nvSpPr>
        <p:spPr>
          <a:xfrm>
            <a:off x="4975794" y="1271916"/>
            <a:ext cx="2840894" cy="2031325"/>
          </a:xfrm>
          <a:prstGeom prst="rect">
            <a:avLst/>
          </a:prstGeom>
          <a:noFill/>
        </p:spPr>
        <p:txBody>
          <a:bodyPr wrap="square" rtlCol="0">
            <a:spAutoFit/>
          </a:bodyPr>
          <a:lstStyle/>
          <a:p>
            <a:r>
              <a:rPr lang="de-DE" sz="1400" u="sng" dirty="0"/>
              <a:t>Transcriptomics</a:t>
            </a:r>
            <a:r>
              <a:rPr lang="de-DE" sz="1400" dirty="0"/>
              <a:t>: </a:t>
            </a:r>
            <a:r>
              <a:rPr lang="de-DE" sz="1400" b="1" dirty="0">
                <a:solidFill>
                  <a:srgbClr val="FFC000"/>
                </a:solidFill>
              </a:rPr>
              <a:t>waiting for review</a:t>
            </a:r>
          </a:p>
          <a:p>
            <a:pPr marL="285750" indent="-285750">
              <a:buFontTx/>
              <a:buChar char="-"/>
            </a:pPr>
            <a:r>
              <a:rPr lang="de-DE" sz="1400" dirty="0"/>
              <a:t>Created Excel file with newest published datasets (with first query)</a:t>
            </a:r>
          </a:p>
          <a:p>
            <a:pPr marL="285750" indent="-285750">
              <a:buFontTx/>
              <a:buChar char="-"/>
            </a:pPr>
            <a:r>
              <a:rPr lang="de-DE" sz="1400" dirty="0"/>
              <a:t>Highest GSE in WormExp: GSE68709</a:t>
            </a:r>
          </a:p>
          <a:p>
            <a:pPr marL="285750" indent="-285750">
              <a:buFontTx/>
              <a:buChar char="-"/>
            </a:pPr>
            <a:r>
              <a:rPr lang="de-DE" sz="1400" dirty="0"/>
              <a:t>564 results found, with 41 results overlapping with current database</a:t>
            </a:r>
          </a:p>
        </p:txBody>
      </p:sp>
      <p:sp>
        <p:nvSpPr>
          <p:cNvPr id="17" name="Arrow: Right 16">
            <a:extLst>
              <a:ext uri="{FF2B5EF4-FFF2-40B4-BE49-F238E27FC236}">
                <a16:creationId xmlns:a16="http://schemas.microsoft.com/office/drawing/2014/main" id="{ADC9DC39-8D58-40FE-B3A0-6846A762FDE1}"/>
              </a:ext>
            </a:extLst>
          </p:cNvPr>
          <p:cNvSpPr/>
          <p:nvPr/>
        </p:nvSpPr>
        <p:spPr>
          <a:xfrm rot="18664843">
            <a:off x="3220081" y="35476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DFC583F-EE96-4E7E-8D9F-72F20835DA21}"/>
              </a:ext>
            </a:extLst>
          </p:cNvPr>
          <p:cNvSpPr/>
          <p:nvPr/>
        </p:nvSpPr>
        <p:spPr>
          <a:xfrm rot="1573270">
            <a:off x="6429879" y="4804131"/>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59813A4-CC83-4FC3-871E-36A48350311E}"/>
              </a:ext>
            </a:extLst>
          </p:cNvPr>
          <p:cNvSpPr txBox="1"/>
          <p:nvPr/>
        </p:nvSpPr>
        <p:spPr>
          <a:xfrm>
            <a:off x="8480922" y="4608218"/>
            <a:ext cx="2237362" cy="1600438"/>
          </a:xfrm>
          <a:prstGeom prst="rect">
            <a:avLst/>
          </a:prstGeom>
          <a:noFill/>
        </p:spPr>
        <p:txBody>
          <a:bodyPr wrap="square" rtlCol="0">
            <a:spAutoFit/>
          </a:bodyPr>
          <a:lstStyle/>
          <a:p>
            <a:r>
              <a:rPr lang="de-DE" sz="1400" u="sng" dirty="0"/>
              <a:t>ArrayExpress</a:t>
            </a:r>
            <a:r>
              <a:rPr lang="de-DE" sz="1400" dirty="0"/>
              <a:t>: </a:t>
            </a:r>
            <a:r>
              <a:rPr lang="de-DE" sz="1400" b="1" dirty="0">
                <a:solidFill>
                  <a:srgbClr val="FF0000"/>
                </a:solidFill>
              </a:rPr>
              <a:t>ON HOLD</a:t>
            </a:r>
            <a:endParaRPr lang="de-DE" sz="1400" dirty="0"/>
          </a:p>
          <a:p>
            <a:pPr marL="285750" indent="-285750">
              <a:buFontTx/>
              <a:buChar char="-"/>
            </a:pPr>
            <a:r>
              <a:rPr lang="de-DE" sz="1400" dirty="0"/>
              <a:t>Database for E-MEXP, E-SMDB etc. data</a:t>
            </a:r>
          </a:p>
          <a:p>
            <a:pPr marL="285750" indent="-285750">
              <a:buFontTx/>
              <a:buChar char="-"/>
            </a:pPr>
            <a:r>
              <a:rPr lang="de-DE" sz="1400" dirty="0"/>
              <a:t>See if an API is available for it</a:t>
            </a:r>
          </a:p>
          <a:p>
            <a:pPr marL="285750" indent="-285750">
              <a:buFontTx/>
              <a:buChar char="-"/>
            </a:pPr>
            <a:r>
              <a:rPr lang="de-DE" sz="1400" dirty="0"/>
              <a:t>~175 experiments since 2015</a:t>
            </a:r>
          </a:p>
        </p:txBody>
      </p:sp>
      <p:sp>
        <p:nvSpPr>
          <p:cNvPr id="20" name="Arrow: Right 19">
            <a:extLst>
              <a:ext uri="{FF2B5EF4-FFF2-40B4-BE49-F238E27FC236}">
                <a16:creationId xmlns:a16="http://schemas.microsoft.com/office/drawing/2014/main" id="{B3ADD985-FEBA-40F7-85E3-0639505F7CA5}"/>
              </a:ext>
            </a:extLst>
          </p:cNvPr>
          <p:cNvSpPr/>
          <p:nvPr/>
        </p:nvSpPr>
        <p:spPr>
          <a:xfrm rot="18664843">
            <a:off x="6743801" y="3522086"/>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7AA486-637B-45BC-A859-2D87E3A08AFE}"/>
              </a:ext>
            </a:extLst>
          </p:cNvPr>
          <p:cNvSpPr txBox="1"/>
          <p:nvPr/>
        </p:nvSpPr>
        <p:spPr>
          <a:xfrm>
            <a:off x="8549382" y="1809050"/>
            <a:ext cx="2237362" cy="1600438"/>
          </a:xfrm>
          <a:prstGeom prst="rect">
            <a:avLst/>
          </a:prstGeom>
          <a:noFill/>
        </p:spPr>
        <p:txBody>
          <a:bodyPr wrap="square" rtlCol="0">
            <a:spAutoFit/>
          </a:bodyPr>
          <a:lstStyle/>
          <a:p>
            <a:r>
              <a:rPr lang="de-DE" sz="1400" u="sng" dirty="0"/>
              <a:t>Paperfinder</a:t>
            </a:r>
            <a:r>
              <a:rPr lang="de-DE" sz="1400" dirty="0">
                <a:solidFill>
                  <a:srgbClr val="FF0000"/>
                </a:solidFill>
              </a:rPr>
              <a:t>: </a:t>
            </a:r>
            <a:r>
              <a:rPr lang="de-DE" sz="1400" b="1" dirty="0">
                <a:solidFill>
                  <a:srgbClr val="FF0000"/>
                </a:solidFill>
              </a:rPr>
              <a:t>ON HOLD</a:t>
            </a:r>
          </a:p>
          <a:p>
            <a:pPr marL="285750" indent="-285750">
              <a:buFontTx/>
              <a:buChar char="-"/>
            </a:pPr>
            <a:r>
              <a:rPr lang="de-DE" sz="1400" dirty="0"/>
              <a:t>Script that uses PubMed API to search for fitting papers</a:t>
            </a:r>
          </a:p>
          <a:p>
            <a:pPr marL="285750" indent="-285750">
              <a:buFontTx/>
              <a:buChar char="-"/>
            </a:pPr>
            <a:r>
              <a:rPr lang="de-DE" sz="1400" dirty="0"/>
              <a:t>Use of keyword extractor for best keywords</a:t>
            </a:r>
          </a:p>
        </p:txBody>
      </p:sp>
    </p:spTree>
    <p:extLst>
      <p:ext uri="{BB962C8B-B14F-4D97-AF65-F5344CB8AC3E}">
        <p14:creationId xmlns:p14="http://schemas.microsoft.com/office/powerpoint/2010/main" val="58610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2/17/2022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10.01.22</a:t>
            </a:r>
            <a:endParaRPr lang="en-US" dirty="0"/>
          </a:p>
        </p:txBody>
      </p:sp>
      <p:pic>
        <p:nvPicPr>
          <p:cNvPr id="9" name="Picture 8" descr="Chart, line chart&#10;&#10;Description automatically generated">
            <a:extLst>
              <a:ext uri="{FF2B5EF4-FFF2-40B4-BE49-F238E27FC236}">
                <a16:creationId xmlns:a16="http://schemas.microsoft.com/office/drawing/2014/main" id="{8B0894D6-874D-42A4-88B5-251E01736C82}"/>
              </a:ext>
            </a:extLst>
          </p:cNvPr>
          <p:cNvPicPr>
            <a:picLocks noChangeAspect="1"/>
          </p:cNvPicPr>
          <p:nvPr/>
        </p:nvPicPr>
        <p:blipFill rotWithShape="1">
          <a:blip r:embed="rId2">
            <a:extLst>
              <a:ext uri="{28A0092B-C50C-407E-A947-70E740481C1C}">
                <a14:useLocalDpi xmlns:a14="http://schemas.microsoft.com/office/drawing/2010/main" val="0"/>
              </a:ext>
            </a:extLst>
          </a:blip>
          <a:srcRect l="6960" t="10691" r="8732" b="7925"/>
          <a:stretch/>
        </p:blipFill>
        <p:spPr>
          <a:xfrm>
            <a:off x="6443304" y="188985"/>
            <a:ext cx="4924922" cy="3169446"/>
          </a:xfrm>
          <a:prstGeom prst="rect">
            <a:avLst/>
          </a:prstGeom>
          <a:ln>
            <a:solidFill>
              <a:schemeClr val="tx1"/>
            </a:solidFill>
          </a:ln>
        </p:spPr>
      </p:pic>
      <p:pic>
        <p:nvPicPr>
          <p:cNvPr id="11" name="Picture 10" descr="Chart, line chart&#10;&#10;Description automatically generated">
            <a:extLst>
              <a:ext uri="{FF2B5EF4-FFF2-40B4-BE49-F238E27FC236}">
                <a16:creationId xmlns:a16="http://schemas.microsoft.com/office/drawing/2014/main" id="{0F2CF9F4-A608-4168-A7DB-E41F69067978}"/>
              </a:ext>
            </a:extLst>
          </p:cNvPr>
          <p:cNvPicPr>
            <a:picLocks noChangeAspect="1"/>
          </p:cNvPicPr>
          <p:nvPr/>
        </p:nvPicPr>
        <p:blipFill rotWithShape="1">
          <a:blip r:embed="rId3">
            <a:extLst>
              <a:ext uri="{28A0092B-C50C-407E-A947-70E740481C1C}">
                <a14:useLocalDpi xmlns:a14="http://schemas.microsoft.com/office/drawing/2010/main" val="0"/>
              </a:ext>
            </a:extLst>
          </a:blip>
          <a:srcRect l="6792" t="9151" r="7955" b="8310"/>
          <a:stretch/>
        </p:blipFill>
        <p:spPr>
          <a:xfrm>
            <a:off x="6443304" y="3406023"/>
            <a:ext cx="4910496" cy="3169446"/>
          </a:xfrm>
          <a:prstGeom prst="rect">
            <a:avLst/>
          </a:prstGeom>
          <a:ln>
            <a:solidFill>
              <a:schemeClr val="tx1"/>
            </a:solidFill>
          </a:ln>
        </p:spPr>
      </p:pic>
      <p:pic>
        <p:nvPicPr>
          <p:cNvPr id="13" name="Picture 12" descr="Graphical user interface, text, application&#10;&#10;Description automatically generated">
            <a:extLst>
              <a:ext uri="{FF2B5EF4-FFF2-40B4-BE49-F238E27FC236}">
                <a16:creationId xmlns:a16="http://schemas.microsoft.com/office/drawing/2014/main" id="{895D41DC-BA7C-4F9F-9002-AB4859F15C6D}"/>
              </a:ext>
            </a:extLst>
          </p:cNvPr>
          <p:cNvPicPr>
            <a:picLocks noChangeAspect="1"/>
          </p:cNvPicPr>
          <p:nvPr/>
        </p:nvPicPr>
        <p:blipFill rotWithShape="1">
          <a:blip r:embed="rId4">
            <a:extLst>
              <a:ext uri="{28A0092B-C50C-407E-A947-70E740481C1C}">
                <a14:useLocalDpi xmlns:a14="http://schemas.microsoft.com/office/drawing/2010/main" val="0"/>
              </a:ext>
            </a:extLst>
          </a:blip>
          <a:srcRect l="-775" t="300" r="4544" b="-300"/>
          <a:stretch/>
        </p:blipFill>
        <p:spPr>
          <a:xfrm>
            <a:off x="484697" y="3219469"/>
            <a:ext cx="5539248" cy="2646314"/>
          </a:xfrm>
          <a:prstGeom prst="rect">
            <a:avLst/>
          </a:prstGeom>
          <a:ln>
            <a:solidFill>
              <a:schemeClr val="tx1"/>
            </a:solidFill>
          </a:ln>
        </p:spPr>
      </p:pic>
      <p:sp>
        <p:nvSpPr>
          <p:cNvPr id="10" name="TextBox 9">
            <a:extLst>
              <a:ext uri="{FF2B5EF4-FFF2-40B4-BE49-F238E27FC236}">
                <a16:creationId xmlns:a16="http://schemas.microsoft.com/office/drawing/2014/main" id="{AC51BBD2-44CA-473F-A638-ABC3025CB42A}"/>
              </a:ext>
            </a:extLst>
          </p:cNvPr>
          <p:cNvSpPr txBox="1"/>
          <p:nvPr/>
        </p:nvSpPr>
        <p:spPr>
          <a:xfrm>
            <a:off x="167043" y="1156158"/>
            <a:ext cx="6174556" cy="1754326"/>
          </a:xfrm>
          <a:prstGeom prst="rect">
            <a:avLst/>
          </a:prstGeom>
          <a:noFill/>
        </p:spPr>
        <p:txBody>
          <a:bodyPr wrap="square">
            <a:spAutoFit/>
          </a:bodyPr>
          <a:lstStyle/>
          <a:p>
            <a:pPr marL="285750" indent="-285750">
              <a:buFontTx/>
              <a:buChar char="-"/>
            </a:pPr>
            <a:r>
              <a:rPr lang="de-DE" sz="1800" dirty="0"/>
              <a:t>Query analysis to find overlap in data that is already included vs. </a:t>
            </a:r>
            <a:r>
              <a:rPr lang="de-DE" dirty="0"/>
              <a:t>n</a:t>
            </a:r>
            <a:r>
              <a:rPr lang="de-DE" sz="1800" dirty="0"/>
              <a:t>ew data </a:t>
            </a:r>
          </a:p>
          <a:p>
            <a:pPr marL="285750" indent="-285750">
              <a:buFontTx/>
              <a:buChar char="-"/>
            </a:pPr>
            <a:r>
              <a:rPr lang="de-DE" dirty="0"/>
              <a:t>Use information to find starting point to collect new data</a:t>
            </a:r>
          </a:p>
          <a:p>
            <a:pPr marL="285750" indent="-285750">
              <a:buFontTx/>
              <a:buChar char="-"/>
            </a:pPr>
            <a:r>
              <a:rPr lang="de-DE" sz="1800" dirty="0"/>
              <a:t>Keywords/Tags are not available for every GEO dataset </a:t>
            </a:r>
            <a:r>
              <a:rPr lang="de-DE" dirty="0"/>
              <a:t>-&gt; search via DataSet Type (see figure below for all available data set types)</a:t>
            </a:r>
            <a:endParaRPr lang="de-DE" sz="1800" dirty="0"/>
          </a:p>
        </p:txBody>
      </p:sp>
    </p:spTree>
    <p:extLst>
      <p:ext uri="{BB962C8B-B14F-4D97-AF65-F5344CB8AC3E}">
        <p14:creationId xmlns:p14="http://schemas.microsoft.com/office/powerpoint/2010/main" val="3071908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3.xml><?xml version="1.0" encoding="utf-8"?>
<p:tagLst xmlns:a="http://schemas.openxmlformats.org/drawingml/2006/main" xmlns:r="http://schemas.openxmlformats.org/officeDocument/2006/relationships" xmlns:p="http://schemas.openxmlformats.org/presentationml/2006/main">
  <p:tag name="EE4P_TEMPLATESTYLE" val="14"/>
</p:tagLst>
</file>

<file path=ppt/tags/tag4.xml><?xml version="1.0" encoding="utf-8"?>
<p:tagLst xmlns:a="http://schemas.openxmlformats.org/drawingml/2006/main" xmlns:r="http://schemas.openxmlformats.org/officeDocument/2006/relationships" xmlns:p="http://schemas.openxmlformats.org/presentationml/2006/main">
  <p:tag name="EE4P_TEMPLATESTYLE" val="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2275</Words>
  <Application>Microsoft Office PowerPoint</Application>
  <PresentationFormat>Widescreen</PresentationFormat>
  <Paragraphs>326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Updating WormExp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WormExp</dc:title>
  <dc:creator>Jennifer Neumaier</dc:creator>
  <cp:lastModifiedBy>Jennifer Neumaier</cp:lastModifiedBy>
  <cp:revision>119</cp:revision>
  <dcterms:created xsi:type="dcterms:W3CDTF">2021-09-22T10:46:06Z</dcterms:created>
  <dcterms:modified xsi:type="dcterms:W3CDTF">2022-02-17T13:50:18Z</dcterms:modified>
</cp:coreProperties>
</file>