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507" r:id="rId6"/>
    <p:sldId id="496" r:id="rId7"/>
    <p:sldId id="494" r:id="rId8"/>
    <p:sldId id="509" r:id="rId9"/>
    <p:sldId id="499" r:id="rId10"/>
    <p:sldId id="498" r:id="rId11"/>
    <p:sldId id="500" r:id="rId12"/>
    <p:sldId id="505" r:id="rId13"/>
    <p:sldId id="506" r:id="rId14"/>
    <p:sldId id="504" r:id="rId15"/>
    <p:sldId id="501" r:id="rId16"/>
    <p:sldId id="510" r:id="rId17"/>
    <p:sldId id="508" r:id="rId18"/>
    <p:sldId id="502" r:id="rId19"/>
    <p:sldId id="4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12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95E73-98E9-4E53-8C39-5E996C47FAF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89FB9-2707-44AA-8DC1-3497B7F8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9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89FB9-2707-44AA-8DC1-3497B7F8F9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5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8523-5490-4B42-87FD-348EF507A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08351-528A-4A57-8BC2-A8F82DF4B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E02E3-1E0B-4BD1-BDE8-64BF9A59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08ED8-4BBA-46E9-A8F5-BA0FB0D1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E8132-C437-4BBB-BDAF-753B61C7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9C19-03DA-4F88-AC77-108600D8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CDEAA-4DB3-4A04-891A-E6BE68CA7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3F9E-2F85-4D68-9799-C4BBD779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2D88B-9B13-43C9-80C5-CA543A85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349B2-7AD2-41AC-93DB-460E7871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4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C9AF2-5185-4BF5-AEA5-09A5DCDD8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8C499-E309-473A-B3A7-D257CAD29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DFCBB-32C2-4583-88B4-90372480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EB4EB-AB03-46C8-A721-377D5FC8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1AB6-8C68-41AA-9983-7D92FE70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D9E0-5EB9-4AAE-8EDB-FC6228E7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6FC4F-6F31-4A56-BE15-18D318D86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CDFAB-0F41-49A7-A8D8-28F02F09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E4138-31DC-444C-BEBF-7CE5A8F5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43A5-2C0E-4111-8D00-28979836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5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4982-A213-42E5-A6A3-B6D6BEA8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A7753-E244-45AE-9D83-9FBE722F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39703-6B53-4A3C-9855-7CEB088F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C2476-FBF7-459D-90D9-6A689257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1A0B9-A04D-423E-B4A9-23A4115A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1281-3057-4043-85C3-37A3FD26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CDD1-AC17-47F1-A846-898482DC1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CDFA8-0C2A-4F93-9843-E1BDE2375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348AE-808F-483D-B98B-836A9515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02D7F-B953-4C16-8A5E-7B47851B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0976E-6197-49E7-928C-4712444A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9E61-98C3-4D1E-87C9-A52E7103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EC785-1269-4E71-8333-A8606C5B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2B45C-F50A-4F49-A0C3-CBCF3912B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45A71-B383-4422-B261-3A98556EF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8E4E1-3671-448B-960B-F2B0A5D3A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98D3B-85E6-4BA0-A6D2-DA41CB54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1FE70-C38E-434A-89ED-2518E344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85CE6-5D89-4624-B97C-96ACA3E1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0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3C60-348C-4258-BB80-400DFE1D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A4BF6-47E2-465C-9C6C-FEA24140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F03E3-0877-4D87-BABC-1A55879A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0D4B5-48BB-4A33-9BD5-4F0236EF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7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11AD8-696D-4E65-AA5B-94BDD6AE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2AFBC-497F-46FD-9828-B38D339E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DC57-24FF-47EF-BAFA-B8C2E815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3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9662-EF57-48ED-85FC-5D6F291D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7C67-6731-4046-AC40-36A738134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37C06-2B5A-475C-A336-2DB94DAD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B5477-EF01-48A3-A15C-BD3E79FE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4B27A-B009-4A37-8E68-4040C3AE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62C36-A96B-4C85-8A49-3E589464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1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B214-3BC5-45F5-8D16-FAB45FFE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97DBA-DA98-449F-A6F8-D15A6C3A0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191B6-1B2E-470A-A2DA-FB81F9FDC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BDDB2-1DFC-4DE4-96A7-09B245C7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5663-E0D4-48B8-A726-53B9AAC56F4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52B53-8FEC-4260-80E5-29E23F3A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F11CE-8CB6-41CB-B5EF-7AA5AE68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6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F23D6-E1B1-4352-86A1-6CBFE0A4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7E21C-46D8-41BB-9FF5-02C7CD2B2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C5AC-EDDB-4602-9F65-D2D96834A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85663-E0D4-48B8-A726-53B9AAC56F4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D0AC9-50C0-4689-AF3E-E094068BA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7F161-D389-4171-AF67-9901B1820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922B0-1F23-4C66-B2A4-8A3E13ADA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3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botframework-cli/tree/master/packages/dialog/templat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BotBuilder-Samples/experimental/adaptive-dialog/Generating%20Dialogs%20from%20Schema,%20APIs%20and%20Databases.docx" TargetMode="External"/><Relationship Id="rId2" Type="http://schemas.openxmlformats.org/officeDocument/2006/relationships/hyperlink" Target="https://microsoft.sharepoint.com/:w:/t/ConversationalAI785/Ebg41yzPbH1ElqAFi5Q7yh0BBArsaeW_usX0rOLWSplkMg?e=jvQEk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botframework-cli/tree/master/packages/dialog/src/library" TargetMode="External"/><Relationship Id="rId5" Type="http://schemas.openxmlformats.org/officeDocument/2006/relationships/hyperlink" Target="https://github.com/microsoft/botframework-cli/tree/master/packages/dialog/templates" TargetMode="External"/><Relationship Id="rId4" Type="http://schemas.openxmlformats.org/officeDocument/2006/relationships/hyperlink" Target="https://github.com/microsoft/botframework-cli/blob/master/packages/dialog/src/commands/dialog/readme.m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oft.sharepoint.com/teams/ConversationalAI785/Shared%20Documents/General/Specs/Generated%20Dialog%20Overview.docx?web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microsoft/botframework-cli/master/packages/dialog/test/commands/dialog/forms/sandwich.schema" TargetMode="External"/><Relationship Id="rId2" Type="http://schemas.openxmlformats.org/officeDocument/2006/relationships/hyperlink" Target="https://botbuilder.myget.org/F/botframework-cli/np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BotBuilder-Samples.gi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-schema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820A-688B-4C1A-BC61-7BFC12733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 Generating Dialogs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D06BE-4252-4309-B1E9-E78F70922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5749"/>
            <a:ext cx="9144000" cy="1655762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Chris McConnell</a:t>
            </a:r>
          </a:p>
          <a:p>
            <a:r>
              <a:rPr lang="en-US" dirty="0">
                <a:ea typeface="+mn-lt"/>
                <a:cs typeface="+mn-lt"/>
              </a:rPr>
              <a:t>Team: Andrew Clear, </a:t>
            </a:r>
            <a:r>
              <a:rPr lang="en-US" dirty="0"/>
              <a:t>Ning Gao, Lu Han, Zongyang Ma</a:t>
            </a:r>
          </a:p>
        </p:txBody>
      </p:sp>
    </p:spTree>
    <p:extLst>
      <p:ext uri="{BB962C8B-B14F-4D97-AF65-F5344CB8AC3E}">
        <p14:creationId xmlns:p14="http://schemas.microsoft.com/office/powerpoint/2010/main" val="121107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DA2F-25A0-4004-9BB1-F63A1374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24979"/>
            <a:ext cx="10515600" cy="734003"/>
          </a:xfrm>
        </p:spPr>
        <p:txBody>
          <a:bodyPr/>
          <a:lstStyle/>
          <a:p>
            <a:r>
              <a:rPr lang="en-US"/>
              <a:t>Generated 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BD9D-81B8-425C-8552-25929BFC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858982"/>
            <a:ext cx="6837218" cy="26858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$</a:t>
            </a:r>
            <a:r>
              <a:rPr lang="en-US" sz="2400" dirty="0" err="1"/>
              <a:t>BreadEntity:multiGrainWheat</a:t>
            </a:r>
            <a:r>
              <a:rPr lang="en-US" sz="2400" dirty="0"/>
              <a:t>=</a:t>
            </a:r>
          </a:p>
          <a:p>
            <a:pPr>
              <a:buFontTx/>
              <a:buChar char="-"/>
            </a:pPr>
            <a:r>
              <a:rPr lang="en-US" sz="2400" dirty="0"/>
              <a:t>multi</a:t>
            </a:r>
          </a:p>
          <a:p>
            <a:pPr>
              <a:buFontTx/>
              <a:buChar char="-"/>
            </a:pPr>
            <a:r>
              <a:rPr lang="en-US" sz="2400" dirty="0"/>
              <a:t> grain</a:t>
            </a:r>
          </a:p>
          <a:p>
            <a:pPr>
              <a:buFontTx/>
              <a:buChar char="-"/>
            </a:pPr>
            <a:r>
              <a:rPr lang="en-US" sz="2400" dirty="0"/>
              <a:t> wheat</a:t>
            </a:r>
          </a:p>
          <a:p>
            <a:pPr>
              <a:buFontTx/>
              <a:buChar char="-"/>
            </a:pPr>
            <a:r>
              <a:rPr lang="en-US" sz="2400" dirty="0"/>
              <a:t>multi grain</a:t>
            </a:r>
          </a:p>
          <a:p>
            <a:pPr>
              <a:buFontTx/>
              <a:buChar char="-"/>
            </a:pPr>
            <a:r>
              <a:rPr lang="en-US" sz="2400" dirty="0"/>
              <a:t>grain wheat</a:t>
            </a:r>
          </a:p>
          <a:p>
            <a:pPr>
              <a:buFontTx/>
              <a:buChar char="-"/>
            </a:pPr>
            <a:r>
              <a:rPr lang="en-US" sz="2400" dirty="0"/>
              <a:t>multi grain wheat</a:t>
            </a:r>
          </a:p>
          <a:p>
            <a:pPr marL="0" indent="0">
              <a:buNone/>
            </a:pPr>
            <a:r>
              <a:rPr lang="en-US" sz="2400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0C1B5-D314-4774-AD9D-43E66BC1952A}"/>
              </a:ext>
            </a:extLst>
          </p:cNvPr>
          <p:cNvSpPr txBox="1"/>
          <p:nvPr/>
        </p:nvSpPr>
        <p:spPr>
          <a:xfrm>
            <a:off x="4221018" y="1810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66562A-E07B-41EC-8DE1-D8505B1D6880}"/>
              </a:ext>
            </a:extLst>
          </p:cNvPr>
          <p:cNvSpPr txBox="1">
            <a:spLocks/>
          </p:cNvSpPr>
          <p:nvPr/>
        </p:nvSpPr>
        <p:spPr>
          <a:xfrm>
            <a:off x="7167417" y="858981"/>
            <a:ext cx="4730173" cy="515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Generated from </a:t>
            </a:r>
            <a:r>
              <a:rPr lang="en-US" err="1"/>
              <a:t>enum</a:t>
            </a:r>
            <a:endParaRPr lang="en-US"/>
          </a:p>
          <a:p>
            <a:r>
              <a:rPr lang="en-US"/>
              <a:t>Placeholder for ML entity</a:t>
            </a:r>
          </a:p>
          <a:p>
            <a:r>
              <a:rPr lang="en-US"/>
              <a:t>LUIS </a:t>
            </a:r>
            <a:r>
              <a:rPr lang="en-US" err="1"/>
              <a:t>prebuilts</a:t>
            </a:r>
            <a:r>
              <a:rPr lang="en-US"/>
              <a:t> with roles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B29941-0B6F-4854-B251-4C7F6B7DF8A6}"/>
              </a:ext>
            </a:extLst>
          </p:cNvPr>
          <p:cNvSpPr txBox="1">
            <a:spLocks/>
          </p:cNvSpPr>
          <p:nvPr/>
        </p:nvSpPr>
        <p:spPr>
          <a:xfrm>
            <a:off x="173182" y="3854790"/>
            <a:ext cx="6837218" cy="268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AA029-AC00-4165-9E2C-70EB418C9236}"/>
              </a:ext>
            </a:extLst>
          </p:cNvPr>
          <p:cNvSpPr txBox="1"/>
          <p:nvPr/>
        </p:nvSpPr>
        <p:spPr>
          <a:xfrm>
            <a:off x="173181" y="3751859"/>
            <a:ext cx="6131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$</a:t>
            </a:r>
            <a:r>
              <a:rPr lang="en-US" err="1"/>
              <a:t>NameEntity:Simple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5B4AA1-3F3D-4F64-B80D-5D76D9407B02}"/>
              </a:ext>
            </a:extLst>
          </p:cNvPr>
          <p:cNvSpPr txBox="1"/>
          <p:nvPr/>
        </p:nvSpPr>
        <p:spPr>
          <a:xfrm>
            <a:off x="171727" y="4579238"/>
            <a:ext cx="613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$</a:t>
            </a:r>
            <a:r>
              <a:rPr lang="en-US" err="1"/>
              <a:t>PREBUILT:number</a:t>
            </a:r>
            <a:r>
              <a:rPr lang="en-US"/>
              <a:t> roles=Quantity</a:t>
            </a:r>
          </a:p>
        </p:txBody>
      </p:sp>
    </p:spTree>
    <p:extLst>
      <p:ext uri="{BB962C8B-B14F-4D97-AF65-F5344CB8AC3E}">
        <p14:creationId xmlns:p14="http://schemas.microsoft.com/office/powerpoint/2010/main" val="355234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DA2F-25A0-4004-9BB1-F63A1374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24979"/>
            <a:ext cx="10515600" cy="734003"/>
          </a:xfrm>
        </p:spPr>
        <p:txBody>
          <a:bodyPr/>
          <a:lstStyle/>
          <a:p>
            <a:r>
              <a:rPr lang="en-US"/>
              <a:t>Generated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BD9D-81B8-425C-8552-25929BFC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858982"/>
            <a:ext cx="683721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{ …</a:t>
            </a:r>
          </a:p>
          <a:p>
            <a:pPr marL="0" indent="0">
              <a:buNone/>
            </a:pPr>
            <a:r>
              <a:rPr lang="en-US" sz="2400"/>
              <a:t>    "$kind": "</a:t>
            </a:r>
            <a:r>
              <a:rPr lang="en-US" sz="2400" err="1"/>
              <a:t>Microsoft.OnEndOfActions</a:t>
            </a:r>
            <a:r>
              <a:rPr lang="en-US" sz="2400"/>
              <a:t>",</a:t>
            </a:r>
          </a:p>
          <a:p>
            <a:pPr marL="0" indent="0">
              <a:buNone/>
            </a:pPr>
            <a:r>
              <a:rPr lang="en-US" sz="2400"/>
              <a:t>    "condition":"!$Bread",</a:t>
            </a:r>
          </a:p>
          <a:p>
            <a:pPr marL="0" indent="0">
              <a:buNone/>
            </a:pPr>
            <a:r>
              <a:rPr lang="en-US" sz="2400"/>
              <a:t>    "priority": "</a:t>
            </a:r>
            <a:r>
              <a:rPr lang="en-US" sz="2400" err="1"/>
              <a:t>indexOf</a:t>
            </a:r>
            <a:r>
              <a:rPr lang="en-US" sz="2400"/>
              <a:t>($</a:t>
            </a:r>
            <a:r>
              <a:rPr lang="en-US" sz="2400" err="1"/>
              <a:t>requiredProperties</a:t>
            </a:r>
            <a:r>
              <a:rPr lang="en-US" sz="2400"/>
              <a:t>, 'Bread')",</a:t>
            </a:r>
          </a:p>
          <a:p>
            <a:pPr marL="0" indent="0">
              <a:buNone/>
            </a:pPr>
            <a:r>
              <a:rPr lang="en-US" sz="2400"/>
              <a:t>    "actions": [       </a:t>
            </a:r>
          </a:p>
          <a:p>
            <a:pPr marL="0" indent="0">
              <a:buNone/>
            </a:pPr>
            <a:r>
              <a:rPr lang="en-US" sz="2400"/>
              <a:t>        {</a:t>
            </a:r>
          </a:p>
          <a:p>
            <a:pPr marL="0" indent="0">
              <a:buNone/>
            </a:pPr>
            <a:r>
              <a:rPr lang="en-US" sz="2400"/>
              <a:t>            "$kind": "</a:t>
            </a:r>
            <a:r>
              <a:rPr lang="en-US" sz="2400" err="1"/>
              <a:t>Microsoft.Ask</a:t>
            </a:r>
            <a:r>
              <a:rPr lang="en-US" sz="2400"/>
              <a:t>",</a:t>
            </a:r>
          </a:p>
          <a:p>
            <a:pPr marL="0" indent="0">
              <a:buNone/>
            </a:pPr>
            <a:r>
              <a:rPr lang="en-US" sz="2400"/>
              <a:t>            "activity": "@{</a:t>
            </a:r>
            <a:r>
              <a:rPr lang="en-US" sz="2400" err="1"/>
              <a:t>AskBread</a:t>
            </a:r>
            <a:r>
              <a:rPr lang="en-US" sz="2400"/>
              <a:t>()}",</a:t>
            </a:r>
          </a:p>
          <a:p>
            <a:pPr marL="0" indent="0">
              <a:buNone/>
            </a:pPr>
            <a:r>
              <a:rPr lang="en-US" sz="2400"/>
              <a:t>            "</a:t>
            </a:r>
            <a:r>
              <a:rPr lang="en-US" sz="2400" err="1"/>
              <a:t>expectedProperties</a:t>
            </a:r>
            <a:r>
              <a:rPr lang="en-US" sz="2400"/>
              <a:t>": "</a:t>
            </a:r>
            <a:r>
              <a:rPr lang="en-US" sz="2400" err="1"/>
              <a:t>createArray</a:t>
            </a:r>
            <a:r>
              <a:rPr lang="en-US" sz="2400"/>
              <a:t>('Bread')"</a:t>
            </a:r>
          </a:p>
          <a:p>
            <a:pPr marL="0" indent="0">
              <a:buNone/>
            </a:pPr>
            <a:r>
              <a:rPr lang="en-US" sz="2400"/>
              <a:t>} ]}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0C1B5-D314-4774-AD9D-43E66BC1952A}"/>
              </a:ext>
            </a:extLst>
          </p:cNvPr>
          <p:cNvSpPr txBox="1"/>
          <p:nvPr/>
        </p:nvSpPr>
        <p:spPr>
          <a:xfrm>
            <a:off x="4221018" y="1810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66562A-E07B-41EC-8DE1-D8505B1D6880}"/>
              </a:ext>
            </a:extLst>
          </p:cNvPr>
          <p:cNvSpPr txBox="1">
            <a:spLocks/>
          </p:cNvSpPr>
          <p:nvPr/>
        </p:nvSpPr>
        <p:spPr>
          <a:xfrm>
            <a:off x="7167417" y="858981"/>
            <a:ext cx="4730173" cy="515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Most specific</a:t>
            </a:r>
          </a:p>
          <a:p>
            <a:pPr lvl="1"/>
            <a:r>
              <a:rPr lang="en-US"/>
              <a:t>!$Bread &amp;&amp; !$Cheese</a:t>
            </a:r>
          </a:p>
          <a:p>
            <a:r>
              <a:rPr lang="en-US"/>
              <a:t>Dynamic order from $</a:t>
            </a:r>
            <a:r>
              <a:rPr lang="en-US" err="1"/>
              <a:t>requiredProperties</a:t>
            </a:r>
            <a:endParaRPr lang="en-US"/>
          </a:p>
          <a:p>
            <a:r>
              <a:rPr lang="en-US" err="1"/>
              <a:t>AskBread</a:t>
            </a:r>
            <a:r>
              <a:rPr lang="en-US"/>
              <a:t> -&gt; </a:t>
            </a:r>
            <a:r>
              <a:rPr lang="en-US" err="1"/>
              <a:t>EnumAsk</a:t>
            </a:r>
            <a:endParaRPr lang="en-US"/>
          </a:p>
          <a:p>
            <a:r>
              <a:rPr lang="en-US" err="1"/>
              <a:t>expectedProperties</a:t>
            </a:r>
            <a:endParaRPr lang="en-US"/>
          </a:p>
          <a:p>
            <a:pPr lvl="1"/>
            <a:r>
              <a:rPr lang="en-US"/>
              <a:t>Helps control entity-&gt;Property</a:t>
            </a:r>
          </a:p>
        </p:txBody>
      </p:sp>
    </p:spTree>
    <p:extLst>
      <p:ext uri="{BB962C8B-B14F-4D97-AF65-F5344CB8AC3E}">
        <p14:creationId xmlns:p14="http://schemas.microsoft.com/office/powerpoint/2010/main" val="138456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B236-CFE4-4937-81E6-CD7E8710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63957"/>
            <a:ext cx="9960864" cy="723011"/>
          </a:xfrm>
        </p:spPr>
        <p:txBody>
          <a:bodyPr/>
          <a:lstStyle/>
          <a:p>
            <a:r>
              <a:rPr lang="en-US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090-BC55-43FA-982B-07E5AA23E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" y="969264"/>
            <a:ext cx="11548872" cy="5312664"/>
          </a:xfrm>
        </p:spPr>
        <p:txBody>
          <a:bodyPr/>
          <a:lstStyle/>
          <a:p>
            <a:r>
              <a:rPr lang="en-US">
                <a:hlinkClick r:id="rId2"/>
              </a:rPr>
              <a:t>Standard templates</a:t>
            </a:r>
            <a:endParaRPr lang="en-US"/>
          </a:p>
          <a:p>
            <a:r>
              <a:rPr lang="en-US"/>
              <a:t>Can create your own templates</a:t>
            </a:r>
          </a:p>
          <a:p>
            <a:r>
              <a:rPr lang="en-US"/>
              <a:t>Templates utilize LG to generate LU, LG or Dialog assets</a:t>
            </a:r>
          </a:p>
          <a:p>
            <a:pPr lvl="1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CED83-CEE6-4CD3-AE37-3896C9EA8980}"/>
              </a:ext>
            </a:extLst>
          </p:cNvPr>
          <p:cNvSpPr txBox="1"/>
          <p:nvPr/>
        </p:nvSpPr>
        <p:spPr>
          <a:xfrm>
            <a:off x="310896" y="2446726"/>
            <a:ext cx="103479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# filename</a:t>
            </a:r>
          </a:p>
          <a:p>
            <a:r>
              <a:rPr lang="en-US"/>
              <a:t>- @{</a:t>
            </a:r>
            <a:r>
              <a:rPr lang="en-US" err="1"/>
              <a:t>schemaName</a:t>
            </a:r>
            <a:r>
              <a:rPr lang="en-US"/>
              <a:t>}-@{property}.@{locale}.lg</a:t>
            </a:r>
          </a:p>
          <a:p>
            <a:endParaRPr lang="en-US"/>
          </a:p>
          <a:p>
            <a:r>
              <a:rPr lang="en-US"/>
              <a:t># template</a:t>
            </a:r>
          </a:p>
          <a:p>
            <a:r>
              <a:rPr lang="en-US"/>
              <a:t>- @{</a:t>
            </a:r>
            <a:r>
              <a:rPr lang="en-US" err="1"/>
              <a:t>AskTemplate</a:t>
            </a:r>
            <a:r>
              <a:rPr lang="en-US"/>
              <a:t>()}\n@{</a:t>
            </a:r>
            <a:r>
              <a:rPr lang="en-US" err="1"/>
              <a:t>NameTemplate</a:t>
            </a:r>
            <a:r>
              <a:rPr lang="en-US"/>
              <a:t>()}\n@{</a:t>
            </a:r>
            <a:r>
              <a:rPr lang="en-US" err="1"/>
              <a:t>ValueTemplate</a:t>
            </a:r>
            <a:r>
              <a:rPr lang="en-US"/>
              <a:t>()}\n\[@{</a:t>
            </a:r>
            <a:r>
              <a:rPr lang="en-US" err="1"/>
              <a:t>schemaName</a:t>
            </a:r>
            <a:r>
              <a:rPr lang="en-US"/>
              <a:t>}-@{property}Entity.@{locale}.lg]\n\[</a:t>
            </a:r>
            <a:r>
              <a:rPr lang="en-US" err="1"/>
              <a:t>common.lg</a:t>
            </a:r>
            <a:r>
              <a:rPr lang="en-US"/>
              <a:t>]</a:t>
            </a:r>
          </a:p>
          <a:p>
            <a:endParaRPr lang="en-US"/>
          </a:p>
          <a:p>
            <a:r>
              <a:rPr lang="en-US"/>
              <a:t># </a:t>
            </a:r>
            <a:r>
              <a:rPr lang="en-US" err="1"/>
              <a:t>AskTemplate</a:t>
            </a:r>
            <a:endParaRPr lang="en-US"/>
          </a:p>
          <a:p>
            <a:r>
              <a:rPr lang="en-US"/>
              <a:t>- # Ask@{property}\n- @\{</a:t>
            </a:r>
            <a:r>
              <a:rPr lang="en-US" err="1"/>
              <a:t>askEnum</a:t>
            </a:r>
            <a:r>
              <a:rPr lang="en-US"/>
              <a:t>('@{property}')\}\n</a:t>
            </a:r>
          </a:p>
          <a:p>
            <a:endParaRPr lang="en-US"/>
          </a:p>
          <a:p>
            <a:r>
              <a:rPr lang="en-US"/>
              <a:t># </a:t>
            </a:r>
            <a:r>
              <a:rPr lang="en-US" err="1"/>
              <a:t>ValueTemplate</a:t>
            </a:r>
            <a:endParaRPr lang="en-US"/>
          </a:p>
          <a:p>
            <a:r>
              <a:rPr lang="en-US"/>
              <a:t>- # @{property}(</a:t>
            </a:r>
            <a:r>
              <a:rPr lang="en-US" err="1"/>
              <a:t>val</a:t>
            </a:r>
            <a:r>
              <a:rPr lang="en-US"/>
              <a:t>)\n- @\{@{</a:t>
            </a:r>
            <a:r>
              <a:rPr lang="en-US" err="1"/>
              <a:t>concat</a:t>
            </a:r>
            <a:r>
              <a:rPr lang="en-US"/>
              <a:t>(property, 'Entity')}(</a:t>
            </a:r>
            <a:r>
              <a:rPr lang="en-US" err="1"/>
              <a:t>val</a:t>
            </a:r>
            <a:r>
              <a:rPr lang="en-US"/>
              <a:t>)}\n</a:t>
            </a:r>
          </a:p>
          <a:p>
            <a:endParaRPr lang="en-US"/>
          </a:p>
          <a:p>
            <a:r>
              <a:rPr lang="en-US"/>
              <a:t># </a:t>
            </a:r>
            <a:r>
              <a:rPr lang="en-US" err="1"/>
              <a:t>NameTemplate</a:t>
            </a:r>
            <a:endParaRPr lang="en-US"/>
          </a:p>
          <a:p>
            <a:r>
              <a:rPr lang="en-US"/>
              <a:t>- # @{property}Name\n- @{phrase(property, locale)}</a:t>
            </a:r>
          </a:p>
        </p:txBody>
      </p:sp>
    </p:spTree>
    <p:extLst>
      <p:ext uri="{BB962C8B-B14F-4D97-AF65-F5344CB8AC3E}">
        <p14:creationId xmlns:p14="http://schemas.microsoft.com/office/powerpoint/2010/main" val="123994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47A4-73BA-42C0-9A16-EBCEE2F8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F25D-CDB3-451C-AC1B-F1F63B06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operations on arrays</a:t>
            </a:r>
          </a:p>
          <a:p>
            <a:pPr lvl="1"/>
            <a:r>
              <a:rPr lang="en-US" dirty="0"/>
              <a:t>Add, remove, replace</a:t>
            </a:r>
          </a:p>
          <a:p>
            <a:r>
              <a:rPr lang="en-US" dirty="0"/>
              <a:t>Support for custom composite entities</a:t>
            </a:r>
          </a:p>
          <a:p>
            <a:r>
              <a:rPr lang="en-US" dirty="0"/>
              <a:t>More intelligence in templates</a:t>
            </a:r>
          </a:p>
          <a:p>
            <a:r>
              <a:rPr lang="en-US" dirty="0"/>
              <a:t>Schema generators</a:t>
            </a:r>
          </a:p>
          <a:p>
            <a:pPr lvl="1"/>
            <a:r>
              <a:rPr lang="en-US" dirty="0"/>
              <a:t>Swagger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Merging on regeneration</a:t>
            </a:r>
          </a:p>
        </p:txBody>
      </p:sp>
    </p:spTree>
    <p:extLst>
      <p:ext uri="{BB962C8B-B14F-4D97-AF65-F5344CB8AC3E}">
        <p14:creationId xmlns:p14="http://schemas.microsoft.com/office/powerpoint/2010/main" val="72011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F428-2FC3-4017-9EB6-0BDE5A9F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F75E-16B8-4F72-9034-74105C33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Adaptive Dialogs &amp; Composer</a:t>
            </a:r>
          </a:p>
          <a:p>
            <a:pPr lvl="1"/>
            <a:r>
              <a:rPr lang="en-US" dirty="0"/>
              <a:t>Flow dialogs</a:t>
            </a:r>
          </a:p>
          <a:p>
            <a:pPr lvl="1"/>
            <a:r>
              <a:rPr lang="en-US" dirty="0"/>
              <a:t>Event driven dialogs</a:t>
            </a:r>
          </a:p>
          <a:p>
            <a:r>
              <a:rPr lang="en-US" dirty="0"/>
              <a:t>Try out dialog generation</a:t>
            </a:r>
          </a:p>
          <a:p>
            <a:pPr lvl="1"/>
            <a:r>
              <a:rPr lang="en-US" dirty="0"/>
              <a:t>Did it save you work?</a:t>
            </a:r>
          </a:p>
          <a:p>
            <a:pPr lvl="1"/>
            <a:r>
              <a:rPr lang="en-US" dirty="0"/>
              <a:t>Could you understand the generated dialogs?</a:t>
            </a:r>
          </a:p>
          <a:p>
            <a:pPr lvl="1"/>
            <a:r>
              <a:rPr lang="en-US" dirty="0"/>
              <a:t>What was missing?</a:t>
            </a:r>
          </a:p>
          <a:p>
            <a:r>
              <a:rPr lang="en-US" dirty="0"/>
              <a:t>Create your own templates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0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16A3-A10D-4814-BBF8-70C0A099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106507"/>
            <a:ext cx="10515600" cy="1325563"/>
          </a:xfrm>
        </p:spPr>
        <p:txBody>
          <a:bodyPr/>
          <a:lstStyle/>
          <a:p>
            <a:r>
              <a:rPr lang="en-US"/>
              <a:t>Generated Dialogs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1CDC-1F12-4D52-8202-2D40D42C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1432070"/>
            <a:ext cx="11021291" cy="4806084"/>
          </a:xfrm>
        </p:spPr>
        <p:txBody>
          <a:bodyPr>
            <a:normAutofit/>
          </a:bodyPr>
          <a:lstStyle/>
          <a:p>
            <a:r>
              <a:rPr lang="en-US" dirty="0"/>
              <a:t>Quickly bootstrap event driven dialogs</a:t>
            </a:r>
          </a:p>
          <a:p>
            <a:pPr lvl="1"/>
            <a:r>
              <a:rPr lang="en-US" dirty="0"/>
              <a:t>Would love feedback and contributions</a:t>
            </a:r>
            <a:endParaRPr lang="en-US" sz="28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3"/>
              </a:rPr>
              <a:t>Overview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Documentation</a:t>
            </a:r>
            <a:endParaRPr lang="en-US" dirty="0"/>
          </a:p>
          <a:p>
            <a:r>
              <a:rPr lang="en-US" dirty="0">
                <a:hlinkClick r:id="rId5"/>
              </a:rPr>
              <a:t>Templates</a:t>
            </a:r>
            <a:endParaRPr lang="en-US" dirty="0"/>
          </a:p>
          <a:p>
            <a:r>
              <a:rPr lang="en-US" dirty="0">
                <a:hlinkClick r:id="rId6"/>
              </a:rPr>
              <a:t>Source</a:t>
            </a:r>
            <a:endParaRPr lang="en-US" dirty="0"/>
          </a:p>
          <a:p>
            <a:r>
              <a:rPr lang="en-US" dirty="0"/>
              <a:t>Composer?</a:t>
            </a:r>
          </a:p>
          <a:p>
            <a:pPr lvl="1"/>
            <a:r>
              <a:rPr lang="en-US" dirty="0"/>
              <a:t>Visual Studio Code for editing files</a:t>
            </a:r>
          </a:p>
          <a:p>
            <a:r>
              <a:rPr lang="en-US" dirty="0"/>
              <a:t>Contacts: chrimc</a:t>
            </a:r>
          </a:p>
        </p:txBody>
      </p:sp>
    </p:spTree>
    <p:extLst>
      <p:ext uri="{BB962C8B-B14F-4D97-AF65-F5344CB8AC3E}">
        <p14:creationId xmlns:p14="http://schemas.microsoft.com/office/powerpoint/2010/main" val="1723633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4B4F-B7FB-47CE-94F1-ABC4041C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51" y="-86813"/>
            <a:ext cx="10515600" cy="1325375"/>
          </a:xfrm>
        </p:spPr>
        <p:txBody>
          <a:bodyPr/>
          <a:lstStyle/>
          <a:p>
            <a:r>
              <a:rPr lang="en-US"/>
              <a:t>Actual Generated Dialog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B2CBC-26D9-4CF8-B67C-69D700EA5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851" y="1175627"/>
            <a:ext cx="7675803" cy="54304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“What value do you want for bread?”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/>
              <a:t>wheat  </a:t>
            </a:r>
          </a:p>
          <a:p>
            <a:pPr marL="0" indent="0">
              <a:buNone/>
            </a:pPr>
            <a:r>
              <a:rPr lang="en-US"/>
              <a:t>“Please choose a value for bread from [multi grain wheat, whole wheat]”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/>
              <a:t>What kinds of bread do you have?</a:t>
            </a:r>
          </a:p>
          <a:p>
            <a:pPr marL="0" indent="0">
              <a:buNone/>
            </a:pPr>
            <a:r>
              <a:rPr lang="en-US"/>
              <a:t>“Possible values for bread include: [multi grain wheat, rye, white, whole wheat]”</a:t>
            </a:r>
          </a:p>
          <a:p>
            <a:pPr marL="0" indent="0">
              <a:buNone/>
            </a:pPr>
            <a:r>
              <a:rPr lang="en-US"/>
              <a:t>“Please choose a value for bread from [multi grain wheat, whole wheat]”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/>
              <a:t>Ham on rye</a:t>
            </a:r>
          </a:p>
          <a:p>
            <a:pPr marL="0" indent="0">
              <a:buNone/>
            </a:pPr>
            <a:r>
              <a:rPr lang="en-US"/>
              <a:t>“Meat is ham”</a:t>
            </a:r>
          </a:p>
          <a:p>
            <a:pPr marL="0" indent="0">
              <a:buNone/>
            </a:pPr>
            <a:r>
              <a:rPr lang="en-US"/>
              <a:t>“What value do you want for cheese?”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/>
              <a:t>swiss</a:t>
            </a:r>
          </a:p>
          <a:p>
            <a:pPr marL="0" indent="0">
              <a:buNone/>
            </a:pPr>
            <a:r>
              <a:rPr lang="en-US"/>
              <a:t>“bread=rye, cheese=swiss, meat=ham”</a:t>
            </a:r>
          </a:p>
          <a:p>
            <a:pPr marL="0" indent="0">
              <a:buNone/>
            </a:pPr>
            <a:r>
              <a:rPr lang="en-US"/>
              <a:t>“Would you like to change anything?”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/>
              <a:t>bread</a:t>
            </a:r>
          </a:p>
          <a:p>
            <a:pPr marL="0" indent="0">
              <a:buNone/>
            </a:pPr>
            <a:r>
              <a:rPr lang="en-US"/>
              <a:t>“What value do you want for bread?”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/>
              <a:t>none  </a:t>
            </a:r>
          </a:p>
          <a:p>
            <a:pPr marL="0" indent="0">
              <a:buNone/>
            </a:pPr>
            <a:r>
              <a:rPr lang="en-US"/>
              <a:t>“Did you mean “none” as cheese or “none” as meat?”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FE1BE-84D0-48E0-B252-D4E4C97DF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12014" y="1175628"/>
            <a:ext cx="3785135" cy="54304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Ambiguous entity clarification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Help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Robust response</a:t>
            </a:r>
          </a:p>
          <a:p>
            <a:pPr marL="0" indent="0">
              <a:buNone/>
            </a:pPr>
            <a:r>
              <a:rPr lang="en-US"/>
              <a:t>Confirmation of unexpected response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Confirmation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Ambiguous entity -&gt; property</a:t>
            </a:r>
          </a:p>
        </p:txBody>
      </p:sp>
    </p:spTree>
    <p:extLst>
      <p:ext uri="{BB962C8B-B14F-4D97-AF65-F5344CB8AC3E}">
        <p14:creationId xmlns:p14="http://schemas.microsoft.com/office/powerpoint/2010/main" val="163534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DB75-FC04-4BD4-8379-B60FD0AA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800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C45B0-381E-49CC-891A-FEEB22F32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7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9F9C-0815-4F34-AF7C-29773697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Generate Dialogs?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57D4-56EC-42C1-8173-293EE9CE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Building a bot requires understanding &amp; coordinating</a:t>
            </a:r>
          </a:p>
          <a:p>
            <a:pPr lvl="1"/>
            <a:r>
              <a:rPr lang="en-US" dirty="0"/>
              <a:t>Language understanding/generation, dialog management, orchestration</a:t>
            </a:r>
          </a:p>
          <a:p>
            <a:r>
              <a:rPr lang="en-US" dirty="0"/>
              <a:t>Virtual Assistant provides customized skills</a:t>
            </a:r>
          </a:p>
          <a:p>
            <a:pPr lvl="1"/>
            <a:r>
              <a:rPr lang="en-US" dirty="0"/>
              <a:t>But no help for creating your own skills</a:t>
            </a:r>
          </a:p>
          <a:p>
            <a:pPr lvl="1"/>
            <a:r>
              <a:rPr lang="en-US" dirty="0"/>
              <a:t>Reuse is at the skill level of the whole skill</a:t>
            </a:r>
          </a:p>
          <a:p>
            <a:r>
              <a:rPr lang="en-US" dirty="0"/>
              <a:t>Use skills, databases, and schema to generate functional bot</a:t>
            </a:r>
          </a:p>
          <a:p>
            <a:pPr lvl="1"/>
            <a:r>
              <a:rPr lang="en-US" dirty="0"/>
              <a:t>Easier to refine whole bot using composer than to create from scratch</a:t>
            </a:r>
          </a:p>
          <a:p>
            <a:pPr lvl="1"/>
            <a:r>
              <a:rPr lang="en-US" dirty="0"/>
              <a:t>Best practice handling of ambiguity, unexpected answers, help, cancel, confirmation</a:t>
            </a:r>
          </a:p>
          <a:p>
            <a:pPr lvl="1"/>
            <a:r>
              <a:rPr lang="en-US" dirty="0"/>
              <a:t>Database data to bootstrap language understanding</a:t>
            </a:r>
          </a:p>
          <a:p>
            <a:pPr lvl="1"/>
            <a:r>
              <a:rPr lang="en-US" dirty="0"/>
              <a:t>Schemas allow reuse of </a:t>
            </a:r>
            <a:r>
              <a:rPr lang="en-US" b="1" dirty="0"/>
              <a:t>all</a:t>
            </a:r>
            <a:r>
              <a:rPr lang="en-US" dirty="0"/>
              <a:t> the associated dialog assets</a:t>
            </a:r>
          </a:p>
          <a:p>
            <a:r>
              <a:rPr lang="en-US" dirty="0"/>
              <a:t>More </a:t>
            </a:r>
            <a:r>
              <a:rPr lang="en-US" dirty="0">
                <a:hlinkClick r:id="rId2"/>
              </a:rPr>
              <a:t>details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2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ools Diagram">
            <a:extLst>
              <a:ext uri="{FF2B5EF4-FFF2-40B4-BE49-F238E27FC236}">
                <a16:creationId xmlns:a16="http://schemas.microsoft.com/office/drawing/2014/main" id="{0BD1096F-218F-4A11-973C-77965B689442}"/>
              </a:ext>
            </a:extLst>
          </p:cNvPr>
          <p:cNvSpPr txBox="1"/>
          <p:nvPr/>
        </p:nvSpPr>
        <p:spPr>
          <a:xfrm>
            <a:off x="265437" y="1690462"/>
            <a:ext cx="6550489" cy="2288531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/>
              <a:t>Tools</a:t>
            </a:r>
          </a:p>
        </p:txBody>
      </p:sp>
      <p:sp>
        <p:nvSpPr>
          <p:cNvPr id="29" name="SDK &amp; Services Diagram">
            <a:extLst>
              <a:ext uri="{FF2B5EF4-FFF2-40B4-BE49-F238E27FC236}">
                <a16:creationId xmlns:a16="http://schemas.microsoft.com/office/drawing/2014/main" id="{ACDF8CF5-77EA-4EDA-A780-B93EB513C939}"/>
              </a:ext>
            </a:extLst>
          </p:cNvPr>
          <p:cNvSpPr txBox="1"/>
          <p:nvPr/>
        </p:nvSpPr>
        <p:spPr>
          <a:xfrm>
            <a:off x="265437" y="5442310"/>
            <a:ext cx="6545028" cy="1257700"/>
          </a:xfrm>
          <a:prstGeom prst="rect">
            <a:avLst/>
          </a:prstGeom>
          <a:noFill/>
          <a:ln>
            <a:solidFill>
              <a:schemeClr val="accent6">
                <a:shade val="50000"/>
              </a:schemeClr>
            </a:solidFill>
          </a:ln>
        </p:spPr>
        <p:txBody>
          <a:bodyPr wrap="square" rtlCol="0" anchor="t" anchorCtr="1">
            <a:noAutofit/>
          </a:bodyPr>
          <a:lstStyle/>
          <a:p>
            <a:r>
              <a:rPr lang="en-US"/>
              <a:t>SDK &amp; Services</a:t>
            </a:r>
          </a:p>
        </p:txBody>
      </p:sp>
      <p:sp>
        <p:nvSpPr>
          <p:cNvPr id="2" name="Generating Dialogs">
            <a:extLst>
              <a:ext uri="{FF2B5EF4-FFF2-40B4-BE49-F238E27FC236}">
                <a16:creationId xmlns:a16="http://schemas.microsoft.com/office/drawing/2014/main" id="{413D0A9F-DABA-430C-BA85-E5FAB40D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44" y="-57190"/>
            <a:ext cx="10515600" cy="810511"/>
          </a:xfrm>
        </p:spPr>
        <p:txBody>
          <a:bodyPr anchor="ctr" anchorCtr="1"/>
          <a:lstStyle/>
          <a:p>
            <a:r>
              <a:rPr lang="en-US"/>
              <a:t>Generating Dialogs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F2CEEFB-480E-461E-8347-3CBEB02516A9}"/>
              </a:ext>
            </a:extLst>
          </p:cNvPr>
          <p:cNvGrpSpPr/>
          <p:nvPr/>
        </p:nvGrpSpPr>
        <p:grpSpPr>
          <a:xfrm>
            <a:off x="1153979" y="6237452"/>
            <a:ext cx="4762482" cy="369332"/>
            <a:chOff x="624177" y="5995485"/>
            <a:chExt cx="4762482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D0D3B2-7ED3-4A53-86FC-5461EF563EF7}"/>
                </a:ext>
              </a:extLst>
            </p:cNvPr>
            <p:cNvSpPr/>
            <p:nvPr/>
          </p:nvSpPr>
          <p:spPr>
            <a:xfrm>
              <a:off x="624177" y="5995485"/>
              <a:ext cx="2381416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/>
                <a:t>Adaptive Dialogs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7A134D-014E-40B8-AE43-3D71DE4AEAC8}"/>
                </a:ext>
              </a:extLst>
            </p:cNvPr>
            <p:cNvSpPr/>
            <p:nvPr/>
          </p:nvSpPr>
          <p:spPr>
            <a:xfrm>
              <a:off x="3234193" y="5995485"/>
              <a:ext cx="634078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LUIS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060C86-53B0-444C-B439-25ED38FC31DD}"/>
                </a:ext>
              </a:extLst>
            </p:cNvPr>
            <p:cNvSpPr/>
            <p:nvPr/>
          </p:nvSpPr>
          <p:spPr>
            <a:xfrm>
              <a:off x="4096871" y="5995485"/>
              <a:ext cx="1289788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QnA Maker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5718E4-6CF0-4EDD-BF62-BD2EAF1C53E4}"/>
              </a:ext>
            </a:extLst>
          </p:cNvPr>
          <p:cNvGrpSpPr/>
          <p:nvPr/>
        </p:nvGrpSpPr>
        <p:grpSpPr>
          <a:xfrm>
            <a:off x="265437" y="4220955"/>
            <a:ext cx="6370066" cy="1155502"/>
            <a:chOff x="455044" y="4902162"/>
            <a:chExt cx="6370066" cy="1155502"/>
          </a:xfrm>
        </p:grpSpPr>
        <p:sp>
          <p:nvSpPr>
            <p:cNvPr id="9" name="Flowchart: Multidocument 8">
              <a:extLst>
                <a:ext uri="{FF2B5EF4-FFF2-40B4-BE49-F238E27FC236}">
                  <a16:creationId xmlns:a16="http://schemas.microsoft.com/office/drawing/2014/main" id="{5AD106DF-B753-4325-8976-89D69B7BE69D}"/>
                </a:ext>
              </a:extLst>
            </p:cNvPr>
            <p:cNvSpPr/>
            <p:nvPr/>
          </p:nvSpPr>
          <p:spPr>
            <a:xfrm>
              <a:off x="455044" y="4902162"/>
              <a:ext cx="1447800" cy="808851"/>
            </a:xfrm>
            <a:prstGeom prst="flowChartMulti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.LG </a:t>
              </a:r>
            </a:p>
            <a:p>
              <a:pPr algn="ctr"/>
              <a:r>
                <a:rPr lang="en-US"/>
                <a:t>Generation</a:t>
              </a:r>
            </a:p>
          </p:txBody>
        </p:sp>
        <p:sp>
          <p:nvSpPr>
            <p:cNvPr id="11" name="Flowchart: Multidocument 10">
              <a:extLst>
                <a:ext uri="{FF2B5EF4-FFF2-40B4-BE49-F238E27FC236}">
                  <a16:creationId xmlns:a16="http://schemas.microsoft.com/office/drawing/2014/main" id="{2764B93D-C9EA-49DF-988B-AC4F20EFAE06}"/>
                </a:ext>
              </a:extLst>
            </p:cNvPr>
            <p:cNvSpPr/>
            <p:nvPr/>
          </p:nvSpPr>
          <p:spPr>
            <a:xfrm>
              <a:off x="2088862" y="4902162"/>
              <a:ext cx="1836166" cy="808851"/>
            </a:xfrm>
            <a:prstGeom prst="flowChartMulti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.LU</a:t>
              </a:r>
            </a:p>
            <a:p>
              <a:pPr algn="ctr"/>
              <a:r>
                <a:rPr lang="en-US"/>
                <a:t>Understanding</a:t>
              </a:r>
            </a:p>
          </p:txBody>
        </p:sp>
        <p:sp>
          <p:nvSpPr>
            <p:cNvPr id="13" name="Flowchart: Multidocument 12">
              <a:extLst>
                <a:ext uri="{FF2B5EF4-FFF2-40B4-BE49-F238E27FC236}">
                  <a16:creationId xmlns:a16="http://schemas.microsoft.com/office/drawing/2014/main" id="{CBE8E43F-60AC-4A75-B7E8-727DBA3A3378}"/>
                </a:ext>
              </a:extLst>
            </p:cNvPr>
            <p:cNvSpPr/>
            <p:nvPr/>
          </p:nvSpPr>
          <p:spPr>
            <a:xfrm>
              <a:off x="4111046" y="4902162"/>
              <a:ext cx="1501587" cy="1155502"/>
            </a:xfrm>
            <a:prstGeom prst="flowChartMulti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.QnA</a:t>
              </a:r>
            </a:p>
            <a:p>
              <a:pPr algn="ctr"/>
              <a:r>
                <a:rPr lang="en-US"/>
                <a:t>Question &amp; Answers</a:t>
              </a:r>
            </a:p>
          </p:txBody>
        </p:sp>
        <p:sp>
          <p:nvSpPr>
            <p:cNvPr id="15" name="Flowchart: Multidocument 14">
              <a:extLst>
                <a:ext uri="{FF2B5EF4-FFF2-40B4-BE49-F238E27FC236}">
                  <a16:creationId xmlns:a16="http://schemas.microsoft.com/office/drawing/2014/main" id="{B9EF3F45-4D75-4997-85E2-2C233F370C73}"/>
                </a:ext>
              </a:extLst>
            </p:cNvPr>
            <p:cNvSpPr/>
            <p:nvPr/>
          </p:nvSpPr>
          <p:spPr>
            <a:xfrm>
              <a:off x="5798651" y="4902162"/>
              <a:ext cx="1026459" cy="462201"/>
            </a:xfrm>
            <a:prstGeom prst="flowChartMulti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.dialog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E5462B8-1B77-4276-861A-E8BDB26FE8D8}"/>
              </a:ext>
            </a:extLst>
          </p:cNvPr>
          <p:cNvSpPr/>
          <p:nvPr/>
        </p:nvSpPr>
        <p:spPr>
          <a:xfrm>
            <a:off x="2736440" y="5778151"/>
            <a:ext cx="203909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Event Driven Dialog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E08804-BEDF-4A48-8AF1-949502205C9A}"/>
              </a:ext>
            </a:extLst>
          </p:cNvPr>
          <p:cNvSpPr/>
          <p:nvPr/>
        </p:nvSpPr>
        <p:spPr>
          <a:xfrm>
            <a:off x="2997761" y="3313112"/>
            <a:ext cx="1913964" cy="4086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/>
              <a:t>Generator</a:t>
            </a: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C77C5C2E-F554-4F5F-867D-724C039B03F3}"/>
              </a:ext>
            </a:extLst>
          </p:cNvPr>
          <p:cNvSpPr/>
          <p:nvPr/>
        </p:nvSpPr>
        <p:spPr>
          <a:xfrm>
            <a:off x="2351268" y="2354789"/>
            <a:ext cx="1447800" cy="808851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Form JSON Schema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4ACD2CB-9C94-493A-91F1-58BDD41BECBF}"/>
              </a:ext>
            </a:extLst>
          </p:cNvPr>
          <p:cNvSpPr/>
          <p:nvPr/>
        </p:nvSpPr>
        <p:spPr>
          <a:xfrm>
            <a:off x="2344369" y="1767059"/>
            <a:ext cx="1260245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Composer</a:t>
            </a:r>
          </a:p>
        </p:txBody>
      </p:sp>
      <p:sp>
        <p:nvSpPr>
          <p:cNvPr id="24" name="Flowchart: Multidocument 23">
            <a:extLst>
              <a:ext uri="{FF2B5EF4-FFF2-40B4-BE49-F238E27FC236}">
                <a16:creationId xmlns:a16="http://schemas.microsoft.com/office/drawing/2014/main" id="{B027B804-5924-4294-A915-E40C1D87C401}"/>
              </a:ext>
            </a:extLst>
          </p:cNvPr>
          <p:cNvSpPr/>
          <p:nvPr/>
        </p:nvSpPr>
        <p:spPr>
          <a:xfrm>
            <a:off x="4232059" y="2335132"/>
            <a:ext cx="1447800" cy="462201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Templates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14491F76-D0C0-42CE-8382-55922D591639}"/>
              </a:ext>
            </a:extLst>
          </p:cNvPr>
          <p:cNvSpPr/>
          <p:nvPr/>
        </p:nvSpPr>
        <p:spPr>
          <a:xfrm>
            <a:off x="446962" y="3217740"/>
            <a:ext cx="1089211" cy="58721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Database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CE88DCDA-5A33-4974-A1AE-AD34D1924B6D}"/>
              </a:ext>
            </a:extLst>
          </p:cNvPr>
          <p:cNvSpPr/>
          <p:nvPr/>
        </p:nvSpPr>
        <p:spPr>
          <a:xfrm>
            <a:off x="400129" y="2354789"/>
            <a:ext cx="1189205" cy="58721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Transcripts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010BA5-22CB-4E6A-A0B2-F0E425266238}"/>
              </a:ext>
            </a:extLst>
          </p:cNvPr>
          <p:cNvSpPr txBox="1"/>
          <p:nvPr/>
        </p:nvSpPr>
        <p:spPr>
          <a:xfrm>
            <a:off x="2710944" y="54556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DA1FF7-7777-445A-AD9A-BFC10D85A2DF}"/>
              </a:ext>
            </a:extLst>
          </p:cNvPr>
          <p:cNvCxnSpPr>
            <a:stCxn id="18" idx="2"/>
            <a:endCxn id="9" idx="0"/>
          </p:cNvCxnSpPr>
          <p:nvPr/>
        </p:nvCxnSpPr>
        <p:spPr>
          <a:xfrm flipH="1">
            <a:off x="1088940" y="3721735"/>
            <a:ext cx="2865803" cy="49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709DC9-B234-43FF-89F3-0034DE0F0A90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 flipH="1">
            <a:off x="2943659" y="3721735"/>
            <a:ext cx="1011084" cy="49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29F782-6D8E-4C2F-89E9-B7B6EFB6B7BA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>
            <a:off x="3954743" y="3721735"/>
            <a:ext cx="820793" cy="49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77E4CF-0093-417D-9C5A-73AEA2CD1EF2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>
            <a:off x="3954743" y="3721735"/>
            <a:ext cx="2238147" cy="49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90C261-6EF8-4E4D-ABE5-14E4CCCBCD99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2974492" y="3133009"/>
            <a:ext cx="980251" cy="18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9418FB3-54AC-40C5-976A-9C659D763D13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flipH="1">
            <a:off x="3954743" y="2779829"/>
            <a:ext cx="900540" cy="53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939D6EB-D14C-42B7-8594-C5CEA5786230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>
            <a:off x="994732" y="2942005"/>
            <a:ext cx="2003029" cy="57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439692-75C5-4EAD-B354-8FE8DBBD06B0}"/>
              </a:ext>
            </a:extLst>
          </p:cNvPr>
          <p:cNvCxnSpPr>
            <a:cxnSpLocks/>
            <a:stCxn id="25" idx="4"/>
            <a:endCxn id="18" idx="1"/>
          </p:cNvCxnSpPr>
          <p:nvPr/>
        </p:nvCxnSpPr>
        <p:spPr>
          <a:xfrm>
            <a:off x="1536173" y="3511348"/>
            <a:ext cx="1461588" cy="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D568142-C174-41E6-BDDF-535269367FFF}"/>
              </a:ext>
            </a:extLst>
          </p:cNvPr>
          <p:cNvSpPr/>
          <p:nvPr/>
        </p:nvSpPr>
        <p:spPr>
          <a:xfrm>
            <a:off x="4573455" y="1765272"/>
            <a:ext cx="1101641" cy="408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CLI Tools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982CDF9-4382-4E8F-AA39-9294CF2A5D20}"/>
              </a:ext>
            </a:extLst>
          </p:cNvPr>
          <p:cNvGrpSpPr/>
          <p:nvPr/>
        </p:nvGrpSpPr>
        <p:grpSpPr>
          <a:xfrm>
            <a:off x="259976" y="708526"/>
            <a:ext cx="6550489" cy="892137"/>
            <a:chOff x="259976" y="708526"/>
            <a:chExt cx="6550489" cy="89213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C6902E2-5287-40E0-995C-61AB2E4CC443}"/>
                </a:ext>
              </a:extLst>
            </p:cNvPr>
            <p:cNvSpPr txBox="1"/>
            <p:nvPr/>
          </p:nvSpPr>
          <p:spPr>
            <a:xfrm>
              <a:off x="259976" y="708526"/>
              <a:ext cx="6550489" cy="892137"/>
            </a:xfrm>
            <a:prstGeom prst="rect">
              <a:avLst/>
            </a:prstGeom>
            <a:noFill/>
            <a:ln>
              <a:solidFill>
                <a:schemeClr val="accent6">
                  <a:shade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  <p:sp>
          <p:nvSpPr>
            <p:cNvPr id="84" name="Flowchart: Multidocument 83">
              <a:extLst>
                <a:ext uri="{FF2B5EF4-FFF2-40B4-BE49-F238E27FC236}">
                  <a16:creationId xmlns:a16="http://schemas.microsoft.com/office/drawing/2014/main" id="{4E345838-8863-469F-B846-1F4E4B0C7BAD}"/>
                </a:ext>
              </a:extLst>
            </p:cNvPr>
            <p:cNvSpPr/>
            <p:nvPr/>
          </p:nvSpPr>
          <p:spPr>
            <a:xfrm>
              <a:off x="2397887" y="731227"/>
              <a:ext cx="1447800" cy="808851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JSON Schema</a:t>
              </a:r>
            </a:p>
          </p:txBody>
        </p:sp>
        <p:sp>
          <p:nvSpPr>
            <p:cNvPr id="85" name="Flowchart: Multidocument 84">
              <a:extLst>
                <a:ext uri="{FF2B5EF4-FFF2-40B4-BE49-F238E27FC236}">
                  <a16:creationId xmlns:a16="http://schemas.microsoft.com/office/drawing/2014/main" id="{C1C482C7-1797-4599-8C44-3BCC50A50BB6}"/>
                </a:ext>
              </a:extLst>
            </p:cNvPr>
            <p:cNvSpPr/>
            <p:nvPr/>
          </p:nvSpPr>
          <p:spPr>
            <a:xfrm>
              <a:off x="4232059" y="730519"/>
              <a:ext cx="1447800" cy="462201"/>
            </a:xfrm>
            <a:prstGeom prst="flowChartMultidocumen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/>
                <a:t>Templates</a:t>
              </a:r>
            </a:p>
          </p:txBody>
        </p:sp>
      </p:grpSp>
      <p:sp>
        <p:nvSpPr>
          <p:cNvPr id="41" name="LU Example">
            <a:extLst>
              <a:ext uri="{FF2B5EF4-FFF2-40B4-BE49-F238E27FC236}">
                <a16:creationId xmlns:a16="http://schemas.microsoft.com/office/drawing/2014/main" id="{0915CEEA-01DC-458C-87FE-9B45B17C2545}"/>
              </a:ext>
            </a:extLst>
          </p:cNvPr>
          <p:cNvSpPr txBox="1"/>
          <p:nvPr/>
        </p:nvSpPr>
        <p:spPr>
          <a:xfrm>
            <a:off x="7051476" y="3252677"/>
            <a:ext cx="4902237" cy="30920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# Help</a:t>
            </a:r>
          </a:p>
          <a:p>
            <a:pPr marL="285750" indent="-285750">
              <a:buFontTx/>
              <a:buChar char="-"/>
            </a:pPr>
            <a:r>
              <a:rPr lang="en-US" dirty="0"/>
              <a:t>help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do you know?</a:t>
            </a:r>
          </a:p>
          <a:p>
            <a:pPr marL="285750" indent="-285750">
              <a:buFontTx/>
              <a:buChar char="-"/>
            </a:pPr>
            <a:r>
              <a:rPr lang="en-US" dirty="0"/>
              <a:t>Help on {</a:t>
            </a:r>
            <a:r>
              <a:rPr lang="en-US" dirty="0" err="1"/>
              <a:t>BreadEntity</a:t>
            </a:r>
            <a:r>
              <a:rPr lang="en-US" dirty="0"/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2" name="LG Example">
            <a:extLst>
              <a:ext uri="{FF2B5EF4-FFF2-40B4-BE49-F238E27FC236}">
                <a16:creationId xmlns:a16="http://schemas.microsoft.com/office/drawing/2014/main" id="{B93DC8B9-6ACB-43A6-8072-DE843E7BAF10}"/>
              </a:ext>
            </a:extLst>
          </p:cNvPr>
          <p:cNvSpPr txBox="1"/>
          <p:nvPr/>
        </p:nvSpPr>
        <p:spPr>
          <a:xfrm>
            <a:off x="7051476" y="3252677"/>
            <a:ext cx="4902237" cy="30920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# Greeting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Hello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are you?</a:t>
            </a:r>
          </a:p>
          <a:p>
            <a:pPr marL="285750" indent="-285750">
              <a:buFontTx/>
              <a:buChar char="-"/>
            </a:pPr>
            <a:r>
              <a:rPr lang="en-US" dirty="0"/>
              <a:t>Good to see you @{user.name}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3" name="QnA Example">
            <a:extLst>
              <a:ext uri="{FF2B5EF4-FFF2-40B4-BE49-F238E27FC236}">
                <a16:creationId xmlns:a16="http://schemas.microsoft.com/office/drawing/2014/main" id="{5CEDB18C-253B-4FFF-AB3D-F98B070A195A}"/>
              </a:ext>
            </a:extLst>
          </p:cNvPr>
          <p:cNvSpPr txBox="1"/>
          <p:nvPr/>
        </p:nvSpPr>
        <p:spPr>
          <a:xfrm>
            <a:off x="7051475" y="3313113"/>
            <a:ext cx="4902237" cy="30920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# ? How many weeks of vacation?</a:t>
            </a:r>
          </a:p>
          <a:p>
            <a:r>
              <a:rPr lang="en-US" dirty="0"/>
              <a:t>```</a:t>
            </a:r>
          </a:p>
          <a:p>
            <a:r>
              <a:rPr lang="en-US" dirty="0"/>
              <a:t>2 weeks</a:t>
            </a:r>
          </a:p>
          <a:p>
            <a:r>
              <a:rPr lang="en-US" dirty="0"/>
              <a:t>```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Dialog Example">
            <a:extLst>
              <a:ext uri="{FF2B5EF4-FFF2-40B4-BE49-F238E27FC236}">
                <a16:creationId xmlns:a16="http://schemas.microsoft.com/office/drawing/2014/main" id="{912A816B-B555-4094-BD66-C1FB58BC5812}"/>
              </a:ext>
            </a:extLst>
          </p:cNvPr>
          <p:cNvSpPr txBox="1"/>
          <p:nvPr/>
        </p:nvSpPr>
        <p:spPr>
          <a:xfrm>
            <a:off x="7051475" y="3313113"/>
            <a:ext cx="4902237" cy="30920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    "$schema": “../</a:t>
            </a:r>
            <a:r>
              <a:rPr lang="en-US" dirty="0" err="1"/>
              <a:t>sdk.schema</a:t>
            </a:r>
            <a:r>
              <a:rPr lang="en-US" dirty="0"/>
              <a:t>",</a:t>
            </a:r>
          </a:p>
          <a:p>
            <a:r>
              <a:rPr lang="en-US" dirty="0"/>
              <a:t>    "$kind": "</a:t>
            </a:r>
            <a:r>
              <a:rPr lang="en-US" dirty="0" err="1"/>
              <a:t>Microsoft.AdaptiveDialog</a:t>
            </a:r>
            <a:r>
              <a:rPr lang="en-US" dirty="0"/>
              <a:t>",</a:t>
            </a:r>
          </a:p>
          <a:p>
            <a:r>
              <a:rPr lang="en-US" dirty="0"/>
              <a:t>    "recognizer": "sandwich.lu",</a:t>
            </a:r>
          </a:p>
          <a:p>
            <a:r>
              <a:rPr lang="en-US" dirty="0"/>
              <a:t>    "generator": "</a:t>
            </a:r>
            <a:r>
              <a:rPr lang="en-US" dirty="0" err="1"/>
              <a:t>sandwich.lg</a:t>
            </a:r>
            <a:r>
              <a:rPr lang="en-US" dirty="0"/>
              <a:t>",</a:t>
            </a:r>
          </a:p>
          <a:p>
            <a:r>
              <a:rPr lang="en-US" dirty="0"/>
              <a:t>    …</a:t>
            </a:r>
          </a:p>
          <a:p>
            <a:r>
              <a:rPr lang="en-US" dirty="0"/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Adaptive">
            <a:extLst>
              <a:ext uri="{FF2B5EF4-FFF2-40B4-BE49-F238E27FC236}">
                <a16:creationId xmlns:a16="http://schemas.microsoft.com/office/drawing/2014/main" id="{41A3ACDC-1E1D-4773-A49C-AB21CF8728B2}"/>
              </a:ext>
            </a:extLst>
          </p:cNvPr>
          <p:cNvSpPr txBox="1"/>
          <p:nvPr/>
        </p:nvSpPr>
        <p:spPr>
          <a:xfrm>
            <a:off x="7051476" y="699793"/>
            <a:ext cx="4902237" cy="23133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Adaptive Dialogs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Flow driven conversations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Event driven conversations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Declarative file formats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.LU – Language Understanding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.LG – Language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.QnA – Question &amp; Answer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.dialog – Dialog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1" name="Event driven conversation">
            <a:extLst>
              <a:ext uri="{FF2B5EF4-FFF2-40B4-BE49-F238E27FC236}">
                <a16:creationId xmlns:a16="http://schemas.microsoft.com/office/drawing/2014/main" id="{78903D79-4E36-4B2A-96D1-38CFF6EA707D}"/>
              </a:ext>
            </a:extLst>
          </p:cNvPr>
          <p:cNvSpPr txBox="1"/>
          <p:nvPr/>
        </p:nvSpPr>
        <p:spPr>
          <a:xfrm>
            <a:off x="7029787" y="708526"/>
            <a:ext cx="4902237" cy="59914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robust conversation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Minimally opinionated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Events to surface ambiguity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Entity: peppers -&gt; red or green peppers?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Slot: 3 -&gt; Rating of 3 or spice level of 3?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Intent/Entity: help -&gt; Is that your name or do you need help?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Events for set/clear property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Intelligent entity -&gt; property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EndOfActions</a:t>
            </a:r>
            <a:r>
              <a:rPr lang="en-US" dirty="0"/>
              <a:t> for next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 “Ask” for mode-less prompt +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Context to prime speech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Context for language understanding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Context for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advanced prompting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Status + prompt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Ask for multiple properties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for schema, expected, entities,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0" name="JSON Schema">
            <a:extLst>
              <a:ext uri="{FF2B5EF4-FFF2-40B4-BE49-F238E27FC236}">
                <a16:creationId xmlns:a16="http://schemas.microsoft.com/office/drawing/2014/main" id="{A145CB2D-E3EF-441A-80E0-C7012BCC5F38}"/>
              </a:ext>
            </a:extLst>
          </p:cNvPr>
          <p:cNvSpPr txBox="1"/>
          <p:nvPr/>
        </p:nvSpPr>
        <p:spPr>
          <a:xfrm>
            <a:off x="7040798" y="725993"/>
            <a:ext cx="4902237" cy="5974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Schema to define 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Industry standard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Expressive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in .dialog component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Patterns for reuse of types and mechanism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>
                <a:solidFill>
                  <a:srgbClr val="2E75B6"/>
                </a:solidFill>
                <a:latin typeface="Consolas" panose="020B0609020204030204" pitchFamily="49" charset="0"/>
              </a:rPr>
              <a:t>"$schema"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"http://json-schema.org/draft-07/schema"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"object"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"properties"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"size"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“number"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“$entities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”: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[“dimension”, “number”]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"bread"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"type"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"string"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"multigrain"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"rye"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"white"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"none"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A31515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Generator">
            <a:extLst>
              <a:ext uri="{FF2B5EF4-FFF2-40B4-BE49-F238E27FC236}">
                <a16:creationId xmlns:a16="http://schemas.microsoft.com/office/drawing/2014/main" id="{C537AF8E-718F-45EF-BE5A-55E4B47D88DE}"/>
              </a:ext>
            </a:extLst>
          </p:cNvPr>
          <p:cNvSpPr txBox="1"/>
          <p:nvPr/>
        </p:nvSpPr>
        <p:spPr>
          <a:xfrm>
            <a:off x="7029786" y="708526"/>
            <a:ext cx="4902237" cy="5974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Generator CLI: bf </a:t>
            </a:r>
            <a:r>
              <a:rPr lang="en-US" dirty="0" err="1"/>
              <a:t>dialog:generate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schema reference and reuse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in/out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Schema including common mechanism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.LU, .LG, .QnA, .dialog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Intelligence is in .LG meta-templates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templates for best practice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Help, cancel, confirmation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 .</a:t>
            </a:r>
            <a:r>
              <a:rPr lang="en-US" dirty="0" err="1"/>
              <a:t>lu</a:t>
            </a:r>
            <a:r>
              <a:rPr lang="en-US" dirty="0"/>
              <a:t>/.lg from </a:t>
            </a:r>
            <a:r>
              <a:rPr lang="en-US" dirty="0" err="1"/>
              <a:t>enum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Choose entity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Choose slots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Prompts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Confirm unexpected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to 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2" name="Data driven">
            <a:extLst>
              <a:ext uri="{FF2B5EF4-FFF2-40B4-BE49-F238E27FC236}">
                <a16:creationId xmlns:a16="http://schemas.microsoft.com/office/drawing/2014/main" id="{5BD7BAF9-E07F-4A0A-896D-78E6E5172043}"/>
              </a:ext>
            </a:extLst>
          </p:cNvPr>
          <p:cNvSpPr txBox="1"/>
          <p:nvPr/>
        </p:nvSpPr>
        <p:spPr>
          <a:xfrm>
            <a:off x="7029785" y="708526"/>
            <a:ext cx="4902237" cy="5974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driven .LU from database/transcript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LUIS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Input for external entity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driven dialogs for entity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3" name="Templates">
            <a:extLst>
              <a:ext uri="{FF2B5EF4-FFF2-40B4-BE49-F238E27FC236}">
                <a16:creationId xmlns:a16="http://schemas.microsoft.com/office/drawing/2014/main" id="{2F699B36-94BB-41AC-B3BE-4C8B7E9F81E9}"/>
              </a:ext>
            </a:extLst>
          </p:cNvPr>
          <p:cNvSpPr txBox="1"/>
          <p:nvPr/>
        </p:nvSpPr>
        <p:spPr>
          <a:xfrm>
            <a:off x="7030120" y="691059"/>
            <a:ext cx="4902237" cy="5974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Schema and templates for parameterized reuse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.LU, .LG, .QnA, .Dialog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4" grpId="0" animBg="1"/>
      <p:bldP spid="25" grpId="0" animBg="1"/>
      <p:bldP spid="27" grpId="0" animBg="1"/>
      <p:bldP spid="41" grpId="0" animBg="1"/>
      <p:bldP spid="42" grpId="0" animBg="1"/>
      <p:bldP spid="43" grpId="0" animBg="1"/>
      <p:bldP spid="44" grpId="0" animBg="1"/>
      <p:bldP spid="81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DB75-FC04-4BD4-8379-B60FD0AA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800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C45B0-381E-49CC-891A-FEEB22F32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0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7A63-DE82-4770-B73D-DBC368B6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6" y="173181"/>
            <a:ext cx="10196945" cy="671873"/>
          </a:xfrm>
        </p:spPr>
        <p:txBody>
          <a:bodyPr>
            <a:normAutofit fontScale="90000"/>
          </a:bodyPr>
          <a:lstStyle/>
          <a:p>
            <a:r>
              <a:rPr lang="en-US"/>
              <a:t>Sandwich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1456B-78DD-429B-98FE-ABB1E3AC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6" y="997528"/>
            <a:ext cx="10785764" cy="54586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Install latest bf tool</a:t>
            </a:r>
          </a:p>
          <a:p>
            <a:pPr lvl="1"/>
            <a:r>
              <a:rPr lang="en-US" sz="2000" b="0" i="0" dirty="0" err="1">
                <a:solidFill>
                  <a:srgbClr val="24292E"/>
                </a:solidFill>
                <a:effectLst/>
                <a:latin typeface="SFMono-Regular"/>
              </a:rPr>
              <a:t>npm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SFMono-Regular"/>
              </a:rPr>
              <a:t> config set registry 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SFMono-Regular"/>
                <a:hlinkClick r:id="rId2"/>
              </a:rPr>
              <a:t>https://botbuilder.myget.org/F/botframework-cli/npm/</a:t>
            </a:r>
            <a:endParaRPr lang="en-US" sz="2000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pPr lvl="1"/>
            <a:r>
              <a:rPr lang="en-US" sz="2000" b="0" i="0" dirty="0" err="1">
                <a:solidFill>
                  <a:srgbClr val="24292E"/>
                </a:solidFill>
                <a:effectLst/>
                <a:latin typeface="SFMono-Regular"/>
              </a:rPr>
              <a:t>npm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SFMono-Regular"/>
              </a:rPr>
              <a:t> install -g @</a:t>
            </a:r>
            <a:r>
              <a:rPr lang="en-US" sz="2000" b="0" i="0" dirty="0" err="1">
                <a:solidFill>
                  <a:srgbClr val="24292E"/>
                </a:solidFill>
                <a:effectLst/>
                <a:latin typeface="SFMono-Regular"/>
              </a:rPr>
              <a:t>microsoft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SFMono-Regular"/>
              </a:rPr>
              <a:t>/</a:t>
            </a:r>
            <a:r>
              <a:rPr lang="en-US" sz="2000" b="0" i="0" dirty="0" err="1">
                <a:solidFill>
                  <a:srgbClr val="24292E"/>
                </a:solidFill>
                <a:effectLst/>
                <a:latin typeface="SFMono-Regular"/>
              </a:rPr>
              <a:t>botframework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SFMono-Regular"/>
              </a:rPr>
              <a:t>-cli</a:t>
            </a:r>
          </a:p>
          <a:p>
            <a:r>
              <a:rPr lang="en-US" dirty="0"/>
              <a:t>Download </a:t>
            </a:r>
            <a:r>
              <a:rPr lang="en-US" dirty="0">
                <a:hlinkClick r:id="rId3"/>
              </a:rPr>
              <a:t>example schema</a:t>
            </a:r>
            <a:endParaRPr lang="en-US" dirty="0"/>
          </a:p>
          <a:p>
            <a:r>
              <a:rPr lang="de-DE" b="0" i="0" dirty="0">
                <a:solidFill>
                  <a:srgbClr val="24292E"/>
                </a:solidFill>
                <a:effectLst/>
                <a:latin typeface="SFMono-Regular"/>
              </a:rPr>
              <a:t>Generate assets</a:t>
            </a:r>
          </a:p>
          <a:p>
            <a:pPr lvl="1"/>
            <a:r>
              <a:rPr lang="de-DE" sz="2000" b="0" i="0" dirty="0">
                <a:solidFill>
                  <a:srgbClr val="24292E"/>
                </a:solidFill>
                <a:effectLst/>
                <a:latin typeface="SFMono-Regular"/>
              </a:rPr>
              <a:t>bf dialog:generate sandwich.schema -o bot</a:t>
            </a:r>
          </a:p>
          <a:p>
            <a:r>
              <a:rPr lang="de-DE" dirty="0">
                <a:solidFill>
                  <a:srgbClr val="24292E"/>
                </a:solidFill>
                <a:latin typeface="SFMono-Regular"/>
              </a:rPr>
              <a:t>Publish to LUIS</a:t>
            </a:r>
          </a:p>
          <a:p>
            <a:pPr lvl="1"/>
            <a:r>
              <a:rPr lang="en-US" sz="1800" b="0" i="0" dirty="0">
                <a:solidFill>
                  <a:srgbClr val="24292E"/>
                </a:solidFill>
                <a:effectLst/>
                <a:latin typeface="SFMono-Regular"/>
              </a:rPr>
              <a:t>bf </a:t>
            </a:r>
            <a:r>
              <a:rPr lang="en-US" sz="1800" b="0" i="0" dirty="0" err="1">
                <a:solidFill>
                  <a:srgbClr val="24292E"/>
                </a:solidFill>
                <a:effectLst/>
                <a:latin typeface="SFMono-Regular"/>
              </a:rPr>
              <a:t>luis:build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SFMono-Regular"/>
              </a:rPr>
              <a:t> --in bot\</a:t>
            </a:r>
            <a:r>
              <a:rPr lang="en-US" sz="1800" b="0" i="0" dirty="0" err="1">
                <a:solidFill>
                  <a:srgbClr val="24292E"/>
                </a:solidFill>
                <a:effectLst/>
                <a:latin typeface="SFMono-Regular"/>
              </a:rPr>
              <a:t>luis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SFMono-Regular"/>
              </a:rPr>
              <a:t> --</a:t>
            </a:r>
            <a:r>
              <a:rPr lang="en-US" sz="1800" b="0" i="0" dirty="0" err="1">
                <a:solidFill>
                  <a:srgbClr val="24292E"/>
                </a:solidFill>
                <a:effectLst/>
                <a:latin typeface="SFMono-Regular"/>
              </a:rPr>
              <a:t>authoringKey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SFMono-Regular"/>
              </a:rPr>
              <a:t> &lt;</a:t>
            </a:r>
            <a:r>
              <a:rPr lang="en-US" sz="1800" b="0" i="0" dirty="0" err="1">
                <a:solidFill>
                  <a:srgbClr val="24292E"/>
                </a:solidFill>
                <a:effectLst/>
                <a:latin typeface="SFMono-Regular"/>
              </a:rPr>
              <a:t>yourKey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SFMono-Regular"/>
              </a:rPr>
              <a:t>&gt; --</a:t>
            </a:r>
            <a:r>
              <a:rPr lang="en-US" sz="1800" b="0" i="0" dirty="0" err="1">
                <a:solidFill>
                  <a:srgbClr val="24292E"/>
                </a:solidFill>
                <a:effectLst/>
                <a:latin typeface="SFMono-Regular"/>
              </a:rPr>
              <a:t>botName</a:t>
            </a:r>
            <a:r>
              <a:rPr lang="en-US" sz="1800" b="0" i="0" dirty="0">
                <a:solidFill>
                  <a:srgbClr val="24292E"/>
                </a:solidFill>
                <a:effectLst/>
                <a:latin typeface="SFMono-Regular"/>
              </a:rPr>
              <a:t> sandwich --dialog --suffix %USERNAME%</a:t>
            </a:r>
          </a:p>
          <a:p>
            <a:r>
              <a:rPr lang="en-US" dirty="0">
                <a:solidFill>
                  <a:srgbClr val="24292E"/>
                </a:solidFill>
                <a:latin typeface="SFMono-Regular"/>
              </a:rPr>
              <a:t>Download 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TestBot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and Setup</a:t>
            </a:r>
          </a:p>
          <a:p>
            <a:pPr lvl="1"/>
            <a:r>
              <a:rPr lang="en-US" sz="2000" dirty="0">
                <a:solidFill>
                  <a:srgbClr val="24292E"/>
                </a:solidFill>
                <a:latin typeface="SFMono-Regular"/>
              </a:rPr>
              <a:t>g</a:t>
            </a:r>
            <a:r>
              <a:rPr lang="en-US" sz="2000">
                <a:solidFill>
                  <a:srgbClr val="24292E"/>
                </a:solidFill>
                <a:latin typeface="SFMono-Regular"/>
              </a:rPr>
              <a:t>it </a:t>
            </a:r>
            <a:r>
              <a:rPr lang="en-US" sz="2000" dirty="0">
                <a:solidFill>
                  <a:srgbClr val="24292E"/>
                </a:solidFill>
                <a:latin typeface="SFMono-Regular"/>
              </a:rPr>
              <a:t>clone </a:t>
            </a:r>
            <a:r>
              <a:rPr lang="en-US" sz="2000" dirty="0">
                <a:solidFill>
                  <a:srgbClr val="24292E"/>
                </a:solidFill>
                <a:latin typeface="SFMono-Regular"/>
                <a:hlinkClick r:id="rId4"/>
              </a:rPr>
              <a:t>https://github.com/microsoft/BotBuilder-Samples.git</a:t>
            </a:r>
            <a:endParaRPr lang="en-US" sz="2000" dirty="0">
              <a:solidFill>
                <a:srgbClr val="24292E"/>
              </a:solidFill>
              <a:latin typeface="SFMono-Regular"/>
            </a:endParaRPr>
          </a:p>
          <a:p>
            <a:pPr lvl="1"/>
            <a:r>
              <a:rPr lang="en-US" sz="2000" dirty="0">
                <a:solidFill>
                  <a:srgbClr val="24292E"/>
                </a:solidFill>
                <a:latin typeface="SFMono-Regular"/>
              </a:rPr>
              <a:t>dotnet user-secrets set </a:t>
            </a:r>
            <a:r>
              <a:rPr lang="en-US" sz="2000" dirty="0" err="1">
                <a:solidFill>
                  <a:srgbClr val="24292E"/>
                </a:solidFill>
                <a:latin typeface="SFMono-Regular"/>
              </a:rPr>
              <a:t>luis:endpointKey</a:t>
            </a:r>
            <a:r>
              <a:rPr lang="en-US" sz="2000" dirty="0">
                <a:solidFill>
                  <a:srgbClr val="24292E"/>
                </a:solidFill>
                <a:latin typeface="SFMono-Regular"/>
              </a:rPr>
              <a:t> &lt;</a:t>
            </a:r>
            <a:r>
              <a:rPr lang="en-US" sz="2000" dirty="0" err="1">
                <a:solidFill>
                  <a:srgbClr val="24292E"/>
                </a:solidFill>
                <a:latin typeface="SFMono-Regular"/>
              </a:rPr>
              <a:t>yourKey</a:t>
            </a:r>
            <a:r>
              <a:rPr lang="en-US" sz="2000" dirty="0">
                <a:solidFill>
                  <a:srgbClr val="24292E"/>
                </a:solidFill>
                <a:latin typeface="SFMono-Regular"/>
              </a:rPr>
              <a:t>&gt; --id </a:t>
            </a:r>
            <a:r>
              <a:rPr lang="en-US" sz="2000" dirty="0" err="1">
                <a:solidFill>
                  <a:srgbClr val="24292E"/>
                </a:solidFill>
                <a:latin typeface="SFMono-Regular"/>
              </a:rPr>
              <a:t>TestBot</a:t>
            </a:r>
            <a:endParaRPr lang="en-US" sz="2000" dirty="0">
              <a:solidFill>
                <a:srgbClr val="24292E"/>
              </a:solidFill>
              <a:latin typeface="SFMono-Regular"/>
            </a:endParaRPr>
          </a:p>
          <a:p>
            <a:r>
              <a:rPr lang="en-US" dirty="0">
                <a:solidFill>
                  <a:srgbClr val="24292E"/>
                </a:solidFill>
                <a:latin typeface="SFMono-Regular"/>
              </a:rPr>
              <a:t>Execute your bot</a:t>
            </a:r>
          </a:p>
          <a:p>
            <a:pPr lvl="1"/>
            <a:r>
              <a:rPr lang="en-US" sz="2000" dirty="0">
                <a:solidFill>
                  <a:srgbClr val="24292E"/>
                </a:solidFill>
                <a:latin typeface="SFMono-Regular"/>
              </a:rPr>
              <a:t>d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SFMono-Regular"/>
              </a:rPr>
              <a:t>otnet botbuilder-samples\experimental\adaptive-dialog  </a:t>
            </a:r>
            <a:r>
              <a:rPr lang="en-US" sz="2000" b="0" i="0" dirty="0" err="1">
                <a:solidFill>
                  <a:srgbClr val="24292E"/>
                </a:solidFill>
                <a:effectLst/>
                <a:latin typeface="SFMono-Regular"/>
              </a:rPr>
              <a:t>TestBot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SFMono-Regular"/>
              </a:rPr>
              <a:t>\Microsoft.Bot.Builder.TestBot.Json.dll --root &lt;</a:t>
            </a:r>
            <a:r>
              <a:rPr lang="en-US" sz="2000" b="0" i="0" dirty="0" err="1">
                <a:solidFill>
                  <a:srgbClr val="24292E"/>
                </a:solidFill>
                <a:effectLst/>
                <a:latin typeface="SFMono-Regular"/>
              </a:rPr>
              <a:t>yourBot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SFMono-Regular"/>
              </a:rPr>
              <a:t>&gt;</a:t>
            </a:r>
          </a:p>
          <a:p>
            <a:pPr lvl="1"/>
            <a:r>
              <a:rPr lang="en-US" sz="2000" dirty="0">
                <a:solidFill>
                  <a:srgbClr val="24292E"/>
                </a:solidFill>
                <a:latin typeface="SFMono-Regular"/>
              </a:rPr>
              <a:t>Connect emulator to http://localhost:5000/api/messages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480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3FDB-4A84-448A-8716-0003E824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5" y="127790"/>
            <a:ext cx="10515600" cy="736311"/>
          </a:xfrm>
        </p:spPr>
        <p:txBody>
          <a:bodyPr/>
          <a:lstStyle/>
          <a:p>
            <a:r>
              <a:rPr lang="en-US"/>
              <a:t>Writing your own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3A7B-093C-4768-A806-CF3B3F67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5" y="990600"/>
            <a:ext cx="7299297" cy="5597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"Name": {</a:t>
            </a:r>
          </a:p>
          <a:p>
            <a:pPr marL="0" indent="0">
              <a:buNone/>
            </a:pPr>
            <a:r>
              <a:rPr lang="en-US" sz="2000"/>
              <a:t>            "type": "string",</a:t>
            </a:r>
          </a:p>
          <a:p>
            <a:pPr marL="0" indent="0">
              <a:buNone/>
            </a:pPr>
            <a:r>
              <a:rPr lang="en-US" sz="2000"/>
              <a:t>            "$entities": [ "</a:t>
            </a:r>
            <a:r>
              <a:rPr lang="en-US" sz="2000" err="1"/>
              <a:t>personName</a:t>
            </a:r>
            <a:r>
              <a:rPr lang="en-US" sz="2000"/>
              <a:t>", "utterance" ]</a:t>
            </a:r>
          </a:p>
          <a:p>
            <a:pPr marL="0" indent="0">
              <a:buNone/>
            </a:pPr>
            <a:r>
              <a:rPr lang="en-US" sz="2000"/>
              <a:t>        },     </a:t>
            </a:r>
          </a:p>
          <a:p>
            <a:pPr marL="0" indent="0">
              <a:buNone/>
            </a:pPr>
            <a:r>
              <a:rPr lang="en-US" sz="2000"/>
              <a:t>"Length": {"$ref": "</a:t>
            </a:r>
            <a:r>
              <a:rPr lang="en-US" sz="2000" err="1"/>
              <a:t>template:dimension.schema</a:t>
            </a:r>
            <a:r>
              <a:rPr lang="en-US" sz="2000"/>
              <a:t>#/dimension"},</a:t>
            </a:r>
          </a:p>
          <a:p>
            <a:pPr marL="0" indent="0">
              <a:buNone/>
            </a:pPr>
            <a:r>
              <a:rPr lang="en-US" sz="2000"/>
              <a:t>"Bread": {</a:t>
            </a:r>
          </a:p>
          <a:p>
            <a:pPr marL="0" indent="0">
              <a:buNone/>
            </a:pPr>
            <a:r>
              <a:rPr lang="en-US" sz="2000"/>
              <a:t>            "type": "string",</a:t>
            </a:r>
          </a:p>
          <a:p>
            <a:pPr marL="0" indent="0">
              <a:buNone/>
            </a:pPr>
            <a:r>
              <a:rPr lang="en-US" sz="2000"/>
              <a:t>            "</a:t>
            </a:r>
            <a:r>
              <a:rPr lang="en-US" sz="2000" err="1"/>
              <a:t>enum</a:t>
            </a:r>
            <a:r>
              <a:rPr lang="en-US" sz="2000"/>
              <a:t>": ["</a:t>
            </a:r>
            <a:r>
              <a:rPr lang="en-US" sz="2000" err="1"/>
              <a:t>multiGrainWheat</a:t>
            </a:r>
            <a:r>
              <a:rPr lang="en-US" sz="2000"/>
              <a:t>","</a:t>
            </a:r>
            <a:r>
              <a:rPr lang="en-US" sz="2000" err="1"/>
              <a:t>rye",”white</a:t>
            </a:r>
            <a:r>
              <a:rPr lang="en-US" sz="2000"/>
              <a:t>"]</a:t>
            </a:r>
          </a:p>
          <a:p>
            <a:pPr marL="0" indent="0">
              <a:buNone/>
            </a:pPr>
            <a:r>
              <a:rPr lang="en-US" sz="2000"/>
              <a:t>        },</a:t>
            </a:r>
          </a:p>
          <a:p>
            <a:pPr marL="0" indent="0">
              <a:buNone/>
            </a:pPr>
            <a:r>
              <a:rPr lang="en-US" sz="2000"/>
              <a:t>“required”: [“Name”, “Length”, “Bread”]</a:t>
            </a:r>
          </a:p>
          <a:p>
            <a:pPr marL="0" indent="0">
              <a:buNone/>
            </a:pPr>
            <a:r>
              <a:rPr lang="en-US" sz="2000"/>
              <a:t>“$</a:t>
            </a:r>
            <a:r>
              <a:rPr lang="en-US" sz="2000" err="1"/>
              <a:t>expectedOnly</a:t>
            </a:r>
            <a:r>
              <a:rPr lang="en-US" sz="2000"/>
              <a:t>”: [“utterance”, “</a:t>
            </a:r>
            <a:r>
              <a:rPr lang="en-US" sz="2000" err="1"/>
              <a:t>personName</a:t>
            </a:r>
            <a:r>
              <a:rPr lang="en-US" sz="2000"/>
              <a:t>”, “confirmation”]</a:t>
            </a:r>
          </a:p>
          <a:p>
            <a:pPr marL="0" indent="0">
              <a:buNone/>
            </a:pPr>
            <a:r>
              <a:rPr lang="en-US" sz="2000"/>
              <a:t>“$ref”: “</a:t>
            </a:r>
            <a:r>
              <a:rPr lang="en-US" sz="2000" err="1"/>
              <a:t>standard.schema</a:t>
            </a:r>
            <a:r>
              <a:rPr lang="en-US" sz="200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3B395-9733-42F2-9B79-4795493CB8D7}"/>
              </a:ext>
            </a:extLst>
          </p:cNvPr>
          <p:cNvSpPr txBox="1"/>
          <p:nvPr/>
        </p:nvSpPr>
        <p:spPr>
          <a:xfrm>
            <a:off x="7450372" y="990600"/>
            <a:ext cx="449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Schema is defined using </a:t>
            </a:r>
            <a:r>
              <a:rPr lang="en-US">
                <a:hlinkClick r:id="rId2"/>
              </a:rPr>
              <a:t>JSON Schema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$entities define entities that fill property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/>
              <a:t>personName</a:t>
            </a:r>
            <a:r>
              <a:rPr lang="en-US"/>
              <a:t> = LUIS prebuilt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Utterance = whole utterance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$ref can refer to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$entities is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Required controls prompt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$</a:t>
            </a:r>
            <a:r>
              <a:rPr lang="en-US" err="1"/>
              <a:t>expectedOnly</a:t>
            </a:r>
            <a:r>
              <a:rPr lang="en-US"/>
              <a:t> for general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$ref include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Include help, cancel, confirmation, …</a:t>
            </a:r>
          </a:p>
        </p:txBody>
      </p:sp>
    </p:spTree>
    <p:extLst>
      <p:ext uri="{BB962C8B-B14F-4D97-AF65-F5344CB8AC3E}">
        <p14:creationId xmlns:p14="http://schemas.microsoft.com/office/powerpoint/2010/main" val="166177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A495-AD67-4663-BADD-78E2D256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47" y="182245"/>
            <a:ext cx="10515600" cy="779863"/>
          </a:xfrm>
        </p:spPr>
        <p:txBody>
          <a:bodyPr/>
          <a:lstStyle/>
          <a:p>
            <a:r>
              <a:rPr lang="en-US"/>
              <a:t>Standard Generated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C776-7720-46BF-8B1C-FBDEF7F76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46" y="1125910"/>
            <a:ext cx="11384545" cy="5092009"/>
          </a:xfrm>
        </p:spPr>
        <p:txBody>
          <a:bodyPr>
            <a:normAutofit lnSpcReduction="10000"/>
          </a:bodyPr>
          <a:lstStyle/>
          <a:p>
            <a:r>
              <a:rPr lang="en-US"/>
              <a:t>LG library: &lt;schema&gt;-common.&lt;locale&gt;common</a:t>
            </a:r>
          </a:p>
          <a:p>
            <a:r>
              <a:rPr lang="en-US"/>
              <a:t>Per-property</a:t>
            </a:r>
          </a:p>
          <a:p>
            <a:pPr lvl="1"/>
            <a:r>
              <a:rPr lang="en-US"/>
              <a:t>LG per locale: prompt, property name, property value</a:t>
            </a:r>
          </a:p>
          <a:p>
            <a:pPr lvl="1"/>
            <a:r>
              <a:rPr lang="en-US"/>
              <a:t>Ask Prompt</a:t>
            </a:r>
          </a:p>
          <a:p>
            <a:r>
              <a:rPr lang="en-US"/>
              <a:t>Per-Entity</a:t>
            </a:r>
          </a:p>
          <a:p>
            <a:pPr lvl="1"/>
            <a:r>
              <a:rPr lang="en-US"/>
              <a:t>LG per locale: value, choose entity value prompt</a:t>
            </a:r>
          </a:p>
          <a:p>
            <a:pPr lvl="1"/>
            <a:r>
              <a:rPr lang="en-US"/>
              <a:t>LU file per locale</a:t>
            </a:r>
          </a:p>
          <a:p>
            <a:pPr lvl="1"/>
            <a:r>
              <a:rPr lang="en-US"/>
              <a:t>Choose between entity values</a:t>
            </a:r>
          </a:p>
          <a:p>
            <a:r>
              <a:rPr lang="en-US"/>
              <a:t>Per-Property + Entity</a:t>
            </a:r>
          </a:p>
          <a:p>
            <a:pPr lvl="1"/>
            <a:r>
              <a:rPr lang="en-US"/>
              <a:t>Assign entity to property</a:t>
            </a:r>
          </a:p>
          <a:p>
            <a:r>
              <a:rPr lang="en-US"/>
              <a:t>Standard</a:t>
            </a:r>
          </a:p>
          <a:p>
            <a:pPr lvl="1"/>
            <a:r>
              <a:rPr lang="en-US"/>
              <a:t>Cancel, help, completion, report status, property name, choose property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DA2F-25A0-4004-9BB1-F63A1374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1" y="124979"/>
            <a:ext cx="10515600" cy="734003"/>
          </a:xfrm>
        </p:spPr>
        <p:txBody>
          <a:bodyPr/>
          <a:lstStyle/>
          <a:p>
            <a:r>
              <a:rPr lang="en-US"/>
              <a:t>Generated LG – Property &amp;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BD9D-81B8-425C-8552-25929BFC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858982"/>
            <a:ext cx="6837218" cy="307570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/>
              <a:t># </a:t>
            </a:r>
            <a:r>
              <a:rPr lang="en-US" sz="2400" err="1"/>
              <a:t>AskBread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2400"/>
              <a:t>@{</a:t>
            </a:r>
            <a:r>
              <a:rPr lang="en-US" sz="2400" err="1"/>
              <a:t>askEnum</a:t>
            </a:r>
            <a:r>
              <a:rPr lang="en-US" sz="2400"/>
              <a:t>('Bread’)}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/>
              <a:t># </a:t>
            </a:r>
            <a:r>
              <a:rPr lang="en-US" sz="2400" err="1"/>
              <a:t>BreadName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2400"/>
              <a:t>Bread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/>
              <a:t># Bread(</a:t>
            </a:r>
            <a:r>
              <a:rPr lang="en-US" sz="2400" err="1"/>
              <a:t>val</a:t>
            </a:r>
            <a:r>
              <a:rPr lang="en-US" sz="240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/>
              <a:t>- @{</a:t>
            </a:r>
            <a:r>
              <a:rPr lang="en-US" sz="2400" err="1"/>
              <a:t>BreadEntity</a:t>
            </a:r>
            <a:r>
              <a:rPr lang="en-US" sz="2400"/>
              <a:t>(</a:t>
            </a:r>
            <a:r>
              <a:rPr lang="en-US" sz="2400" err="1"/>
              <a:t>val</a:t>
            </a:r>
            <a:r>
              <a:rPr lang="en-US" sz="2400"/>
              <a:t>)}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0C1B5-D314-4774-AD9D-43E66BC1952A}"/>
              </a:ext>
            </a:extLst>
          </p:cNvPr>
          <p:cNvSpPr txBox="1"/>
          <p:nvPr/>
        </p:nvSpPr>
        <p:spPr>
          <a:xfrm>
            <a:off x="4221018" y="1810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66562A-E07B-41EC-8DE1-D8505B1D6880}"/>
              </a:ext>
            </a:extLst>
          </p:cNvPr>
          <p:cNvSpPr txBox="1">
            <a:spLocks/>
          </p:cNvSpPr>
          <p:nvPr/>
        </p:nvSpPr>
        <p:spPr>
          <a:xfrm>
            <a:off x="7167417" y="858981"/>
            <a:ext cx="4730173" cy="5153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Prompt, Name, Value</a:t>
            </a:r>
          </a:p>
          <a:p>
            <a:r>
              <a:rPr lang="en-US"/>
              <a:t>Local or library override </a:t>
            </a:r>
          </a:p>
          <a:p>
            <a:r>
              <a:rPr lang="en-US"/>
              <a:t>Utilize common library</a:t>
            </a:r>
          </a:p>
          <a:p>
            <a:endParaRPr lang="en-US"/>
          </a:p>
          <a:p>
            <a:r>
              <a:rPr lang="en-US"/>
              <a:t>Entity &amp; Choose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8F9D1-BC9C-4072-A40B-E118CDEBCF9A}"/>
              </a:ext>
            </a:extLst>
          </p:cNvPr>
          <p:cNvSpPr txBox="1"/>
          <p:nvPr/>
        </p:nvSpPr>
        <p:spPr>
          <a:xfrm>
            <a:off x="6427354" y="3713494"/>
            <a:ext cx="62160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# </a:t>
            </a:r>
            <a:r>
              <a:rPr lang="en-US" sz="2000" err="1"/>
              <a:t>BreadEntity</a:t>
            </a:r>
            <a:r>
              <a:rPr lang="en-US" sz="2000"/>
              <a:t>(value) </a:t>
            </a:r>
          </a:p>
          <a:p>
            <a:r>
              <a:rPr lang="en-US" sz="2000"/>
              <a:t>- SWITCH: @{value}</a:t>
            </a:r>
          </a:p>
          <a:p>
            <a:r>
              <a:rPr lang="en-US" sz="2000"/>
              <a:t>- CASE: @{'</a:t>
            </a:r>
            <a:r>
              <a:rPr lang="en-US" sz="2000" err="1"/>
              <a:t>multiGrainWheat</a:t>
            </a:r>
            <a:r>
              <a:rPr lang="en-US" sz="2000"/>
              <a:t>'}  - multi grain wheat</a:t>
            </a:r>
          </a:p>
          <a:p>
            <a:pPr marL="285750" indent="-285750">
              <a:buFontTx/>
              <a:buChar char="-"/>
            </a:pPr>
            <a:r>
              <a:rPr lang="en-US" sz="2000"/>
              <a:t>CASE: @{'rye’}  </a:t>
            </a:r>
          </a:p>
          <a:p>
            <a:r>
              <a:rPr lang="en-US" sz="2000"/>
              <a:t>…</a:t>
            </a:r>
          </a:p>
          <a:p>
            <a:r>
              <a:rPr lang="en-US" sz="2000"/>
              <a:t>DEFAULT:  - I don't understand @{value}</a:t>
            </a:r>
          </a:p>
          <a:p>
            <a:endParaRPr lang="en-US" sz="2000"/>
          </a:p>
          <a:p>
            <a:r>
              <a:rPr lang="en-US" sz="2000"/>
              <a:t># </a:t>
            </a:r>
            <a:r>
              <a:rPr lang="en-US" sz="2000" err="1"/>
              <a:t>chooseBreadEntity</a:t>
            </a:r>
            <a:endParaRPr lang="en-US" sz="2000"/>
          </a:p>
          <a:p>
            <a:r>
              <a:rPr lang="en-US" sz="2000"/>
              <a:t>- @{</a:t>
            </a:r>
            <a:r>
              <a:rPr lang="en-US" sz="2000" err="1"/>
              <a:t>chooseEnumEntity</a:t>
            </a:r>
            <a:r>
              <a:rPr lang="en-US" sz="2000"/>
              <a:t>('Bread')}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21461-B31D-4379-ACEE-052B06C28BA3}"/>
              </a:ext>
            </a:extLst>
          </p:cNvPr>
          <p:cNvSpPr txBox="1"/>
          <p:nvPr/>
        </p:nvSpPr>
        <p:spPr>
          <a:xfrm>
            <a:off x="294410" y="4521207"/>
            <a:ext cx="61329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# </a:t>
            </a:r>
            <a:r>
              <a:rPr lang="en-US" sz="2000" err="1"/>
              <a:t>askEnum</a:t>
            </a:r>
            <a:r>
              <a:rPr lang="en-US" sz="2000"/>
              <a:t>(property)</a:t>
            </a:r>
          </a:p>
          <a:p>
            <a:r>
              <a:rPr lang="en-US" sz="2000"/>
              <a:t>- ```</a:t>
            </a:r>
          </a:p>
          <a:p>
            <a:r>
              <a:rPr lang="en-US" sz="2000"/>
              <a:t>@{</a:t>
            </a:r>
            <a:r>
              <a:rPr lang="en-US" sz="2000" err="1"/>
              <a:t>askHelp</a:t>
            </a:r>
            <a:r>
              <a:rPr lang="en-US" sz="2000"/>
              <a:t>()}</a:t>
            </a:r>
          </a:p>
          <a:p>
            <a:r>
              <a:rPr lang="en-US" sz="2000"/>
              <a:t>Which value do you want for @{name(property)}?</a:t>
            </a:r>
          </a:p>
          <a:p>
            <a:r>
              <a:rPr lang="en-US" sz="2000"/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115937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43D44FA3915A488EE834099F17CCA0" ma:contentTypeVersion="18" ma:contentTypeDescription="Create a new document." ma:contentTypeScope="" ma:versionID="7f4662f2c018354d687cd4d87c0c0405">
  <xsd:schema xmlns:xsd="http://www.w3.org/2001/XMLSchema" xmlns:xs="http://www.w3.org/2001/XMLSchema" xmlns:p="http://schemas.microsoft.com/office/2006/metadata/properties" xmlns:ns1="http://schemas.microsoft.com/sharepoint/v3" xmlns:ns2="7328fdb7-e3b7-4ca8-a861-7cd21066950c" xmlns:ns3="fe626b55-08a4-4ba3-bf56-c048230a55dd" targetNamespace="http://schemas.microsoft.com/office/2006/metadata/properties" ma:root="true" ma:fieldsID="cf7698e4bb5789d315f8953f6f17d118" ns1:_="" ns2:_="" ns3:_="">
    <xsd:import namespace="http://schemas.microsoft.com/sharepoint/v3"/>
    <xsd:import namespace="7328fdb7-e3b7-4ca8-a861-7cd21066950c"/>
    <xsd:import namespace="fe626b55-08a4-4ba3-bf56-c048230a55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28fdb7-e3b7-4ca8-a861-7cd210669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26b55-08a4-4ba3-bf56-c048230a55d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fe626b55-08a4-4ba3-bf56-c048230a55dd">chrimc@microsoft.com</LastSharedByUser>
    <SharedWithUsers xmlns="fe626b55-08a4-4ba3-bf56-c048230a55dd">
      <UserInfo>
        <DisplayName>Lotus Kam</DisplayName>
        <AccountId>225</AccountId>
        <AccountType/>
      </UserInfo>
      <UserInfo>
        <DisplayName>Sanjay Krishnamurthi</DisplayName>
        <AccountId>226</AccountId>
        <AccountType/>
      </UserInfo>
      <UserInfo>
        <DisplayName>Eric Anderson</DisplayName>
        <AccountId>26</AccountId>
        <AccountType/>
      </UserInfo>
      <UserInfo>
        <DisplayName>Devesh Desai</DisplayName>
        <AccountId>259</AccountId>
        <AccountType/>
      </UserInfo>
      <UserInfo>
        <DisplayName>SharingLinks.f10fe775-e0c8-44c4-b439-c92a4bd12d45.OrganizationEdit.1900f190-dd52-4ebe-a5af-6165a1a11d65</DisplayName>
        <AccountId>330</AccountId>
        <AccountType/>
      </UserInfo>
      <UserInfo>
        <DisplayName>SharingLinks.3e5dba12-af8b-46a6-a865-d6caf9b82494.OrganizationEdit.6716b799-a5f6-40e7-98d6-240d5e0d4c9f</DisplayName>
        <AccountId>341</AccountId>
        <AccountType/>
      </UserInfo>
      <UserInfo>
        <DisplayName>Amit Sivan</DisplayName>
        <AccountId>349</AccountId>
        <AccountType/>
      </UserInfo>
      <UserInfo>
        <DisplayName>Yi-Min Wang</DisplayName>
        <AccountId>350</AccountId>
        <AccountType/>
      </UserInfo>
      <UserInfo>
        <DisplayName>SharingLinks.2594d118-ad1a-4829-b2c7-68f210f60874.OrganizationEdit.8c2ffad0-c260-48a4-a354-541a9c6d5984</DisplayName>
        <AccountId>351</AccountId>
        <AccountType/>
      </UserInfo>
      <UserInfo>
        <DisplayName>Arun Sukumaran Nair</DisplayName>
        <AccountId>352</AccountId>
        <AccountType/>
      </UserInfo>
      <UserInfo>
        <DisplayName>SharingLinks.124c094b-ce33-4e02-b044-08794b49f3d6.OrganizationEdit.3a23b330-6439-48ca-b801-c0b7dfc7705e</DisplayName>
        <AccountId>353</AccountId>
        <AccountType/>
      </UserInfo>
      <UserInfo>
        <DisplayName>Marc Bostian (Allovus Design Inc)</DisplayName>
        <AccountId>354</AccountId>
        <AccountType/>
      </UserInfo>
      <UserInfo>
        <DisplayName>Anishkumar Thoppil Ramakrishnan</DisplayName>
        <AccountId>355</AccountId>
        <AccountType/>
      </UserInfo>
      <UserInfo>
        <DisplayName>Gary Pretty</DisplayName>
        <AccountId>1715</AccountId>
        <AccountType/>
      </UserInfo>
    </SharedWithUsers>
    <LastSharedByTime xmlns="fe626b55-08a4-4ba3-bf56-c048230a55dd">2018-08-09T05:34:52+00:00</LastSharedByTime>
    <_ip_UnifiedCompliancePolicyUIAction xmlns="http://schemas.microsoft.com/sharepoint/v3" xsi:nil="true"/>
    <MediaServiceKeyPoints xmlns="7328fdb7-e3b7-4ca8-a861-7cd21066950c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7241A75-3994-4864-9618-803B3FF63C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BA21A9-5D51-49B2-B111-9EDA8940F1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328fdb7-e3b7-4ca8-a861-7cd21066950c"/>
    <ds:schemaRef ds:uri="fe626b55-08a4-4ba3-bf56-c048230a55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30F575-AAEC-4EBB-B537-3FA476D15D61}">
  <ds:schemaRefs>
    <ds:schemaRef ds:uri="http://schemas.microsoft.com/office/2006/metadata/properties"/>
    <ds:schemaRef ds:uri="http://schemas.microsoft.com/office/infopath/2007/PartnerControls"/>
    <ds:schemaRef ds:uri="fe626b55-08a4-4ba3-bf56-c048230a55dd"/>
    <ds:schemaRef ds:uri="http://schemas.microsoft.com/sharepoint/v3"/>
    <ds:schemaRef ds:uri="7328fdb7-e3b7-4ca8-a861-7cd21066950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6512</TotalTime>
  <Words>1568</Words>
  <Application>Microsoft Office PowerPoint</Application>
  <PresentationFormat>Widescreen</PresentationFormat>
  <Paragraphs>321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SFMono-Regular</vt:lpstr>
      <vt:lpstr>Wingdings</vt:lpstr>
      <vt:lpstr>Office Theme</vt:lpstr>
      <vt:lpstr>MVP Generating Dialogs </vt:lpstr>
      <vt:lpstr>Demo</vt:lpstr>
      <vt:lpstr>Why Generate Dialogs?</vt:lpstr>
      <vt:lpstr>Generating Dialogs</vt:lpstr>
      <vt:lpstr>Demo</vt:lpstr>
      <vt:lpstr>Sandwich Example </vt:lpstr>
      <vt:lpstr>Writing your own schema</vt:lpstr>
      <vt:lpstr>Standard Generated Assets</vt:lpstr>
      <vt:lpstr>Generated LG – Property &amp; Entity</vt:lpstr>
      <vt:lpstr>Generated LU</vt:lpstr>
      <vt:lpstr>Generated Prompts</vt:lpstr>
      <vt:lpstr>Templates</vt:lpstr>
      <vt:lpstr>What’s Coming</vt:lpstr>
      <vt:lpstr>Feedback</vt:lpstr>
      <vt:lpstr>Generated Dialogs Conclusion</vt:lpstr>
      <vt:lpstr>Actual Generated Dialog Conversation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 and Tools for CSE Hackathon</dc:title>
  <dc:creator>Chris McConnell</dc:creator>
  <cp:lastModifiedBy>Chris McConnell</cp:lastModifiedBy>
  <cp:revision>10</cp:revision>
  <dcterms:modified xsi:type="dcterms:W3CDTF">2020-02-06T01:30:16Z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chrimc@microsoft.com</vt:lpwstr>
  </property>
  <property fmtid="{D5CDD505-2E9C-101B-9397-08002B2CF9AE}" pid="5" name="MSIP_Label_f42aa342-8706-4288-bd11-ebb85995028c_SetDate">
    <vt:lpwstr>2018-03-08T20:29:59.0344950Z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0x0101005C43D44FA3915A488EE834099F17CCA0</vt:lpwstr>
  </property>
</Properties>
</file>