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330" r:id="rId2"/>
    <p:sldId id="256" r:id="rId3"/>
    <p:sldId id="288" r:id="rId4"/>
    <p:sldId id="314" r:id="rId5"/>
    <p:sldId id="287" r:id="rId6"/>
    <p:sldId id="331" r:id="rId7"/>
    <p:sldId id="329" r:id="rId8"/>
    <p:sldId id="286" r:id="rId9"/>
  </p:sldIdLst>
  <p:sldSz cx="9144000" cy="5143500" type="screen16x9"/>
  <p:notesSz cx="6858000" cy="9144000"/>
  <p:embeddedFontLst>
    <p:embeddedFont>
      <p:font typeface="Barlow" panose="00000500000000000000" pitchFamily="2" charset="0"/>
      <p:regular r:id="rId11"/>
      <p:bold r:id="rId12"/>
      <p:italic r:id="rId13"/>
      <p:boldItalic r:id="rId14"/>
    </p:embeddedFont>
    <p:embeddedFont>
      <p:font typeface="Barlow Light" panose="00000400000000000000" pitchFamily="2" charset="0"/>
      <p:regular r:id="rId15"/>
      <p:bold r:id="rId16"/>
      <p:italic r:id="rId17"/>
      <p:boldItalic r:id="rId18"/>
    </p:embeddedFont>
    <p:embeddedFont>
      <p:font typeface="Miriam Libre" panose="00000500000000000000" pitchFamily="2" charset="-79"/>
      <p:regular r:id="rId19"/>
      <p:bold r:id="rId20"/>
    </p:embeddedFont>
    <p:embeddedFont>
      <p:font typeface="Work Sans"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21ACC8-385B-40B5-8D8D-13704C84AB99}">
  <a:tblStyle styleId="{1721ACC8-385B-40B5-8D8D-13704C84AB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4" autoAdjust="0"/>
    <p:restoredTop sz="26087" autoAdjust="0"/>
  </p:normalViewPr>
  <p:slideViewPr>
    <p:cSldViewPr snapToGrid="0">
      <p:cViewPr varScale="1">
        <p:scale>
          <a:sx n="36" d="100"/>
          <a:sy n="36" d="100"/>
        </p:scale>
        <p:origin x="2724" y="42"/>
      </p:cViewPr>
      <p:guideLst/>
    </p:cSldViewPr>
  </p:slideViewPr>
  <p:outlineViewPr>
    <p:cViewPr>
      <p:scale>
        <a:sx n="33" d="100"/>
        <a:sy n="33" d="100"/>
      </p:scale>
      <p:origin x="0" y="-144"/>
    </p:cViewPr>
  </p:outlineViewPr>
  <p:notesTextViewPr>
    <p:cViewPr>
      <p:scale>
        <a:sx n="125" d="100"/>
        <a:sy n="125" d="100"/>
      </p:scale>
      <p:origin x="0" y="0"/>
    </p:cViewPr>
  </p:notesTextViewPr>
  <p:sorterViewPr>
    <p:cViewPr>
      <p:scale>
        <a:sx n="100" d="100"/>
        <a:sy n="100" d="100"/>
      </p:scale>
      <p:origin x="0" y="-4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911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Hello there, my name's Erica Ingram, and I am an experienced software engineer seeking a remote or hybrid position</a:t>
            </a:r>
            <a:r>
              <a:rPr lang="en-US" sz="1800" dirty="0">
                <a:effectLst/>
                <a:latin typeface="Calibri" panose="020F0502020204030204" pitchFamily="34" charset="0"/>
                <a:ea typeface="Calibri" panose="020F0502020204030204" pitchFamily="34" charset="0"/>
                <a:cs typeface="Calibri" panose="020F0502020204030204" pitchFamily="34" charset="0"/>
              </a:rPr>
              <a:t> with new challenges, more responsibilities, and new things to learn.</a:t>
            </a:r>
            <a:r>
              <a:rPr lang="en-US" dirty="0">
                <a:latin typeface="Calibri" panose="020F0502020204030204" pitchFamily="34" charset="0"/>
                <a:ea typeface="Calibri" panose="020F0502020204030204" pitchFamily="34" charset="0"/>
                <a:cs typeface="Calibri" panose="020F0502020204030204" pitchFamily="34" charset="0"/>
              </a:rPr>
              <a:t>  Since my background is pretty non-traditional, I'm here to tell you a little bit about me and how we can connect if you like what you see.</a:t>
            </a: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 did not become a software engineer via the traditional college route.  </a:t>
            </a:r>
          </a:p>
          <a:p>
            <a:pPr marL="0" lvl="0" indent="0" algn="l" rtl="0">
              <a:spcBef>
                <a:spcPts val="0"/>
              </a:spcBef>
              <a:spcAft>
                <a:spcPts val="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For 13 years, I owned and operated a court transcription business remotely.  I did not have a lot of capital, so I needed to do a lot of the labor myself, and that included a website and also eventually software to help me focus more on that work rather than on the unpaid administrative tasks that are required in such a business. </a:t>
            </a:r>
          </a:p>
          <a:p>
            <a:pPr marL="0" lvl="0" indent="0" algn="l" rtl="0">
              <a:spcBef>
                <a:spcPts val="0"/>
              </a:spcBef>
              <a:spcAft>
                <a:spcPts val="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So I learned to code.  I built my own website and over several years my own transcript management software. Since I was already incredibly familiar with Microsoft office from being a transcriber, I wrote this software with visual basic in the office IDE.  </a:t>
            </a:r>
          </a:p>
          <a:p>
            <a:pPr marL="0" lvl="0" indent="0" algn="l" rtl="0">
              <a:spcBef>
                <a:spcPts val="0"/>
              </a:spcBef>
              <a:spcAft>
                <a:spcPts val="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effectLst/>
                <a:latin typeface="Calibri" panose="020F0502020204030204" pitchFamily="34" charset="0"/>
                <a:ea typeface="Calibri" panose="020F0502020204030204" pitchFamily="34" charset="0"/>
                <a:cs typeface="Calibri" panose="020F0502020204030204" pitchFamily="34" charset="0"/>
              </a:rPr>
              <a:t>My company's transcripts were truly unique and had features that no other company’s did. The software integrated with Word, Excel, Publisher, Outlook, Express Scribe, FTR Player, Acrobat, Wunderlist, and </a:t>
            </a:r>
            <a:r>
              <a:rPr lang="en-US" sz="1800" b="0" i="0" dirty="0" err="1">
                <a:effectLst/>
                <a:latin typeface="Calibri" panose="020F0502020204030204" pitchFamily="34" charset="0"/>
                <a:ea typeface="Calibri" panose="020F0502020204030204" pitchFamily="34" charset="0"/>
                <a:cs typeface="Calibri" panose="020F0502020204030204" pitchFamily="34" charset="0"/>
              </a:rPr>
              <a:t>Paypal</a:t>
            </a:r>
            <a:r>
              <a:rPr lang="en-US" sz="1800" b="0" i="0" dirty="0">
                <a:effectLst/>
                <a:latin typeface="Calibri" panose="020F0502020204030204" pitchFamily="34" charset="0"/>
                <a:ea typeface="Calibri" panose="020F0502020204030204" pitchFamily="34" charset="0"/>
                <a:cs typeface="Calibri" panose="020F0502020204030204" pitchFamily="34" charset="0"/>
              </a:rPr>
              <a:t>, among others. I built a speech recognition engine using batch files and </a:t>
            </a:r>
            <a:r>
              <a:rPr lang="en-US" sz="1800" b="0" i="0" dirty="0" err="1">
                <a:effectLst/>
                <a:latin typeface="Calibri" panose="020F0502020204030204" pitchFamily="34" charset="0"/>
                <a:ea typeface="Calibri" panose="020F0502020204030204" pitchFamily="34" charset="0"/>
                <a:cs typeface="Calibri" panose="020F0502020204030204" pitchFamily="34" charset="0"/>
              </a:rPr>
              <a:t>PocketSphinx</a:t>
            </a:r>
            <a:r>
              <a:rPr lang="en-US" sz="1800" b="0" i="0" dirty="0">
                <a:effectLst/>
                <a:latin typeface="Calibri" panose="020F0502020204030204" pitchFamily="34" charset="0"/>
                <a:ea typeface="Calibri" panose="020F0502020204030204" pitchFamily="34" charset="0"/>
                <a:cs typeface="Calibri" panose="020F0502020204030204" pitchFamily="34" charset="0"/>
              </a:rPr>
              <a:t>, and then integrated that engine into an Access database. I cleaned up and automated feeding all the data (audio and transcripts) so it could learn. </a:t>
            </a:r>
            <a:endPar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Clients often struggled with researching &amp; later referencing cases and rules mentioned in hearings. This manual research process takes considerable time and effort, especially when you are not familiar with how the legal system works.  I automated this research process by creating a system that identifies, formats, and hyperlinks citations and generates a table of authorities using VB and the </a:t>
            </a:r>
            <a:r>
              <a:rPr lang="en-US" sz="1800" b="0" i="0" dirty="0" err="1">
                <a:solidFill>
                  <a:srgbClr val="D1D5DB"/>
                </a:solidFill>
                <a:effectLst/>
                <a:latin typeface="Calibri" panose="020F0502020204030204" pitchFamily="34" charset="0"/>
                <a:ea typeface="Calibri" panose="020F0502020204030204" pitchFamily="34" charset="0"/>
                <a:cs typeface="Calibri" panose="020F0502020204030204" pitchFamily="34" charset="0"/>
              </a:rPr>
              <a:t>CourtListener</a:t>
            </a:r>
            <a:r>
              <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API. It categorized each citation into one of three types of references.  My innovative solution improved efficiency for and saved valuable time and effort for clients, up to dozens of hours for each client.</a:t>
            </a:r>
            <a:endParaRPr lang="en-US" sz="1800" b="0" i="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effectLst/>
                <a:latin typeface="Calibri" panose="020F0502020204030204" pitchFamily="34" charset="0"/>
                <a:ea typeface="Calibri" panose="020F0502020204030204" pitchFamily="34" charset="0"/>
                <a:cs typeface="Calibri" panose="020F0502020204030204" pitchFamily="34" charset="0"/>
              </a:rPr>
              <a:t>Truly, I loved doing all that so much that, when I found Lambda, I knew what I needed to do. </a:t>
            </a:r>
            <a:r>
              <a:rPr lang="en-US" sz="1800" dirty="0">
                <a:effectLst/>
                <a:latin typeface="Calibri" panose="020F0502020204030204" pitchFamily="34" charset="0"/>
                <a:ea typeface="Calibri" panose="020F0502020204030204" pitchFamily="34" charset="0"/>
                <a:cs typeface="Calibri" panose="020F0502020204030204" pitchFamily="34" charset="0"/>
              </a:rPr>
              <a:t>I love building things and solving problems, so of course at that point I wanted to do it full-time and permanently.  </a:t>
            </a:r>
            <a:endParaRPr lang="en-US" sz="32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42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In 2019, I attended lambda school, now called </a:t>
            </a:r>
            <a:r>
              <a:rPr lang="en-US" sz="1100" dirty="0" err="1">
                <a:effectLst/>
                <a:latin typeface="Calibri" panose="020F0502020204030204" pitchFamily="34" charset="0"/>
                <a:ea typeface="Calibri" panose="020F0502020204030204" pitchFamily="34" charset="0"/>
                <a:cs typeface="Calibri" panose="020F0502020204030204" pitchFamily="34" charset="0"/>
              </a:rPr>
              <a:t>Bloomtech</a:t>
            </a:r>
            <a:r>
              <a:rPr lang="en-US" sz="1100" dirty="0">
                <a:effectLst/>
                <a:latin typeface="Calibri" panose="020F0502020204030204" pitchFamily="34" charset="0"/>
                <a:ea typeface="Calibri" panose="020F0502020204030204" pitchFamily="34" charset="0"/>
                <a:cs typeface="Calibri" panose="020F0502020204030204" pitchFamily="34" charset="0"/>
              </a:rPr>
              <a:t>, which is a vocational academy that offered a nine-month full stack web development program, and I graduated in July 2020.  The program taught me a JavaScript-Node-PostgreSQL-React stack.  While in school, I operated my business for 20 to 30 hours and went to school over 40 hours a week.  I also served as a tech lead for the school for six of those nine months, where my team consisted of seven plus students.</a:t>
            </a:r>
          </a:p>
          <a:p>
            <a:pPr marL="0" lvl="0" indent="0" algn="l" rtl="0">
              <a:spcBef>
                <a:spcPts val="0"/>
              </a:spcBef>
              <a:spcAft>
                <a:spcPts val="0"/>
              </a:spcAft>
              <a:buNone/>
            </a:pPr>
            <a:endParaRPr lang="en-US" sz="11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I am a lifelong learner, so ever since I left school, I’ve read and studied one tech book every couple weeks, spending around 10 to 30 hours a week on professional development, and now use AI to help me read, consume, and learn more material than ever.</a:t>
            </a:r>
          </a:p>
        </p:txBody>
      </p:sp>
    </p:spTree>
    <p:extLst>
      <p:ext uri="{BB962C8B-B14F-4D97-AF65-F5344CB8AC3E}">
        <p14:creationId xmlns:p14="http://schemas.microsoft.com/office/powerpoint/2010/main" val="1224819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My first position post-Lambda was remote as a software engineer at </a:t>
            </a:r>
            <a:r>
              <a:rPr lang="en-US" sz="1800" dirty="0" err="1">
                <a:effectLst/>
                <a:latin typeface="Calibri" panose="020F0502020204030204" pitchFamily="34" charset="0"/>
                <a:ea typeface="Calibri" panose="020F0502020204030204" pitchFamily="34" charset="0"/>
                <a:cs typeface="Calibri" panose="020F0502020204030204" pitchFamily="34" charset="0"/>
              </a:rPr>
              <a:t>Clearcover</a:t>
            </a:r>
            <a:r>
              <a:rPr lang="en-US" sz="1800" dirty="0">
                <a:effectLst/>
                <a:latin typeface="Calibri" panose="020F0502020204030204" pitchFamily="34" charset="0"/>
                <a:ea typeface="Calibri" panose="020F0502020204030204" pitchFamily="34" charset="0"/>
                <a:cs typeface="Calibri" panose="020F0502020204030204" pitchFamily="34" charset="0"/>
              </a:rPr>
              <a:t> Insurance, an </a:t>
            </a:r>
            <a:r>
              <a:rPr lang="en-US" sz="1800" dirty="0" err="1">
                <a:effectLst/>
                <a:latin typeface="Calibri" panose="020F0502020204030204" pitchFamily="34" charset="0"/>
                <a:ea typeface="Calibri" panose="020F0502020204030204" pitchFamily="34" charset="0"/>
                <a:cs typeface="Calibri" panose="020F0502020204030204" pitchFamily="34" charset="0"/>
              </a:rPr>
              <a:t>insurtech</a:t>
            </a:r>
            <a:r>
              <a:rPr lang="en-US" sz="1800" dirty="0">
                <a:effectLst/>
                <a:latin typeface="Calibri" panose="020F0502020204030204" pitchFamily="34" charset="0"/>
                <a:ea typeface="Calibri" panose="020F0502020204030204" pitchFamily="34" charset="0"/>
                <a:cs typeface="Calibri" panose="020F0502020204030204" pitchFamily="34" charset="0"/>
              </a:rPr>
              <a:t> based out of Chicago, Illinois. I worked there for about 14 months before I was promoted, and left to join </a:t>
            </a:r>
            <a:r>
              <a:rPr lang="en-US" sz="1800" dirty="0" err="1">
                <a:effectLst/>
                <a:latin typeface="Calibri" panose="020F0502020204030204" pitchFamily="34" charset="0"/>
                <a:ea typeface="Calibri" panose="020F0502020204030204" pitchFamily="34" charset="0"/>
                <a:cs typeface="Calibri" panose="020F0502020204030204" pitchFamily="34" charset="0"/>
              </a:rPr>
              <a:t>SoFi</a:t>
            </a:r>
            <a:r>
              <a:rPr lang="en-US" sz="1800" dirty="0">
                <a:effectLst/>
                <a:latin typeface="Calibri" panose="020F0502020204030204" pitchFamily="34" charset="0"/>
                <a:ea typeface="Calibri" panose="020F0502020204030204" pitchFamily="34" charset="0"/>
                <a:cs typeface="Calibri" panose="020F0502020204030204" pitchFamily="34" charset="0"/>
              </a:rPr>
              <a:t> a couple of months later.  I built features and fixed bugs there on a Kotlin-JavaScript-TypeScript-PostgreSQL-React stack.</a:t>
            </a:r>
          </a:p>
          <a:p>
            <a:pPr marL="0" lvl="0" indent="0" algn="l" rtl="0">
              <a:spcBef>
                <a:spcPts val="0"/>
              </a:spcBef>
              <a:spcAft>
                <a:spcPts val="0"/>
              </a:spcAf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One challenge I took on at </a:t>
            </a:r>
            <a:r>
              <a:rPr lang="en-US" sz="1800" dirty="0" err="1">
                <a:effectLst/>
                <a:latin typeface="Calibri" panose="020F0502020204030204" pitchFamily="34" charset="0"/>
                <a:ea typeface="Calibri" panose="020F0502020204030204" pitchFamily="34" charset="0"/>
                <a:cs typeface="Calibri" panose="020F0502020204030204" pitchFamily="34" charset="0"/>
              </a:rPr>
              <a:t>Clearcover</a:t>
            </a:r>
            <a:r>
              <a:rPr lang="en-US" sz="1800" dirty="0">
                <a:effectLst/>
                <a:latin typeface="Calibri" panose="020F0502020204030204" pitchFamily="34" charset="0"/>
                <a:ea typeface="Calibri" panose="020F0502020204030204" pitchFamily="34" charset="0"/>
                <a:cs typeface="Calibri" panose="020F0502020204030204" pitchFamily="34" charset="0"/>
              </a:rPr>
              <a:t> was when they </a:t>
            </a:r>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needed a robust welcome email system to engage customers effectively and provide essential information when onboarding. My task was to create the infrastructure for the welcome email system, which would send emails to every customer upon policy purchase.  I developed the entire system, pulling information from Kafka events, incorporating attachments and authentication links. The process involved data transfer through multiple services and rigorous unit testing.  This welcome email system, reaching every single customer, played a pivotal role in enhancing </a:t>
            </a:r>
            <a:r>
              <a:rPr lang="en-US" b="0" i="0" dirty="0" err="1">
                <a:solidFill>
                  <a:srgbClr val="D1D5DB"/>
                </a:solidFill>
                <a:effectLst/>
                <a:latin typeface="Calibri" panose="020F0502020204030204" pitchFamily="34" charset="0"/>
                <a:ea typeface="Calibri" panose="020F0502020204030204" pitchFamily="34" charset="0"/>
                <a:cs typeface="Calibri" panose="020F0502020204030204" pitchFamily="34" charset="0"/>
              </a:rPr>
              <a:t>Clearcover's</a:t>
            </a:r>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customer onboarding process and communication.</a:t>
            </a:r>
          </a:p>
        </p:txBody>
      </p:sp>
    </p:spTree>
    <p:extLst>
      <p:ext uri="{BB962C8B-B14F-4D97-AF65-F5344CB8AC3E}">
        <p14:creationId xmlns:p14="http://schemas.microsoft.com/office/powerpoint/2010/main" val="214486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effectLst/>
                <a:latin typeface="Calibri" panose="020F0502020204030204" pitchFamily="34" charset="0"/>
                <a:ea typeface="Calibri" panose="020F0502020204030204" pitchFamily="34" charset="0"/>
                <a:cs typeface="Calibri" panose="020F0502020204030204" pitchFamily="34" charset="0"/>
              </a:rPr>
              <a:t>SoFi</a:t>
            </a:r>
            <a:r>
              <a:rPr lang="en-US" sz="1800" dirty="0">
                <a:effectLst/>
                <a:latin typeface="Calibri" panose="020F0502020204030204" pitchFamily="34" charset="0"/>
                <a:ea typeface="Calibri" panose="020F0502020204030204" pitchFamily="34" charset="0"/>
                <a:cs typeface="Calibri" panose="020F0502020204030204" pitchFamily="34" charset="0"/>
              </a:rPr>
              <a:t> is a fintech providing banking, credit card, invest, loans, and other related services through their tech platform.  At </a:t>
            </a:r>
            <a:r>
              <a:rPr lang="en-US" sz="1800" dirty="0" err="1">
                <a:effectLst/>
                <a:latin typeface="Calibri" panose="020F0502020204030204" pitchFamily="34" charset="0"/>
                <a:ea typeface="Calibri" panose="020F0502020204030204" pitchFamily="34" charset="0"/>
                <a:cs typeface="Calibri" panose="020F0502020204030204" pitchFamily="34" charset="0"/>
              </a:rPr>
              <a:t>SoFi</a:t>
            </a:r>
            <a:r>
              <a:rPr lang="en-US" sz="1800" dirty="0">
                <a:effectLst/>
                <a:latin typeface="Calibri" panose="020F0502020204030204" pitchFamily="34" charset="0"/>
                <a:ea typeface="Calibri" panose="020F0502020204030204" pitchFamily="34" charset="0"/>
                <a:cs typeface="Calibri" panose="020F0502020204030204" pitchFamily="34" charset="0"/>
              </a:rPr>
              <a:t>, I worked on several teams, first supporting their financial insight product, then their credit card product, and lastly their invest product.  I worked on a Kotlin-Java-PostgreSQL-React stack and also a couple Ruby and Angular services.</a:t>
            </a:r>
          </a:p>
          <a:p>
            <a:pPr marL="0" lvl="0" indent="0" algn="l" rtl="0">
              <a:spcBef>
                <a:spcPts val="0"/>
              </a:spcBef>
              <a:spcAft>
                <a:spcPts val="0"/>
              </a:spcAft>
              <a:buNone/>
            </a:pPr>
            <a:endPar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A product I worked on at </a:t>
            </a:r>
            <a:r>
              <a:rPr lang="en-US" sz="1800" b="0" i="0" dirty="0" err="1">
                <a:solidFill>
                  <a:srgbClr val="D1D5DB"/>
                </a:solidFill>
                <a:effectLst/>
                <a:latin typeface="Calibri" panose="020F0502020204030204" pitchFamily="34" charset="0"/>
                <a:ea typeface="Calibri" panose="020F0502020204030204" pitchFamily="34" charset="0"/>
                <a:cs typeface="Calibri" panose="020F0502020204030204" pitchFamily="34" charset="0"/>
              </a:rPr>
              <a:t>SoFi</a:t>
            </a:r>
            <a:r>
              <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had initially prioritized its launch over optimization, resulting in numerous duplicative and suboptimal API calls within the system. These issues adversely affected the speed and efficiency of customer interactions with this product. My task was to optimize the product cycle, identify inefficiencies, and propose a solution to enhance the customer experience while reducing waste.  I began by thoroughly documenting and diagramming various aspects of the system that lacked proper documentation.  I conducted a detailed analysis to pinpoint duplicative and suboptimal API calls.  This analysis included quantifying the financial and time costs associated with these inefficiencies.  To make a compelling case for optimization, I calculated potential savings for both customers and our organization.  With a solid plan in place, I executed the optimization strategy.  Through my efforts, I successfully identified and resolved the duplicative and suboptimal API calls, significantly improving the product's performance.  Customers experienced enhanced speed and efficiency when using related services, leading to increased satisfaction.  Additionally, our organization benefited from cost savings and improved resource allocation, making the optimization efforts a worthwhile investment.  This optimization initiative not only resolved technical inefficiencies but also contributed to a better customer experience and more efficient resource utilization.</a:t>
            </a:r>
          </a:p>
        </p:txBody>
      </p:sp>
    </p:spTree>
    <p:extLst>
      <p:ext uri="{BB962C8B-B14F-4D97-AF65-F5344CB8AC3E}">
        <p14:creationId xmlns:p14="http://schemas.microsoft.com/office/powerpoint/2010/main" val="342074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latin typeface="Calibri" panose="020F0502020204030204" pitchFamily="34" charset="0"/>
                <a:ea typeface="Calibri" panose="020F0502020204030204" pitchFamily="34" charset="0"/>
                <a:cs typeface="Calibri" panose="020F0502020204030204" pitchFamily="34" charset="0"/>
              </a:rPr>
              <a:t>I've received some recs on LinkedIn, two of them from former </a:t>
            </a:r>
            <a:r>
              <a:rPr lang="en-US" dirty="0" err="1">
                <a:latin typeface="Calibri" panose="020F0502020204030204" pitchFamily="34" charset="0"/>
                <a:ea typeface="Calibri" panose="020F0502020204030204" pitchFamily="34" charset="0"/>
                <a:cs typeface="Calibri" panose="020F0502020204030204" pitchFamily="34" charset="0"/>
              </a:rPr>
              <a:t>SoFi</a:t>
            </a:r>
            <a:r>
              <a:rPr lang="en-US" dirty="0">
                <a:latin typeface="Calibri" panose="020F0502020204030204" pitchFamily="34" charset="0"/>
                <a:ea typeface="Calibri" panose="020F0502020204030204" pitchFamily="34" charset="0"/>
                <a:cs typeface="Calibri" panose="020F0502020204030204" pitchFamily="34" charset="0"/>
              </a:rPr>
              <a:t> colleagues who worked with me side by side every day, and another two from direct managers at </a:t>
            </a:r>
            <a:r>
              <a:rPr lang="en-US" dirty="0" err="1">
                <a:latin typeface="Calibri" panose="020F0502020204030204" pitchFamily="34" charset="0"/>
                <a:ea typeface="Calibri" panose="020F0502020204030204" pitchFamily="34" charset="0"/>
                <a:cs typeface="Calibri" panose="020F0502020204030204" pitchFamily="34" charset="0"/>
              </a:rPr>
              <a:t>SoFi</a:t>
            </a:r>
            <a:r>
              <a:rPr lang="en-US" dirty="0">
                <a:latin typeface="Calibri" panose="020F0502020204030204" pitchFamily="34" charset="0"/>
                <a:ea typeface="Calibri" panose="020F0502020204030204" pitchFamily="34" charset="0"/>
                <a:cs typeface="Calibri" panose="020F0502020204030204" pitchFamily="34" charset="0"/>
              </a:rPr>
              <a:t>.   They speak to my soft skills, and I’ve listed here some examples, but I highly recommend you visit my LinkedIn recommendations and see what they had to say about me in full.</a:t>
            </a:r>
          </a:p>
        </p:txBody>
      </p:sp>
    </p:spTree>
    <p:extLst>
      <p:ext uri="{BB962C8B-B14F-4D97-AF65-F5344CB8AC3E}">
        <p14:creationId xmlns:p14="http://schemas.microsoft.com/office/powerpoint/2010/main" val="2841711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I'm a high-performing team player.  I learn quickly, and get results.  As you can tell from this video, I will always bring my A game, and will take my resourcefulness, discipline, empathy, respect, problem-solving ability, teamwork, and grit with me wherever I land. </a:t>
            </a:r>
            <a:r>
              <a:rPr lang="en-US" b="0" i="0" dirty="0">
                <a:effectLst/>
                <a:latin typeface="Calibri" panose="020F0502020204030204" pitchFamily="34" charset="0"/>
                <a:ea typeface="Calibri" panose="020F0502020204030204" pitchFamily="34" charset="0"/>
                <a:cs typeface="Calibri" panose="020F0502020204030204" pitchFamily="34" charset="0"/>
              </a:rPr>
              <a:t>If you have something you think I'd be a great fit for, y</a:t>
            </a:r>
            <a:r>
              <a:rPr lang="en-US" dirty="0">
                <a:latin typeface="Calibri" panose="020F0502020204030204" pitchFamily="34" charset="0"/>
                <a:ea typeface="Calibri" panose="020F0502020204030204" pitchFamily="34" charset="0"/>
                <a:cs typeface="Calibri" panose="020F0502020204030204" pitchFamily="34" charset="0"/>
              </a:rPr>
              <a:t>ou can contact me in the ways you see here, which are all provided on my portfolio below this video.  Thanks for watching and have a great day.</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96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69935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8"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aquoco.co/Erica_Ingram_Resume.pdf" TargetMode="External"/><Relationship Id="rId3" Type="http://schemas.openxmlformats.org/officeDocument/2006/relationships/hyperlink" Target="mailto:me@ericaingram.tech?subject=Developer%20Position%20Inquiry" TargetMode="External"/><Relationship Id="rId7" Type="http://schemas.openxmlformats.org/officeDocument/2006/relationships/hyperlink" Target="https://gist.github.com/evoingram/3f73c92881179f4abcb4e9ee7c13a82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www.github.com/evoingram" TargetMode="External"/><Relationship Id="rId5" Type="http://schemas.openxmlformats.org/officeDocument/2006/relationships/hyperlink" Target="https://www.linkedin.com/in/aquocotrans" TargetMode="External"/><Relationship Id="rId4" Type="http://schemas.openxmlformats.org/officeDocument/2006/relationships/hyperlink" Target="http://www.ericaingram.com/"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Tree>
    <p:extLst>
      <p:ext uri="{BB962C8B-B14F-4D97-AF65-F5344CB8AC3E}">
        <p14:creationId xmlns:p14="http://schemas.microsoft.com/office/powerpoint/2010/main" val="33442967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 name="Rectangle 1">
            <a:extLst>
              <a:ext uri="{FF2B5EF4-FFF2-40B4-BE49-F238E27FC236}">
                <a16:creationId xmlns:a16="http://schemas.microsoft.com/office/drawing/2014/main" id="{21B62E88-56B3-4403-AC46-3603F844178B}"/>
              </a:ext>
            </a:extLst>
          </p:cNvPr>
          <p:cNvSpPr/>
          <p:nvPr/>
        </p:nvSpPr>
        <p:spPr>
          <a:xfrm>
            <a:off x="7516728" y="4906214"/>
            <a:ext cx="1627272" cy="2372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Google Shape;240;p13"/>
          <p:cNvSpPr txBox="1">
            <a:spLocks noGrp="1"/>
          </p:cNvSpPr>
          <p:nvPr>
            <p:ph type="ctrTitle"/>
          </p:nvPr>
        </p:nvSpPr>
        <p:spPr>
          <a:xfrm>
            <a:off x="2635731" y="693067"/>
            <a:ext cx="3200400" cy="68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Erica</a:t>
            </a:r>
            <a:endParaRPr dirty="0">
              <a:latin typeface="+mj-lt"/>
            </a:endParaRPr>
          </a:p>
        </p:txBody>
      </p:sp>
      <p:pic>
        <p:nvPicPr>
          <p:cNvPr id="3" name="Picture 2">
            <a:extLst>
              <a:ext uri="{FF2B5EF4-FFF2-40B4-BE49-F238E27FC236}">
                <a16:creationId xmlns:a16="http://schemas.microsoft.com/office/drawing/2014/main" id="{F932E287-6D84-4F26-810C-DDA8AC60F8AB}"/>
              </a:ext>
            </a:extLst>
          </p:cNvPr>
          <p:cNvPicPr>
            <a:picLocks noChangeAspect="1"/>
          </p:cNvPicPr>
          <p:nvPr/>
        </p:nvPicPr>
        <p:blipFill>
          <a:blip r:embed="rId3"/>
          <a:srcRect/>
          <a:stretch/>
        </p:blipFill>
        <p:spPr>
          <a:xfrm>
            <a:off x="5864450" y="1864659"/>
            <a:ext cx="3054081" cy="3054081"/>
          </a:xfrm>
          <a:prstGeom prst="rect">
            <a:avLst/>
          </a:prstGeom>
        </p:spPr>
      </p:pic>
      <p:sp>
        <p:nvSpPr>
          <p:cNvPr id="7" name="Google Shape;240;p13">
            <a:extLst>
              <a:ext uri="{FF2B5EF4-FFF2-40B4-BE49-F238E27FC236}">
                <a16:creationId xmlns:a16="http://schemas.microsoft.com/office/drawing/2014/main" id="{8A6F3319-DF94-4561-9E81-E0894A75ED1E}"/>
              </a:ext>
            </a:extLst>
          </p:cNvPr>
          <p:cNvSpPr txBox="1">
            <a:spLocks/>
          </p:cNvSpPr>
          <p:nvPr/>
        </p:nvSpPr>
        <p:spPr>
          <a:xfrm>
            <a:off x="2675895" y="1709654"/>
            <a:ext cx="3200400" cy="68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9pPr>
          </a:lstStyle>
          <a:p>
            <a:pPr algn="l"/>
            <a:r>
              <a:rPr lang="en-US" dirty="0">
                <a:latin typeface="+mj-lt"/>
              </a:rPr>
              <a:t>Ingram, </a:t>
            </a:r>
          </a:p>
        </p:txBody>
      </p:sp>
      <p:sp>
        <p:nvSpPr>
          <p:cNvPr id="9" name="Google Shape;240;p13">
            <a:extLst>
              <a:ext uri="{FF2B5EF4-FFF2-40B4-BE49-F238E27FC236}">
                <a16:creationId xmlns:a16="http://schemas.microsoft.com/office/drawing/2014/main" id="{DFA25978-F8D5-42F7-90CE-35DF16A03C49}"/>
              </a:ext>
            </a:extLst>
          </p:cNvPr>
          <p:cNvSpPr txBox="1">
            <a:spLocks/>
          </p:cNvSpPr>
          <p:nvPr/>
        </p:nvSpPr>
        <p:spPr>
          <a:xfrm>
            <a:off x="2675895" y="2595611"/>
            <a:ext cx="3200400" cy="68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9pPr>
          </a:lstStyle>
          <a:p>
            <a:pPr algn="l"/>
            <a:r>
              <a:rPr lang="en-US" dirty="0">
                <a:latin typeface="+mj-lt"/>
              </a:rPr>
              <a:t>software</a:t>
            </a:r>
          </a:p>
        </p:txBody>
      </p:sp>
      <p:sp>
        <p:nvSpPr>
          <p:cNvPr id="10" name="Google Shape;240;p13">
            <a:extLst>
              <a:ext uri="{FF2B5EF4-FFF2-40B4-BE49-F238E27FC236}">
                <a16:creationId xmlns:a16="http://schemas.microsoft.com/office/drawing/2014/main" id="{2679A5AA-8297-49D5-AE63-58DE9BD9872D}"/>
              </a:ext>
            </a:extLst>
          </p:cNvPr>
          <p:cNvSpPr txBox="1">
            <a:spLocks/>
          </p:cNvSpPr>
          <p:nvPr/>
        </p:nvSpPr>
        <p:spPr>
          <a:xfrm>
            <a:off x="2675895" y="3394486"/>
            <a:ext cx="3200400" cy="68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4600" b="0" i="0" u="none" strike="noStrike" cap="none">
                <a:solidFill>
                  <a:schemeClr val="dk1"/>
                </a:solidFill>
                <a:latin typeface="Miriam Libre"/>
                <a:ea typeface="Miriam Libre"/>
                <a:cs typeface="Miriam Libre"/>
                <a:sym typeface="Miriam Libre"/>
              </a:defRPr>
            </a:lvl9pPr>
          </a:lstStyle>
          <a:p>
            <a:pPr algn="l"/>
            <a:r>
              <a:rPr lang="en-US" dirty="0">
                <a:latin typeface="+mj-lt"/>
              </a:rPr>
              <a:t>engineer</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40"/>
                                        </p:tgtEl>
                                        <p:attrNameLst>
                                          <p:attrName>style.visibility</p:attrName>
                                        </p:attrNameLst>
                                      </p:cBhvr>
                                      <p:to>
                                        <p:strVal val="visible"/>
                                      </p:to>
                                    </p:set>
                                    <p:anim calcmode="lin" valueType="num">
                                      <p:cBhvr additive="base">
                                        <p:cTn id="22" dur="500" fill="hold"/>
                                        <p:tgtEl>
                                          <p:spTgt spid="240"/>
                                        </p:tgtEl>
                                        <p:attrNameLst>
                                          <p:attrName>ppt_x</p:attrName>
                                        </p:attrNameLst>
                                      </p:cBhvr>
                                      <p:tavLst>
                                        <p:tav tm="0">
                                          <p:val>
                                            <p:strVal val="#ppt_x"/>
                                          </p:val>
                                        </p:tav>
                                        <p:tav tm="100000">
                                          <p:val>
                                            <p:strVal val="#ppt_x"/>
                                          </p:val>
                                        </p:tav>
                                      </p:tavLst>
                                    </p:anim>
                                    <p:anim calcmode="lin" valueType="num">
                                      <p:cBhvr additive="base">
                                        <p:cTn id="23" dur="500" fill="hold"/>
                                        <p:tgtEl>
                                          <p:spTgt spid="2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P spid="7"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2" name="Rectangle 1">
            <a:extLst>
              <a:ext uri="{FF2B5EF4-FFF2-40B4-BE49-F238E27FC236}">
                <a16:creationId xmlns:a16="http://schemas.microsoft.com/office/drawing/2014/main" id="{959F990B-2C52-4E78-88C5-FE95035A250F}"/>
              </a:ext>
            </a:extLst>
          </p:cNvPr>
          <p:cNvSpPr/>
          <p:nvPr/>
        </p:nvSpPr>
        <p:spPr>
          <a:xfrm>
            <a:off x="3045759" y="0"/>
            <a:ext cx="6098241" cy="5143500"/>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Google Shape;384;p29"/>
          <p:cNvSpPr txBox="1">
            <a:spLocks noGrp="1"/>
          </p:cNvSpPr>
          <p:nvPr>
            <p:ph type="ctrTitle" idx="4294967295"/>
          </p:nvPr>
        </p:nvSpPr>
        <p:spPr>
          <a:xfrm>
            <a:off x="3407457" y="110974"/>
            <a:ext cx="4905600" cy="894900"/>
          </a:xfrm>
          <a:prstGeom prst="rect">
            <a:avLst/>
          </a:prstGeom>
        </p:spPr>
        <p:txBody>
          <a:bodyPr spcFirstLastPara="1" wrap="square" lIns="91425" tIns="91425" rIns="91425" bIns="91425" anchor="b" anchorCtr="0">
            <a:noAutofit/>
          </a:bodyPr>
          <a:lstStyle/>
          <a:p>
            <a:pPr lvl="0"/>
            <a:r>
              <a:rPr lang="en-US" sz="3800" dirty="0">
                <a:solidFill>
                  <a:srgbClr val="FFFFFF"/>
                </a:solidFill>
                <a:latin typeface="+mj-lt"/>
              </a:rPr>
              <a:t>Entrepreneurship</a:t>
            </a:r>
            <a:endParaRPr sz="3800" dirty="0">
              <a:solidFill>
                <a:srgbClr val="FFFFFF"/>
              </a:solidFill>
              <a:latin typeface="+mj-lt"/>
            </a:endParaRPr>
          </a:p>
        </p:txBody>
      </p:sp>
      <p:sp>
        <p:nvSpPr>
          <p:cNvPr id="385" name="Google Shape;385;p29"/>
          <p:cNvSpPr txBox="1">
            <a:spLocks noGrp="1"/>
          </p:cNvSpPr>
          <p:nvPr>
            <p:ph type="subTitle" idx="4294967295"/>
          </p:nvPr>
        </p:nvSpPr>
        <p:spPr>
          <a:xfrm>
            <a:off x="3645443" y="1238865"/>
            <a:ext cx="4905600" cy="3585320"/>
          </a:xfrm>
          <a:prstGeom prst="rect">
            <a:avLst/>
          </a:prstGeom>
        </p:spPr>
        <p:txBody>
          <a:bodyPr spcFirstLastPara="1" wrap="square" lIns="91425" tIns="91425" rIns="91425" bIns="91425" anchor="t" anchorCtr="0">
            <a:noAutofit/>
          </a:bodyPr>
          <a:lstStyle/>
          <a:p>
            <a:pPr lvl="0">
              <a:spcBef>
                <a:spcPts val="300"/>
              </a:spcBef>
              <a:spcAft>
                <a:spcPts val="300"/>
              </a:spcAft>
              <a:buClr>
                <a:schemeClr val="tx1"/>
              </a:buClr>
            </a:pPr>
            <a:r>
              <a:rPr lang="en-US" sz="1600" dirty="0">
                <a:solidFill>
                  <a:schemeClr val="tx1"/>
                </a:solidFill>
              </a:rPr>
              <a:t>Automated workflow with VB &amp; MySQL, integrating with full Office suite, Publisher, OneNote, Acrobat, &amp; </a:t>
            </a:r>
            <a:r>
              <a:rPr lang="en-US" sz="1600" dirty="0" err="1">
                <a:solidFill>
                  <a:schemeClr val="tx1"/>
                </a:solidFill>
              </a:rPr>
              <a:t>Paypal</a:t>
            </a:r>
            <a:r>
              <a:rPr lang="en-US" sz="1600" dirty="0">
                <a:solidFill>
                  <a:schemeClr val="tx1"/>
                </a:solidFill>
              </a:rPr>
              <a:t>, among others. </a:t>
            </a:r>
          </a:p>
          <a:p>
            <a:pPr lvl="0">
              <a:spcBef>
                <a:spcPts val="300"/>
              </a:spcBef>
              <a:spcAft>
                <a:spcPts val="300"/>
              </a:spcAft>
              <a:buClr>
                <a:schemeClr val="tx1"/>
              </a:buClr>
            </a:pPr>
            <a:r>
              <a:rPr lang="en-US" sz="1600" dirty="0">
                <a:solidFill>
                  <a:schemeClr val="tx1"/>
                </a:solidFill>
              </a:rPr>
              <a:t>Used text-analyzing software on over 10,000 transcript pages to produce autocorrect entries in Word to improve typing speed and accuracy, then used VBA to automate creation of those entries regarding proper names and nouns </a:t>
            </a:r>
          </a:p>
          <a:p>
            <a:pPr lvl="0">
              <a:spcBef>
                <a:spcPts val="300"/>
              </a:spcBef>
              <a:spcAft>
                <a:spcPts val="300"/>
              </a:spcAft>
              <a:buClr>
                <a:schemeClr val="tx1"/>
              </a:buClr>
            </a:pPr>
            <a:r>
              <a:rPr lang="en-US" sz="1600" dirty="0">
                <a:solidFill>
                  <a:schemeClr val="tx1"/>
                </a:solidFill>
              </a:rPr>
              <a:t>Completely unique features such as authority hyperlinking &amp; tables of authority for free with every transcript via VBA automation &amp; SQL </a:t>
            </a:r>
          </a:p>
          <a:p>
            <a:pPr>
              <a:spcBef>
                <a:spcPts val="300"/>
              </a:spcBef>
              <a:spcAft>
                <a:spcPts val="300"/>
              </a:spcAft>
              <a:buClr>
                <a:schemeClr val="tx1"/>
              </a:buClr>
            </a:pPr>
            <a:r>
              <a:rPr lang="en-US" sz="1600" dirty="0"/>
              <a:t>Developed &amp; maintained company site using HTML, CSS, &amp; JavaScript </a:t>
            </a:r>
          </a:p>
          <a:p>
            <a:pPr lvl="0">
              <a:spcBef>
                <a:spcPts val="300"/>
              </a:spcBef>
              <a:spcAft>
                <a:spcPts val="300"/>
              </a:spcAft>
              <a:buClr>
                <a:schemeClr val="tx1"/>
              </a:buClr>
            </a:pPr>
            <a:endParaRPr lang="en-US" sz="1600" dirty="0">
              <a:solidFill>
                <a:schemeClr val="tx1"/>
              </a:solidFill>
            </a:endParaRPr>
          </a:p>
        </p:txBody>
      </p:sp>
      <p:sp>
        <p:nvSpPr>
          <p:cNvPr id="390" name="Google Shape;390;p29"/>
          <p:cNvSpPr txBox="1">
            <a:spLocks noGrp="1"/>
          </p:cNvSpPr>
          <p:nvPr>
            <p:ph type="sldNum" idx="12"/>
          </p:nvPr>
        </p:nvSpPr>
        <p:spPr>
          <a:xfrm>
            <a:off x="8808000" y="2208175"/>
            <a:ext cx="336000" cy="727200"/>
          </a:xfrm>
          <a:prstGeom prst="rect">
            <a:avLst/>
          </a:prstGeom>
          <a:solidFill>
            <a:schemeClr val="accent5">
              <a:lumMod val="9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5">
                    <a:lumMod val="50000"/>
                  </a:schemeClr>
                </a:solidFill>
              </a:rPr>
              <a:t>3</a:t>
            </a:fld>
            <a:endParaRPr dirty="0">
              <a:solidFill>
                <a:schemeClr val="accent5">
                  <a:lumMod val="50000"/>
                </a:schemeClr>
              </a:solidFill>
            </a:endParaRPr>
          </a:p>
        </p:txBody>
      </p:sp>
      <p:pic>
        <p:nvPicPr>
          <p:cNvPr id="3" name="Picture 2">
            <a:extLst>
              <a:ext uri="{FF2B5EF4-FFF2-40B4-BE49-F238E27FC236}">
                <a16:creationId xmlns:a16="http://schemas.microsoft.com/office/drawing/2014/main" id="{099FE44F-36EE-417A-AC83-3562C350682F}"/>
              </a:ext>
            </a:extLst>
          </p:cNvPr>
          <p:cNvPicPr>
            <a:picLocks noChangeAspect="1"/>
          </p:cNvPicPr>
          <p:nvPr/>
        </p:nvPicPr>
        <p:blipFill>
          <a:blip r:embed="rId3"/>
          <a:srcRect/>
          <a:stretch/>
        </p:blipFill>
        <p:spPr>
          <a:xfrm>
            <a:off x="0" y="2097741"/>
            <a:ext cx="3045759" cy="3045759"/>
          </a:xfrm>
          <a:prstGeom prst="rect">
            <a:avLst/>
          </a:prstGeom>
        </p:spPr>
      </p:pic>
    </p:spTree>
    <p:extLst>
      <p:ext uri="{BB962C8B-B14F-4D97-AF65-F5344CB8AC3E}">
        <p14:creationId xmlns:p14="http://schemas.microsoft.com/office/powerpoint/2010/main" val="289486332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84"/>
                                        </p:tgtEl>
                                        <p:attrNameLst>
                                          <p:attrName>style.visibility</p:attrName>
                                        </p:attrNameLst>
                                      </p:cBhvr>
                                      <p:to>
                                        <p:strVal val="visible"/>
                                      </p:to>
                                    </p:set>
                                    <p:anim calcmode="lin" valueType="num">
                                      <p:cBhvr additive="base">
                                        <p:cTn id="12" dur="500" fill="hold"/>
                                        <p:tgtEl>
                                          <p:spTgt spid="384"/>
                                        </p:tgtEl>
                                        <p:attrNameLst>
                                          <p:attrName>ppt_x</p:attrName>
                                        </p:attrNameLst>
                                      </p:cBhvr>
                                      <p:tavLst>
                                        <p:tav tm="0">
                                          <p:val>
                                            <p:strVal val="0-#ppt_w/2"/>
                                          </p:val>
                                        </p:tav>
                                        <p:tav tm="100000">
                                          <p:val>
                                            <p:strVal val="#ppt_x"/>
                                          </p:val>
                                        </p:tav>
                                      </p:tavLst>
                                    </p:anim>
                                    <p:anim calcmode="lin" valueType="num">
                                      <p:cBhvr additive="base">
                                        <p:cTn id="13" dur="500" fill="hold"/>
                                        <p:tgtEl>
                                          <p:spTgt spid="38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85">
                                            <p:txEl>
                                              <p:pRg st="0" end="0"/>
                                            </p:txEl>
                                          </p:spTgt>
                                        </p:tgtEl>
                                        <p:attrNameLst>
                                          <p:attrName>style.visibility</p:attrName>
                                        </p:attrNameLst>
                                      </p:cBhvr>
                                      <p:to>
                                        <p:strVal val="visible"/>
                                      </p:to>
                                    </p:set>
                                    <p:anim calcmode="lin" valueType="num">
                                      <p:cBhvr additive="base">
                                        <p:cTn id="17" dur="500" fill="hold"/>
                                        <p:tgtEl>
                                          <p:spTgt spid="385">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85">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85">
                                            <p:txEl>
                                              <p:pRg st="1" end="1"/>
                                            </p:txEl>
                                          </p:spTgt>
                                        </p:tgtEl>
                                        <p:attrNameLst>
                                          <p:attrName>style.visibility</p:attrName>
                                        </p:attrNameLst>
                                      </p:cBhvr>
                                      <p:to>
                                        <p:strVal val="visible"/>
                                      </p:to>
                                    </p:set>
                                    <p:anim calcmode="lin" valueType="num">
                                      <p:cBhvr additive="base">
                                        <p:cTn id="22" dur="500" fill="hold"/>
                                        <p:tgtEl>
                                          <p:spTgt spid="385">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85">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85">
                                            <p:txEl>
                                              <p:pRg st="2" end="2"/>
                                            </p:txEl>
                                          </p:spTgt>
                                        </p:tgtEl>
                                        <p:attrNameLst>
                                          <p:attrName>style.visibility</p:attrName>
                                        </p:attrNameLst>
                                      </p:cBhvr>
                                      <p:to>
                                        <p:strVal val="visible"/>
                                      </p:to>
                                    </p:set>
                                    <p:anim calcmode="lin" valueType="num">
                                      <p:cBhvr additive="base">
                                        <p:cTn id="27" dur="500" fill="hold"/>
                                        <p:tgtEl>
                                          <p:spTgt spid="385">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85">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85">
                                            <p:txEl>
                                              <p:pRg st="3" end="3"/>
                                            </p:txEl>
                                          </p:spTgt>
                                        </p:tgtEl>
                                        <p:attrNameLst>
                                          <p:attrName>style.visibility</p:attrName>
                                        </p:attrNameLst>
                                      </p:cBhvr>
                                      <p:to>
                                        <p:strVal val="visible"/>
                                      </p:to>
                                    </p:set>
                                    <p:anim calcmode="lin" valueType="num">
                                      <p:cBhvr additive="base">
                                        <p:cTn id="32" dur="500" fill="hold"/>
                                        <p:tgtEl>
                                          <p:spTgt spid="385">
                                            <p:txEl>
                                              <p:pRg st="3" end="3"/>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8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925500" y="992674"/>
            <a:ext cx="3447000" cy="3492600"/>
          </a:xfrm>
          <a:prstGeom prst="rect">
            <a:avLst/>
          </a:prstGeom>
        </p:spPr>
        <p:txBody>
          <a:bodyPr spcFirstLastPara="1" wrap="square" lIns="91425" tIns="91425" rIns="91425" bIns="91425" anchor="ctr" anchorCtr="0">
            <a:noAutofit/>
          </a:bodyPr>
          <a:lstStyle/>
          <a:p>
            <a:pPr marL="342900" lvl="0" indent="-342900" algn="l">
              <a:buClr>
                <a:schemeClr val="accent5">
                  <a:lumMod val="50000"/>
                </a:schemeClr>
              </a:buClr>
              <a:buFont typeface="Wingdings" panose="05000000000000000000" pitchFamily="2" charset="2"/>
              <a:buChar char="v"/>
            </a:pPr>
            <a:r>
              <a:rPr lang="en-US" sz="1600" dirty="0">
                <a:solidFill>
                  <a:schemeClr val="accent5">
                    <a:lumMod val="50000"/>
                  </a:schemeClr>
                </a:solidFill>
              </a:rPr>
              <a:t>Code review &amp; 1:1s for every student on team twice per week </a:t>
            </a:r>
          </a:p>
          <a:p>
            <a:pPr marL="342900" lvl="0" indent="-342900" algn="l">
              <a:buClr>
                <a:schemeClr val="accent5">
                  <a:lumMod val="50000"/>
                </a:schemeClr>
              </a:buClr>
              <a:buFont typeface="Wingdings" panose="05000000000000000000" pitchFamily="2" charset="2"/>
              <a:buChar char="v"/>
            </a:pPr>
            <a:r>
              <a:rPr lang="en-US" sz="1600" dirty="0">
                <a:solidFill>
                  <a:schemeClr val="accent5">
                    <a:lumMod val="50000"/>
                  </a:schemeClr>
                </a:solidFill>
              </a:rPr>
              <a:t>Hosted two stand-up meetings with six to seven students weekly </a:t>
            </a:r>
          </a:p>
          <a:p>
            <a:pPr marL="342900" lvl="0" indent="-342900" algn="l">
              <a:buClr>
                <a:schemeClr val="accent5">
                  <a:lumMod val="50000"/>
                </a:schemeClr>
              </a:buClr>
              <a:buFont typeface="Wingdings" panose="05000000000000000000" pitchFamily="2" charset="2"/>
              <a:buChar char="v"/>
            </a:pPr>
            <a:r>
              <a:rPr lang="en-US" sz="1600" dirty="0">
                <a:solidFill>
                  <a:schemeClr val="accent5">
                    <a:lumMod val="50000"/>
                  </a:schemeClr>
                </a:solidFill>
              </a:rPr>
              <a:t>Presentations to facilitate students' growth during stand-ups </a:t>
            </a:r>
          </a:p>
          <a:p>
            <a:pPr marL="342900" lvl="0" indent="-342900" algn="l">
              <a:buClr>
                <a:schemeClr val="accent5">
                  <a:lumMod val="50000"/>
                </a:schemeClr>
              </a:buClr>
              <a:buFont typeface="Wingdings" panose="05000000000000000000" pitchFamily="2" charset="2"/>
              <a:buChar char="v"/>
            </a:pPr>
            <a:r>
              <a:rPr lang="en-US" sz="1600" dirty="0">
                <a:solidFill>
                  <a:schemeClr val="accent5">
                    <a:lumMod val="50000"/>
                  </a:schemeClr>
                </a:solidFill>
              </a:rPr>
              <a:t>Mentored &amp; provided feedback to students on improvement areas </a:t>
            </a:r>
          </a:p>
        </p:txBody>
      </p:sp>
      <p:sp>
        <p:nvSpPr>
          <p:cNvPr id="275" name="Google Shape;275;p18"/>
          <p:cNvSpPr txBox="1">
            <a:spLocks noGrp="1"/>
          </p:cNvSpPr>
          <p:nvPr>
            <p:ph type="sldNum" idx="12"/>
          </p:nvPr>
        </p:nvSpPr>
        <p:spPr>
          <a:xfrm>
            <a:off x="4116400" y="4807500"/>
            <a:ext cx="911100" cy="336000"/>
          </a:xfrm>
          <a:prstGeom prst="rect">
            <a:avLst/>
          </a:prstGeom>
          <a:solidFill>
            <a:schemeClr val="accent5">
              <a:lumMod val="25000"/>
            </a:schemeClr>
          </a:solidFill>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1"/>
                </a:solidFill>
              </a:rPr>
              <a:t>4</a:t>
            </a:fld>
            <a:endParaRPr dirty="0">
              <a:solidFill>
                <a:schemeClr val="tx1"/>
              </a:solidFill>
            </a:endParaRPr>
          </a:p>
        </p:txBody>
      </p:sp>
      <p:sp>
        <p:nvSpPr>
          <p:cNvPr id="3" name="Rectangle 2">
            <a:extLst>
              <a:ext uri="{FF2B5EF4-FFF2-40B4-BE49-F238E27FC236}">
                <a16:creationId xmlns:a16="http://schemas.microsoft.com/office/drawing/2014/main" id="{B1D00236-C583-4F1E-AD81-462B538D6128}"/>
              </a:ext>
            </a:extLst>
          </p:cNvPr>
          <p:cNvSpPr/>
          <p:nvPr/>
        </p:nvSpPr>
        <p:spPr>
          <a:xfrm>
            <a:off x="4116400" y="180975"/>
            <a:ext cx="1065200" cy="6444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7FB0E4-CBB9-4CED-96E9-0130E7646BD6}"/>
              </a:ext>
            </a:extLst>
          </p:cNvPr>
          <p:cNvSpPr>
            <a:spLocks noGrp="1"/>
          </p:cNvSpPr>
          <p:nvPr>
            <p:ph type="title" idx="4294967295"/>
          </p:nvPr>
        </p:nvSpPr>
        <p:spPr>
          <a:xfrm>
            <a:off x="2447924" y="219838"/>
            <a:ext cx="4248151" cy="644451"/>
          </a:xfrm>
        </p:spPr>
        <p:txBody>
          <a:bodyPr/>
          <a:lstStyle/>
          <a:p>
            <a:pPr algn="ctr"/>
            <a:r>
              <a:rPr lang="en-US" dirty="0">
                <a:solidFill>
                  <a:schemeClr val="accent5">
                    <a:lumMod val="50000"/>
                  </a:schemeClr>
                </a:solidFill>
              </a:rPr>
              <a:t>About Lambda School</a:t>
            </a:r>
            <a:endParaRPr lang="en-US" dirty="0">
              <a:solidFill>
                <a:schemeClr val="accent5">
                  <a:lumMod val="50000"/>
                </a:schemeClr>
              </a:solidFill>
              <a:latin typeface="+mj-lt"/>
            </a:endParaRPr>
          </a:p>
        </p:txBody>
      </p:sp>
    </p:spTree>
    <p:extLst>
      <p:ext uri="{BB962C8B-B14F-4D97-AF65-F5344CB8AC3E}">
        <p14:creationId xmlns:p14="http://schemas.microsoft.com/office/powerpoint/2010/main" val="3721539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4">
                                            <p:txEl>
                                              <p:pRg st="0" end="0"/>
                                            </p:txEl>
                                          </p:spTgt>
                                        </p:tgtEl>
                                        <p:attrNameLst>
                                          <p:attrName>style.visibility</p:attrName>
                                        </p:attrNameLst>
                                      </p:cBhvr>
                                      <p:to>
                                        <p:strVal val="visible"/>
                                      </p:to>
                                    </p:set>
                                    <p:animEffect transition="in" filter="wipe(left)">
                                      <p:cBhvr>
                                        <p:cTn id="11" dur="500"/>
                                        <p:tgtEl>
                                          <p:spTgt spid="27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4">
                                            <p:txEl>
                                              <p:pRg st="1" end="1"/>
                                            </p:txEl>
                                          </p:spTgt>
                                        </p:tgtEl>
                                        <p:attrNameLst>
                                          <p:attrName>style.visibility</p:attrName>
                                        </p:attrNameLst>
                                      </p:cBhvr>
                                      <p:to>
                                        <p:strVal val="visible"/>
                                      </p:to>
                                    </p:set>
                                    <p:animEffect transition="in" filter="wipe(left)">
                                      <p:cBhvr>
                                        <p:cTn id="15" dur="500"/>
                                        <p:tgtEl>
                                          <p:spTgt spid="274">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74">
                                            <p:txEl>
                                              <p:pRg st="2" end="2"/>
                                            </p:txEl>
                                          </p:spTgt>
                                        </p:tgtEl>
                                        <p:attrNameLst>
                                          <p:attrName>style.visibility</p:attrName>
                                        </p:attrNameLst>
                                      </p:cBhvr>
                                      <p:to>
                                        <p:strVal val="visible"/>
                                      </p:to>
                                    </p:set>
                                    <p:animEffect transition="in" filter="wipe(left)">
                                      <p:cBhvr>
                                        <p:cTn id="19" dur="500"/>
                                        <p:tgtEl>
                                          <p:spTgt spid="274">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4">
                                            <p:txEl>
                                              <p:pRg st="3" end="3"/>
                                            </p:txEl>
                                          </p:spTgt>
                                        </p:tgtEl>
                                        <p:attrNameLst>
                                          <p:attrName>style.visibility</p:attrName>
                                        </p:attrNameLst>
                                      </p:cBhvr>
                                      <p:to>
                                        <p:strVal val="visible"/>
                                      </p:to>
                                    </p:set>
                                    <p:animEffect transition="in" filter="wipe(left)">
                                      <p:cBhvr>
                                        <p:cTn id="23" dur="500"/>
                                        <p:tgtEl>
                                          <p:spTgt spid="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391885"/>
            <a:ext cx="5138700" cy="6751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5">
                    <a:lumMod val="50000"/>
                  </a:schemeClr>
                </a:solidFill>
                <a:latin typeface="+mj-lt"/>
              </a:rPr>
              <a:t>About </a:t>
            </a:r>
            <a:r>
              <a:rPr lang="en-US" dirty="0" err="1">
                <a:solidFill>
                  <a:schemeClr val="accent5">
                    <a:lumMod val="50000"/>
                  </a:schemeClr>
                </a:solidFill>
                <a:latin typeface="+mj-lt"/>
              </a:rPr>
              <a:t>Clearcover</a:t>
            </a:r>
            <a:endParaRPr dirty="0">
              <a:solidFill>
                <a:schemeClr val="accent5">
                  <a:lumMod val="50000"/>
                </a:schemeClr>
              </a:solidFill>
              <a:latin typeface="+mj-lt"/>
            </a:endParaRPr>
          </a:p>
        </p:txBody>
      </p:sp>
      <p:sp>
        <p:nvSpPr>
          <p:cNvPr id="262" name="Google Shape;262;p16"/>
          <p:cNvSpPr txBox="1">
            <a:spLocks noGrp="1"/>
          </p:cNvSpPr>
          <p:nvPr>
            <p:ph type="body" idx="1"/>
          </p:nvPr>
        </p:nvSpPr>
        <p:spPr>
          <a:xfrm>
            <a:off x="457200" y="1425039"/>
            <a:ext cx="5138700" cy="3326576"/>
          </a:xfrm>
          <a:prstGeom prst="rect">
            <a:avLst/>
          </a:prstGeom>
        </p:spPr>
        <p:txBody>
          <a:bodyPr spcFirstLastPara="1" wrap="square" lIns="91425" tIns="91425" rIns="91425" bIns="91425" anchor="t" anchorCtr="0">
            <a:noAutofit/>
          </a:bodyPr>
          <a:lstStyle/>
          <a:p>
            <a:pPr lvl="0"/>
            <a:r>
              <a:rPr lang="en-US" sz="1400" dirty="0">
                <a:solidFill>
                  <a:schemeClr val="accent5">
                    <a:lumMod val="50000"/>
                  </a:schemeClr>
                </a:solidFill>
              </a:rPr>
              <a:t>Investigate issues, fix bugs &amp; participate in on-call rotation</a:t>
            </a:r>
          </a:p>
          <a:p>
            <a:pPr lvl="0"/>
            <a:r>
              <a:rPr lang="en-US" sz="1400" dirty="0">
                <a:solidFill>
                  <a:schemeClr val="accent5">
                    <a:lumMod val="50000"/>
                  </a:schemeClr>
                </a:solidFill>
              </a:rPr>
              <a:t>Design, diagram, test, code, &amp; deploy in Kotlin,  Kafka, NodeJS &amp; TypeScript, Docker, Kubernetes,  JUnit, Jest, &amp; </a:t>
            </a:r>
            <a:r>
              <a:rPr lang="en-US" sz="1400" dirty="0" err="1">
                <a:solidFill>
                  <a:schemeClr val="accent5">
                    <a:lumMod val="50000"/>
                  </a:schemeClr>
                </a:solidFill>
              </a:rPr>
              <a:t>Kotest</a:t>
            </a:r>
            <a:r>
              <a:rPr lang="en-US" sz="1400" dirty="0">
                <a:solidFill>
                  <a:schemeClr val="accent5">
                    <a:lumMod val="50000"/>
                  </a:schemeClr>
                </a:solidFill>
              </a:rPr>
              <a:t> under Agile</a:t>
            </a:r>
          </a:p>
          <a:p>
            <a:pPr lvl="0"/>
            <a:r>
              <a:rPr lang="en-US" sz="1400" dirty="0">
                <a:solidFill>
                  <a:schemeClr val="accent5">
                    <a:lumMod val="50000"/>
                  </a:schemeClr>
                </a:solidFill>
              </a:rPr>
              <a:t>Pair program &amp; review team members' pull requests </a:t>
            </a:r>
          </a:p>
          <a:p>
            <a:pPr lvl="0"/>
            <a:r>
              <a:rPr lang="en-US" sz="1400" dirty="0">
                <a:solidFill>
                  <a:schemeClr val="accent5">
                    <a:lumMod val="50000"/>
                  </a:schemeClr>
                </a:solidFill>
              </a:rPr>
              <a:t>Assist in onboarding new or inexperienced team members </a:t>
            </a:r>
          </a:p>
          <a:p>
            <a:pPr lvl="0"/>
            <a:r>
              <a:rPr lang="en-US" sz="1400" dirty="0">
                <a:solidFill>
                  <a:schemeClr val="accent5">
                    <a:lumMod val="50000"/>
                  </a:schemeClr>
                </a:solidFill>
              </a:rPr>
              <a:t>Use relational databases &amp; third-party monitoring services to  investigate issues &amp; develop features </a:t>
            </a:r>
          </a:p>
          <a:p>
            <a:pPr lvl="0"/>
            <a:r>
              <a:rPr lang="en-US" sz="1400" dirty="0">
                <a:solidFill>
                  <a:schemeClr val="accent5">
                    <a:lumMod val="50000"/>
                  </a:schemeClr>
                </a:solidFill>
              </a:rPr>
              <a:t>Create monitoring dashboards, graphs, &amp; metrics to diagnose &amp; resolve issues </a:t>
            </a:r>
          </a:p>
          <a:p>
            <a:pPr lvl="0"/>
            <a:r>
              <a:rPr lang="en-US" sz="1400" dirty="0">
                <a:solidFill>
                  <a:schemeClr val="accent5">
                    <a:lumMod val="50000"/>
                  </a:schemeClr>
                </a:solidFill>
              </a:rPr>
              <a:t>Document data flows &amp; development processes &amp; runbooks </a:t>
            </a:r>
          </a:p>
        </p:txBody>
      </p:sp>
      <p:sp>
        <p:nvSpPr>
          <p:cNvPr id="263" name="Google Shape;263;p16"/>
          <p:cNvSpPr txBox="1">
            <a:spLocks noGrp="1"/>
          </p:cNvSpPr>
          <p:nvPr>
            <p:ph type="sldNum" idx="12"/>
          </p:nvPr>
        </p:nvSpPr>
        <p:spPr>
          <a:xfrm>
            <a:off x="8808000" y="2208279"/>
            <a:ext cx="336000" cy="727200"/>
          </a:xfrm>
          <a:prstGeom prst="rect">
            <a:avLst/>
          </a:prstGeom>
          <a:solidFill>
            <a:schemeClr val="accent5">
              <a:lumMod val="25000"/>
            </a:schemeClr>
          </a:solidFill>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1"/>
                </a:solidFill>
              </a:rPr>
              <a:t>5</a:t>
            </a:fld>
            <a:endParaRPr dirty="0">
              <a:solidFill>
                <a:schemeClr val="tx1"/>
              </a:solidFill>
            </a:endParaRPr>
          </a:p>
        </p:txBody>
      </p:sp>
    </p:spTree>
    <p:extLst>
      <p:ext uri="{BB962C8B-B14F-4D97-AF65-F5344CB8AC3E}">
        <p14:creationId xmlns:p14="http://schemas.microsoft.com/office/powerpoint/2010/main" val="2004722987"/>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 calcmode="lin" valueType="num">
                                      <p:cBhvr additive="base">
                                        <p:cTn id="12" dur="500" fill="hold"/>
                                        <p:tgtEl>
                                          <p:spTgt spid="26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2">
                                            <p:txEl>
                                              <p:pRg st="1" end="1"/>
                                            </p:txEl>
                                          </p:spTgt>
                                        </p:tgtEl>
                                        <p:attrNameLst>
                                          <p:attrName>style.visibility</p:attrName>
                                        </p:attrNameLst>
                                      </p:cBhvr>
                                      <p:to>
                                        <p:strVal val="visible"/>
                                      </p:to>
                                    </p:set>
                                    <p:anim calcmode="lin" valueType="num">
                                      <p:cBhvr additive="base">
                                        <p:cTn id="17" dur="500" fill="hold"/>
                                        <p:tgtEl>
                                          <p:spTgt spid="26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62">
                                            <p:txEl>
                                              <p:pRg st="2" end="2"/>
                                            </p:txEl>
                                          </p:spTgt>
                                        </p:tgtEl>
                                        <p:attrNameLst>
                                          <p:attrName>style.visibility</p:attrName>
                                        </p:attrNameLst>
                                      </p:cBhvr>
                                      <p:to>
                                        <p:strVal val="visible"/>
                                      </p:to>
                                    </p:set>
                                    <p:anim calcmode="lin" valueType="num">
                                      <p:cBhvr additive="base">
                                        <p:cTn id="22" dur="500" fill="hold"/>
                                        <p:tgtEl>
                                          <p:spTgt spid="26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2">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62">
                                            <p:txEl>
                                              <p:pRg st="3" end="3"/>
                                            </p:txEl>
                                          </p:spTgt>
                                        </p:tgtEl>
                                        <p:attrNameLst>
                                          <p:attrName>style.visibility</p:attrName>
                                        </p:attrNameLst>
                                      </p:cBhvr>
                                      <p:to>
                                        <p:strVal val="visible"/>
                                      </p:to>
                                    </p:set>
                                    <p:anim calcmode="lin" valueType="num">
                                      <p:cBhvr additive="base">
                                        <p:cTn id="27" dur="500" fill="hold"/>
                                        <p:tgtEl>
                                          <p:spTgt spid="26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2">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62">
                                            <p:txEl>
                                              <p:pRg st="4" end="4"/>
                                            </p:txEl>
                                          </p:spTgt>
                                        </p:tgtEl>
                                        <p:attrNameLst>
                                          <p:attrName>style.visibility</p:attrName>
                                        </p:attrNameLst>
                                      </p:cBhvr>
                                      <p:to>
                                        <p:strVal val="visible"/>
                                      </p:to>
                                    </p:set>
                                    <p:anim calcmode="lin" valueType="num">
                                      <p:cBhvr additive="base">
                                        <p:cTn id="32" dur="500" fill="hold"/>
                                        <p:tgtEl>
                                          <p:spTgt spid="26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2">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62">
                                            <p:txEl>
                                              <p:pRg st="5" end="5"/>
                                            </p:txEl>
                                          </p:spTgt>
                                        </p:tgtEl>
                                        <p:attrNameLst>
                                          <p:attrName>style.visibility</p:attrName>
                                        </p:attrNameLst>
                                      </p:cBhvr>
                                      <p:to>
                                        <p:strVal val="visible"/>
                                      </p:to>
                                    </p:set>
                                    <p:anim calcmode="lin" valueType="num">
                                      <p:cBhvr additive="base">
                                        <p:cTn id="37" dur="500" fill="hold"/>
                                        <p:tgtEl>
                                          <p:spTgt spid="2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2">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262">
                                            <p:txEl>
                                              <p:pRg st="6" end="6"/>
                                            </p:txEl>
                                          </p:spTgt>
                                        </p:tgtEl>
                                        <p:attrNameLst>
                                          <p:attrName>style.visibility</p:attrName>
                                        </p:attrNameLst>
                                      </p:cBhvr>
                                      <p:to>
                                        <p:strVal val="visible"/>
                                      </p:to>
                                    </p:set>
                                    <p:anim calcmode="lin" valueType="num">
                                      <p:cBhvr additive="base">
                                        <p:cTn id="42" dur="500" fill="hold"/>
                                        <p:tgtEl>
                                          <p:spTgt spid="26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457200" y="391885"/>
            <a:ext cx="5138700" cy="6751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5">
                    <a:lumMod val="50000"/>
                  </a:schemeClr>
                </a:solidFill>
                <a:latin typeface="+mj-lt"/>
              </a:rPr>
              <a:t>About </a:t>
            </a:r>
            <a:r>
              <a:rPr lang="en-US" dirty="0" err="1">
                <a:solidFill>
                  <a:schemeClr val="accent5">
                    <a:lumMod val="50000"/>
                  </a:schemeClr>
                </a:solidFill>
                <a:latin typeface="+mj-lt"/>
              </a:rPr>
              <a:t>SoFi</a:t>
            </a:r>
            <a:endParaRPr dirty="0">
              <a:solidFill>
                <a:schemeClr val="accent5">
                  <a:lumMod val="50000"/>
                </a:schemeClr>
              </a:solidFill>
              <a:latin typeface="+mj-lt"/>
            </a:endParaRPr>
          </a:p>
        </p:txBody>
      </p:sp>
      <p:sp>
        <p:nvSpPr>
          <p:cNvPr id="262" name="Google Shape;262;p16"/>
          <p:cNvSpPr txBox="1">
            <a:spLocks noGrp="1"/>
          </p:cNvSpPr>
          <p:nvPr>
            <p:ph type="body" idx="1"/>
          </p:nvPr>
        </p:nvSpPr>
        <p:spPr>
          <a:xfrm>
            <a:off x="457200" y="1484416"/>
            <a:ext cx="5138700" cy="3267198"/>
          </a:xfrm>
          <a:prstGeom prst="rect">
            <a:avLst/>
          </a:prstGeom>
        </p:spPr>
        <p:txBody>
          <a:bodyPr spcFirstLastPara="1" wrap="square" lIns="91425" tIns="91425" rIns="91425" bIns="91425" anchor="t" anchorCtr="0">
            <a:noAutofit/>
          </a:bodyPr>
          <a:lstStyle/>
          <a:p>
            <a:pPr lvl="0"/>
            <a:r>
              <a:rPr lang="en-US" sz="1500" dirty="0">
                <a:solidFill>
                  <a:schemeClr val="accent5">
                    <a:lumMod val="50000"/>
                  </a:schemeClr>
                </a:solidFill>
              </a:rPr>
              <a:t>Design, diagram, test, code &amp; deploy solutions &amp; features in Kotlin, Java, Spring Boot, Hibernate, Kafka, Kubernetes, Docker, JUnit, Mockito, Kraken, Angular, Temporal, Ruby, &amp; PostgreSQL under Agile framework</a:t>
            </a:r>
          </a:p>
          <a:p>
            <a:pPr lvl="0"/>
            <a:r>
              <a:rPr lang="en-US" sz="1500" dirty="0">
                <a:solidFill>
                  <a:schemeClr val="accent5">
                    <a:lumMod val="50000"/>
                  </a:schemeClr>
                </a:solidFill>
              </a:rPr>
              <a:t>Pair program &amp; review team members' pull requests </a:t>
            </a:r>
          </a:p>
          <a:p>
            <a:pPr lvl="0"/>
            <a:r>
              <a:rPr lang="en-US" sz="1500" dirty="0">
                <a:solidFill>
                  <a:schemeClr val="accent5">
                    <a:lumMod val="50000"/>
                  </a:schemeClr>
                </a:solidFill>
              </a:rPr>
              <a:t>Use relational databases &amp; third-party monitoring services to investigate issues &amp; develop features, such as Datadog, Apex Group services, various Fiserv services, Plaid API, </a:t>
            </a:r>
            <a:r>
              <a:rPr lang="en-US" sz="1500" dirty="0" err="1">
                <a:solidFill>
                  <a:schemeClr val="accent5">
                    <a:lumMod val="50000"/>
                  </a:schemeClr>
                </a:solidFill>
              </a:rPr>
              <a:t>LaunchDarkly</a:t>
            </a:r>
            <a:r>
              <a:rPr lang="en-US" sz="1500" dirty="0">
                <a:solidFill>
                  <a:schemeClr val="accent5">
                    <a:lumMod val="50000"/>
                  </a:schemeClr>
                </a:solidFill>
              </a:rPr>
              <a:t>, Braze, Optimizely, &amp; </a:t>
            </a:r>
            <a:r>
              <a:rPr lang="en-US" sz="1500" dirty="0" err="1">
                <a:solidFill>
                  <a:schemeClr val="accent5">
                    <a:lumMod val="50000"/>
                  </a:schemeClr>
                </a:solidFill>
              </a:rPr>
              <a:t>Sonarqube</a:t>
            </a:r>
            <a:r>
              <a:rPr lang="en-US" sz="1500" dirty="0">
                <a:solidFill>
                  <a:schemeClr val="accent5">
                    <a:lumMod val="50000"/>
                  </a:schemeClr>
                </a:solidFill>
              </a:rPr>
              <a:t> &amp; participate in on-call rotation</a:t>
            </a:r>
          </a:p>
          <a:p>
            <a:pPr lvl="0"/>
            <a:r>
              <a:rPr lang="en-US" sz="1500" dirty="0">
                <a:solidFill>
                  <a:schemeClr val="accent5">
                    <a:lumMod val="50000"/>
                  </a:schemeClr>
                </a:solidFill>
              </a:rPr>
              <a:t>Document data flows &amp; development processes &amp; runbooks</a:t>
            </a:r>
          </a:p>
        </p:txBody>
      </p:sp>
      <p:sp>
        <p:nvSpPr>
          <p:cNvPr id="263" name="Google Shape;263;p16"/>
          <p:cNvSpPr txBox="1">
            <a:spLocks noGrp="1"/>
          </p:cNvSpPr>
          <p:nvPr>
            <p:ph type="sldNum" idx="12"/>
          </p:nvPr>
        </p:nvSpPr>
        <p:spPr>
          <a:xfrm>
            <a:off x="8808000" y="2208279"/>
            <a:ext cx="336000" cy="727200"/>
          </a:xfrm>
          <a:prstGeom prst="rect">
            <a:avLst/>
          </a:prstGeom>
          <a:solidFill>
            <a:schemeClr val="accent5">
              <a:lumMod val="25000"/>
            </a:schemeClr>
          </a:solidFill>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1"/>
                </a:solidFill>
              </a:rPr>
              <a:t>6</a:t>
            </a:fld>
            <a:endParaRPr dirty="0">
              <a:solidFill>
                <a:schemeClr val="tx1"/>
              </a:solidFill>
            </a:endParaRPr>
          </a:p>
        </p:txBody>
      </p:sp>
    </p:spTree>
    <p:extLst>
      <p:ext uri="{BB962C8B-B14F-4D97-AF65-F5344CB8AC3E}">
        <p14:creationId xmlns:p14="http://schemas.microsoft.com/office/powerpoint/2010/main" val="1313944947"/>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 calcmode="lin" valueType="num">
                                      <p:cBhvr additive="base">
                                        <p:cTn id="12" dur="500" fill="hold"/>
                                        <p:tgtEl>
                                          <p:spTgt spid="26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2">
                                            <p:txEl>
                                              <p:pRg st="1" end="1"/>
                                            </p:txEl>
                                          </p:spTgt>
                                        </p:tgtEl>
                                        <p:attrNameLst>
                                          <p:attrName>style.visibility</p:attrName>
                                        </p:attrNameLst>
                                      </p:cBhvr>
                                      <p:to>
                                        <p:strVal val="visible"/>
                                      </p:to>
                                    </p:set>
                                    <p:anim calcmode="lin" valueType="num">
                                      <p:cBhvr additive="base">
                                        <p:cTn id="17" dur="500" fill="hold"/>
                                        <p:tgtEl>
                                          <p:spTgt spid="26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62">
                                            <p:txEl>
                                              <p:pRg st="2" end="2"/>
                                            </p:txEl>
                                          </p:spTgt>
                                        </p:tgtEl>
                                        <p:attrNameLst>
                                          <p:attrName>style.visibility</p:attrName>
                                        </p:attrNameLst>
                                      </p:cBhvr>
                                      <p:to>
                                        <p:strVal val="visible"/>
                                      </p:to>
                                    </p:set>
                                    <p:anim calcmode="lin" valueType="num">
                                      <p:cBhvr additive="base">
                                        <p:cTn id="22" dur="500" fill="hold"/>
                                        <p:tgtEl>
                                          <p:spTgt spid="26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2">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62">
                                            <p:txEl>
                                              <p:pRg st="3" end="3"/>
                                            </p:txEl>
                                          </p:spTgt>
                                        </p:tgtEl>
                                        <p:attrNameLst>
                                          <p:attrName>style.visibility</p:attrName>
                                        </p:attrNameLst>
                                      </p:cBhvr>
                                      <p:to>
                                        <p:strVal val="visible"/>
                                      </p:to>
                                    </p:set>
                                    <p:anim calcmode="lin" valueType="num">
                                      <p:cBhvr additive="base">
                                        <p:cTn id="27" dur="500" fill="hold"/>
                                        <p:tgtEl>
                                          <p:spTgt spid="26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714F2A-BFEE-4621-A40A-6848FCC3A1EE}"/>
              </a:ext>
            </a:extLst>
          </p:cNvPr>
          <p:cNvSpPr>
            <a:spLocks noGrp="1"/>
          </p:cNvSpPr>
          <p:nvPr>
            <p:ph type="sldNum" idx="12"/>
          </p:nvPr>
        </p:nvSpPr>
        <p:spPr>
          <a:solidFill>
            <a:schemeClr val="accent5">
              <a:lumMod val="25000"/>
            </a:schemeClr>
          </a:solidFill>
        </p:spPr>
        <p:txBody>
          <a:bodyPr/>
          <a:lstStyle/>
          <a:p>
            <a:pPr marL="0" lvl="0" indent="0" algn="ctr" rtl="0">
              <a:spcBef>
                <a:spcPts val="0"/>
              </a:spcBef>
              <a:spcAft>
                <a:spcPts val="0"/>
              </a:spcAft>
              <a:buNone/>
            </a:pPr>
            <a:fld id="{00000000-1234-1234-1234-123412341234}" type="slidenum">
              <a:rPr lang="en" smtClean="0">
                <a:solidFill>
                  <a:schemeClr val="tx1"/>
                </a:solidFill>
              </a:rPr>
              <a:t>7</a:t>
            </a:fld>
            <a:endParaRPr lang="en" dirty="0">
              <a:solidFill>
                <a:schemeClr val="tx1"/>
              </a:solidFill>
            </a:endParaRPr>
          </a:p>
        </p:txBody>
      </p:sp>
      <p:sp>
        <p:nvSpPr>
          <p:cNvPr id="3" name="Title 1">
            <a:extLst>
              <a:ext uri="{FF2B5EF4-FFF2-40B4-BE49-F238E27FC236}">
                <a16:creationId xmlns:a16="http://schemas.microsoft.com/office/drawing/2014/main" id="{18E01EA4-AED2-4C21-A2EF-62B2D10E6DBC}"/>
              </a:ext>
            </a:extLst>
          </p:cNvPr>
          <p:cNvSpPr txBox="1">
            <a:spLocks/>
          </p:cNvSpPr>
          <p:nvPr/>
        </p:nvSpPr>
        <p:spPr>
          <a:xfrm>
            <a:off x="261257" y="272594"/>
            <a:ext cx="8623944" cy="5213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pPr algn="ctr"/>
            <a:r>
              <a:rPr lang="en-US" dirty="0">
                <a:solidFill>
                  <a:schemeClr val="tx1"/>
                </a:solidFill>
                <a:latin typeface="+mj-lt"/>
              </a:rPr>
              <a:t>RECOMMENDATIONS</a:t>
            </a:r>
          </a:p>
        </p:txBody>
      </p:sp>
      <p:grpSp>
        <p:nvGrpSpPr>
          <p:cNvPr id="17" name="Google Shape;587;p39">
            <a:extLst>
              <a:ext uri="{FF2B5EF4-FFF2-40B4-BE49-F238E27FC236}">
                <a16:creationId xmlns:a16="http://schemas.microsoft.com/office/drawing/2014/main" id="{D46A20A9-D7BA-4CE0-8140-FE908B71E685}"/>
              </a:ext>
            </a:extLst>
          </p:cNvPr>
          <p:cNvGrpSpPr/>
          <p:nvPr/>
        </p:nvGrpSpPr>
        <p:grpSpPr>
          <a:xfrm rot="10800000" flipH="1">
            <a:off x="332410" y="650474"/>
            <a:ext cx="1053826" cy="815471"/>
            <a:chOff x="9598025" y="882650"/>
            <a:chExt cx="2266938" cy="1754200"/>
          </a:xfrm>
        </p:grpSpPr>
        <p:sp>
          <p:nvSpPr>
            <p:cNvPr id="18" name="Google Shape;588;p39">
              <a:extLst>
                <a:ext uri="{FF2B5EF4-FFF2-40B4-BE49-F238E27FC236}">
                  <a16:creationId xmlns:a16="http://schemas.microsoft.com/office/drawing/2014/main" id="{F347683D-6C6D-4BAF-90F8-FB2AE6CCC1E1}"/>
                </a:ext>
              </a:extLst>
            </p:cNvPr>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589;p39">
              <a:extLst>
                <a:ext uri="{FF2B5EF4-FFF2-40B4-BE49-F238E27FC236}">
                  <a16:creationId xmlns:a16="http://schemas.microsoft.com/office/drawing/2014/main" id="{7B0D63DD-64CA-4BF9-A38F-5E5CFAEBF7B1}"/>
                </a:ext>
              </a:extLst>
            </p:cNvPr>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590;p39">
              <a:extLst>
                <a:ext uri="{FF2B5EF4-FFF2-40B4-BE49-F238E27FC236}">
                  <a16:creationId xmlns:a16="http://schemas.microsoft.com/office/drawing/2014/main" id="{CD8EC4CA-F90D-4ABD-B55B-22CAD8308C2A}"/>
                </a:ext>
              </a:extLst>
            </p:cNvPr>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591;p39">
              <a:extLst>
                <a:ext uri="{FF2B5EF4-FFF2-40B4-BE49-F238E27FC236}">
                  <a16:creationId xmlns:a16="http://schemas.microsoft.com/office/drawing/2014/main" id="{A97E4FDA-8EF3-41B3-B7A0-CEA48F61A61C}"/>
                </a:ext>
              </a:extLst>
            </p:cNvPr>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4B72868-2A19-4D68-8894-16EFDC2E55B0}"/>
              </a:ext>
            </a:extLst>
          </p:cNvPr>
          <p:cNvSpPr txBox="1"/>
          <p:nvPr/>
        </p:nvSpPr>
        <p:spPr>
          <a:xfrm>
            <a:off x="644236" y="1154090"/>
            <a:ext cx="184731" cy="307777"/>
          </a:xfrm>
          <a:prstGeom prst="rect">
            <a:avLst/>
          </a:prstGeom>
          <a:noFill/>
        </p:spPr>
        <p:txBody>
          <a:bodyPr wrap="none" rtlCol="0">
            <a:spAutoFit/>
          </a:bodyPr>
          <a:lstStyle/>
          <a:p>
            <a:endParaRPr lang="en-US" dirty="0"/>
          </a:p>
        </p:txBody>
      </p:sp>
      <p:sp>
        <p:nvSpPr>
          <p:cNvPr id="28" name="Rectangle 27">
            <a:extLst>
              <a:ext uri="{FF2B5EF4-FFF2-40B4-BE49-F238E27FC236}">
                <a16:creationId xmlns:a16="http://schemas.microsoft.com/office/drawing/2014/main" id="{D8BAFADC-F841-4F49-BFD5-9937972EE32B}"/>
              </a:ext>
            </a:extLst>
          </p:cNvPr>
          <p:cNvSpPr/>
          <p:nvPr/>
        </p:nvSpPr>
        <p:spPr>
          <a:xfrm>
            <a:off x="1423880" y="2505151"/>
            <a:ext cx="7173538" cy="1384995"/>
          </a:xfrm>
          <a:prstGeom prst="rect">
            <a:avLst/>
          </a:prstGeom>
        </p:spPr>
        <p:txBody>
          <a:bodyPr wrap="square">
            <a:spAutoFit/>
          </a:bodyPr>
          <a:lstStyle/>
          <a:p>
            <a:r>
              <a:rPr lang="en-US" sz="1200" b="1" u="sng" dirty="0" err="1">
                <a:solidFill>
                  <a:schemeClr val="tx1"/>
                </a:solidFill>
                <a:latin typeface="Barlow Light" panose="020B0604020202020204" charset="0"/>
              </a:rPr>
              <a:t>Animesh</a:t>
            </a:r>
            <a:r>
              <a:rPr lang="en-US" sz="1200" b="1" u="sng" dirty="0">
                <a:solidFill>
                  <a:schemeClr val="tx1"/>
                </a:solidFill>
                <a:latin typeface="Barlow Light" panose="020B0604020202020204" charset="0"/>
              </a:rPr>
              <a:t> </a:t>
            </a:r>
            <a:r>
              <a:rPr lang="en-US" sz="1200" b="1" u="sng" dirty="0" err="1">
                <a:solidFill>
                  <a:schemeClr val="tx1"/>
                </a:solidFill>
                <a:latin typeface="Barlow Light" panose="020B0604020202020204" charset="0"/>
              </a:rPr>
              <a:t>Podar</a:t>
            </a:r>
            <a:r>
              <a:rPr lang="en-US" sz="1200" b="1" u="sng" dirty="0">
                <a:solidFill>
                  <a:schemeClr val="tx1"/>
                </a:solidFill>
                <a:latin typeface="Barlow Light" panose="020B0604020202020204" charset="0"/>
              </a:rPr>
              <a:t>, Senior Staff Software Engineer, </a:t>
            </a:r>
            <a:r>
              <a:rPr lang="en-US" sz="1200" b="1" u="sng" dirty="0" err="1">
                <a:solidFill>
                  <a:schemeClr val="tx1"/>
                </a:solidFill>
                <a:latin typeface="Barlow Light" panose="020B0604020202020204" charset="0"/>
              </a:rPr>
              <a:t>SoFi</a:t>
            </a:r>
            <a:br>
              <a:rPr lang="en-US" sz="1200" dirty="0">
                <a:solidFill>
                  <a:schemeClr val="tx1"/>
                </a:solidFill>
                <a:latin typeface="Barlow Light" panose="020B0604020202020204" charset="0"/>
              </a:rPr>
            </a:br>
            <a:r>
              <a:rPr lang="en-US" sz="1200" i="1" dirty="0">
                <a:solidFill>
                  <a:schemeClr val="tx1"/>
                </a:solidFill>
                <a:latin typeface="Barlow Light" panose="020B0604020202020204" charset="0"/>
              </a:rPr>
              <a:t>“Her positive attitude and relentless drive have been instrumental in our team's success.  One of the most admirable qualities of Erica is her openness to feedback. She consistently demonstrates a keenness to learn and grow, embracing every opportunity to refine her skills and knowledge. Her approach to problem-solving is proactive; she never hesitates to ask insightful questions that often lead to meaningful discussions and solutions. Her ability to collaborate effectively with others, coupled with her genuine desire to contribute to the team's success, makes her an invaluable asset to any organization.”</a:t>
            </a:r>
          </a:p>
        </p:txBody>
      </p:sp>
      <p:sp>
        <p:nvSpPr>
          <p:cNvPr id="29" name="Rectangle 28">
            <a:extLst>
              <a:ext uri="{FF2B5EF4-FFF2-40B4-BE49-F238E27FC236}">
                <a16:creationId xmlns:a16="http://schemas.microsoft.com/office/drawing/2014/main" id="{0995DDBE-CE31-4B2B-96CC-A1246F91D85F}"/>
              </a:ext>
            </a:extLst>
          </p:cNvPr>
          <p:cNvSpPr/>
          <p:nvPr/>
        </p:nvSpPr>
        <p:spPr>
          <a:xfrm>
            <a:off x="1386236" y="693615"/>
            <a:ext cx="7345326" cy="707886"/>
          </a:xfrm>
          <a:prstGeom prst="rect">
            <a:avLst/>
          </a:prstGeom>
        </p:spPr>
        <p:txBody>
          <a:bodyPr wrap="square">
            <a:spAutoFit/>
          </a:bodyPr>
          <a:lstStyle/>
          <a:p>
            <a:r>
              <a:rPr lang="en-US" b="1" u="sng" dirty="0">
                <a:solidFill>
                  <a:schemeClr val="tx1"/>
                </a:solidFill>
                <a:latin typeface="Barlow Light" panose="020B0604020202020204" charset="0"/>
              </a:rPr>
              <a:t>Mike </a:t>
            </a:r>
            <a:r>
              <a:rPr lang="en-US" b="1" u="sng" dirty="0" err="1">
                <a:solidFill>
                  <a:schemeClr val="tx1"/>
                </a:solidFill>
                <a:latin typeface="Barlow Light" panose="020B0604020202020204" charset="0"/>
              </a:rPr>
              <a:t>Ottinger</a:t>
            </a:r>
            <a:r>
              <a:rPr lang="en-US" b="1" u="sng" dirty="0">
                <a:solidFill>
                  <a:schemeClr val="tx1"/>
                </a:solidFill>
                <a:latin typeface="Barlow Light" panose="020B0604020202020204" charset="0"/>
              </a:rPr>
              <a:t>, Senior Software Engineering Manager, </a:t>
            </a:r>
            <a:r>
              <a:rPr lang="en-US" b="1" u="sng" dirty="0" err="1">
                <a:solidFill>
                  <a:schemeClr val="tx1"/>
                </a:solidFill>
                <a:latin typeface="Barlow Light" panose="020B0604020202020204" charset="0"/>
              </a:rPr>
              <a:t>SoFi</a:t>
            </a:r>
            <a:br>
              <a:rPr lang="en-US" dirty="0">
                <a:solidFill>
                  <a:schemeClr val="tx1"/>
                </a:solidFill>
                <a:latin typeface="Barlow Light" panose="020B0604020202020204" charset="0"/>
              </a:rPr>
            </a:br>
            <a:r>
              <a:rPr lang="en-US" i="1" dirty="0">
                <a:solidFill>
                  <a:schemeClr val="tx1"/>
                </a:solidFill>
                <a:latin typeface="Barlow Light" panose="020B0604020202020204" charset="0"/>
              </a:rPr>
              <a:t>“</a:t>
            </a:r>
            <a:r>
              <a:rPr lang="en-US" sz="1200" i="1" dirty="0">
                <a:solidFill>
                  <a:schemeClr val="tx1"/>
                </a:solidFill>
                <a:latin typeface="Barlow Light" panose="020B0604020202020204" charset="0"/>
              </a:rPr>
              <a:t>Erica’s enthusiasm for engineering and her amazing commitment to professional growth are truly commendable. She possesses an eagerness to learn and a positive attitude that energizes those around her.”</a:t>
            </a:r>
            <a:endParaRPr lang="en-US" sz="1200" i="1" dirty="0"/>
          </a:p>
        </p:txBody>
      </p:sp>
      <p:sp>
        <p:nvSpPr>
          <p:cNvPr id="30" name="Rectangle 29">
            <a:extLst>
              <a:ext uri="{FF2B5EF4-FFF2-40B4-BE49-F238E27FC236}">
                <a16:creationId xmlns:a16="http://schemas.microsoft.com/office/drawing/2014/main" id="{E0ED2291-3668-4C75-A6F6-2E664FC0661A}"/>
              </a:ext>
            </a:extLst>
          </p:cNvPr>
          <p:cNvSpPr/>
          <p:nvPr/>
        </p:nvSpPr>
        <p:spPr>
          <a:xfrm>
            <a:off x="457200" y="1591396"/>
            <a:ext cx="7173538" cy="861774"/>
          </a:xfrm>
          <a:prstGeom prst="rect">
            <a:avLst/>
          </a:prstGeom>
        </p:spPr>
        <p:txBody>
          <a:bodyPr wrap="square">
            <a:spAutoFit/>
          </a:bodyPr>
          <a:lstStyle/>
          <a:p>
            <a:pPr algn="r"/>
            <a:r>
              <a:rPr lang="en-US" b="1" u="sng" dirty="0" err="1">
                <a:solidFill>
                  <a:schemeClr val="tx1"/>
                </a:solidFill>
                <a:latin typeface="Barlow Light" panose="020B0604020202020204" charset="0"/>
              </a:rPr>
              <a:t>Suhas</a:t>
            </a:r>
            <a:r>
              <a:rPr lang="en-US" b="1" u="sng" dirty="0">
                <a:solidFill>
                  <a:schemeClr val="tx1"/>
                </a:solidFill>
                <a:latin typeface="Barlow Light" panose="020B0604020202020204" charset="0"/>
              </a:rPr>
              <a:t> Shetty, Senior Engineering Manager, </a:t>
            </a:r>
            <a:r>
              <a:rPr lang="en-US" b="1" u="sng" dirty="0" err="1">
                <a:solidFill>
                  <a:schemeClr val="tx1"/>
                </a:solidFill>
                <a:latin typeface="Barlow Light" panose="020B0604020202020204" charset="0"/>
              </a:rPr>
              <a:t>SoFi</a:t>
            </a:r>
            <a:br>
              <a:rPr lang="en-US" dirty="0">
                <a:solidFill>
                  <a:schemeClr val="tx1"/>
                </a:solidFill>
                <a:latin typeface="Barlow Light" panose="020B0604020202020204" charset="0"/>
              </a:rPr>
            </a:br>
            <a:r>
              <a:rPr lang="en-US" sz="1200" i="1" dirty="0">
                <a:solidFill>
                  <a:schemeClr val="tx1"/>
                </a:solidFill>
                <a:latin typeface="Barlow Light" panose="020B0604020202020204" charset="0"/>
              </a:rPr>
              <a:t>“I managed Erica as part of </a:t>
            </a:r>
            <a:r>
              <a:rPr lang="en-US" sz="1200" i="1" dirty="0" err="1">
                <a:solidFill>
                  <a:schemeClr val="tx1"/>
                </a:solidFill>
                <a:latin typeface="Barlow Light" panose="020B0604020202020204" charset="0"/>
              </a:rPr>
              <a:t>SoFi</a:t>
            </a:r>
            <a:r>
              <a:rPr lang="en-US" sz="1200" i="1" dirty="0">
                <a:solidFill>
                  <a:schemeClr val="tx1"/>
                </a:solidFill>
                <a:latin typeface="Barlow Light" panose="020B0604020202020204" charset="0"/>
              </a:rPr>
              <a:t> Financial insights team. Erica is great at running after problems and ensuring that things get done, irrespective of the breadth/depth of the task. Erica is good at communicating blockers and demonstrates ownership of the tasks she has picked up.”</a:t>
            </a:r>
            <a:endParaRPr lang="en-US" sz="1200" i="1" dirty="0"/>
          </a:p>
        </p:txBody>
      </p:sp>
      <p:sp>
        <p:nvSpPr>
          <p:cNvPr id="31" name="Rectangle 30">
            <a:extLst>
              <a:ext uri="{FF2B5EF4-FFF2-40B4-BE49-F238E27FC236}">
                <a16:creationId xmlns:a16="http://schemas.microsoft.com/office/drawing/2014/main" id="{DFF4C18D-E603-45C0-9469-FF27BFA63200}"/>
              </a:ext>
            </a:extLst>
          </p:cNvPr>
          <p:cNvSpPr/>
          <p:nvPr/>
        </p:nvSpPr>
        <p:spPr>
          <a:xfrm>
            <a:off x="644236" y="3946151"/>
            <a:ext cx="7053808" cy="1000274"/>
          </a:xfrm>
          <a:prstGeom prst="rect">
            <a:avLst/>
          </a:prstGeom>
        </p:spPr>
        <p:txBody>
          <a:bodyPr wrap="square">
            <a:spAutoFit/>
          </a:bodyPr>
          <a:lstStyle/>
          <a:p>
            <a:pPr algn="r"/>
            <a:r>
              <a:rPr lang="en-US" b="1" u="sng" dirty="0">
                <a:solidFill>
                  <a:schemeClr val="tx1"/>
                </a:solidFill>
                <a:latin typeface="Barlow Light" panose="020B0604020202020204" charset="0"/>
              </a:rPr>
              <a:t>Saravanan </a:t>
            </a:r>
            <a:r>
              <a:rPr lang="en-US" b="1" u="sng" dirty="0" err="1">
                <a:solidFill>
                  <a:schemeClr val="tx1"/>
                </a:solidFill>
                <a:latin typeface="Barlow Light" panose="020B0604020202020204" charset="0"/>
              </a:rPr>
              <a:t>Kuppuswamy</a:t>
            </a:r>
            <a:r>
              <a:rPr lang="en-US" b="1" u="sng" dirty="0">
                <a:solidFill>
                  <a:schemeClr val="tx1"/>
                </a:solidFill>
                <a:latin typeface="Barlow Light" panose="020B0604020202020204" charset="0"/>
              </a:rPr>
              <a:t>, Senior Staff Software Engineer, </a:t>
            </a:r>
            <a:r>
              <a:rPr lang="en-US" b="1" u="sng" dirty="0" err="1">
                <a:solidFill>
                  <a:schemeClr val="tx1"/>
                </a:solidFill>
                <a:latin typeface="Barlow Light" panose="020B0604020202020204" charset="0"/>
              </a:rPr>
              <a:t>SoFi</a:t>
            </a:r>
            <a:br>
              <a:rPr lang="en-US" dirty="0">
                <a:solidFill>
                  <a:schemeClr val="tx1"/>
                </a:solidFill>
                <a:latin typeface="Barlow Light" panose="020B0604020202020204" charset="0"/>
              </a:rPr>
            </a:br>
            <a:r>
              <a:rPr lang="en-US" sz="1200" i="1" dirty="0">
                <a:solidFill>
                  <a:schemeClr val="tx1"/>
                </a:solidFill>
                <a:latin typeface="Barlow Light" panose="020B0604020202020204" charset="0"/>
              </a:rPr>
              <a:t>“</a:t>
            </a:r>
            <a:r>
              <a:rPr lang="en-US" sz="1100" i="1" dirty="0">
                <a:solidFill>
                  <a:schemeClr val="tx1"/>
                </a:solidFill>
                <a:latin typeface="Barlow Light" panose="020B0604020202020204" charset="0"/>
              </a:rPr>
              <a:t>Erica's willingness to embrace new challenges, even in uncharted territories, is a testament to her growth mindset. She never hesitates to step out of her comfort zone, a quality that propels the team forward.  As a team player, Erica is always ready to lend a hand to her colleagues…Her coding skills are top-notch, complemented by a keen focus on testing, code quality, and foresight in anticipating future requirements and enhancements.”</a:t>
            </a:r>
            <a:endParaRPr lang="en-US" sz="1100" i="1" dirty="0"/>
          </a:p>
        </p:txBody>
      </p:sp>
      <p:grpSp>
        <p:nvGrpSpPr>
          <p:cNvPr id="32" name="Google Shape;587;p39">
            <a:extLst>
              <a:ext uri="{FF2B5EF4-FFF2-40B4-BE49-F238E27FC236}">
                <a16:creationId xmlns:a16="http://schemas.microsoft.com/office/drawing/2014/main" id="{E6EC6BF1-573E-4401-B1C7-9D682AC91063}"/>
              </a:ext>
            </a:extLst>
          </p:cNvPr>
          <p:cNvGrpSpPr/>
          <p:nvPr/>
        </p:nvGrpSpPr>
        <p:grpSpPr>
          <a:xfrm rot="10800000" flipH="1">
            <a:off x="333173" y="2769534"/>
            <a:ext cx="1053826" cy="815471"/>
            <a:chOff x="9598025" y="882650"/>
            <a:chExt cx="2266938" cy="1754200"/>
          </a:xfrm>
        </p:grpSpPr>
        <p:sp>
          <p:nvSpPr>
            <p:cNvPr id="33" name="Google Shape;588;p39">
              <a:extLst>
                <a:ext uri="{FF2B5EF4-FFF2-40B4-BE49-F238E27FC236}">
                  <a16:creationId xmlns:a16="http://schemas.microsoft.com/office/drawing/2014/main" id="{3F3E723D-0B28-4AAF-A69B-FDE138BEABDC}"/>
                </a:ext>
              </a:extLst>
            </p:cNvPr>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589;p39">
              <a:extLst>
                <a:ext uri="{FF2B5EF4-FFF2-40B4-BE49-F238E27FC236}">
                  <a16:creationId xmlns:a16="http://schemas.microsoft.com/office/drawing/2014/main" id="{03D121BE-8BC7-4AE8-8045-9B505C15846A}"/>
                </a:ext>
              </a:extLst>
            </p:cNvPr>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590;p39">
              <a:extLst>
                <a:ext uri="{FF2B5EF4-FFF2-40B4-BE49-F238E27FC236}">
                  <a16:creationId xmlns:a16="http://schemas.microsoft.com/office/drawing/2014/main" id="{BCCBF6BA-1B02-442F-9DAB-2EF49FE48967}"/>
                </a:ext>
              </a:extLst>
            </p:cNvPr>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591;p39">
              <a:extLst>
                <a:ext uri="{FF2B5EF4-FFF2-40B4-BE49-F238E27FC236}">
                  <a16:creationId xmlns:a16="http://schemas.microsoft.com/office/drawing/2014/main" id="{86E0247A-3C22-4E92-9D54-54F7A67E768F}"/>
                </a:ext>
              </a:extLst>
            </p:cNvPr>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2" name="Google Shape;587;p39">
            <a:extLst>
              <a:ext uri="{FF2B5EF4-FFF2-40B4-BE49-F238E27FC236}">
                <a16:creationId xmlns:a16="http://schemas.microsoft.com/office/drawing/2014/main" id="{DC1D48BA-3A0C-455F-9814-CE7A2FB0ADE7}"/>
              </a:ext>
            </a:extLst>
          </p:cNvPr>
          <p:cNvGrpSpPr/>
          <p:nvPr/>
        </p:nvGrpSpPr>
        <p:grpSpPr>
          <a:xfrm rot="10800000">
            <a:off x="7673177" y="4204333"/>
            <a:ext cx="877196" cy="638193"/>
            <a:chOff x="9598025" y="882650"/>
            <a:chExt cx="2266938" cy="1754200"/>
          </a:xfrm>
        </p:grpSpPr>
        <p:sp>
          <p:nvSpPr>
            <p:cNvPr id="43" name="Google Shape;588;p39">
              <a:extLst>
                <a:ext uri="{FF2B5EF4-FFF2-40B4-BE49-F238E27FC236}">
                  <a16:creationId xmlns:a16="http://schemas.microsoft.com/office/drawing/2014/main" id="{D9A5836F-BAD6-4126-83BC-25F852EC3AEF}"/>
                </a:ext>
              </a:extLst>
            </p:cNvPr>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589;p39">
              <a:extLst>
                <a:ext uri="{FF2B5EF4-FFF2-40B4-BE49-F238E27FC236}">
                  <a16:creationId xmlns:a16="http://schemas.microsoft.com/office/drawing/2014/main" id="{CD60E4AE-D5B4-4660-9D98-678A6C78D397}"/>
                </a:ext>
              </a:extLst>
            </p:cNvPr>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590;p39">
              <a:extLst>
                <a:ext uri="{FF2B5EF4-FFF2-40B4-BE49-F238E27FC236}">
                  <a16:creationId xmlns:a16="http://schemas.microsoft.com/office/drawing/2014/main" id="{3A1BEB85-995D-4E63-B310-455D37810E4E}"/>
                </a:ext>
              </a:extLst>
            </p:cNvPr>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591;p39">
              <a:extLst>
                <a:ext uri="{FF2B5EF4-FFF2-40B4-BE49-F238E27FC236}">
                  <a16:creationId xmlns:a16="http://schemas.microsoft.com/office/drawing/2014/main" id="{7AFFE238-86CE-4354-A542-16070E53C46A}"/>
                </a:ext>
              </a:extLst>
            </p:cNvPr>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2" name="Google Shape;587;p39">
            <a:extLst>
              <a:ext uri="{FF2B5EF4-FFF2-40B4-BE49-F238E27FC236}">
                <a16:creationId xmlns:a16="http://schemas.microsoft.com/office/drawing/2014/main" id="{9D643B43-022C-C743-43AB-B07409E75F78}"/>
              </a:ext>
            </a:extLst>
          </p:cNvPr>
          <p:cNvGrpSpPr/>
          <p:nvPr/>
        </p:nvGrpSpPr>
        <p:grpSpPr>
          <a:xfrm rot="10800000">
            <a:off x="7673177" y="1703186"/>
            <a:ext cx="877196" cy="638193"/>
            <a:chOff x="9598025" y="882650"/>
            <a:chExt cx="2266938" cy="1754200"/>
          </a:xfrm>
        </p:grpSpPr>
        <p:sp>
          <p:nvSpPr>
            <p:cNvPr id="23" name="Google Shape;588;p39">
              <a:extLst>
                <a:ext uri="{FF2B5EF4-FFF2-40B4-BE49-F238E27FC236}">
                  <a16:creationId xmlns:a16="http://schemas.microsoft.com/office/drawing/2014/main" id="{59098BA1-6CB7-9710-FE7C-B17732CB0CDB}"/>
                </a:ext>
              </a:extLst>
            </p:cNvPr>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589;p39">
              <a:extLst>
                <a:ext uri="{FF2B5EF4-FFF2-40B4-BE49-F238E27FC236}">
                  <a16:creationId xmlns:a16="http://schemas.microsoft.com/office/drawing/2014/main" id="{4760E969-21DC-044A-F7E5-5FD2683830A6}"/>
                </a:ext>
              </a:extLst>
            </p:cNvPr>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590;p39">
              <a:extLst>
                <a:ext uri="{FF2B5EF4-FFF2-40B4-BE49-F238E27FC236}">
                  <a16:creationId xmlns:a16="http://schemas.microsoft.com/office/drawing/2014/main" id="{AEACCC9C-531E-CC11-E847-A35332BD3716}"/>
                </a:ext>
              </a:extLst>
            </p:cNvPr>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591;p39">
              <a:extLst>
                <a:ext uri="{FF2B5EF4-FFF2-40B4-BE49-F238E27FC236}">
                  <a16:creationId xmlns:a16="http://schemas.microsoft.com/office/drawing/2014/main" id="{B3DBA331-0796-9B9A-93F2-C8AF70E8619A}"/>
                </a:ext>
              </a:extLst>
            </p:cNvPr>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7058075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par>
                                <p:cTn id="8" presetID="14" presetClass="entr" presetSubtype="10" fill="hold" grpId="0" nodeType="withEffect" nodePh="1">
                                  <p:stCondLst>
                                    <p:cond delay="0"/>
                                  </p:stCondLst>
                                  <p:endCondLst>
                                    <p:cond evt="begin" delay="0">
                                      <p:tn val="8"/>
                                    </p:cond>
                                  </p:end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randombar(horizontal)">
                                      <p:cBhvr>
                                        <p:cTn id="17" dur="500"/>
                                        <p:tgtEl>
                                          <p:spTgt spid="30"/>
                                        </p:tgtEl>
                                      </p:cBhvr>
                                    </p:animEffect>
                                  </p:childTnLst>
                                </p:cTn>
                              </p:par>
                              <p:par>
                                <p:cTn id="18" presetID="14" presetClass="entr" presetSubtype="1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randombar(horizontal)">
                                      <p:cBhvr>
                                        <p:cTn id="20" dur="500"/>
                                        <p:tgtEl>
                                          <p:spTgt spid="22"/>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randombar(horizontal)">
                                      <p:cBhvr>
                                        <p:cTn id="24" dur="500"/>
                                        <p:tgtEl>
                                          <p:spTgt spid="28"/>
                                        </p:tgtEl>
                                      </p:cBhvr>
                                    </p:animEffect>
                                  </p:childTnLst>
                                </p:cTn>
                              </p:par>
                              <p:par>
                                <p:cTn id="25" presetID="14" presetClass="entr" presetSubtype="1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randombar(horizontal)">
                                      <p:cBhvr>
                                        <p:cTn id="31" dur="500"/>
                                        <p:tgtEl>
                                          <p:spTgt spid="31"/>
                                        </p:tgtEl>
                                      </p:cBhvr>
                                    </p:animEffect>
                                  </p:childTnLst>
                                </p:cTn>
                              </p:par>
                              <p:par>
                                <p:cTn id="32" presetID="14" presetClass="entr" presetSubtype="1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randombar(horizontal)">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9"/>
          <p:cNvSpPr txBox="1">
            <a:spLocks noGrp="1"/>
          </p:cNvSpPr>
          <p:nvPr>
            <p:ph type="ctrTitle" idx="4294967295"/>
          </p:nvPr>
        </p:nvSpPr>
        <p:spPr>
          <a:xfrm>
            <a:off x="301403" y="357714"/>
            <a:ext cx="2744356"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dirty="0">
                <a:solidFill>
                  <a:schemeClr val="accent4"/>
                </a:solidFill>
                <a:latin typeface="+mj-lt"/>
              </a:rPr>
              <a:t>CONTACT</a:t>
            </a:r>
            <a:endParaRPr sz="4800" dirty="0">
              <a:solidFill>
                <a:srgbClr val="FFFFFF"/>
              </a:solidFill>
              <a:latin typeface="+mj-lt"/>
            </a:endParaRPr>
          </a:p>
        </p:txBody>
      </p:sp>
      <p:sp>
        <p:nvSpPr>
          <p:cNvPr id="7" name="Rectangle 6">
            <a:extLst>
              <a:ext uri="{FF2B5EF4-FFF2-40B4-BE49-F238E27FC236}">
                <a16:creationId xmlns:a16="http://schemas.microsoft.com/office/drawing/2014/main" id="{31573CAC-54F5-4CAC-B4F8-1688F7987B8F}"/>
              </a:ext>
            </a:extLst>
          </p:cNvPr>
          <p:cNvSpPr/>
          <p:nvPr/>
        </p:nvSpPr>
        <p:spPr>
          <a:xfrm>
            <a:off x="3045759" y="0"/>
            <a:ext cx="6098241" cy="5143500"/>
          </a:xfrm>
          <a:prstGeom prst="rect">
            <a:avLst/>
          </a:prstGeom>
          <a:solidFill>
            <a:schemeClr val="accent5">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Google Shape;385;p29"/>
          <p:cNvSpPr txBox="1">
            <a:spLocks noGrp="1"/>
          </p:cNvSpPr>
          <p:nvPr>
            <p:ph type="subTitle" idx="4294967295"/>
          </p:nvPr>
        </p:nvSpPr>
        <p:spPr>
          <a:xfrm>
            <a:off x="3233415" y="1252614"/>
            <a:ext cx="5702767" cy="377658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chemeClr val="tx1"/>
                </a:solidFill>
                <a:latin typeface="Barlow" panose="00000500000000000000" pitchFamily="2" charset="0"/>
              </a:rPr>
              <a:t>Phone:  </a:t>
            </a:r>
            <a:r>
              <a:rPr lang="en" sz="1800" dirty="0">
                <a:solidFill>
                  <a:schemeClr val="tx1"/>
                </a:solidFill>
                <a:latin typeface="Barlow" panose="00000500000000000000" pitchFamily="2" charset="0"/>
              </a:rPr>
              <a:t>206 478 5028</a:t>
            </a:r>
          </a:p>
          <a:p>
            <a:pPr marL="0" lvl="0" indent="0">
              <a:buNone/>
            </a:pPr>
            <a:r>
              <a:rPr lang="en-US" sz="1800" b="1" dirty="0">
                <a:solidFill>
                  <a:schemeClr val="tx1"/>
                </a:solidFill>
                <a:latin typeface="Barlow" panose="00000500000000000000" pitchFamily="2" charset="0"/>
              </a:rPr>
              <a:t>Email:  </a:t>
            </a:r>
            <a:r>
              <a:rPr lang="en-US" sz="1800" dirty="0" err="1">
                <a:solidFill>
                  <a:schemeClr val="tx1"/>
                </a:solidFill>
                <a:latin typeface="Barlow" panose="00000500000000000000" pitchFamily="2" charset="0"/>
                <a:hlinkClick r:id="rId3">
                  <a:extLst>
                    <a:ext uri="{A12FA001-AC4F-418D-AE19-62706E023703}">
                      <ahyp:hlinkClr xmlns:ahyp="http://schemas.microsoft.com/office/drawing/2018/hyperlinkcolor" val="tx"/>
                    </a:ext>
                  </a:extLst>
                </a:hlinkClick>
              </a:rPr>
              <a:t>ericaingramai</a:t>
            </a:r>
            <a:r>
              <a:rPr lang="en-US" sz="1800" dirty="0">
                <a:solidFill>
                  <a:schemeClr val="tx1"/>
                </a:solidFill>
                <a:latin typeface="Barlow" panose="00000500000000000000" pitchFamily="2" charset="0"/>
                <a:hlinkClick r:id="rId3">
                  <a:extLst>
                    <a:ext uri="{A12FA001-AC4F-418D-AE19-62706E023703}">
                      <ahyp:hlinkClr xmlns:ahyp="http://schemas.microsoft.com/office/drawing/2018/hyperlinkcolor" val="tx"/>
                    </a:ext>
                  </a:extLst>
                </a:hlinkClick>
              </a:rPr>
              <a:t> at </a:t>
            </a:r>
            <a:r>
              <a:rPr lang="en-US" sz="1800" dirty="0" err="1">
                <a:solidFill>
                  <a:schemeClr val="tx1"/>
                </a:solidFill>
                <a:latin typeface="Barlow" panose="00000500000000000000" pitchFamily="2" charset="0"/>
                <a:hlinkClick r:id="rId3">
                  <a:extLst>
                    <a:ext uri="{A12FA001-AC4F-418D-AE19-62706E023703}">
                      <ahyp:hlinkClr xmlns:ahyp="http://schemas.microsoft.com/office/drawing/2018/hyperlinkcolor" val="tx"/>
                    </a:ext>
                  </a:extLst>
                </a:hlinkClick>
              </a:rPr>
              <a:t>gmail</a:t>
            </a:r>
            <a:r>
              <a:rPr lang="en-US" sz="1800" dirty="0">
                <a:solidFill>
                  <a:schemeClr val="tx1"/>
                </a:solidFill>
                <a:latin typeface="Barlow" panose="00000500000000000000" pitchFamily="2" charset="0"/>
                <a:hlinkClick r:id="rId3">
                  <a:extLst>
                    <a:ext uri="{A12FA001-AC4F-418D-AE19-62706E023703}">
                      <ahyp:hlinkClr xmlns:ahyp="http://schemas.microsoft.com/office/drawing/2018/hyperlinkcolor" val="tx"/>
                    </a:ext>
                  </a:extLst>
                </a:hlinkClick>
              </a:rPr>
              <a:t> dot </a:t>
            </a:r>
            <a:r>
              <a:rPr lang="en-US" sz="1800" dirty="0">
                <a:solidFill>
                  <a:schemeClr val="tx1"/>
                </a:solidFill>
                <a:latin typeface="Barlow" panose="00000500000000000000" pitchFamily="2" charset="0"/>
              </a:rPr>
              <a:t>com</a:t>
            </a:r>
          </a:p>
          <a:p>
            <a:pPr marL="0" lvl="0" indent="0">
              <a:buNone/>
            </a:pPr>
            <a:r>
              <a:rPr lang="en-US" sz="1800" b="1" dirty="0">
                <a:solidFill>
                  <a:schemeClr val="tx1"/>
                </a:solidFill>
                <a:latin typeface="Barlow" panose="00000500000000000000" pitchFamily="2" charset="0"/>
              </a:rPr>
              <a:t>Portfolio:  </a:t>
            </a:r>
            <a:r>
              <a:rPr lang="en-US" sz="1800" dirty="0">
                <a:solidFill>
                  <a:schemeClr val="tx1"/>
                </a:solidFill>
                <a:latin typeface="Barlow" panose="00000500000000000000" pitchFamily="2" charset="0"/>
                <a:hlinkClick r:id="rId4">
                  <a:extLst>
                    <a:ext uri="{A12FA001-AC4F-418D-AE19-62706E023703}">
                      <ahyp:hlinkClr xmlns:ahyp="http://schemas.microsoft.com/office/drawing/2018/hyperlinkcolor" val="tx"/>
                    </a:ext>
                  </a:extLst>
                </a:hlinkClick>
              </a:rPr>
              <a:t>http://www.ericaingram.com</a:t>
            </a:r>
            <a:endParaRPr lang="en-US" sz="1800" dirty="0">
              <a:solidFill>
                <a:schemeClr val="tx1"/>
              </a:solidFill>
              <a:latin typeface="Barlow" panose="00000500000000000000" pitchFamily="2" charset="0"/>
            </a:endParaRPr>
          </a:p>
          <a:p>
            <a:pPr marL="0" lvl="0" indent="0">
              <a:buNone/>
            </a:pPr>
            <a:r>
              <a:rPr lang="en-US" sz="1800" b="1" dirty="0">
                <a:solidFill>
                  <a:schemeClr val="tx1"/>
                </a:solidFill>
                <a:latin typeface="Barlow" panose="00000500000000000000" pitchFamily="2" charset="0"/>
              </a:rPr>
              <a:t>LinkedIn:  </a:t>
            </a:r>
            <a:r>
              <a:rPr lang="en-US" sz="1800" dirty="0">
                <a:solidFill>
                  <a:schemeClr val="tx1"/>
                </a:solidFill>
                <a:latin typeface="Barlow" panose="00000500000000000000" pitchFamily="2" charset="0"/>
                <a:hlinkClick r:id="rId5">
                  <a:extLst>
                    <a:ext uri="{A12FA001-AC4F-418D-AE19-62706E023703}">
                      <ahyp:hlinkClr xmlns:ahyp="http://schemas.microsoft.com/office/drawing/2018/hyperlinkcolor" val="tx"/>
                    </a:ext>
                  </a:extLst>
                </a:hlinkClick>
              </a:rPr>
              <a:t>https://www.linkedin.com/in/aquocotrans</a:t>
            </a:r>
            <a:endParaRPr lang="en-US" sz="1800" dirty="0">
              <a:solidFill>
                <a:schemeClr val="tx1"/>
              </a:solidFill>
              <a:latin typeface="Barlow" panose="00000500000000000000" pitchFamily="2" charset="0"/>
            </a:endParaRPr>
          </a:p>
          <a:p>
            <a:pPr marL="0" lvl="0" indent="0">
              <a:buNone/>
            </a:pPr>
            <a:r>
              <a:rPr lang="en-US" sz="1800" b="1" dirty="0">
                <a:solidFill>
                  <a:schemeClr val="tx1"/>
                </a:solidFill>
                <a:latin typeface="Barlow" panose="00000500000000000000" pitchFamily="2" charset="0"/>
              </a:rPr>
              <a:t>GitHub:  </a:t>
            </a:r>
            <a:r>
              <a:rPr lang="en-US" sz="1800" dirty="0">
                <a:solidFill>
                  <a:schemeClr val="tx1"/>
                </a:solidFill>
                <a:latin typeface="Barlow" panose="00000500000000000000" pitchFamily="2" charset="0"/>
                <a:hlinkClick r:id="rId6">
                  <a:extLst>
                    <a:ext uri="{A12FA001-AC4F-418D-AE19-62706E023703}">
                      <ahyp:hlinkClr xmlns:ahyp="http://schemas.microsoft.com/office/drawing/2018/hyperlinkcolor" val="tx"/>
                    </a:ext>
                  </a:extLst>
                </a:hlinkClick>
              </a:rPr>
              <a:t>https://www.github.com/evoingram</a:t>
            </a:r>
            <a:endParaRPr lang="en-US" sz="1800" dirty="0">
              <a:solidFill>
                <a:schemeClr val="tx1"/>
              </a:solidFill>
              <a:latin typeface="Barlow" panose="00000500000000000000" pitchFamily="2" charset="0"/>
            </a:endParaRPr>
          </a:p>
          <a:p>
            <a:pPr marL="0" lvl="0" indent="0">
              <a:buNone/>
            </a:pPr>
            <a:r>
              <a:rPr lang="en-US" sz="1800" b="1" dirty="0">
                <a:solidFill>
                  <a:schemeClr val="tx1"/>
                </a:solidFill>
                <a:latin typeface="Barlow" panose="00000500000000000000" pitchFamily="2" charset="0"/>
              </a:rPr>
              <a:t>Resume Markdown:  </a:t>
            </a:r>
            <a:r>
              <a:rPr lang="en-US" sz="1800" dirty="0">
                <a:solidFill>
                  <a:schemeClr val="tx1"/>
                </a:solidFill>
                <a:latin typeface="Barlow" panose="00000500000000000000" pitchFamily="2" charset="0"/>
                <a:hlinkClick r:id="rId7">
                  <a:extLst>
                    <a:ext uri="{A12FA001-AC4F-418D-AE19-62706E023703}">
                      <ahyp:hlinkClr xmlns:ahyp="http://schemas.microsoft.com/office/drawing/2018/hyperlinkcolor" val="tx"/>
                    </a:ext>
                  </a:extLst>
                </a:hlinkClick>
              </a:rPr>
              <a:t>https://gist.github.com/evoingram/</a:t>
            </a:r>
            <a:br>
              <a:rPr lang="en-US" sz="1800" dirty="0">
                <a:solidFill>
                  <a:schemeClr val="tx1"/>
                </a:solidFill>
                <a:latin typeface="Barlow" panose="00000500000000000000" pitchFamily="2" charset="0"/>
                <a:hlinkClick r:id="rId7">
                  <a:extLst>
                    <a:ext uri="{A12FA001-AC4F-418D-AE19-62706E023703}">
                      <ahyp:hlinkClr xmlns:ahyp="http://schemas.microsoft.com/office/drawing/2018/hyperlinkcolor" val="tx"/>
                    </a:ext>
                  </a:extLst>
                </a:hlinkClick>
              </a:rPr>
            </a:br>
            <a:r>
              <a:rPr lang="en-US" sz="1800" dirty="0">
                <a:solidFill>
                  <a:schemeClr val="tx1"/>
                </a:solidFill>
                <a:latin typeface="Barlow" panose="00000500000000000000" pitchFamily="2" charset="0"/>
                <a:hlinkClick r:id="rId7">
                  <a:extLst>
                    <a:ext uri="{A12FA001-AC4F-418D-AE19-62706E023703}">
                      <ahyp:hlinkClr xmlns:ahyp="http://schemas.microsoft.com/office/drawing/2018/hyperlinkcolor" val="tx"/>
                    </a:ext>
                  </a:extLst>
                </a:hlinkClick>
              </a:rPr>
              <a:t>3f73c92881179f4abcb4e9ee7c13a82f</a:t>
            </a:r>
            <a:endParaRPr lang="en-US" sz="1800" dirty="0">
              <a:solidFill>
                <a:schemeClr val="tx1"/>
              </a:solidFill>
              <a:latin typeface="Barlow" panose="00000500000000000000" pitchFamily="2" charset="0"/>
            </a:endParaRPr>
          </a:p>
          <a:p>
            <a:pPr marL="0" lvl="0" indent="0">
              <a:buNone/>
            </a:pPr>
            <a:r>
              <a:rPr lang="en-US" sz="1800" b="1" dirty="0">
                <a:solidFill>
                  <a:schemeClr val="tx1"/>
                </a:solidFill>
                <a:latin typeface="Barlow" panose="00000500000000000000" pitchFamily="2" charset="0"/>
              </a:rPr>
              <a:t>Resume PDF:  </a:t>
            </a:r>
            <a:r>
              <a:rPr lang="en-US" sz="1800" dirty="0">
                <a:solidFill>
                  <a:schemeClr val="tx1"/>
                </a:solidFill>
                <a:latin typeface="Barlow" panose="00000500000000000000" pitchFamily="2" charset="0"/>
                <a:hlinkClick r:id="rId8">
                  <a:extLst>
                    <a:ext uri="{A12FA001-AC4F-418D-AE19-62706E023703}">
                      <ahyp:hlinkClr xmlns:ahyp="http://schemas.microsoft.com/office/drawing/2018/hyperlinkcolor" val="tx"/>
                    </a:ext>
                  </a:extLst>
                </a:hlinkClick>
              </a:rPr>
              <a:t>https://www.aquoco.co/Erica_Ingram_Resume.pdf</a:t>
            </a:r>
            <a:endParaRPr sz="1800" dirty="0">
              <a:solidFill>
                <a:schemeClr val="tx1"/>
              </a:solidFill>
              <a:latin typeface="Barlow" panose="00000500000000000000" pitchFamily="2" charset="0"/>
            </a:endParaRPr>
          </a:p>
        </p:txBody>
      </p:sp>
      <p:sp>
        <p:nvSpPr>
          <p:cNvPr id="390" name="Google Shape;390;p29"/>
          <p:cNvSpPr txBox="1">
            <a:spLocks noGrp="1"/>
          </p:cNvSpPr>
          <p:nvPr>
            <p:ph type="sldNum" idx="12"/>
          </p:nvPr>
        </p:nvSpPr>
        <p:spPr>
          <a:xfrm>
            <a:off x="8808000" y="2208175"/>
            <a:ext cx="336000" cy="727200"/>
          </a:xfrm>
          <a:prstGeom prst="rect">
            <a:avLst/>
          </a:prstGeom>
          <a:solidFill>
            <a:schemeClr val="accent1"/>
          </a:solidFill>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5">
                    <a:lumMod val="50000"/>
                  </a:schemeClr>
                </a:solidFill>
              </a:rPr>
              <a:t>8</a:t>
            </a:fld>
            <a:endParaRPr dirty="0">
              <a:solidFill>
                <a:schemeClr val="accent5">
                  <a:lumMod val="50000"/>
                </a:schemeClr>
              </a:solidFill>
            </a:endParaRPr>
          </a:p>
        </p:txBody>
      </p:sp>
      <p:pic>
        <p:nvPicPr>
          <p:cNvPr id="25" name="Picture 24">
            <a:extLst>
              <a:ext uri="{FF2B5EF4-FFF2-40B4-BE49-F238E27FC236}">
                <a16:creationId xmlns:a16="http://schemas.microsoft.com/office/drawing/2014/main" id="{551AEDEF-1086-49E3-8DBF-4D08A6B74058}"/>
              </a:ext>
            </a:extLst>
          </p:cNvPr>
          <p:cNvPicPr>
            <a:picLocks noChangeAspect="1"/>
          </p:cNvPicPr>
          <p:nvPr/>
        </p:nvPicPr>
        <p:blipFill>
          <a:blip r:embed="rId9"/>
          <a:srcRect/>
          <a:stretch/>
        </p:blipFill>
        <p:spPr>
          <a:xfrm>
            <a:off x="0" y="2097741"/>
            <a:ext cx="3045759" cy="3045759"/>
          </a:xfrm>
          <a:prstGeom prst="rect">
            <a:avLst/>
          </a:prstGeom>
        </p:spPr>
      </p:pic>
      <p:sp>
        <p:nvSpPr>
          <p:cNvPr id="6" name="Google Shape;384;p29">
            <a:extLst>
              <a:ext uri="{FF2B5EF4-FFF2-40B4-BE49-F238E27FC236}">
                <a16:creationId xmlns:a16="http://schemas.microsoft.com/office/drawing/2014/main" id="{A5F3A3D5-8027-4921-9C04-921E2EB9018A}"/>
              </a:ext>
            </a:extLst>
          </p:cNvPr>
          <p:cNvSpPr txBox="1">
            <a:spLocks/>
          </p:cNvSpPr>
          <p:nvPr/>
        </p:nvSpPr>
        <p:spPr>
          <a:xfrm>
            <a:off x="3137394" y="357714"/>
            <a:ext cx="967015" cy="89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1pPr>
            <a:lvl2pPr marR="0" lvl="1"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2pPr>
            <a:lvl3pPr marR="0" lvl="2"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3pPr>
            <a:lvl4pPr marR="0" lvl="3"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4pPr>
            <a:lvl5pPr marR="0" lvl="4"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5pPr>
            <a:lvl6pPr marR="0" lvl="5"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6pPr>
            <a:lvl7pPr marR="0" lvl="6"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7pPr>
            <a:lvl8pPr marR="0" lvl="7"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8pPr>
            <a:lvl9pPr marR="0" lvl="8" algn="l" rtl="0">
              <a:lnSpc>
                <a:spcPct val="100000"/>
              </a:lnSpc>
              <a:spcBef>
                <a:spcPts val="0"/>
              </a:spcBef>
              <a:spcAft>
                <a:spcPts val="0"/>
              </a:spcAft>
              <a:buClr>
                <a:schemeClr val="accent1"/>
              </a:buClr>
              <a:buSzPts val="3000"/>
              <a:buFont typeface="Miriam Libre"/>
              <a:buNone/>
              <a:defRPr sz="3000" b="0" i="0" u="none" strike="noStrike" cap="none">
                <a:solidFill>
                  <a:schemeClr val="accent1"/>
                </a:solidFill>
                <a:latin typeface="Miriam Libre"/>
                <a:ea typeface="Miriam Libre"/>
                <a:cs typeface="Miriam Libre"/>
                <a:sym typeface="Miriam Libre"/>
              </a:defRPr>
            </a:lvl9pPr>
          </a:lstStyle>
          <a:p>
            <a:r>
              <a:rPr lang="en-US" sz="4800" dirty="0">
                <a:solidFill>
                  <a:srgbClr val="FFFFFF"/>
                </a:solidFill>
                <a:latin typeface="+mj-lt"/>
              </a:rPr>
              <a:t>ME</a:t>
            </a:r>
          </a:p>
        </p:txBody>
      </p:sp>
    </p:spTree>
    <p:extLst>
      <p:ext uri="{BB962C8B-B14F-4D97-AF65-F5344CB8AC3E}">
        <p14:creationId xmlns:p14="http://schemas.microsoft.com/office/powerpoint/2010/main" val="108347229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1000"/>
                                        <p:tgtEl>
                                          <p:spTgt spid="384"/>
                                        </p:tgtEl>
                                      </p:cBhvr>
                                    </p:animEffect>
                                    <p:anim calcmode="lin" valueType="num">
                                      <p:cBhvr>
                                        <p:cTn id="8" dur="1000" fill="hold"/>
                                        <p:tgtEl>
                                          <p:spTgt spid="384"/>
                                        </p:tgtEl>
                                        <p:attrNameLst>
                                          <p:attrName>ppt_x</p:attrName>
                                        </p:attrNameLst>
                                      </p:cBhvr>
                                      <p:tavLst>
                                        <p:tav tm="0">
                                          <p:val>
                                            <p:strVal val="#ppt_x"/>
                                          </p:val>
                                        </p:tav>
                                        <p:tav tm="100000">
                                          <p:val>
                                            <p:strVal val="#ppt_x"/>
                                          </p:val>
                                        </p:tav>
                                      </p:tavLst>
                                    </p:anim>
                                    <p:anim calcmode="lin" valueType="num">
                                      <p:cBhvr>
                                        <p:cTn id="9" dur="1000" fill="hold"/>
                                        <p:tgtEl>
                                          <p:spTgt spid="38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2" fill="hold" nodeType="afterEffect">
                                  <p:stCondLst>
                                    <p:cond delay="0"/>
                                  </p:stCondLst>
                                  <p:childTnLst>
                                    <p:set>
                                      <p:cBhvr>
                                        <p:cTn id="23" dur="1" fill="hold">
                                          <p:stCondLst>
                                            <p:cond delay="0"/>
                                          </p:stCondLst>
                                        </p:cTn>
                                        <p:tgtEl>
                                          <p:spTgt spid="385">
                                            <p:txEl>
                                              <p:pRg st="0" end="0"/>
                                            </p:txEl>
                                          </p:spTgt>
                                        </p:tgtEl>
                                        <p:attrNameLst>
                                          <p:attrName>style.visibility</p:attrName>
                                        </p:attrNameLst>
                                      </p:cBhvr>
                                      <p:to>
                                        <p:strVal val="visible"/>
                                      </p:to>
                                    </p:set>
                                    <p:anim calcmode="lin" valueType="num">
                                      <p:cBhvr additive="base">
                                        <p:cTn id="24" dur="500" fill="hold"/>
                                        <p:tgtEl>
                                          <p:spTgt spid="385">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85">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2" fill="hold" nodeType="afterEffect">
                                  <p:stCondLst>
                                    <p:cond delay="0"/>
                                  </p:stCondLst>
                                  <p:childTnLst>
                                    <p:set>
                                      <p:cBhvr>
                                        <p:cTn id="28" dur="1" fill="hold">
                                          <p:stCondLst>
                                            <p:cond delay="0"/>
                                          </p:stCondLst>
                                        </p:cTn>
                                        <p:tgtEl>
                                          <p:spTgt spid="385">
                                            <p:txEl>
                                              <p:pRg st="1" end="1"/>
                                            </p:txEl>
                                          </p:spTgt>
                                        </p:tgtEl>
                                        <p:attrNameLst>
                                          <p:attrName>style.visibility</p:attrName>
                                        </p:attrNameLst>
                                      </p:cBhvr>
                                      <p:to>
                                        <p:strVal val="visible"/>
                                      </p:to>
                                    </p:set>
                                    <p:anim calcmode="lin" valueType="num">
                                      <p:cBhvr additive="base">
                                        <p:cTn id="29" dur="500" fill="hold"/>
                                        <p:tgtEl>
                                          <p:spTgt spid="385">
                                            <p:txEl>
                                              <p:pRg st="1" end="1"/>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85">
                                            <p:txEl>
                                              <p:pRg st="1" end="1"/>
                                            </p:txEl>
                                          </p:spTgt>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2" fill="hold" nodeType="afterEffect">
                                  <p:stCondLst>
                                    <p:cond delay="0"/>
                                  </p:stCondLst>
                                  <p:childTnLst>
                                    <p:set>
                                      <p:cBhvr>
                                        <p:cTn id="33" dur="1" fill="hold">
                                          <p:stCondLst>
                                            <p:cond delay="0"/>
                                          </p:stCondLst>
                                        </p:cTn>
                                        <p:tgtEl>
                                          <p:spTgt spid="385">
                                            <p:txEl>
                                              <p:pRg st="2" end="2"/>
                                            </p:txEl>
                                          </p:spTgt>
                                        </p:tgtEl>
                                        <p:attrNameLst>
                                          <p:attrName>style.visibility</p:attrName>
                                        </p:attrNameLst>
                                      </p:cBhvr>
                                      <p:to>
                                        <p:strVal val="visible"/>
                                      </p:to>
                                    </p:set>
                                    <p:anim calcmode="lin" valueType="num">
                                      <p:cBhvr additive="base">
                                        <p:cTn id="34" dur="500" fill="hold"/>
                                        <p:tgtEl>
                                          <p:spTgt spid="385">
                                            <p:txEl>
                                              <p:pRg st="2" end="2"/>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85">
                                            <p:txEl>
                                              <p:pRg st="2" end="2"/>
                                            </p:txEl>
                                          </p:spTgt>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 presetClass="entr" presetSubtype="2" fill="hold" nodeType="afterEffect">
                                  <p:stCondLst>
                                    <p:cond delay="0"/>
                                  </p:stCondLst>
                                  <p:childTnLst>
                                    <p:set>
                                      <p:cBhvr>
                                        <p:cTn id="38" dur="1" fill="hold">
                                          <p:stCondLst>
                                            <p:cond delay="0"/>
                                          </p:stCondLst>
                                        </p:cTn>
                                        <p:tgtEl>
                                          <p:spTgt spid="385">
                                            <p:txEl>
                                              <p:pRg st="3" end="3"/>
                                            </p:txEl>
                                          </p:spTgt>
                                        </p:tgtEl>
                                        <p:attrNameLst>
                                          <p:attrName>style.visibility</p:attrName>
                                        </p:attrNameLst>
                                      </p:cBhvr>
                                      <p:to>
                                        <p:strVal val="visible"/>
                                      </p:to>
                                    </p:set>
                                    <p:anim calcmode="lin" valueType="num">
                                      <p:cBhvr additive="base">
                                        <p:cTn id="39" dur="500" fill="hold"/>
                                        <p:tgtEl>
                                          <p:spTgt spid="385">
                                            <p:txEl>
                                              <p:pRg st="3" end="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85">
                                            <p:txEl>
                                              <p:pRg st="3" end="3"/>
                                            </p:txEl>
                                          </p:spTgt>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2" fill="hold" nodeType="afterEffect">
                                  <p:stCondLst>
                                    <p:cond delay="0"/>
                                  </p:stCondLst>
                                  <p:childTnLst>
                                    <p:set>
                                      <p:cBhvr>
                                        <p:cTn id="43" dur="1" fill="hold">
                                          <p:stCondLst>
                                            <p:cond delay="0"/>
                                          </p:stCondLst>
                                        </p:cTn>
                                        <p:tgtEl>
                                          <p:spTgt spid="385">
                                            <p:txEl>
                                              <p:pRg st="4" end="4"/>
                                            </p:txEl>
                                          </p:spTgt>
                                        </p:tgtEl>
                                        <p:attrNameLst>
                                          <p:attrName>style.visibility</p:attrName>
                                        </p:attrNameLst>
                                      </p:cBhvr>
                                      <p:to>
                                        <p:strVal val="visible"/>
                                      </p:to>
                                    </p:set>
                                    <p:anim calcmode="lin" valueType="num">
                                      <p:cBhvr additive="base">
                                        <p:cTn id="44" dur="500" fill="hold"/>
                                        <p:tgtEl>
                                          <p:spTgt spid="385">
                                            <p:txEl>
                                              <p:pRg st="4" end="4"/>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85">
                                            <p:txEl>
                                              <p:pRg st="4" end="4"/>
                                            </p:txEl>
                                          </p:spTgt>
                                        </p:tgtEl>
                                        <p:attrNameLst>
                                          <p:attrName>ppt_y</p:attrName>
                                        </p:attrNameLst>
                                      </p:cBhvr>
                                      <p:tavLst>
                                        <p:tav tm="0">
                                          <p:val>
                                            <p:strVal val="#ppt_y"/>
                                          </p:val>
                                        </p:tav>
                                        <p:tav tm="100000">
                                          <p:val>
                                            <p:strVal val="#ppt_y"/>
                                          </p:val>
                                        </p:tav>
                                      </p:tavLst>
                                    </p:anim>
                                  </p:childTnLst>
                                </p:cTn>
                              </p:par>
                            </p:childTnLst>
                          </p:cTn>
                        </p:par>
                        <p:par>
                          <p:cTn id="46" fill="hold">
                            <p:stCondLst>
                              <p:cond delay="5000"/>
                            </p:stCondLst>
                            <p:childTnLst>
                              <p:par>
                                <p:cTn id="47" presetID="2" presetClass="entr" presetSubtype="2" fill="hold" nodeType="afterEffect">
                                  <p:stCondLst>
                                    <p:cond delay="0"/>
                                  </p:stCondLst>
                                  <p:childTnLst>
                                    <p:set>
                                      <p:cBhvr>
                                        <p:cTn id="48" dur="1" fill="hold">
                                          <p:stCondLst>
                                            <p:cond delay="0"/>
                                          </p:stCondLst>
                                        </p:cTn>
                                        <p:tgtEl>
                                          <p:spTgt spid="385">
                                            <p:txEl>
                                              <p:pRg st="5" end="5"/>
                                            </p:txEl>
                                          </p:spTgt>
                                        </p:tgtEl>
                                        <p:attrNameLst>
                                          <p:attrName>style.visibility</p:attrName>
                                        </p:attrNameLst>
                                      </p:cBhvr>
                                      <p:to>
                                        <p:strVal val="visible"/>
                                      </p:to>
                                    </p:set>
                                    <p:anim calcmode="lin" valueType="num">
                                      <p:cBhvr additive="base">
                                        <p:cTn id="49" dur="500" fill="hold"/>
                                        <p:tgtEl>
                                          <p:spTgt spid="385">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85">
                                            <p:txEl>
                                              <p:pRg st="5" end="5"/>
                                            </p:txEl>
                                          </p:spTgt>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2" fill="hold" nodeType="afterEffect">
                                  <p:stCondLst>
                                    <p:cond delay="0"/>
                                  </p:stCondLst>
                                  <p:childTnLst>
                                    <p:set>
                                      <p:cBhvr>
                                        <p:cTn id="53" dur="1" fill="hold">
                                          <p:stCondLst>
                                            <p:cond delay="0"/>
                                          </p:stCondLst>
                                        </p:cTn>
                                        <p:tgtEl>
                                          <p:spTgt spid="385">
                                            <p:txEl>
                                              <p:pRg st="6" end="6"/>
                                            </p:txEl>
                                          </p:spTgt>
                                        </p:tgtEl>
                                        <p:attrNameLst>
                                          <p:attrName>style.visibility</p:attrName>
                                        </p:attrNameLst>
                                      </p:cBhvr>
                                      <p:to>
                                        <p:strVal val="visible"/>
                                      </p:to>
                                    </p:set>
                                    <p:anim calcmode="lin" valueType="num">
                                      <p:cBhvr additive="base">
                                        <p:cTn id="54" dur="500" fill="hold"/>
                                        <p:tgtEl>
                                          <p:spTgt spid="385">
                                            <p:txEl>
                                              <p:pRg st="6" end="6"/>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8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p:bldLst>
  </p:timing>
</p:sld>
</file>

<file path=ppt/theme/theme1.xml><?xml version="1.0" encoding="utf-8"?>
<a:theme xmlns:a="http://schemas.openxmlformats.org/drawingml/2006/main" name="Roderigo template">
  <a:themeElements>
    <a:clrScheme name="Custom 9">
      <a:dk1>
        <a:srgbClr val="FFFFFF"/>
      </a:dk1>
      <a:lt1>
        <a:srgbClr val="000000"/>
      </a:lt1>
      <a:dk2>
        <a:srgbClr val="FFFFFF"/>
      </a:dk2>
      <a:lt2>
        <a:srgbClr val="000000"/>
      </a:lt2>
      <a:accent1>
        <a:srgbClr val="C094F6"/>
      </a:accent1>
      <a:accent2>
        <a:srgbClr val="C094F6"/>
      </a:accent2>
      <a:accent3>
        <a:srgbClr val="A15EF1"/>
      </a:accent3>
      <a:accent4>
        <a:srgbClr val="C094F6"/>
      </a:accent4>
      <a:accent5>
        <a:srgbClr val="DFC9FA"/>
      </a:accent5>
      <a:accent6>
        <a:srgbClr val="F088C3"/>
      </a:accent6>
      <a:hlink>
        <a:srgbClr val="C094F6"/>
      </a:hlink>
      <a:folHlink>
        <a:srgbClr val="C094F6"/>
      </a:folHlink>
    </a:clrScheme>
    <a:fontScheme name="Custom 1">
      <a:majorFont>
        <a:latin typeface="Cascadia Code"/>
        <a:ea typeface=""/>
        <a:cs typeface=""/>
      </a:majorFont>
      <a:minorFont>
        <a:latin typeface="Miriam Libr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2837</TotalTime>
  <Words>1926</Words>
  <Application>Microsoft Office PowerPoint</Application>
  <PresentationFormat>On-screen Show (16:9)</PresentationFormat>
  <Paragraphs>70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Barlow</vt:lpstr>
      <vt:lpstr>Barlow Light</vt:lpstr>
      <vt:lpstr>Work Sans</vt:lpstr>
      <vt:lpstr>Arial</vt:lpstr>
      <vt:lpstr>Wingdings</vt:lpstr>
      <vt:lpstr>Miriam Libre</vt:lpstr>
      <vt:lpstr>Roderigo template</vt:lpstr>
      <vt:lpstr>PowerPoint Presentation</vt:lpstr>
      <vt:lpstr>Erica</vt:lpstr>
      <vt:lpstr>Entrepreneurship</vt:lpstr>
      <vt:lpstr>About Lambda School</vt:lpstr>
      <vt:lpstr>About Clearcover</vt:lpstr>
      <vt:lpstr>About SoFi</vt:lpstr>
      <vt:lpstr>PowerPoint Presentation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Erica Ingram</dc:creator>
  <cp:lastModifiedBy>Erica Ingram</cp:lastModifiedBy>
  <cp:revision>685</cp:revision>
  <dcterms:modified xsi:type="dcterms:W3CDTF">2024-02-08T05:01:30Z</dcterms:modified>
</cp:coreProperties>
</file>