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350" r:id="rId5"/>
    <p:sldId id="352" r:id="rId6"/>
    <p:sldId id="361" r:id="rId7"/>
    <p:sldId id="365" r:id="rId8"/>
    <p:sldId id="362" r:id="rId9"/>
    <p:sldId id="367" r:id="rId10"/>
    <p:sldId id="368" r:id="rId11"/>
    <p:sldId id="370" r:id="rId12"/>
    <p:sldId id="371" r:id="rId13"/>
    <p:sldId id="372" r:id="rId14"/>
    <p:sldId id="374" r:id="rId15"/>
    <p:sldId id="375" r:id="rId16"/>
    <p:sldId id="376" r:id="rId17"/>
    <p:sldId id="377" r:id="rId18"/>
    <p:sldId id="364" r:id="rId19"/>
    <p:sldId id="343"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814" autoAdjust="0"/>
  </p:normalViewPr>
  <p:slideViewPr>
    <p:cSldViewPr snapToGrid="0">
      <p:cViewPr varScale="1">
        <p:scale>
          <a:sx n="162" d="100"/>
          <a:sy n="162" d="100"/>
        </p:scale>
        <p:origin x="1136"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31/12/2022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376219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3820424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835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3547352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1805860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16</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253732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311647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157095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62996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379700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GB"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r>
              <a:rPr lang="de-DE" noProof="0">
                <a:latin typeface="+mn-lt"/>
              </a:rPr>
              <a:t>21 November, 2022</a:t>
            </a:r>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a:t>Muesli Distribution</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GB"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GB"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GB"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GB"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r>
              <a:rPr lang="de-DE" noProof="0">
                <a:latin typeface="+mn-lt"/>
              </a:rPr>
              <a:t>21 November, 2022</a:t>
            </a:r>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a:t>Muesli Distribution</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GB"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GB"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GB"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GB"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GB"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GB"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r>
              <a:rPr lang="de-DE" noProof="0">
                <a:latin typeface="+mn-lt"/>
              </a:rPr>
              <a:t>21 November, 2022</a:t>
            </a:r>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a:t>Muesli Distribution</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GB"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GB"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GB"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r>
              <a:rPr lang="de-DE" noProof="0">
                <a:latin typeface="+mn-lt"/>
              </a:rPr>
              <a:t>21 November, 2022</a:t>
            </a:r>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a:t>Muesli Distribution</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GB"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GB"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r>
              <a:rPr lang="de-DE" noProof="0">
                <a:latin typeface="+mn-lt"/>
              </a:rPr>
              <a:t>21 November, 2022</a:t>
            </a:r>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a:t>Muesli Distribution</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GB"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GB"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GB" noProof="0"/>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Master title style</a:t>
            </a:r>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r>
              <a:rPr lang="de-DE" noProof="0">
                <a:latin typeface="+mn-lt"/>
              </a:rPr>
              <a:t>21 November, 2022</a:t>
            </a:r>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Muesli Distribution</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GB" noProof="0"/>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r>
              <a:rPr lang="de-DE" noProof="0">
                <a:latin typeface="+mn-lt"/>
              </a:rPr>
              <a:t>21 November, 2022</a:t>
            </a:r>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Muesli Distribution</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GB"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GB"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GB"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GB"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GB"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r>
              <a:rPr lang="de-DE" noProof="0">
                <a:latin typeface="+mn-lt"/>
              </a:rPr>
              <a:t>21 November, 2022</a:t>
            </a:r>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a:t>Muesli Distribution</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GB" noProof="0"/>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GB"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GB"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GB"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GB"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r>
              <a:rPr lang="de-DE" noProof="0">
                <a:latin typeface="+mn-lt"/>
              </a:rPr>
              <a:t>21 November, 2022</a:t>
            </a:r>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Muesli Distribution</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r>
              <a:rPr lang="de-DE" noProof="0">
                <a:latin typeface="+mn-lt"/>
              </a:rPr>
              <a:t>21 November, 2022</a:t>
            </a:r>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Muesli Distribution</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3" y="2600907"/>
            <a:ext cx="5491571" cy="1321754"/>
          </a:xfrm>
        </p:spPr>
        <p:txBody>
          <a:bodyPr rtlCol="0"/>
          <a:lstStyle/>
          <a:p>
            <a:pPr rtl="0"/>
            <a:r>
              <a:rPr lang="en-GB" sz="4000" dirty="0"/>
              <a:t>MUESLI DISTRIBUTION COMPANY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GB" b="1" dirty="0"/>
              <a:t>A Data </a:t>
            </a:r>
            <a:r>
              <a:rPr lang="en-GB" dirty="0"/>
              <a:t>Analytics Project Presentation</a:t>
            </a:r>
          </a:p>
          <a:p>
            <a:pPr rtl="0"/>
            <a:r>
              <a:rPr lang="en-GB" dirty="0"/>
              <a:t>November, 2022</a:t>
            </a:r>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0" y="375930"/>
            <a:ext cx="7754050" cy="500575"/>
          </a:xfrm>
        </p:spPr>
        <p:txBody>
          <a:bodyPr rtlCol="0">
            <a:normAutofit/>
          </a:bodyPr>
          <a:lstStyle/>
          <a:p>
            <a:pPr rtl="0"/>
            <a:r>
              <a:rPr lang="en-GB" sz="2000" b="1" dirty="0"/>
              <a:t>KPI 4 – On-Time Ready-to-Ship Rate (Monthly and </a:t>
            </a:r>
            <a:r>
              <a:rPr lang="en-GB" sz="2000" dirty="0"/>
              <a:t>Year</a:t>
            </a:r>
            <a:r>
              <a:rPr lang="en-GB" sz="2000" b="1" dirty="0"/>
              <a:t>ly)</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79070"/>
            <a:ext cx="523240" cy="247651"/>
          </a:xfrm>
        </p:spPr>
        <p:txBody>
          <a:bodyPr rtlCol="0"/>
          <a:lstStyle/>
          <a:p>
            <a:pPr rtl="0"/>
            <a:fld id="{294A09A9-5501-47C1-A89A-A340965A2BE2}" type="slidenum">
              <a:rPr lang="en-GB" smtClean="0"/>
              <a:pPr rtl="0"/>
              <a:t>10</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79070"/>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79070"/>
            <a:ext cx="1313180" cy="247651"/>
          </a:xfrm>
        </p:spPr>
        <p:txBody>
          <a:bodyPr rtlCol="0"/>
          <a:lstStyle/>
          <a:p>
            <a:pPr rtl="0"/>
            <a:r>
              <a:rPr lang="de-DE"/>
              <a:t>21 November, 2022</a:t>
            </a:r>
            <a:endParaRPr lang="en-GB"/>
          </a:p>
        </p:txBody>
      </p:sp>
      <p:sp>
        <p:nvSpPr>
          <p:cNvPr id="8" name="Rectangle 7">
            <a:extLst>
              <a:ext uri="{FF2B5EF4-FFF2-40B4-BE49-F238E27FC236}">
                <a16:creationId xmlns:a16="http://schemas.microsoft.com/office/drawing/2014/main" id="{3110E360-7A07-D603-3B72-781160943FD5}"/>
              </a:ext>
            </a:extLst>
          </p:cNvPr>
          <p:cNvSpPr/>
          <p:nvPr/>
        </p:nvSpPr>
        <p:spPr>
          <a:xfrm>
            <a:off x="3648338" y="4769247"/>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0.70</a:t>
            </a:r>
          </a:p>
        </p:txBody>
      </p:sp>
      <p:sp>
        <p:nvSpPr>
          <p:cNvPr id="9" name="Rectangle 8">
            <a:extLst>
              <a:ext uri="{FF2B5EF4-FFF2-40B4-BE49-F238E27FC236}">
                <a16:creationId xmlns:a16="http://schemas.microsoft.com/office/drawing/2014/main" id="{90FD6E10-7453-EBCC-8AF6-4CF5ABFB8573}"/>
              </a:ext>
            </a:extLst>
          </p:cNvPr>
          <p:cNvSpPr/>
          <p:nvPr/>
        </p:nvSpPr>
        <p:spPr>
          <a:xfrm>
            <a:off x="9901291" y="4769247"/>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0.32</a:t>
            </a:r>
          </a:p>
        </p:txBody>
      </p:sp>
      <p:sp>
        <p:nvSpPr>
          <p:cNvPr id="11" name="Rectangle 10">
            <a:extLst>
              <a:ext uri="{FF2B5EF4-FFF2-40B4-BE49-F238E27FC236}">
                <a16:creationId xmlns:a16="http://schemas.microsoft.com/office/drawing/2014/main" id="{27DAA9F0-6899-C503-FB4C-86886B9A4540}"/>
              </a:ext>
            </a:extLst>
          </p:cNvPr>
          <p:cNvSpPr/>
          <p:nvPr/>
        </p:nvSpPr>
        <p:spPr>
          <a:xfrm>
            <a:off x="3648339" y="5258930"/>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0.75</a:t>
            </a:r>
          </a:p>
        </p:txBody>
      </p:sp>
      <p:sp>
        <p:nvSpPr>
          <p:cNvPr id="13" name="Rectangle 12">
            <a:extLst>
              <a:ext uri="{FF2B5EF4-FFF2-40B4-BE49-F238E27FC236}">
                <a16:creationId xmlns:a16="http://schemas.microsoft.com/office/drawing/2014/main" id="{B154BFE7-9C5D-1A66-6605-906B8F184780}"/>
              </a:ext>
            </a:extLst>
          </p:cNvPr>
          <p:cNvSpPr/>
          <p:nvPr/>
        </p:nvSpPr>
        <p:spPr>
          <a:xfrm>
            <a:off x="9901291" y="5258930"/>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0.34</a:t>
            </a:r>
          </a:p>
        </p:txBody>
      </p:sp>
      <p:sp>
        <p:nvSpPr>
          <p:cNvPr id="18" name="TextBox 17">
            <a:extLst>
              <a:ext uri="{FF2B5EF4-FFF2-40B4-BE49-F238E27FC236}">
                <a16:creationId xmlns:a16="http://schemas.microsoft.com/office/drawing/2014/main" id="{6CE6E14C-A494-0313-3547-763DC9618991}"/>
              </a:ext>
            </a:extLst>
          </p:cNvPr>
          <p:cNvSpPr txBox="1"/>
          <p:nvPr/>
        </p:nvSpPr>
        <p:spPr>
          <a:xfrm>
            <a:off x="471387" y="4760374"/>
            <a:ext cx="2676698" cy="338554"/>
          </a:xfrm>
          <a:prstGeom prst="rect">
            <a:avLst/>
          </a:prstGeom>
          <a:noFill/>
        </p:spPr>
        <p:txBody>
          <a:bodyPr wrap="square">
            <a:spAutoFit/>
          </a:bodyPr>
          <a:lstStyle/>
          <a:p>
            <a:pPr algn="ctr" rtl="0"/>
            <a:r>
              <a:rPr lang="en-GB" sz="1600" dirty="0">
                <a:solidFill>
                  <a:schemeClr val="bg1"/>
                </a:solidFill>
              </a:rPr>
              <a:t>On-Time RTS Rate - 2019</a:t>
            </a:r>
            <a:endParaRPr lang="en-GB" sz="1600" b="0" i="0" noProof="0" dirty="0">
              <a:solidFill>
                <a:schemeClr val="bg1"/>
              </a:solidFill>
              <a:latin typeface="+mn-lt"/>
            </a:endParaRPr>
          </a:p>
        </p:txBody>
      </p:sp>
      <p:sp>
        <p:nvSpPr>
          <p:cNvPr id="19" name="TextBox 18">
            <a:extLst>
              <a:ext uri="{FF2B5EF4-FFF2-40B4-BE49-F238E27FC236}">
                <a16:creationId xmlns:a16="http://schemas.microsoft.com/office/drawing/2014/main" id="{FA321537-A63C-0011-B9F4-29F666CB850F}"/>
              </a:ext>
            </a:extLst>
          </p:cNvPr>
          <p:cNvSpPr txBox="1"/>
          <p:nvPr/>
        </p:nvSpPr>
        <p:spPr>
          <a:xfrm>
            <a:off x="409042" y="5253765"/>
            <a:ext cx="2801388" cy="338554"/>
          </a:xfrm>
          <a:prstGeom prst="rect">
            <a:avLst/>
          </a:prstGeom>
          <a:noFill/>
        </p:spPr>
        <p:txBody>
          <a:bodyPr wrap="square">
            <a:spAutoFit/>
          </a:bodyPr>
          <a:lstStyle/>
          <a:p>
            <a:pPr algn="ctr" rtl="0"/>
            <a:r>
              <a:rPr lang="en-GB" sz="1600" dirty="0">
                <a:solidFill>
                  <a:schemeClr val="bg1"/>
                </a:solidFill>
              </a:rPr>
              <a:t>On-Time RTS Rate - 2020</a:t>
            </a:r>
            <a:endParaRPr lang="en-GB" sz="1600" b="0" i="0" noProof="0" dirty="0">
              <a:solidFill>
                <a:schemeClr val="bg1"/>
              </a:solidFill>
              <a:latin typeface="+mn-lt"/>
            </a:endParaRPr>
          </a:p>
        </p:txBody>
      </p:sp>
      <p:sp>
        <p:nvSpPr>
          <p:cNvPr id="20" name="TextBox 19">
            <a:extLst>
              <a:ext uri="{FF2B5EF4-FFF2-40B4-BE49-F238E27FC236}">
                <a16:creationId xmlns:a16="http://schemas.microsoft.com/office/drawing/2014/main" id="{7B692B72-29ED-45D1-F6EF-E4929703374F}"/>
              </a:ext>
            </a:extLst>
          </p:cNvPr>
          <p:cNvSpPr txBox="1"/>
          <p:nvPr/>
        </p:nvSpPr>
        <p:spPr>
          <a:xfrm>
            <a:off x="6658828" y="4760374"/>
            <a:ext cx="2676698" cy="338554"/>
          </a:xfrm>
          <a:prstGeom prst="rect">
            <a:avLst/>
          </a:prstGeom>
          <a:noFill/>
        </p:spPr>
        <p:txBody>
          <a:bodyPr wrap="square">
            <a:spAutoFit/>
          </a:bodyPr>
          <a:lstStyle/>
          <a:p>
            <a:pPr algn="ctr" rtl="0"/>
            <a:r>
              <a:rPr lang="en-GB" sz="1600" dirty="0">
                <a:solidFill>
                  <a:schemeClr val="bg1"/>
                </a:solidFill>
              </a:rPr>
              <a:t>On-Time RTS Rate - 2019</a:t>
            </a:r>
            <a:endParaRPr lang="en-GB" sz="1600" b="0" i="0" noProof="0" dirty="0">
              <a:solidFill>
                <a:schemeClr val="bg1"/>
              </a:solidFill>
              <a:latin typeface="+mn-lt"/>
            </a:endParaRPr>
          </a:p>
        </p:txBody>
      </p:sp>
      <p:sp>
        <p:nvSpPr>
          <p:cNvPr id="21" name="TextBox 20">
            <a:extLst>
              <a:ext uri="{FF2B5EF4-FFF2-40B4-BE49-F238E27FC236}">
                <a16:creationId xmlns:a16="http://schemas.microsoft.com/office/drawing/2014/main" id="{FD7AA209-8233-D3CC-83FF-CA63CB1413D8}"/>
              </a:ext>
            </a:extLst>
          </p:cNvPr>
          <p:cNvSpPr txBox="1"/>
          <p:nvPr/>
        </p:nvSpPr>
        <p:spPr>
          <a:xfrm>
            <a:off x="6596483" y="5253765"/>
            <a:ext cx="2801388" cy="338554"/>
          </a:xfrm>
          <a:prstGeom prst="rect">
            <a:avLst/>
          </a:prstGeom>
          <a:noFill/>
        </p:spPr>
        <p:txBody>
          <a:bodyPr wrap="square">
            <a:spAutoFit/>
          </a:bodyPr>
          <a:lstStyle/>
          <a:p>
            <a:pPr algn="ctr" rtl="0"/>
            <a:r>
              <a:rPr lang="en-GB" sz="1600" dirty="0">
                <a:solidFill>
                  <a:schemeClr val="bg1"/>
                </a:solidFill>
              </a:rPr>
              <a:t>On-Time RTS Rate - 2020</a:t>
            </a:r>
            <a:endParaRPr lang="en-GB" sz="1600" b="0" i="0" noProof="0" dirty="0">
              <a:solidFill>
                <a:schemeClr val="bg1"/>
              </a:solidFill>
              <a:latin typeface="+mn-lt"/>
            </a:endParaRPr>
          </a:p>
        </p:txBody>
      </p:sp>
      <p:pic>
        <p:nvPicPr>
          <p:cNvPr id="7" name="Picture 6">
            <a:extLst>
              <a:ext uri="{FF2B5EF4-FFF2-40B4-BE49-F238E27FC236}">
                <a16:creationId xmlns:a16="http://schemas.microsoft.com/office/drawing/2014/main" id="{62C58425-0CFA-31F0-1591-634B22C9CA95}"/>
              </a:ext>
            </a:extLst>
          </p:cNvPr>
          <p:cNvPicPr>
            <a:picLocks noChangeAspect="1"/>
          </p:cNvPicPr>
          <p:nvPr/>
        </p:nvPicPr>
        <p:blipFill>
          <a:blip r:embed="rId3"/>
          <a:stretch>
            <a:fillRect/>
          </a:stretch>
        </p:blipFill>
        <p:spPr>
          <a:xfrm>
            <a:off x="281972" y="1317096"/>
            <a:ext cx="5420295" cy="3152841"/>
          </a:xfrm>
          <a:prstGeom prst="rect">
            <a:avLst/>
          </a:prstGeom>
        </p:spPr>
      </p:pic>
      <p:pic>
        <p:nvPicPr>
          <p:cNvPr id="14" name="Picture 13">
            <a:extLst>
              <a:ext uri="{FF2B5EF4-FFF2-40B4-BE49-F238E27FC236}">
                <a16:creationId xmlns:a16="http://schemas.microsoft.com/office/drawing/2014/main" id="{619A2629-A713-6D86-0497-B00DB5D30214}"/>
              </a:ext>
            </a:extLst>
          </p:cNvPr>
          <p:cNvPicPr>
            <a:picLocks noChangeAspect="1"/>
          </p:cNvPicPr>
          <p:nvPr/>
        </p:nvPicPr>
        <p:blipFill>
          <a:blip r:embed="rId4"/>
          <a:stretch>
            <a:fillRect/>
          </a:stretch>
        </p:blipFill>
        <p:spPr>
          <a:xfrm>
            <a:off x="6489735" y="1317096"/>
            <a:ext cx="5420295" cy="3152841"/>
          </a:xfrm>
          <a:prstGeom prst="rect">
            <a:avLst/>
          </a:prstGeom>
        </p:spPr>
      </p:pic>
      <p:sp>
        <p:nvSpPr>
          <p:cNvPr id="16" name="TextBox 15">
            <a:extLst>
              <a:ext uri="{FF2B5EF4-FFF2-40B4-BE49-F238E27FC236}">
                <a16:creationId xmlns:a16="http://schemas.microsoft.com/office/drawing/2014/main" id="{2022678E-5601-DBF5-9FE4-37E5B69248B6}"/>
              </a:ext>
            </a:extLst>
          </p:cNvPr>
          <p:cNvSpPr txBox="1"/>
          <p:nvPr/>
        </p:nvSpPr>
        <p:spPr>
          <a:xfrm>
            <a:off x="154434" y="5882756"/>
            <a:ext cx="5547833" cy="584775"/>
          </a:xfrm>
          <a:prstGeom prst="rect">
            <a:avLst/>
          </a:prstGeom>
          <a:noFill/>
          <a:ln>
            <a:solidFill>
              <a:schemeClr val="tx1">
                <a:lumMod val="85000"/>
              </a:schemeClr>
            </a:solidFill>
          </a:ln>
        </p:spPr>
        <p:txBody>
          <a:bodyPr wrap="square" rtlCol="0">
            <a:spAutoFit/>
          </a:bodyPr>
          <a:lstStyle/>
          <a:p>
            <a:pPr marL="171450" indent="-171450">
              <a:buFont typeface="Arial" panose="020B0604020202020204" pitchFamily="34" charset="0"/>
              <a:buChar char="•"/>
            </a:pPr>
            <a:r>
              <a:rPr lang="en-DE" sz="800" dirty="0">
                <a:solidFill>
                  <a:schemeClr val="bg1"/>
                </a:solidFill>
              </a:rPr>
              <a:t>On-time ready_to_ship rate is well above the average, with some months recording as high as 0.9. The average score started to see some improvements in 2020</a:t>
            </a:r>
          </a:p>
          <a:p>
            <a:pPr marL="171450" indent="-171450">
              <a:buFont typeface="Arial" panose="020B0604020202020204" pitchFamily="34" charset="0"/>
              <a:buChar char="•"/>
            </a:pPr>
            <a:r>
              <a:rPr lang="en-DE" sz="800" dirty="0">
                <a:solidFill>
                  <a:schemeClr val="bg1"/>
                </a:solidFill>
              </a:rPr>
              <a:t>PS - Both orders data and on-truck scan date data used to analyze this KPI are complete data sets hence the reason for the data spanning the twelve months of both years</a:t>
            </a:r>
          </a:p>
        </p:txBody>
      </p:sp>
      <p:sp>
        <p:nvSpPr>
          <p:cNvPr id="17" name="TextBox 16">
            <a:extLst>
              <a:ext uri="{FF2B5EF4-FFF2-40B4-BE49-F238E27FC236}">
                <a16:creationId xmlns:a16="http://schemas.microsoft.com/office/drawing/2014/main" id="{B8F5B4E2-ABAD-8B97-E98C-FFD6F8A774C1}"/>
              </a:ext>
            </a:extLst>
          </p:cNvPr>
          <p:cNvSpPr txBox="1"/>
          <p:nvPr/>
        </p:nvSpPr>
        <p:spPr>
          <a:xfrm>
            <a:off x="6489734" y="5882756"/>
            <a:ext cx="5420295" cy="461665"/>
          </a:xfrm>
          <a:prstGeom prst="rect">
            <a:avLst/>
          </a:prstGeom>
          <a:noFill/>
          <a:ln>
            <a:solidFill>
              <a:schemeClr val="tx1">
                <a:lumMod val="85000"/>
              </a:schemeClr>
            </a:solidFill>
          </a:ln>
        </p:spPr>
        <p:txBody>
          <a:bodyPr wrap="square" rtlCol="0">
            <a:spAutoFit/>
          </a:bodyPr>
          <a:lstStyle/>
          <a:p>
            <a:pPr marL="171450" indent="-171450">
              <a:buFont typeface="Arial" panose="020B0604020202020204" pitchFamily="34" charset="0"/>
              <a:buChar char="•"/>
            </a:pPr>
            <a:r>
              <a:rPr lang="en-DE" sz="800" dirty="0">
                <a:solidFill>
                  <a:schemeClr val="bg1"/>
                </a:solidFill>
              </a:rPr>
              <a:t>The on-time ready-to-ship rate for standard orders was </a:t>
            </a:r>
            <a:r>
              <a:rPr lang="en-DE" sz="800" b="1" dirty="0">
                <a:solidFill>
                  <a:schemeClr val="bg1"/>
                </a:solidFill>
              </a:rPr>
              <a:t>below average</a:t>
            </a:r>
            <a:r>
              <a:rPr lang="en-DE" sz="800" dirty="0">
                <a:solidFill>
                  <a:schemeClr val="bg1"/>
                </a:solidFill>
              </a:rPr>
              <a:t>. This indicator buttresses what previous KPIs highlighted – order lead time and order cycle time. Most standard orders were not processed on schedule, as seen in the order cycle time, and this undoubtedly contributed to the prolonged order lead time.</a:t>
            </a:r>
          </a:p>
        </p:txBody>
      </p:sp>
    </p:spTree>
    <p:extLst>
      <p:ext uri="{BB962C8B-B14F-4D97-AF65-F5344CB8AC3E}">
        <p14:creationId xmlns:p14="http://schemas.microsoft.com/office/powerpoint/2010/main" val="243083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0" y="375930"/>
            <a:ext cx="7102539" cy="500575"/>
          </a:xfrm>
        </p:spPr>
        <p:txBody>
          <a:bodyPr rtlCol="0">
            <a:normAutofit/>
          </a:bodyPr>
          <a:lstStyle/>
          <a:p>
            <a:pPr rtl="0"/>
            <a:r>
              <a:rPr lang="en-GB" sz="2000" b="1" dirty="0"/>
              <a:t>KPI 5 – On-Time </a:t>
            </a:r>
            <a:r>
              <a:rPr lang="en-GB" sz="2000" dirty="0"/>
              <a:t>Delivery</a:t>
            </a:r>
            <a:r>
              <a:rPr lang="en-GB" sz="2000" b="1" dirty="0"/>
              <a:t> Rate (Monthly and </a:t>
            </a:r>
            <a:r>
              <a:rPr lang="en-GB" sz="2000" dirty="0"/>
              <a:t>Year</a:t>
            </a:r>
            <a:r>
              <a:rPr lang="en-GB" sz="2000" b="1" dirty="0"/>
              <a:t>ly)</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94834"/>
            <a:ext cx="523240" cy="247651"/>
          </a:xfrm>
        </p:spPr>
        <p:txBody>
          <a:bodyPr rtlCol="0"/>
          <a:lstStyle/>
          <a:p>
            <a:pPr rtl="0"/>
            <a:fld id="{294A09A9-5501-47C1-A89A-A340965A2BE2}" type="slidenum">
              <a:rPr lang="en-GB" smtClean="0"/>
              <a:pPr rtl="0"/>
              <a:t>11</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94834"/>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94834"/>
            <a:ext cx="1313180" cy="247651"/>
          </a:xfrm>
        </p:spPr>
        <p:txBody>
          <a:bodyPr rtlCol="0"/>
          <a:lstStyle/>
          <a:p>
            <a:pPr rtl="0"/>
            <a:r>
              <a:rPr lang="de-DE"/>
              <a:t>21 November, 2022</a:t>
            </a:r>
            <a:endParaRPr lang="en-GB"/>
          </a:p>
        </p:txBody>
      </p:sp>
      <p:sp>
        <p:nvSpPr>
          <p:cNvPr id="11" name="Rectangle 10">
            <a:extLst>
              <a:ext uri="{FF2B5EF4-FFF2-40B4-BE49-F238E27FC236}">
                <a16:creationId xmlns:a16="http://schemas.microsoft.com/office/drawing/2014/main" id="{27DAA9F0-6899-C503-FB4C-86886B9A4540}"/>
              </a:ext>
            </a:extLst>
          </p:cNvPr>
          <p:cNvSpPr/>
          <p:nvPr/>
        </p:nvSpPr>
        <p:spPr>
          <a:xfrm>
            <a:off x="7449731" y="5225236"/>
            <a:ext cx="1313181" cy="3515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0.78</a:t>
            </a:r>
          </a:p>
        </p:txBody>
      </p:sp>
      <p:sp>
        <p:nvSpPr>
          <p:cNvPr id="18" name="TextBox 17">
            <a:extLst>
              <a:ext uri="{FF2B5EF4-FFF2-40B4-BE49-F238E27FC236}">
                <a16:creationId xmlns:a16="http://schemas.microsoft.com/office/drawing/2014/main" id="{6CE6E14C-A494-0313-3547-763DC9618991}"/>
              </a:ext>
            </a:extLst>
          </p:cNvPr>
          <p:cNvSpPr txBox="1"/>
          <p:nvPr/>
        </p:nvSpPr>
        <p:spPr>
          <a:xfrm>
            <a:off x="4249111" y="4726680"/>
            <a:ext cx="2700366" cy="338554"/>
          </a:xfrm>
          <a:prstGeom prst="rect">
            <a:avLst/>
          </a:prstGeom>
          <a:noFill/>
        </p:spPr>
        <p:txBody>
          <a:bodyPr wrap="square">
            <a:spAutoFit/>
          </a:bodyPr>
          <a:lstStyle/>
          <a:p>
            <a:pPr algn="ctr" rtl="0"/>
            <a:r>
              <a:rPr lang="en-GB" sz="1600" dirty="0">
                <a:solidFill>
                  <a:schemeClr val="bg1"/>
                </a:solidFill>
              </a:rPr>
              <a:t>On-Time Delivery Rate - 2019</a:t>
            </a:r>
            <a:endParaRPr lang="en-GB" sz="1600" b="0" i="0" noProof="0" dirty="0">
              <a:solidFill>
                <a:schemeClr val="bg1"/>
              </a:solidFill>
              <a:latin typeface="+mn-lt"/>
            </a:endParaRPr>
          </a:p>
        </p:txBody>
      </p:sp>
      <p:sp>
        <p:nvSpPr>
          <p:cNvPr id="19" name="TextBox 18">
            <a:extLst>
              <a:ext uri="{FF2B5EF4-FFF2-40B4-BE49-F238E27FC236}">
                <a16:creationId xmlns:a16="http://schemas.microsoft.com/office/drawing/2014/main" id="{FA321537-A63C-0011-B9F4-29F666CB850F}"/>
              </a:ext>
            </a:extLst>
          </p:cNvPr>
          <p:cNvSpPr txBox="1"/>
          <p:nvPr/>
        </p:nvSpPr>
        <p:spPr>
          <a:xfrm>
            <a:off x="4210434" y="5220071"/>
            <a:ext cx="2801388" cy="338554"/>
          </a:xfrm>
          <a:prstGeom prst="rect">
            <a:avLst/>
          </a:prstGeom>
          <a:noFill/>
        </p:spPr>
        <p:txBody>
          <a:bodyPr wrap="square">
            <a:spAutoFit/>
          </a:bodyPr>
          <a:lstStyle/>
          <a:p>
            <a:pPr algn="ctr" rtl="0"/>
            <a:r>
              <a:rPr lang="en-GB" sz="1600" dirty="0">
                <a:solidFill>
                  <a:schemeClr val="bg1"/>
                </a:solidFill>
              </a:rPr>
              <a:t>On-Time Delivery Rate - 2020</a:t>
            </a:r>
            <a:endParaRPr lang="en-GB" sz="1600" b="0" i="0" noProof="0" dirty="0">
              <a:solidFill>
                <a:schemeClr val="bg1"/>
              </a:solidFill>
              <a:latin typeface="+mn-lt"/>
            </a:endParaRPr>
          </a:p>
        </p:txBody>
      </p:sp>
      <p:sp>
        <p:nvSpPr>
          <p:cNvPr id="7" name="Rectangle 6">
            <a:extLst>
              <a:ext uri="{FF2B5EF4-FFF2-40B4-BE49-F238E27FC236}">
                <a16:creationId xmlns:a16="http://schemas.microsoft.com/office/drawing/2014/main" id="{2F8746AB-9399-72AF-1826-571E355A553E}"/>
              </a:ext>
            </a:extLst>
          </p:cNvPr>
          <p:cNvSpPr/>
          <p:nvPr/>
        </p:nvSpPr>
        <p:spPr>
          <a:xfrm>
            <a:off x="7449731" y="4735553"/>
            <a:ext cx="1313181" cy="3515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0.81</a:t>
            </a:r>
          </a:p>
        </p:txBody>
      </p:sp>
      <p:pic>
        <p:nvPicPr>
          <p:cNvPr id="3" name="Picture 2">
            <a:extLst>
              <a:ext uri="{FF2B5EF4-FFF2-40B4-BE49-F238E27FC236}">
                <a16:creationId xmlns:a16="http://schemas.microsoft.com/office/drawing/2014/main" id="{D7A7B346-29F3-2930-E4AC-E50AF6D9F065}"/>
              </a:ext>
            </a:extLst>
          </p:cNvPr>
          <p:cNvPicPr>
            <a:picLocks noChangeAspect="1"/>
          </p:cNvPicPr>
          <p:nvPr/>
        </p:nvPicPr>
        <p:blipFill>
          <a:blip r:embed="rId3"/>
          <a:stretch>
            <a:fillRect/>
          </a:stretch>
        </p:blipFill>
        <p:spPr>
          <a:xfrm>
            <a:off x="3423803" y="1181130"/>
            <a:ext cx="5727043" cy="3331268"/>
          </a:xfrm>
          <a:prstGeom prst="rect">
            <a:avLst/>
          </a:prstGeom>
        </p:spPr>
      </p:pic>
      <p:sp>
        <p:nvSpPr>
          <p:cNvPr id="8" name="TextBox 7">
            <a:extLst>
              <a:ext uri="{FF2B5EF4-FFF2-40B4-BE49-F238E27FC236}">
                <a16:creationId xmlns:a16="http://schemas.microsoft.com/office/drawing/2014/main" id="{E8D6B4B3-FE1C-A038-4F38-D207448569E1}"/>
              </a:ext>
            </a:extLst>
          </p:cNvPr>
          <p:cNvSpPr txBox="1"/>
          <p:nvPr/>
        </p:nvSpPr>
        <p:spPr>
          <a:xfrm>
            <a:off x="2983768" y="5711231"/>
            <a:ext cx="6607111" cy="830997"/>
          </a:xfrm>
          <a:prstGeom prst="rect">
            <a:avLst/>
          </a:prstGeom>
          <a:noFill/>
          <a:ln>
            <a:solidFill>
              <a:schemeClr val="tx1">
                <a:lumMod val="85000"/>
              </a:schemeClr>
            </a:solidFill>
          </a:ln>
        </p:spPr>
        <p:txBody>
          <a:bodyPr wrap="square" rtlCol="0">
            <a:spAutoFit/>
          </a:bodyPr>
          <a:lstStyle/>
          <a:p>
            <a:pPr marL="171450" indent="-171450">
              <a:buFont typeface="Arial" panose="020B0604020202020204" pitchFamily="34" charset="0"/>
              <a:buChar char="•"/>
            </a:pPr>
            <a:r>
              <a:rPr lang="en-DE" sz="800" dirty="0">
                <a:solidFill>
                  <a:schemeClr val="bg1"/>
                </a:solidFill>
              </a:rPr>
              <a:t>The chart above showed the rate of on-time delivery for the months when there was a marketing promotion that provided a means of obtaining data on the delivery date of an order.</a:t>
            </a:r>
          </a:p>
          <a:p>
            <a:pPr marL="171450" indent="-171450">
              <a:buFont typeface="Arial" panose="020B0604020202020204" pitchFamily="34" charset="0"/>
              <a:buChar char="•"/>
            </a:pPr>
            <a:r>
              <a:rPr lang="en-DE" sz="800" dirty="0">
                <a:solidFill>
                  <a:schemeClr val="bg1"/>
                </a:solidFill>
              </a:rPr>
              <a:t>There is no distinction between express and standard deliveries in terms of delivery duration. The promise from the logistics company was simply three days’ delivery for orders.</a:t>
            </a:r>
          </a:p>
          <a:p>
            <a:pPr marL="171450" indent="-171450">
              <a:buFont typeface="Arial" panose="020B0604020202020204" pitchFamily="34" charset="0"/>
              <a:buChar char="•"/>
            </a:pPr>
            <a:r>
              <a:rPr lang="en-DE" sz="800" dirty="0">
                <a:solidFill>
                  <a:schemeClr val="bg1"/>
                </a:solidFill>
              </a:rPr>
              <a:t>Above average on-time delivery rate. </a:t>
            </a:r>
            <a:r>
              <a:rPr lang="de-DE" sz="800" dirty="0" err="1">
                <a:solidFill>
                  <a:schemeClr val="bg1"/>
                </a:solidFill>
              </a:rPr>
              <a:t>There</a:t>
            </a:r>
            <a:r>
              <a:rPr lang="en-DE" sz="800" dirty="0">
                <a:solidFill>
                  <a:schemeClr val="bg1"/>
                </a:solidFill>
              </a:rPr>
              <a:t> was a decline in the rate in 2020, mainly in the last two months. The reason for this has yet to be verified, as this could have resulted from the promotion ending or the logistics company taking more time to deliver the orders.</a:t>
            </a:r>
          </a:p>
        </p:txBody>
      </p:sp>
    </p:spTree>
    <p:extLst>
      <p:ext uri="{BB962C8B-B14F-4D97-AF65-F5344CB8AC3E}">
        <p14:creationId xmlns:p14="http://schemas.microsoft.com/office/powerpoint/2010/main" val="183787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1" y="375930"/>
            <a:ext cx="5032040" cy="500575"/>
          </a:xfrm>
        </p:spPr>
        <p:txBody>
          <a:bodyPr rtlCol="0">
            <a:normAutofit/>
          </a:bodyPr>
          <a:lstStyle/>
          <a:p>
            <a:pPr rtl="0"/>
            <a:r>
              <a:rPr lang="en-GB" sz="2000" dirty="0"/>
              <a:t>Correlation Matrix</a:t>
            </a:r>
            <a:endParaRPr lang="en-GB" sz="2000" b="1" dirty="0"/>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79064"/>
            <a:ext cx="523240" cy="247651"/>
          </a:xfrm>
        </p:spPr>
        <p:txBody>
          <a:bodyPr rtlCol="0"/>
          <a:lstStyle/>
          <a:p>
            <a:pPr rtl="0"/>
            <a:fld id="{294A09A9-5501-47C1-A89A-A340965A2BE2}" type="slidenum">
              <a:rPr lang="en-GB" smtClean="0"/>
              <a:pPr rtl="0"/>
              <a:t>12</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79064"/>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79064"/>
            <a:ext cx="1313180" cy="247651"/>
          </a:xfrm>
        </p:spPr>
        <p:txBody>
          <a:bodyPr rtlCol="0"/>
          <a:lstStyle/>
          <a:p>
            <a:pPr rtl="0"/>
            <a:r>
              <a:rPr lang="de-DE"/>
              <a:t>21 November, 2022</a:t>
            </a:r>
            <a:endParaRPr lang="en-GB"/>
          </a:p>
        </p:txBody>
      </p:sp>
      <p:sp>
        <p:nvSpPr>
          <p:cNvPr id="9" name="TextBox 8">
            <a:extLst>
              <a:ext uri="{FF2B5EF4-FFF2-40B4-BE49-F238E27FC236}">
                <a16:creationId xmlns:a16="http://schemas.microsoft.com/office/drawing/2014/main" id="{C6A6FBBF-B7A9-7655-E8DF-CA1859D37223}"/>
              </a:ext>
            </a:extLst>
          </p:cNvPr>
          <p:cNvSpPr txBox="1"/>
          <p:nvPr/>
        </p:nvSpPr>
        <p:spPr>
          <a:xfrm>
            <a:off x="6736631" y="5045165"/>
            <a:ext cx="4519947" cy="584775"/>
          </a:xfrm>
          <a:prstGeom prst="rect">
            <a:avLst/>
          </a:prstGeom>
          <a:noFill/>
          <a:ln>
            <a:solidFill>
              <a:schemeClr val="tx1">
                <a:lumMod val="85000"/>
              </a:schemeClr>
            </a:solidFill>
          </a:ln>
        </p:spPr>
        <p:txBody>
          <a:bodyPr wrap="square" rtlCol="0">
            <a:spAutoFit/>
          </a:bodyPr>
          <a:lstStyle/>
          <a:p>
            <a:r>
              <a:rPr lang="en-GB" sz="800" b="0" dirty="0" err="1">
                <a:solidFill>
                  <a:schemeClr val="bg1"/>
                </a:solidFill>
                <a:effectLst/>
              </a:rPr>
              <a:t>R_Squared</a:t>
            </a:r>
            <a:r>
              <a:rPr lang="en-GB" sz="800" b="0" dirty="0">
                <a:solidFill>
                  <a:schemeClr val="bg1"/>
                </a:solidFill>
                <a:effectLst/>
              </a:rPr>
              <a:t>  - 0.733  i.e. 73% of the variation in Order Cycle data is explained by the model</a:t>
            </a:r>
          </a:p>
          <a:p>
            <a:endParaRPr lang="en-GB" sz="800" dirty="0">
              <a:solidFill>
                <a:schemeClr val="bg1"/>
              </a:solidFill>
            </a:endParaRPr>
          </a:p>
          <a:p>
            <a:r>
              <a:rPr lang="en-GB" sz="800" b="0" dirty="0">
                <a:solidFill>
                  <a:schemeClr val="bg1"/>
                </a:solidFill>
                <a:effectLst/>
              </a:rPr>
              <a:t>P &gt; |t| = 0.000 - Less than the confidence level (0.05). There is a statistically significant relationship between the order lead time and the order cycle</a:t>
            </a:r>
          </a:p>
        </p:txBody>
      </p:sp>
      <p:pic>
        <p:nvPicPr>
          <p:cNvPr id="10" name="Picture 9">
            <a:extLst>
              <a:ext uri="{FF2B5EF4-FFF2-40B4-BE49-F238E27FC236}">
                <a16:creationId xmlns:a16="http://schemas.microsoft.com/office/drawing/2014/main" id="{DE425BFE-9B3B-0037-1380-774460F5A3E2}"/>
              </a:ext>
            </a:extLst>
          </p:cNvPr>
          <p:cNvPicPr>
            <a:picLocks noChangeAspect="1"/>
          </p:cNvPicPr>
          <p:nvPr/>
        </p:nvPicPr>
        <p:blipFill>
          <a:blip r:embed="rId3"/>
          <a:stretch>
            <a:fillRect/>
          </a:stretch>
        </p:blipFill>
        <p:spPr>
          <a:xfrm>
            <a:off x="521271" y="1356416"/>
            <a:ext cx="4458418" cy="3848604"/>
          </a:xfrm>
          <a:prstGeom prst="rect">
            <a:avLst/>
          </a:prstGeom>
        </p:spPr>
      </p:pic>
      <p:pic>
        <p:nvPicPr>
          <p:cNvPr id="11" name="Picture 10">
            <a:extLst>
              <a:ext uri="{FF2B5EF4-FFF2-40B4-BE49-F238E27FC236}">
                <a16:creationId xmlns:a16="http://schemas.microsoft.com/office/drawing/2014/main" id="{B7F07D80-F5A9-BB85-46D0-F49EC1410438}"/>
              </a:ext>
            </a:extLst>
          </p:cNvPr>
          <p:cNvPicPr>
            <a:picLocks noChangeAspect="1"/>
          </p:cNvPicPr>
          <p:nvPr/>
        </p:nvPicPr>
        <p:blipFill>
          <a:blip r:embed="rId4"/>
          <a:stretch>
            <a:fillRect/>
          </a:stretch>
        </p:blipFill>
        <p:spPr>
          <a:xfrm>
            <a:off x="6736632" y="1356416"/>
            <a:ext cx="4458418" cy="2996404"/>
          </a:xfrm>
          <a:prstGeom prst="rect">
            <a:avLst/>
          </a:prstGeom>
        </p:spPr>
      </p:pic>
    </p:spTree>
    <p:extLst>
      <p:ext uri="{BB962C8B-B14F-4D97-AF65-F5344CB8AC3E}">
        <p14:creationId xmlns:p14="http://schemas.microsoft.com/office/powerpoint/2010/main" val="407755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1" y="375930"/>
            <a:ext cx="5032040" cy="500575"/>
          </a:xfrm>
        </p:spPr>
        <p:txBody>
          <a:bodyPr rtlCol="0">
            <a:normAutofit/>
          </a:bodyPr>
          <a:lstStyle/>
          <a:p>
            <a:pPr rtl="0"/>
            <a:r>
              <a:rPr lang="en-GB" sz="2000" b="1" dirty="0"/>
              <a:t>Order Lead Time by Day of the Week</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71184"/>
            <a:ext cx="523240" cy="247651"/>
          </a:xfrm>
        </p:spPr>
        <p:txBody>
          <a:bodyPr rtlCol="0"/>
          <a:lstStyle/>
          <a:p>
            <a:pPr rtl="0"/>
            <a:fld id="{294A09A9-5501-47C1-A89A-A340965A2BE2}" type="slidenum">
              <a:rPr lang="en-GB" smtClean="0"/>
              <a:pPr rtl="0"/>
              <a:t>13</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71184"/>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71184"/>
            <a:ext cx="1313180" cy="247651"/>
          </a:xfrm>
        </p:spPr>
        <p:txBody>
          <a:bodyPr rtlCol="0"/>
          <a:lstStyle/>
          <a:p>
            <a:pPr rtl="0"/>
            <a:r>
              <a:rPr lang="de-DE"/>
              <a:t>21 November, 2022</a:t>
            </a:r>
            <a:endParaRPr lang="en-GB"/>
          </a:p>
        </p:txBody>
      </p:sp>
      <p:pic>
        <p:nvPicPr>
          <p:cNvPr id="3" name="Picture 2">
            <a:extLst>
              <a:ext uri="{FF2B5EF4-FFF2-40B4-BE49-F238E27FC236}">
                <a16:creationId xmlns:a16="http://schemas.microsoft.com/office/drawing/2014/main" id="{321BFE80-99D8-70F3-E0F7-12F11078BD02}"/>
              </a:ext>
            </a:extLst>
          </p:cNvPr>
          <p:cNvPicPr>
            <a:picLocks noChangeAspect="1"/>
          </p:cNvPicPr>
          <p:nvPr/>
        </p:nvPicPr>
        <p:blipFill>
          <a:blip r:embed="rId3"/>
          <a:stretch>
            <a:fillRect/>
          </a:stretch>
        </p:blipFill>
        <p:spPr>
          <a:xfrm>
            <a:off x="6945756" y="1993900"/>
            <a:ext cx="4633533" cy="3035300"/>
          </a:xfrm>
          <a:prstGeom prst="rect">
            <a:avLst/>
          </a:prstGeom>
        </p:spPr>
      </p:pic>
      <p:pic>
        <p:nvPicPr>
          <p:cNvPr id="9" name="Picture 8">
            <a:extLst>
              <a:ext uri="{FF2B5EF4-FFF2-40B4-BE49-F238E27FC236}">
                <a16:creationId xmlns:a16="http://schemas.microsoft.com/office/drawing/2014/main" id="{12378107-3431-25EF-BED8-A469427F871B}"/>
              </a:ext>
            </a:extLst>
          </p:cNvPr>
          <p:cNvPicPr>
            <a:picLocks noChangeAspect="1"/>
          </p:cNvPicPr>
          <p:nvPr/>
        </p:nvPicPr>
        <p:blipFill>
          <a:blip r:embed="rId4"/>
          <a:stretch>
            <a:fillRect/>
          </a:stretch>
        </p:blipFill>
        <p:spPr>
          <a:xfrm>
            <a:off x="675353" y="1993900"/>
            <a:ext cx="4633533" cy="3035300"/>
          </a:xfrm>
          <a:prstGeom prst="rect">
            <a:avLst/>
          </a:prstGeom>
        </p:spPr>
      </p:pic>
    </p:spTree>
    <p:extLst>
      <p:ext uri="{BB962C8B-B14F-4D97-AF65-F5344CB8AC3E}">
        <p14:creationId xmlns:p14="http://schemas.microsoft.com/office/powerpoint/2010/main" val="41519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1" y="375930"/>
            <a:ext cx="5032040" cy="500575"/>
          </a:xfrm>
        </p:spPr>
        <p:txBody>
          <a:bodyPr rtlCol="0">
            <a:normAutofit/>
          </a:bodyPr>
          <a:lstStyle/>
          <a:p>
            <a:pPr rtl="0"/>
            <a:r>
              <a:rPr lang="en-GB" sz="2000" b="1" dirty="0"/>
              <a:t>Profitability of the Origin Channels</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94831"/>
            <a:ext cx="523240" cy="247651"/>
          </a:xfrm>
        </p:spPr>
        <p:txBody>
          <a:bodyPr rtlCol="0"/>
          <a:lstStyle/>
          <a:p>
            <a:pPr rtl="0"/>
            <a:fld id="{294A09A9-5501-47C1-A89A-A340965A2BE2}" type="slidenum">
              <a:rPr lang="en-GB" smtClean="0"/>
              <a:pPr rtl="0"/>
              <a:t>14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94831"/>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94831"/>
            <a:ext cx="1313180" cy="247651"/>
          </a:xfrm>
        </p:spPr>
        <p:txBody>
          <a:bodyPr rtlCol="0"/>
          <a:lstStyle/>
          <a:p>
            <a:pPr rtl="0"/>
            <a:r>
              <a:rPr lang="de-DE"/>
              <a:t>21 November, 2022</a:t>
            </a:r>
            <a:endParaRPr lang="en-GB"/>
          </a:p>
        </p:txBody>
      </p:sp>
      <p:pic>
        <p:nvPicPr>
          <p:cNvPr id="3" name="Picture 2">
            <a:extLst>
              <a:ext uri="{FF2B5EF4-FFF2-40B4-BE49-F238E27FC236}">
                <a16:creationId xmlns:a16="http://schemas.microsoft.com/office/drawing/2014/main" id="{2A934E09-8B80-C615-2376-163205394F36}"/>
              </a:ext>
            </a:extLst>
          </p:cNvPr>
          <p:cNvPicPr>
            <a:picLocks noChangeAspect="1"/>
          </p:cNvPicPr>
          <p:nvPr/>
        </p:nvPicPr>
        <p:blipFill>
          <a:blip r:embed="rId3"/>
          <a:stretch>
            <a:fillRect/>
          </a:stretch>
        </p:blipFill>
        <p:spPr>
          <a:xfrm>
            <a:off x="3931920" y="1775923"/>
            <a:ext cx="5596197" cy="3306154"/>
          </a:xfrm>
          <a:prstGeom prst="rect">
            <a:avLst/>
          </a:prstGeom>
        </p:spPr>
      </p:pic>
    </p:spTree>
    <p:extLst>
      <p:ext uri="{BB962C8B-B14F-4D97-AF65-F5344CB8AC3E}">
        <p14:creationId xmlns:p14="http://schemas.microsoft.com/office/powerpoint/2010/main" val="346692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0383" y="898678"/>
            <a:ext cx="4941477" cy="610863"/>
          </a:xfrm>
        </p:spPr>
        <p:txBody>
          <a:bodyPr rtlCol="0">
            <a:normAutofit/>
          </a:bodyPr>
          <a:lstStyle/>
          <a:p>
            <a:pPr rtl="0"/>
            <a:r>
              <a:rPr lang="en-GB" sz="200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695905"/>
            <a:ext cx="4838700" cy="315915"/>
          </a:xfrm>
        </p:spPr>
        <p:txBody>
          <a:bodyPr rtlCol="0"/>
          <a:lstStyle/>
          <a:p>
            <a:pPr rtl="0"/>
            <a:r>
              <a:rPr lang="en-GB" dirty="0"/>
              <a:t>Standard Order Cycle Time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3066808"/>
            <a:ext cx="4838700" cy="1741675"/>
          </a:xfrm>
        </p:spPr>
        <p:txBody>
          <a:bodyPr rtlCol="0"/>
          <a:lstStyle/>
          <a:p>
            <a:pPr rtl="0"/>
            <a:r>
              <a:rPr lang="en-GB" dirty="0"/>
              <a:t>This is an important KPI that should be focused on by the business. Changes should be made in the warehouse operations to reduce this indicator from four days to two days.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695905"/>
            <a:ext cx="4838700" cy="315915"/>
          </a:xfrm>
        </p:spPr>
        <p:txBody>
          <a:bodyPr rtlCol="0"/>
          <a:lstStyle/>
          <a:p>
            <a:pPr rtl="0"/>
            <a:r>
              <a:rPr lang="en-GB" dirty="0"/>
              <a:t>Standard Order Lead Time</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3066808"/>
            <a:ext cx="4838700" cy="866687"/>
          </a:xfrm>
        </p:spPr>
        <p:txBody>
          <a:bodyPr rtlCol="0"/>
          <a:lstStyle/>
          <a:p>
            <a:pPr rtl="0"/>
            <a:r>
              <a:rPr lang="en-GB" dirty="0"/>
              <a:t>Reduction in the order cycle time will consequently bring down the order lead time, which should also be kept below the target level of seven days.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671181"/>
            <a:ext cx="523240" cy="247651"/>
          </a:xfrm>
        </p:spPr>
        <p:txBody>
          <a:bodyPr rtlCol="0"/>
          <a:lstStyle/>
          <a:p>
            <a:pPr rtl="0"/>
            <a:fld id="{294A09A9-5501-47C1-A89A-A340965A2BE2}" type="slidenum">
              <a:rPr lang="en-GB" smtClean="0"/>
              <a:pPr rtl="0"/>
              <a:t>15</a:t>
            </a:fld>
            <a:endParaRPr lang="en-GB"/>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671181"/>
            <a:ext cx="1497330" cy="247651"/>
          </a:xfrm>
        </p:spPr>
        <p:txBody>
          <a:bodyPr rtlCol="0"/>
          <a:lstStyle/>
          <a:p>
            <a:pPr rtl="0"/>
            <a:r>
              <a:rPr lang="en-GB"/>
              <a:t>Muesli Distribution</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671181"/>
            <a:ext cx="1313180" cy="247651"/>
          </a:xfrm>
        </p:spPr>
        <p:txBody>
          <a:bodyPr rtlCol="0"/>
          <a:lstStyle/>
          <a:p>
            <a:pPr rtl="0"/>
            <a:r>
              <a:rPr lang="de-DE"/>
              <a:t>21 November, 2022</a:t>
            </a:r>
            <a:endParaRPr lang="en-GB"/>
          </a:p>
        </p:txBody>
      </p:sp>
    </p:spTree>
    <p:extLst>
      <p:ext uri="{BB962C8B-B14F-4D97-AF65-F5344CB8AC3E}">
        <p14:creationId xmlns:p14="http://schemas.microsoft.com/office/powerpoint/2010/main" val="64384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52500" y="806394"/>
            <a:ext cx="1014679" cy="335683"/>
          </a:xfrm>
        </p:spPr>
        <p:txBody>
          <a:bodyPr rtlCol="0">
            <a:normAutofit/>
          </a:bodyPr>
          <a:lstStyle/>
          <a:p>
            <a:pPr rtl="0"/>
            <a:r>
              <a:rPr lang="en-GB" sz="2000"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solidFill>
                  <a:schemeClr val="bg1"/>
                </a:solidFill>
              </a:rPr>
              <a:t>01. Project Goal</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883706"/>
          </a:xfrm>
        </p:spPr>
        <p:txBody>
          <a:bodyPr rtlCol="0"/>
          <a:lstStyle/>
          <a:p>
            <a:pPr rtl="0"/>
            <a:r>
              <a:rPr lang="en-GB" dirty="0">
                <a:solidFill>
                  <a:schemeClr val="bg1"/>
                </a:solidFill>
              </a:rPr>
              <a:t>02. Muesli Distribution Company Workflow</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573853"/>
          </a:xfrm>
        </p:spPr>
        <p:txBody>
          <a:bodyPr rtlCol="0"/>
          <a:lstStyle/>
          <a:p>
            <a:pPr rtl="0"/>
            <a:r>
              <a:rPr lang="en-GB" dirty="0">
                <a:solidFill>
                  <a:schemeClr val="bg1"/>
                </a:solidFill>
              </a:rPr>
              <a:t>03. Key Performance Indicators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573853"/>
          </a:xfrm>
        </p:spPr>
        <p:txBody>
          <a:bodyPr rtlCol="0"/>
          <a:lstStyle/>
          <a:p>
            <a:pPr rtl="0"/>
            <a:r>
              <a:rPr lang="en-GB" dirty="0">
                <a:solidFill>
                  <a:schemeClr val="bg1"/>
                </a:solidFill>
              </a:rPr>
              <a:t>04. Data Set and EDA</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73853"/>
          </a:xfrm>
        </p:spPr>
        <p:txBody>
          <a:bodyPr rtlCol="0"/>
          <a:lstStyle/>
          <a:p>
            <a:pPr rtl="0"/>
            <a:r>
              <a:rPr lang="en-GB" dirty="0">
                <a:solidFill>
                  <a:schemeClr val="bg1"/>
                </a:solidFill>
              </a:rPr>
              <a:t>05. Conclusion and Outlook</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663298"/>
            <a:ext cx="523240" cy="247651"/>
          </a:xfrm>
        </p:spPr>
        <p:txBody>
          <a:bodyPr rtlCol="0"/>
          <a:lstStyle/>
          <a:p>
            <a:pPr rtl="0"/>
            <a:fld id="{294A09A9-5501-47C1-A89A-A340965A2BE2}" type="slidenum">
              <a:rPr lang="en-GB" smtClean="0"/>
              <a:pPr rtl="0"/>
              <a:t>2</a:t>
            </a:fld>
            <a:endParaRPr lang="en-GB"/>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663298"/>
            <a:ext cx="1497330" cy="247651"/>
          </a:xfrm>
        </p:spPr>
        <p:txBody>
          <a:bodyPr rtlCol="0"/>
          <a:lstStyle/>
          <a:p>
            <a:pPr rtl="0"/>
            <a:r>
              <a:rPr lang="en-GB"/>
              <a:t>Muesli Distribution</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663298"/>
            <a:ext cx="1313180" cy="247651"/>
          </a:xfrm>
        </p:spPr>
        <p:txBody>
          <a:bodyPr rtlCol="0"/>
          <a:lstStyle/>
          <a:p>
            <a:pPr rtl="0"/>
            <a:r>
              <a:rPr lang="de-DE"/>
              <a:t>21 November, 2022</a:t>
            </a:r>
            <a:endParaRPr lang="en-GB"/>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876927"/>
            <a:ext cx="1554325" cy="305703"/>
          </a:xfrm>
        </p:spPr>
        <p:txBody>
          <a:bodyPr rtlCol="0">
            <a:normAutofit/>
          </a:bodyPr>
          <a:lstStyle/>
          <a:p>
            <a:pPr rtl="0"/>
            <a:r>
              <a:rPr lang="en-GB" sz="2000" dirty="0"/>
              <a:t>The Project</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4941477" cy="3541811"/>
          </a:xfrm>
        </p:spPr>
        <p:txBody>
          <a:bodyPr rtlCol="0"/>
          <a:lstStyle/>
          <a:p>
            <a:pPr algn="just" rtl="0"/>
            <a:r>
              <a:rPr lang="en-GB" b="1" dirty="0"/>
              <a:t>The project aims to provide Muesli Distribution Company with a data-based understanding of its delivery process.</a:t>
            </a:r>
          </a:p>
          <a:p>
            <a:pPr algn="just" rtl="0"/>
            <a:r>
              <a:rPr lang="en-GB" b="1" dirty="0"/>
              <a:t>Task 1</a:t>
            </a:r>
            <a:r>
              <a:rPr lang="en-GB" dirty="0"/>
              <a:t>: Business understanding and extraction of information from stakeholder briefing</a:t>
            </a:r>
          </a:p>
          <a:p>
            <a:pPr algn="just" rtl="0"/>
            <a:r>
              <a:rPr lang="en-GB" b="1" dirty="0"/>
              <a:t>Task 2</a:t>
            </a:r>
            <a:r>
              <a:rPr lang="en-GB" dirty="0"/>
              <a:t>: Development of KPIs to assist the company in keeping track of the health of their business and improve their services to their customers</a:t>
            </a:r>
          </a:p>
          <a:p>
            <a:pPr algn="just" rtl="0"/>
            <a:r>
              <a:rPr lang="en-GB" b="1" dirty="0"/>
              <a:t>Task 3</a:t>
            </a:r>
            <a:r>
              <a:rPr lang="en-GB" dirty="0"/>
              <a:t>: Performing EDA based on the developed KPIs</a:t>
            </a:r>
          </a:p>
          <a:p>
            <a:pPr algn="just" rtl="0"/>
            <a:r>
              <a:rPr lang="en-GB" b="1" dirty="0"/>
              <a:t>Task 4</a:t>
            </a:r>
            <a:r>
              <a:rPr lang="en-GB" dirty="0"/>
              <a:t>: A presentation to stakeholders describing how the business is performing based on the KPIs developed</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694830"/>
            <a:ext cx="523240" cy="247651"/>
          </a:xfrm>
        </p:spPr>
        <p:txBody>
          <a:bodyPr rtlCol="0"/>
          <a:lstStyle/>
          <a:p>
            <a:pPr rtl="0"/>
            <a:fld id="{294A09A9-5501-47C1-A89A-A340965A2BE2}" type="slidenum">
              <a:rPr lang="en-GB" smtClean="0"/>
              <a:pPr rtl="0"/>
              <a:t>3</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694830"/>
            <a:ext cx="1497330" cy="247651"/>
          </a:xfrm>
        </p:spPr>
        <p:txBody>
          <a:bodyPr rtlCol="0"/>
          <a:lstStyle/>
          <a:p>
            <a:pPr rtl="0"/>
            <a:r>
              <a:rPr lang="en-GB"/>
              <a:t>Muesli Distribution</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694830"/>
            <a:ext cx="1313180" cy="247651"/>
          </a:xfrm>
        </p:spPr>
        <p:txBody>
          <a:bodyPr rtlCol="0"/>
          <a:lstStyle/>
          <a:p>
            <a:pPr rtl="0"/>
            <a:r>
              <a:rPr lang="de-DE"/>
              <a:t>21 November, 2022</a:t>
            </a:r>
            <a:endParaRPr lang="en-GB"/>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AE8AA-F208-8E4A-558E-F6F60025C6AC}"/>
              </a:ext>
            </a:extLst>
          </p:cNvPr>
          <p:cNvSpPr>
            <a:spLocks noGrp="1"/>
          </p:cNvSpPr>
          <p:nvPr>
            <p:ph type="title"/>
          </p:nvPr>
        </p:nvSpPr>
        <p:spPr>
          <a:xfrm>
            <a:off x="964023" y="851246"/>
            <a:ext cx="4927111" cy="305703"/>
          </a:xfrm>
        </p:spPr>
        <p:txBody>
          <a:bodyPr>
            <a:normAutofit/>
          </a:bodyPr>
          <a:lstStyle/>
          <a:p>
            <a:r>
              <a:rPr lang="en-GB" sz="2000" noProof="1"/>
              <a:t>Museli Distribution Company </a:t>
            </a:r>
            <a:r>
              <a:rPr lang="en-GB" sz="2000" b="1" noProof="1"/>
              <a:t>Workflow</a:t>
            </a:r>
            <a:endParaRPr lang="en-DE" sz="2000" dirty="0"/>
          </a:p>
        </p:txBody>
      </p:sp>
      <p:sp>
        <p:nvSpPr>
          <p:cNvPr id="4" name="Date Placeholder 3">
            <a:extLst>
              <a:ext uri="{FF2B5EF4-FFF2-40B4-BE49-F238E27FC236}">
                <a16:creationId xmlns:a16="http://schemas.microsoft.com/office/drawing/2014/main" id="{A45DB05A-A977-2D75-C740-D4443BB846B5}"/>
              </a:ext>
            </a:extLst>
          </p:cNvPr>
          <p:cNvSpPr>
            <a:spLocks noGrp="1"/>
          </p:cNvSpPr>
          <p:nvPr>
            <p:ph type="dt" sz="half" idx="11"/>
          </p:nvPr>
        </p:nvSpPr>
        <p:spPr>
          <a:xfrm>
            <a:off x="2992120" y="6694831"/>
            <a:ext cx="1313180" cy="247651"/>
          </a:xfrm>
        </p:spPr>
        <p:txBody>
          <a:bodyPr/>
          <a:lstStyle/>
          <a:p>
            <a:pPr rtl="0"/>
            <a:r>
              <a:rPr lang="de-DE" noProof="0">
                <a:latin typeface="+mn-lt"/>
              </a:rPr>
              <a:t>21 November, 2022</a:t>
            </a:r>
            <a:endParaRPr lang="en-GB" noProof="0">
              <a:latin typeface="+mn-lt"/>
            </a:endParaRPr>
          </a:p>
        </p:txBody>
      </p:sp>
      <p:sp>
        <p:nvSpPr>
          <p:cNvPr id="5" name="Footer Placeholder 4">
            <a:extLst>
              <a:ext uri="{FF2B5EF4-FFF2-40B4-BE49-F238E27FC236}">
                <a16:creationId xmlns:a16="http://schemas.microsoft.com/office/drawing/2014/main" id="{50A5FEF2-FFF7-F304-9547-BC942B2A7C61}"/>
              </a:ext>
            </a:extLst>
          </p:cNvPr>
          <p:cNvSpPr>
            <a:spLocks noGrp="1"/>
          </p:cNvSpPr>
          <p:nvPr>
            <p:ph type="ftr" sz="quarter" idx="12"/>
          </p:nvPr>
        </p:nvSpPr>
        <p:spPr>
          <a:xfrm>
            <a:off x="1494790" y="6694831"/>
            <a:ext cx="1497330" cy="247651"/>
          </a:xfrm>
        </p:spPr>
        <p:txBody>
          <a:bodyPr/>
          <a:lstStyle/>
          <a:p>
            <a:pPr rtl="0"/>
            <a:r>
              <a:rPr lang="en-GB" noProof="0"/>
              <a:t>Muesli Distribution</a:t>
            </a:r>
            <a:endParaRPr lang="en-GB" b="0" noProof="0"/>
          </a:p>
        </p:txBody>
      </p:sp>
      <p:sp>
        <p:nvSpPr>
          <p:cNvPr id="6" name="Slide Number Placeholder 5">
            <a:extLst>
              <a:ext uri="{FF2B5EF4-FFF2-40B4-BE49-F238E27FC236}">
                <a16:creationId xmlns:a16="http://schemas.microsoft.com/office/drawing/2014/main" id="{DA15D88B-AB0A-31C2-0F68-52FC37160900}"/>
              </a:ext>
            </a:extLst>
          </p:cNvPr>
          <p:cNvSpPr>
            <a:spLocks noGrp="1"/>
          </p:cNvSpPr>
          <p:nvPr>
            <p:ph type="sldNum" sz="quarter" idx="13"/>
          </p:nvPr>
        </p:nvSpPr>
        <p:spPr>
          <a:xfrm>
            <a:off x="971550" y="6694831"/>
            <a:ext cx="523240" cy="247651"/>
          </a:xfrm>
        </p:spPr>
        <p:txBody>
          <a:bodyPr/>
          <a:lstStyle/>
          <a:p>
            <a:pPr rtl="0"/>
            <a:fld id="{294A09A9-5501-47C1-A89A-A340965A2BE2}" type="slidenum">
              <a:rPr lang="en-GB" noProof="0" smtClean="0"/>
              <a:pPr rtl="0"/>
              <a:t>4</a:t>
            </a:fld>
            <a:endParaRPr lang="en-GB" noProof="0">
              <a:latin typeface="+mn-lt"/>
            </a:endParaRPr>
          </a:p>
        </p:txBody>
      </p:sp>
      <p:pic>
        <p:nvPicPr>
          <p:cNvPr id="8" name="Picture 7">
            <a:extLst>
              <a:ext uri="{FF2B5EF4-FFF2-40B4-BE49-F238E27FC236}">
                <a16:creationId xmlns:a16="http://schemas.microsoft.com/office/drawing/2014/main" id="{10C101BE-B559-5252-DEF8-1DC58FDBC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23" y="1815392"/>
            <a:ext cx="6021393" cy="4191362"/>
          </a:xfrm>
          <a:prstGeom prst="rect">
            <a:avLst/>
          </a:prstGeom>
        </p:spPr>
      </p:pic>
      <p:sp>
        <p:nvSpPr>
          <p:cNvPr id="9" name="Content Placeholder 10">
            <a:extLst>
              <a:ext uri="{FF2B5EF4-FFF2-40B4-BE49-F238E27FC236}">
                <a16:creationId xmlns:a16="http://schemas.microsoft.com/office/drawing/2014/main" id="{99AEDB10-F17F-E9D4-FAD1-A703E1B4E8EB}"/>
              </a:ext>
            </a:extLst>
          </p:cNvPr>
          <p:cNvSpPr txBox="1">
            <a:spLocks/>
          </p:cNvSpPr>
          <p:nvPr/>
        </p:nvSpPr>
        <p:spPr>
          <a:xfrm>
            <a:off x="7345181" y="1815392"/>
            <a:ext cx="4197246" cy="4191362"/>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600" b="1" dirty="0">
                <a:solidFill>
                  <a:srgbClr val="000000"/>
                </a:solidFill>
              </a:rPr>
              <a:t>Additional Note</a:t>
            </a:r>
          </a:p>
          <a:p>
            <a:pPr marL="0" indent="0" algn="just">
              <a:buNone/>
            </a:pPr>
            <a:r>
              <a:rPr lang="en-GB" sz="1600" dirty="0">
                <a:solidFill>
                  <a:srgbClr val="000000"/>
                </a:solidFill>
              </a:rPr>
              <a:t>Customers can pay for Express Processing. That is, orders leave on the truck the day the order is ready for shipping.</a:t>
            </a:r>
          </a:p>
          <a:p>
            <a:pPr marL="0" indent="0" algn="just">
              <a:buNone/>
            </a:pPr>
            <a:r>
              <a:rPr lang="en-GB" sz="1600" b="1" dirty="0">
                <a:solidFill>
                  <a:srgbClr val="000000"/>
                </a:solidFill>
              </a:rPr>
              <a:t>Assumption</a:t>
            </a:r>
          </a:p>
          <a:p>
            <a:pPr marL="0" indent="0" algn="just">
              <a:buNone/>
            </a:pPr>
            <a:r>
              <a:rPr lang="en-GB" sz="1600" dirty="0">
                <a:solidFill>
                  <a:srgbClr val="000000"/>
                </a:solidFill>
              </a:rPr>
              <a:t>Exact delivery dates for some shipments were gathered via marketing promotions where customers scanned a QR code on the package to register for a price. The assumption here is that customers always scan the code on their arrival.</a:t>
            </a:r>
          </a:p>
          <a:p>
            <a:pPr marL="0" indent="0" algn="just">
              <a:buNone/>
            </a:pPr>
            <a:r>
              <a:rPr lang="en-GB" sz="1600" b="1" dirty="0">
                <a:solidFill>
                  <a:srgbClr val="000000"/>
                </a:solidFill>
              </a:rPr>
              <a:t>Data</a:t>
            </a:r>
          </a:p>
          <a:p>
            <a:pPr marL="0" indent="0" algn="just">
              <a:buNone/>
            </a:pPr>
            <a:r>
              <a:rPr lang="en-GB" sz="1600" dirty="0">
                <a:solidFill>
                  <a:srgbClr val="000000"/>
                </a:solidFill>
              </a:rPr>
              <a:t>The company, on some occasions, sent some interns into the warehouse to record the 'Ready to Ship' date for as many orders as possible.</a:t>
            </a:r>
          </a:p>
        </p:txBody>
      </p:sp>
    </p:spTree>
    <p:extLst>
      <p:ext uri="{BB962C8B-B14F-4D97-AF65-F5344CB8AC3E}">
        <p14:creationId xmlns:p14="http://schemas.microsoft.com/office/powerpoint/2010/main" val="247300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763682"/>
            <a:ext cx="4117643" cy="404216"/>
          </a:xfrm>
        </p:spPr>
        <p:txBody>
          <a:bodyPr rtlCol="0">
            <a:normAutofit/>
          </a:bodyPr>
          <a:lstStyle/>
          <a:p>
            <a:pPr rtl="0"/>
            <a:r>
              <a:rPr lang="en-GB" sz="2000" noProof="1"/>
              <a:t>Key Performance Indicators</a:t>
            </a:r>
            <a:endParaRPr lang="en-GB" sz="2000"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922" y="2258702"/>
            <a:ext cx="4756241" cy="2878567"/>
          </a:xfrm>
        </p:spPr>
        <p:txBody>
          <a:bodyPr rtlCol="0">
            <a:normAutofit lnSpcReduction="10000"/>
          </a:bodyPr>
          <a:lstStyle/>
          <a:p>
            <a:pPr marL="0" indent="0">
              <a:buNone/>
            </a:pPr>
            <a:r>
              <a:rPr lang="en-GB" b="0" dirty="0">
                <a:effectLst/>
              </a:rPr>
              <a:t>The average time taken for customers to physically receive their orders from the time they were placed</a:t>
            </a:r>
            <a:endParaRPr lang="en-GB" dirty="0"/>
          </a:p>
          <a:p>
            <a:pPr marL="0" indent="0">
              <a:buNone/>
            </a:pPr>
            <a:r>
              <a:rPr lang="en-GB" b="0" dirty="0">
                <a:effectLst/>
              </a:rPr>
              <a:t>The average time taken to get orders ready to be shipped</a:t>
            </a:r>
          </a:p>
          <a:p>
            <a:pPr marL="0" indent="0">
              <a:buNone/>
            </a:pPr>
            <a:r>
              <a:rPr lang="en-GB" b="0" dirty="0">
                <a:effectLst/>
              </a:rPr>
              <a:t>The average order delivery time, i.e., the time taken by the logistics partner to deliver the order to customers</a:t>
            </a:r>
          </a:p>
          <a:p>
            <a:pPr marL="0" indent="0">
              <a:buNone/>
            </a:pPr>
            <a:r>
              <a:rPr lang="en-GB" b="0" dirty="0">
                <a:effectLst/>
              </a:rPr>
              <a:t>The rate at which orders were dispatched on schedule or ahead of schedule</a:t>
            </a:r>
          </a:p>
          <a:p>
            <a:pPr marL="0" indent="0">
              <a:buNone/>
            </a:pPr>
            <a:r>
              <a:rPr lang="en-GB" dirty="0"/>
              <a:t>The rate at which orders were delivered on schedule or ahead of schedule</a:t>
            </a:r>
          </a:p>
          <a:p>
            <a:endParaRPr lang="en-GB" b="0" dirty="0">
              <a:effectLst/>
            </a:endParaRPr>
          </a:p>
          <a:p>
            <a:endParaRPr lang="en-GB" b="0" dirty="0">
              <a:effectLst/>
            </a:endParaRPr>
          </a:p>
          <a:p>
            <a:pPr marL="0" indent="0" rtl="0">
              <a:buNone/>
            </a:pPr>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679065"/>
            <a:ext cx="523240" cy="247651"/>
          </a:xfrm>
        </p:spPr>
        <p:txBody>
          <a:bodyPr rtlCol="0"/>
          <a:lstStyle/>
          <a:p>
            <a:pPr algn="l" rtl="0"/>
            <a:fld id="{294A09A9-5501-47C1-A89A-A340965A2BE2}" type="slidenum">
              <a:rPr lang="en-GB" smtClean="0"/>
              <a:pPr algn="l" rtl="0"/>
              <a:t>5</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679065"/>
            <a:ext cx="1497330" cy="247651"/>
          </a:xfrm>
        </p:spPr>
        <p:txBody>
          <a:bodyPr rtlCol="0"/>
          <a:lstStyle/>
          <a:p>
            <a:pPr rtl="0"/>
            <a:r>
              <a:rPr lang="en-GB"/>
              <a:t>Muesli Distribution</a:t>
            </a:r>
            <a:endParaRPr lang="en-GB" sz="110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679065"/>
            <a:ext cx="1313180" cy="247651"/>
          </a:xfrm>
        </p:spPr>
        <p:txBody>
          <a:bodyPr rtlCol="0"/>
          <a:lstStyle/>
          <a:p>
            <a:pPr rtl="0"/>
            <a:r>
              <a:rPr lang="de-DE" sz="1100"/>
              <a:t>21 November, 2022</a:t>
            </a:r>
            <a:endParaRPr lang="en-GB" sz="1100"/>
          </a:p>
        </p:txBody>
      </p:sp>
      <p:sp>
        <p:nvSpPr>
          <p:cNvPr id="17" name="TextBox 16">
            <a:extLst>
              <a:ext uri="{FF2B5EF4-FFF2-40B4-BE49-F238E27FC236}">
                <a16:creationId xmlns:a16="http://schemas.microsoft.com/office/drawing/2014/main" id="{B69DF527-24B9-E80F-910D-CD28C9A7EFE3}"/>
              </a:ext>
            </a:extLst>
          </p:cNvPr>
          <p:cNvSpPr txBox="1"/>
          <p:nvPr/>
        </p:nvSpPr>
        <p:spPr>
          <a:xfrm>
            <a:off x="899631" y="2325996"/>
            <a:ext cx="2585804" cy="369332"/>
          </a:xfrm>
          <a:prstGeom prst="rect">
            <a:avLst/>
          </a:prstGeom>
          <a:noFill/>
        </p:spPr>
        <p:txBody>
          <a:bodyPr wrap="square">
            <a:spAutoFit/>
          </a:bodyPr>
          <a:lstStyle/>
          <a:p>
            <a:r>
              <a:rPr lang="en-GB" b="1" dirty="0">
                <a:solidFill>
                  <a:schemeClr val="bg1"/>
                </a:solidFill>
                <a:effectLst/>
              </a:rPr>
              <a:t>Order Lead Time</a:t>
            </a:r>
            <a:endParaRPr lang="en-GB" b="1" dirty="0">
              <a:effectLst/>
            </a:endParaRPr>
          </a:p>
        </p:txBody>
      </p:sp>
      <p:sp>
        <p:nvSpPr>
          <p:cNvPr id="19" name="TextBox 18">
            <a:extLst>
              <a:ext uri="{FF2B5EF4-FFF2-40B4-BE49-F238E27FC236}">
                <a16:creationId xmlns:a16="http://schemas.microsoft.com/office/drawing/2014/main" id="{A8BFB7D1-9604-AA90-AD56-A3778B9A8AE6}"/>
              </a:ext>
            </a:extLst>
          </p:cNvPr>
          <p:cNvSpPr txBox="1"/>
          <p:nvPr/>
        </p:nvSpPr>
        <p:spPr>
          <a:xfrm>
            <a:off x="899631" y="2856363"/>
            <a:ext cx="2551328" cy="369332"/>
          </a:xfrm>
          <a:prstGeom prst="rect">
            <a:avLst/>
          </a:prstGeom>
          <a:noFill/>
        </p:spPr>
        <p:txBody>
          <a:bodyPr wrap="square">
            <a:spAutoFit/>
          </a:bodyPr>
          <a:lstStyle/>
          <a:p>
            <a:r>
              <a:rPr lang="en-GB" b="1" dirty="0">
                <a:solidFill>
                  <a:schemeClr val="bg1"/>
                </a:solidFill>
                <a:effectLst/>
              </a:rPr>
              <a:t>Order Cycle Time</a:t>
            </a:r>
          </a:p>
        </p:txBody>
      </p:sp>
      <p:sp>
        <p:nvSpPr>
          <p:cNvPr id="21" name="TextBox 20">
            <a:extLst>
              <a:ext uri="{FF2B5EF4-FFF2-40B4-BE49-F238E27FC236}">
                <a16:creationId xmlns:a16="http://schemas.microsoft.com/office/drawing/2014/main" id="{00F063AC-CD2C-086B-EF70-9FB6EC2A605F}"/>
              </a:ext>
            </a:extLst>
          </p:cNvPr>
          <p:cNvSpPr txBox="1"/>
          <p:nvPr/>
        </p:nvSpPr>
        <p:spPr>
          <a:xfrm>
            <a:off x="899631" y="3392516"/>
            <a:ext cx="2551328" cy="369332"/>
          </a:xfrm>
          <a:prstGeom prst="rect">
            <a:avLst/>
          </a:prstGeom>
          <a:noFill/>
        </p:spPr>
        <p:txBody>
          <a:bodyPr wrap="square">
            <a:spAutoFit/>
          </a:bodyPr>
          <a:lstStyle/>
          <a:p>
            <a:r>
              <a:rPr lang="en-GB" b="1" dirty="0">
                <a:solidFill>
                  <a:schemeClr val="bg1"/>
                </a:solidFill>
                <a:effectLst/>
              </a:rPr>
              <a:t>Delivery Time</a:t>
            </a:r>
          </a:p>
        </p:txBody>
      </p:sp>
      <p:sp>
        <p:nvSpPr>
          <p:cNvPr id="23" name="TextBox 22">
            <a:extLst>
              <a:ext uri="{FF2B5EF4-FFF2-40B4-BE49-F238E27FC236}">
                <a16:creationId xmlns:a16="http://schemas.microsoft.com/office/drawing/2014/main" id="{75466390-D641-FC82-DBB9-BEE7F7AD47FD}"/>
              </a:ext>
            </a:extLst>
          </p:cNvPr>
          <p:cNvSpPr txBox="1"/>
          <p:nvPr/>
        </p:nvSpPr>
        <p:spPr>
          <a:xfrm>
            <a:off x="899631" y="3927986"/>
            <a:ext cx="2918365" cy="369332"/>
          </a:xfrm>
          <a:prstGeom prst="rect">
            <a:avLst/>
          </a:prstGeom>
          <a:noFill/>
        </p:spPr>
        <p:txBody>
          <a:bodyPr wrap="square">
            <a:spAutoFit/>
          </a:bodyPr>
          <a:lstStyle/>
          <a:p>
            <a:r>
              <a:rPr lang="en-GB" b="1" dirty="0">
                <a:solidFill>
                  <a:schemeClr val="bg1"/>
                </a:solidFill>
                <a:effectLst/>
              </a:rPr>
              <a:t>On-Time Ready-to-Ship Rate</a:t>
            </a:r>
          </a:p>
        </p:txBody>
      </p:sp>
      <p:sp>
        <p:nvSpPr>
          <p:cNvPr id="25" name="TextBox 24">
            <a:extLst>
              <a:ext uri="{FF2B5EF4-FFF2-40B4-BE49-F238E27FC236}">
                <a16:creationId xmlns:a16="http://schemas.microsoft.com/office/drawing/2014/main" id="{73EF9E3C-94CD-6D3C-88B9-12B587DAC71E}"/>
              </a:ext>
            </a:extLst>
          </p:cNvPr>
          <p:cNvSpPr txBox="1"/>
          <p:nvPr/>
        </p:nvSpPr>
        <p:spPr>
          <a:xfrm>
            <a:off x="899631" y="4474985"/>
            <a:ext cx="2410918" cy="369332"/>
          </a:xfrm>
          <a:prstGeom prst="rect">
            <a:avLst/>
          </a:prstGeom>
          <a:noFill/>
        </p:spPr>
        <p:txBody>
          <a:bodyPr wrap="square">
            <a:spAutoFit/>
          </a:bodyPr>
          <a:lstStyle/>
          <a:p>
            <a:r>
              <a:rPr lang="en-GB" b="1" dirty="0">
                <a:solidFill>
                  <a:schemeClr val="bg1"/>
                </a:solidFill>
                <a:effectLst/>
              </a:rPr>
              <a:t>On-Time Delivery Rate </a:t>
            </a:r>
          </a:p>
        </p:txBody>
      </p:sp>
      <p:sp>
        <p:nvSpPr>
          <p:cNvPr id="27" name="TextBox 26">
            <a:extLst>
              <a:ext uri="{FF2B5EF4-FFF2-40B4-BE49-F238E27FC236}">
                <a16:creationId xmlns:a16="http://schemas.microsoft.com/office/drawing/2014/main" id="{F0486D0B-3B4D-737B-6C53-2DD699F885E5}"/>
              </a:ext>
            </a:extLst>
          </p:cNvPr>
          <p:cNvSpPr txBox="1"/>
          <p:nvPr/>
        </p:nvSpPr>
        <p:spPr>
          <a:xfrm>
            <a:off x="899631" y="5137269"/>
            <a:ext cx="2218323" cy="369332"/>
          </a:xfrm>
          <a:prstGeom prst="rect">
            <a:avLst/>
          </a:prstGeom>
          <a:noFill/>
        </p:spPr>
        <p:txBody>
          <a:bodyPr wrap="square">
            <a:spAutoFit/>
          </a:bodyPr>
          <a:lstStyle/>
          <a:p>
            <a:r>
              <a:rPr lang="en-GB" b="1" dirty="0">
                <a:solidFill>
                  <a:schemeClr val="bg1"/>
                </a:solidFill>
                <a:effectLst/>
              </a:rPr>
              <a:t>Other Metrics</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679212" y="641944"/>
            <a:ext cx="1497330" cy="500575"/>
          </a:xfrm>
        </p:spPr>
        <p:txBody>
          <a:bodyPr rtlCol="0">
            <a:normAutofit/>
          </a:bodyPr>
          <a:lstStyle/>
          <a:p>
            <a:pPr rtl="0"/>
            <a:r>
              <a:rPr lang="en-GB" sz="2000" b="1" dirty="0"/>
              <a:t>Data Set</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86948"/>
            <a:ext cx="523240" cy="247651"/>
          </a:xfrm>
        </p:spPr>
        <p:txBody>
          <a:bodyPr rtlCol="0"/>
          <a:lstStyle/>
          <a:p>
            <a:pPr rtl="0"/>
            <a:fld id="{294A09A9-5501-47C1-A89A-A340965A2BE2}" type="slidenum">
              <a:rPr lang="en-GB" smtClean="0"/>
              <a:pPr rtl="0"/>
              <a:t>6</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86948"/>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86948"/>
            <a:ext cx="1313180" cy="247651"/>
          </a:xfrm>
        </p:spPr>
        <p:txBody>
          <a:bodyPr rtlCol="0"/>
          <a:lstStyle/>
          <a:p>
            <a:pPr rtl="0"/>
            <a:r>
              <a:rPr lang="de-DE"/>
              <a:t>21 November, 2022</a:t>
            </a:r>
            <a:endParaRPr lang="en-GB"/>
          </a:p>
        </p:txBody>
      </p:sp>
      <p:pic>
        <p:nvPicPr>
          <p:cNvPr id="10" name="Picture 9">
            <a:extLst>
              <a:ext uri="{FF2B5EF4-FFF2-40B4-BE49-F238E27FC236}">
                <a16:creationId xmlns:a16="http://schemas.microsoft.com/office/drawing/2014/main" id="{B52FCC03-3686-3BE3-8A00-610D5F5E7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415" y="1372448"/>
            <a:ext cx="6724328" cy="1325782"/>
          </a:xfrm>
          <a:prstGeom prst="rect">
            <a:avLst/>
          </a:prstGeom>
        </p:spPr>
      </p:pic>
      <p:pic>
        <p:nvPicPr>
          <p:cNvPr id="12" name="Picture 11">
            <a:extLst>
              <a:ext uri="{FF2B5EF4-FFF2-40B4-BE49-F238E27FC236}">
                <a16:creationId xmlns:a16="http://schemas.microsoft.com/office/drawing/2014/main" id="{1573167E-68AF-AF58-858F-6E336DE84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415" y="2811729"/>
            <a:ext cx="6724328" cy="939096"/>
          </a:xfrm>
          <a:prstGeom prst="rect">
            <a:avLst/>
          </a:prstGeom>
        </p:spPr>
      </p:pic>
      <p:pic>
        <p:nvPicPr>
          <p:cNvPr id="14" name="Picture 13">
            <a:extLst>
              <a:ext uri="{FF2B5EF4-FFF2-40B4-BE49-F238E27FC236}">
                <a16:creationId xmlns:a16="http://schemas.microsoft.com/office/drawing/2014/main" id="{BD28DED3-07AD-1594-CBF9-6E9E99074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8414" y="3864324"/>
            <a:ext cx="6724328" cy="939096"/>
          </a:xfrm>
          <a:prstGeom prst="rect">
            <a:avLst/>
          </a:prstGeom>
        </p:spPr>
      </p:pic>
      <p:pic>
        <p:nvPicPr>
          <p:cNvPr id="16" name="Picture 15">
            <a:extLst>
              <a:ext uri="{FF2B5EF4-FFF2-40B4-BE49-F238E27FC236}">
                <a16:creationId xmlns:a16="http://schemas.microsoft.com/office/drawing/2014/main" id="{5BD716E0-2B2F-43AD-9D4E-E8E1E84796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8414" y="4916919"/>
            <a:ext cx="6724328" cy="939096"/>
          </a:xfrm>
          <a:prstGeom prst="rect">
            <a:avLst/>
          </a:prstGeom>
        </p:spPr>
      </p:pic>
      <p:sp>
        <p:nvSpPr>
          <p:cNvPr id="17" name="Content Placeholder 10">
            <a:extLst>
              <a:ext uri="{FF2B5EF4-FFF2-40B4-BE49-F238E27FC236}">
                <a16:creationId xmlns:a16="http://schemas.microsoft.com/office/drawing/2014/main" id="{5C263243-02B4-6EC0-1F5E-CA516E527F92}"/>
              </a:ext>
            </a:extLst>
          </p:cNvPr>
          <p:cNvSpPr txBox="1">
            <a:spLocks/>
          </p:cNvSpPr>
          <p:nvPr/>
        </p:nvSpPr>
        <p:spPr>
          <a:xfrm>
            <a:off x="554636" y="1372448"/>
            <a:ext cx="4557010" cy="4483567"/>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600" b="1" dirty="0">
                <a:solidFill>
                  <a:srgbClr val="000000"/>
                </a:solidFill>
              </a:rPr>
              <a:t>Data</a:t>
            </a:r>
          </a:p>
          <a:p>
            <a:pPr marL="0" indent="0" algn="just">
              <a:buNone/>
            </a:pPr>
            <a:r>
              <a:rPr lang="en-GB" sz="1600" dirty="0">
                <a:solidFill>
                  <a:srgbClr val="000000"/>
                </a:solidFill>
              </a:rPr>
              <a:t>Four raw datasets were provided by </a:t>
            </a:r>
            <a:r>
              <a:rPr lang="en-GB" sz="1600" dirty="0" err="1">
                <a:solidFill>
                  <a:srgbClr val="000000"/>
                </a:solidFill>
              </a:rPr>
              <a:t>Museli</a:t>
            </a:r>
            <a:endParaRPr lang="en-GB" sz="1600" dirty="0">
              <a:solidFill>
                <a:srgbClr val="000000"/>
              </a:solidFill>
            </a:endParaRPr>
          </a:p>
          <a:p>
            <a:pPr algn="just"/>
            <a:r>
              <a:rPr lang="en-GB" sz="1600" dirty="0">
                <a:solidFill>
                  <a:srgbClr val="000000"/>
                </a:solidFill>
              </a:rPr>
              <a:t>Orders Data</a:t>
            </a:r>
          </a:p>
          <a:p>
            <a:pPr algn="just"/>
            <a:r>
              <a:rPr lang="en-GB" sz="1600" dirty="0">
                <a:solidFill>
                  <a:srgbClr val="000000"/>
                </a:solidFill>
              </a:rPr>
              <a:t>Intern Data</a:t>
            </a:r>
          </a:p>
          <a:p>
            <a:pPr algn="just"/>
            <a:r>
              <a:rPr lang="en-GB" sz="1600" dirty="0">
                <a:solidFill>
                  <a:srgbClr val="000000"/>
                </a:solidFill>
              </a:rPr>
              <a:t>Order Process Data</a:t>
            </a:r>
          </a:p>
          <a:p>
            <a:pPr algn="just"/>
            <a:r>
              <a:rPr lang="en-GB" sz="1600" dirty="0">
                <a:solidFill>
                  <a:srgbClr val="000000"/>
                </a:solidFill>
              </a:rPr>
              <a:t>Campaign Data </a:t>
            </a:r>
          </a:p>
          <a:p>
            <a:pPr marL="0" indent="0" algn="just">
              <a:buNone/>
            </a:pPr>
            <a:r>
              <a:rPr lang="en-GB" sz="1600" b="1" dirty="0">
                <a:solidFill>
                  <a:srgbClr val="000000"/>
                </a:solidFill>
              </a:rPr>
              <a:t>Initial Data Exploration</a:t>
            </a:r>
          </a:p>
          <a:p>
            <a:pPr marL="0" indent="0" algn="just">
              <a:buNone/>
            </a:pPr>
            <a:r>
              <a:rPr lang="en-GB" sz="1600" dirty="0">
                <a:solidFill>
                  <a:srgbClr val="000000"/>
                </a:solidFill>
              </a:rPr>
              <a:t>The data was loaded into pandas, cleaned, and simple EDA was performed to describe the data, carry out descriptive statistics, and identify missing values (e.g., postal code for Vermont) and outliers.</a:t>
            </a:r>
          </a:p>
          <a:p>
            <a:pPr marL="0" indent="0" algn="just">
              <a:buNone/>
            </a:pPr>
            <a:r>
              <a:rPr lang="en-GB" sz="1600" b="1" dirty="0">
                <a:solidFill>
                  <a:srgbClr val="000000"/>
                </a:solidFill>
              </a:rPr>
              <a:t>Joining of </a:t>
            </a:r>
            <a:r>
              <a:rPr lang="en-GB" sz="1600" b="1" dirty="0" err="1">
                <a:solidFill>
                  <a:srgbClr val="000000"/>
                </a:solidFill>
              </a:rPr>
              <a:t>DataFrames</a:t>
            </a:r>
            <a:endParaRPr lang="en-GB" sz="1600" b="1" dirty="0">
              <a:solidFill>
                <a:srgbClr val="000000"/>
              </a:solidFill>
            </a:endParaRPr>
          </a:p>
          <a:p>
            <a:pPr marL="0" indent="0" algn="just">
              <a:buNone/>
            </a:pPr>
            <a:r>
              <a:rPr lang="en-GB" sz="1600" dirty="0" err="1">
                <a:solidFill>
                  <a:srgbClr val="000000"/>
                </a:solidFill>
              </a:rPr>
              <a:t>DataFrames</a:t>
            </a:r>
            <a:r>
              <a:rPr lang="en-GB" sz="1600" dirty="0">
                <a:solidFill>
                  <a:srgbClr val="000000"/>
                </a:solidFill>
              </a:rPr>
              <a:t> were combined and augmented to generate the needed data to validate assumptions and KPIs.</a:t>
            </a:r>
          </a:p>
        </p:txBody>
      </p:sp>
    </p:spTree>
    <p:extLst>
      <p:ext uri="{BB962C8B-B14F-4D97-AF65-F5344CB8AC3E}">
        <p14:creationId xmlns:p14="http://schemas.microsoft.com/office/powerpoint/2010/main" val="334567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0" y="375930"/>
            <a:ext cx="6926933" cy="500575"/>
          </a:xfrm>
        </p:spPr>
        <p:txBody>
          <a:bodyPr rtlCol="0">
            <a:normAutofit/>
          </a:bodyPr>
          <a:lstStyle/>
          <a:p>
            <a:pPr rtl="0"/>
            <a:r>
              <a:rPr lang="en-GB" sz="2000" b="1" dirty="0"/>
              <a:t>KPI 1 - Order Lead Time (Monthly and Yearly)</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79066"/>
            <a:ext cx="523240" cy="247651"/>
          </a:xfrm>
        </p:spPr>
        <p:txBody>
          <a:bodyPr rtlCol="0"/>
          <a:lstStyle/>
          <a:p>
            <a:pPr rtl="0"/>
            <a:fld id="{294A09A9-5501-47C1-A89A-A340965A2BE2}" type="slidenum">
              <a:rPr lang="en-GB" smtClean="0"/>
              <a:pPr rtl="0"/>
              <a:t>7</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79066"/>
            <a:ext cx="1497330" cy="247651"/>
          </a:xfrm>
        </p:spPr>
        <p:txBody>
          <a:bodyPr rtlCol="0"/>
          <a:lstStyle/>
          <a:p>
            <a:pPr rtl="0"/>
            <a:r>
              <a:rPr lang="en-GB" dirty="0"/>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79066"/>
            <a:ext cx="1313180" cy="247651"/>
          </a:xfrm>
        </p:spPr>
        <p:txBody>
          <a:bodyPr rtlCol="0"/>
          <a:lstStyle/>
          <a:p>
            <a:pPr rtl="0"/>
            <a:r>
              <a:rPr lang="de-DE" dirty="0"/>
              <a:t>21 November, 2022</a:t>
            </a:r>
            <a:endParaRPr lang="en-GB" dirty="0"/>
          </a:p>
        </p:txBody>
      </p:sp>
      <p:sp>
        <p:nvSpPr>
          <p:cNvPr id="8" name="Rectangle 7">
            <a:extLst>
              <a:ext uri="{FF2B5EF4-FFF2-40B4-BE49-F238E27FC236}">
                <a16:creationId xmlns:a16="http://schemas.microsoft.com/office/drawing/2014/main" id="{3110E360-7A07-D603-3B72-781160943FD5}"/>
              </a:ext>
            </a:extLst>
          </p:cNvPr>
          <p:cNvSpPr/>
          <p:nvPr/>
        </p:nvSpPr>
        <p:spPr>
          <a:xfrm>
            <a:off x="3648338" y="4961729"/>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5 Days</a:t>
            </a:r>
          </a:p>
        </p:txBody>
      </p:sp>
      <p:sp>
        <p:nvSpPr>
          <p:cNvPr id="9" name="Rectangle 8">
            <a:extLst>
              <a:ext uri="{FF2B5EF4-FFF2-40B4-BE49-F238E27FC236}">
                <a16:creationId xmlns:a16="http://schemas.microsoft.com/office/drawing/2014/main" id="{90FD6E10-7453-EBCC-8AF6-4CF5ABFB8573}"/>
              </a:ext>
            </a:extLst>
          </p:cNvPr>
          <p:cNvSpPr/>
          <p:nvPr/>
        </p:nvSpPr>
        <p:spPr>
          <a:xfrm>
            <a:off x="9901291" y="4961729"/>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9 Days</a:t>
            </a:r>
          </a:p>
        </p:txBody>
      </p:sp>
      <p:sp>
        <p:nvSpPr>
          <p:cNvPr id="11" name="Rectangle 10">
            <a:extLst>
              <a:ext uri="{FF2B5EF4-FFF2-40B4-BE49-F238E27FC236}">
                <a16:creationId xmlns:a16="http://schemas.microsoft.com/office/drawing/2014/main" id="{27DAA9F0-6899-C503-FB4C-86886B9A4540}"/>
              </a:ext>
            </a:extLst>
          </p:cNvPr>
          <p:cNvSpPr/>
          <p:nvPr/>
        </p:nvSpPr>
        <p:spPr>
          <a:xfrm>
            <a:off x="3648339" y="5451412"/>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5 Days</a:t>
            </a:r>
          </a:p>
        </p:txBody>
      </p:sp>
      <p:sp>
        <p:nvSpPr>
          <p:cNvPr id="13" name="Rectangle 12">
            <a:extLst>
              <a:ext uri="{FF2B5EF4-FFF2-40B4-BE49-F238E27FC236}">
                <a16:creationId xmlns:a16="http://schemas.microsoft.com/office/drawing/2014/main" id="{B154BFE7-9C5D-1A66-6605-906B8F184780}"/>
              </a:ext>
            </a:extLst>
          </p:cNvPr>
          <p:cNvSpPr/>
          <p:nvPr/>
        </p:nvSpPr>
        <p:spPr>
          <a:xfrm>
            <a:off x="9901291" y="5451412"/>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8 Days</a:t>
            </a:r>
          </a:p>
        </p:txBody>
      </p:sp>
      <p:sp>
        <p:nvSpPr>
          <p:cNvPr id="18" name="TextBox 17">
            <a:extLst>
              <a:ext uri="{FF2B5EF4-FFF2-40B4-BE49-F238E27FC236}">
                <a16:creationId xmlns:a16="http://schemas.microsoft.com/office/drawing/2014/main" id="{6CE6E14C-A494-0313-3547-763DC9618991}"/>
              </a:ext>
            </a:extLst>
          </p:cNvPr>
          <p:cNvSpPr txBox="1"/>
          <p:nvPr/>
        </p:nvSpPr>
        <p:spPr>
          <a:xfrm>
            <a:off x="471387" y="4952856"/>
            <a:ext cx="2676698" cy="338554"/>
          </a:xfrm>
          <a:prstGeom prst="rect">
            <a:avLst/>
          </a:prstGeom>
          <a:noFill/>
        </p:spPr>
        <p:txBody>
          <a:bodyPr wrap="square">
            <a:spAutoFit/>
          </a:bodyPr>
          <a:lstStyle/>
          <a:p>
            <a:pPr algn="ctr" rtl="0"/>
            <a:r>
              <a:rPr lang="en-GB" sz="1600" dirty="0">
                <a:solidFill>
                  <a:schemeClr val="bg1"/>
                </a:solidFill>
              </a:rPr>
              <a:t>Avg. OLT - 2019</a:t>
            </a:r>
            <a:endParaRPr lang="en-GB" sz="1600" b="0" i="0" noProof="0" dirty="0">
              <a:solidFill>
                <a:schemeClr val="bg1"/>
              </a:solidFill>
              <a:latin typeface="+mn-lt"/>
            </a:endParaRPr>
          </a:p>
        </p:txBody>
      </p:sp>
      <p:sp>
        <p:nvSpPr>
          <p:cNvPr id="19" name="TextBox 18">
            <a:extLst>
              <a:ext uri="{FF2B5EF4-FFF2-40B4-BE49-F238E27FC236}">
                <a16:creationId xmlns:a16="http://schemas.microsoft.com/office/drawing/2014/main" id="{FA321537-A63C-0011-B9F4-29F666CB850F}"/>
              </a:ext>
            </a:extLst>
          </p:cNvPr>
          <p:cNvSpPr txBox="1"/>
          <p:nvPr/>
        </p:nvSpPr>
        <p:spPr>
          <a:xfrm>
            <a:off x="409042" y="5446247"/>
            <a:ext cx="2801388" cy="338554"/>
          </a:xfrm>
          <a:prstGeom prst="rect">
            <a:avLst/>
          </a:prstGeom>
          <a:noFill/>
        </p:spPr>
        <p:txBody>
          <a:bodyPr wrap="square">
            <a:spAutoFit/>
          </a:bodyPr>
          <a:lstStyle/>
          <a:p>
            <a:pPr algn="ctr" rtl="0"/>
            <a:r>
              <a:rPr lang="en-GB" sz="1600" dirty="0">
                <a:solidFill>
                  <a:schemeClr val="bg1"/>
                </a:solidFill>
              </a:rPr>
              <a:t>Avg. OLT - 2020</a:t>
            </a:r>
            <a:endParaRPr lang="en-GB" sz="1600" b="0" i="0" noProof="0" dirty="0">
              <a:solidFill>
                <a:schemeClr val="bg1"/>
              </a:solidFill>
              <a:latin typeface="+mn-lt"/>
            </a:endParaRPr>
          </a:p>
        </p:txBody>
      </p:sp>
      <p:sp>
        <p:nvSpPr>
          <p:cNvPr id="20" name="TextBox 19">
            <a:extLst>
              <a:ext uri="{FF2B5EF4-FFF2-40B4-BE49-F238E27FC236}">
                <a16:creationId xmlns:a16="http://schemas.microsoft.com/office/drawing/2014/main" id="{7B692B72-29ED-45D1-F6EF-E4929703374F}"/>
              </a:ext>
            </a:extLst>
          </p:cNvPr>
          <p:cNvSpPr txBox="1"/>
          <p:nvPr/>
        </p:nvSpPr>
        <p:spPr>
          <a:xfrm>
            <a:off x="6658828" y="4952856"/>
            <a:ext cx="2676698" cy="338554"/>
          </a:xfrm>
          <a:prstGeom prst="rect">
            <a:avLst/>
          </a:prstGeom>
          <a:noFill/>
        </p:spPr>
        <p:txBody>
          <a:bodyPr wrap="square">
            <a:spAutoFit/>
          </a:bodyPr>
          <a:lstStyle/>
          <a:p>
            <a:pPr algn="ctr" rtl="0"/>
            <a:r>
              <a:rPr lang="en-GB" sz="1600" dirty="0">
                <a:solidFill>
                  <a:schemeClr val="bg1"/>
                </a:solidFill>
              </a:rPr>
              <a:t>Avg. OLT - 2019</a:t>
            </a:r>
            <a:endParaRPr lang="en-GB" sz="1600" b="0" i="0" noProof="0" dirty="0">
              <a:solidFill>
                <a:schemeClr val="bg1"/>
              </a:solidFill>
              <a:latin typeface="+mn-lt"/>
            </a:endParaRPr>
          </a:p>
        </p:txBody>
      </p:sp>
      <p:sp>
        <p:nvSpPr>
          <p:cNvPr id="21" name="TextBox 20">
            <a:extLst>
              <a:ext uri="{FF2B5EF4-FFF2-40B4-BE49-F238E27FC236}">
                <a16:creationId xmlns:a16="http://schemas.microsoft.com/office/drawing/2014/main" id="{FD7AA209-8233-D3CC-83FF-CA63CB1413D8}"/>
              </a:ext>
            </a:extLst>
          </p:cNvPr>
          <p:cNvSpPr txBox="1"/>
          <p:nvPr/>
        </p:nvSpPr>
        <p:spPr>
          <a:xfrm>
            <a:off x="6596483" y="5446247"/>
            <a:ext cx="2801388" cy="338554"/>
          </a:xfrm>
          <a:prstGeom prst="rect">
            <a:avLst/>
          </a:prstGeom>
          <a:noFill/>
        </p:spPr>
        <p:txBody>
          <a:bodyPr wrap="square">
            <a:spAutoFit/>
          </a:bodyPr>
          <a:lstStyle/>
          <a:p>
            <a:pPr algn="ctr" rtl="0"/>
            <a:r>
              <a:rPr lang="en-GB" sz="1600" dirty="0">
                <a:solidFill>
                  <a:schemeClr val="bg1"/>
                </a:solidFill>
              </a:rPr>
              <a:t>Avg. OLT - 2020</a:t>
            </a:r>
            <a:endParaRPr lang="en-GB" sz="1600" b="0" i="0" noProof="0" dirty="0">
              <a:solidFill>
                <a:schemeClr val="bg1"/>
              </a:solidFill>
              <a:latin typeface="+mn-lt"/>
            </a:endParaRPr>
          </a:p>
        </p:txBody>
      </p:sp>
      <p:sp>
        <p:nvSpPr>
          <p:cNvPr id="10" name="TextBox 9">
            <a:extLst>
              <a:ext uri="{FF2B5EF4-FFF2-40B4-BE49-F238E27FC236}">
                <a16:creationId xmlns:a16="http://schemas.microsoft.com/office/drawing/2014/main" id="{3CF58638-CE0D-0F6E-369E-3B43E30A6ECD}"/>
              </a:ext>
            </a:extLst>
          </p:cNvPr>
          <p:cNvSpPr txBox="1"/>
          <p:nvPr/>
        </p:nvSpPr>
        <p:spPr>
          <a:xfrm>
            <a:off x="498270" y="6001101"/>
            <a:ext cx="5313400" cy="461665"/>
          </a:xfrm>
          <a:prstGeom prst="rect">
            <a:avLst/>
          </a:prstGeom>
          <a:noFill/>
          <a:ln>
            <a:solidFill>
              <a:schemeClr val="tx1">
                <a:lumMod val="85000"/>
              </a:schemeClr>
            </a:solidFill>
          </a:ln>
        </p:spPr>
        <p:txBody>
          <a:bodyPr wrap="square" rtlCol="0">
            <a:spAutoFit/>
          </a:bodyPr>
          <a:lstStyle/>
          <a:p>
            <a:r>
              <a:rPr lang="en-GB" sz="800" b="0" dirty="0">
                <a:solidFill>
                  <a:schemeClr val="bg1"/>
                </a:solidFill>
                <a:effectLst/>
              </a:rPr>
              <a:t>The average order lead time in 2019 and 2020 for express orders was five days. </a:t>
            </a:r>
            <a:r>
              <a:rPr lang="en-GB" sz="800" dirty="0">
                <a:solidFill>
                  <a:schemeClr val="bg1"/>
                </a:solidFill>
                <a:effectLst/>
              </a:rPr>
              <a:t>Five days </a:t>
            </a:r>
            <a:r>
              <a:rPr lang="en-GB" sz="800" dirty="0">
                <a:solidFill>
                  <a:schemeClr val="bg1"/>
                </a:solidFill>
              </a:rPr>
              <a:t>were </a:t>
            </a:r>
            <a:r>
              <a:rPr lang="en-GB" sz="800" dirty="0">
                <a:solidFill>
                  <a:schemeClr val="bg1"/>
                </a:solidFill>
                <a:effectLst/>
              </a:rPr>
              <a:t>promised for express delivery (Two days for processing the orders, the order leaves the warehouse once it is ready </a:t>
            </a:r>
            <a:r>
              <a:rPr lang="en-GB" sz="800" b="0" dirty="0">
                <a:solidFill>
                  <a:schemeClr val="bg1"/>
                </a:solidFill>
                <a:effectLst/>
              </a:rPr>
              <a:t>to ship and three days for delivery as promised by the logistics company). </a:t>
            </a:r>
          </a:p>
        </p:txBody>
      </p:sp>
      <p:sp>
        <p:nvSpPr>
          <p:cNvPr id="12" name="TextBox 11">
            <a:extLst>
              <a:ext uri="{FF2B5EF4-FFF2-40B4-BE49-F238E27FC236}">
                <a16:creationId xmlns:a16="http://schemas.microsoft.com/office/drawing/2014/main" id="{E2CF47D5-FC5D-152C-739B-CDAE031A9689}"/>
              </a:ext>
            </a:extLst>
          </p:cNvPr>
          <p:cNvSpPr txBox="1"/>
          <p:nvPr/>
        </p:nvSpPr>
        <p:spPr>
          <a:xfrm>
            <a:off x="6893686" y="6001100"/>
            <a:ext cx="4778440" cy="461665"/>
          </a:xfrm>
          <a:prstGeom prst="rect">
            <a:avLst/>
          </a:prstGeom>
          <a:noFill/>
          <a:ln>
            <a:solidFill>
              <a:schemeClr val="tx1">
                <a:lumMod val="85000"/>
              </a:schemeClr>
            </a:solidFill>
          </a:ln>
        </p:spPr>
        <p:txBody>
          <a:bodyPr wrap="square" rtlCol="0">
            <a:spAutoFit/>
          </a:bodyPr>
          <a:lstStyle/>
          <a:p>
            <a:r>
              <a:rPr lang="en-GB" sz="800" b="0" dirty="0">
                <a:solidFill>
                  <a:schemeClr val="bg1"/>
                </a:solidFill>
                <a:effectLst/>
              </a:rPr>
              <a:t>The average order lead time in both years was nine days and eight days, respectively. This is </a:t>
            </a:r>
            <a:r>
              <a:rPr lang="en-GB" sz="800" b="1" dirty="0">
                <a:solidFill>
                  <a:schemeClr val="bg1"/>
                </a:solidFill>
                <a:effectLst/>
              </a:rPr>
              <a:t>above the promised seven days</a:t>
            </a:r>
            <a:r>
              <a:rPr lang="en-GB" sz="800" b="0" dirty="0">
                <a:solidFill>
                  <a:schemeClr val="bg1"/>
                </a:solidFill>
                <a:effectLst/>
              </a:rPr>
              <a:t> maximum for standard order delivery (Two days for order processing, two days maximum to load on the truck and three days maximum promised by the logistics company).</a:t>
            </a:r>
          </a:p>
        </p:txBody>
      </p:sp>
      <p:pic>
        <p:nvPicPr>
          <p:cNvPr id="16" name="Picture 15">
            <a:extLst>
              <a:ext uri="{FF2B5EF4-FFF2-40B4-BE49-F238E27FC236}">
                <a16:creationId xmlns:a16="http://schemas.microsoft.com/office/drawing/2014/main" id="{4960B5C2-2673-60CA-36CF-87663EEA3A80}"/>
              </a:ext>
            </a:extLst>
          </p:cNvPr>
          <p:cNvPicPr>
            <a:picLocks noChangeAspect="1"/>
          </p:cNvPicPr>
          <p:nvPr/>
        </p:nvPicPr>
        <p:blipFill>
          <a:blip r:embed="rId3"/>
          <a:stretch>
            <a:fillRect/>
          </a:stretch>
        </p:blipFill>
        <p:spPr>
          <a:xfrm>
            <a:off x="498270" y="1312464"/>
            <a:ext cx="5359400" cy="3492500"/>
          </a:xfrm>
          <a:prstGeom prst="rect">
            <a:avLst/>
          </a:prstGeom>
        </p:spPr>
      </p:pic>
      <p:pic>
        <p:nvPicPr>
          <p:cNvPr id="17" name="Picture 16">
            <a:extLst>
              <a:ext uri="{FF2B5EF4-FFF2-40B4-BE49-F238E27FC236}">
                <a16:creationId xmlns:a16="http://schemas.microsoft.com/office/drawing/2014/main" id="{5D9C3AA2-450E-A918-409B-B8E18C8CA630}"/>
              </a:ext>
            </a:extLst>
          </p:cNvPr>
          <p:cNvPicPr>
            <a:picLocks noChangeAspect="1"/>
          </p:cNvPicPr>
          <p:nvPr/>
        </p:nvPicPr>
        <p:blipFill>
          <a:blip r:embed="rId4"/>
          <a:stretch>
            <a:fillRect/>
          </a:stretch>
        </p:blipFill>
        <p:spPr>
          <a:xfrm>
            <a:off x="6603206" y="1312464"/>
            <a:ext cx="5359400" cy="3492500"/>
          </a:xfrm>
          <a:prstGeom prst="rect">
            <a:avLst/>
          </a:prstGeom>
        </p:spPr>
      </p:pic>
    </p:spTree>
    <p:extLst>
      <p:ext uri="{BB962C8B-B14F-4D97-AF65-F5344CB8AC3E}">
        <p14:creationId xmlns:p14="http://schemas.microsoft.com/office/powerpoint/2010/main" val="159627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1" y="375930"/>
            <a:ext cx="5032040" cy="500575"/>
          </a:xfrm>
        </p:spPr>
        <p:txBody>
          <a:bodyPr rtlCol="0">
            <a:normAutofit/>
          </a:bodyPr>
          <a:lstStyle/>
          <a:p>
            <a:pPr rtl="0"/>
            <a:r>
              <a:rPr lang="en-GB" sz="2000" b="1" dirty="0"/>
              <a:t>KPI 2 - Order Cycle Time (</a:t>
            </a:r>
            <a:r>
              <a:rPr lang="en-GB" sz="2000" dirty="0"/>
              <a:t>Year</a:t>
            </a:r>
            <a:r>
              <a:rPr lang="en-GB" sz="2000" b="1" dirty="0"/>
              <a:t>ly)</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79064"/>
            <a:ext cx="523240" cy="247651"/>
          </a:xfrm>
        </p:spPr>
        <p:txBody>
          <a:bodyPr rtlCol="0"/>
          <a:lstStyle/>
          <a:p>
            <a:pPr rtl="0"/>
            <a:fld id="{294A09A9-5501-47C1-A89A-A340965A2BE2}" type="slidenum">
              <a:rPr lang="en-GB" smtClean="0"/>
              <a:pPr rtl="0"/>
              <a:t>8</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79064"/>
            <a:ext cx="1497330" cy="247651"/>
          </a:xfrm>
        </p:spPr>
        <p:txBody>
          <a:bodyPr rtlCol="0"/>
          <a:lstStyle/>
          <a:p>
            <a:pPr rtl="0"/>
            <a:r>
              <a:rPr lang="en-GB" dirty="0"/>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79064"/>
            <a:ext cx="1313180" cy="247651"/>
          </a:xfrm>
        </p:spPr>
        <p:txBody>
          <a:bodyPr rtlCol="0"/>
          <a:lstStyle/>
          <a:p>
            <a:pPr rtl="0"/>
            <a:r>
              <a:rPr lang="de-DE"/>
              <a:t>21 November, 2022</a:t>
            </a:r>
            <a:endParaRPr lang="en-GB"/>
          </a:p>
        </p:txBody>
      </p:sp>
      <p:sp>
        <p:nvSpPr>
          <p:cNvPr id="8" name="Rectangle 7">
            <a:extLst>
              <a:ext uri="{FF2B5EF4-FFF2-40B4-BE49-F238E27FC236}">
                <a16:creationId xmlns:a16="http://schemas.microsoft.com/office/drawing/2014/main" id="{3110E360-7A07-D603-3B72-781160943FD5}"/>
              </a:ext>
            </a:extLst>
          </p:cNvPr>
          <p:cNvSpPr/>
          <p:nvPr/>
        </p:nvSpPr>
        <p:spPr>
          <a:xfrm>
            <a:off x="3648338" y="4769247"/>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2 Days</a:t>
            </a:r>
          </a:p>
        </p:txBody>
      </p:sp>
      <p:sp>
        <p:nvSpPr>
          <p:cNvPr id="9" name="Rectangle 8">
            <a:extLst>
              <a:ext uri="{FF2B5EF4-FFF2-40B4-BE49-F238E27FC236}">
                <a16:creationId xmlns:a16="http://schemas.microsoft.com/office/drawing/2014/main" id="{90FD6E10-7453-EBCC-8AF6-4CF5ABFB8573}"/>
              </a:ext>
            </a:extLst>
          </p:cNvPr>
          <p:cNvSpPr/>
          <p:nvPr/>
        </p:nvSpPr>
        <p:spPr>
          <a:xfrm>
            <a:off x="9901291" y="4769247"/>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4 Days</a:t>
            </a:r>
          </a:p>
        </p:txBody>
      </p:sp>
      <p:sp>
        <p:nvSpPr>
          <p:cNvPr id="11" name="Rectangle 10">
            <a:extLst>
              <a:ext uri="{FF2B5EF4-FFF2-40B4-BE49-F238E27FC236}">
                <a16:creationId xmlns:a16="http://schemas.microsoft.com/office/drawing/2014/main" id="{27DAA9F0-6899-C503-FB4C-86886B9A4540}"/>
              </a:ext>
            </a:extLst>
          </p:cNvPr>
          <p:cNvSpPr/>
          <p:nvPr/>
        </p:nvSpPr>
        <p:spPr>
          <a:xfrm>
            <a:off x="3648339" y="5258930"/>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2 Days</a:t>
            </a:r>
          </a:p>
        </p:txBody>
      </p:sp>
      <p:sp>
        <p:nvSpPr>
          <p:cNvPr id="13" name="Rectangle 12">
            <a:extLst>
              <a:ext uri="{FF2B5EF4-FFF2-40B4-BE49-F238E27FC236}">
                <a16:creationId xmlns:a16="http://schemas.microsoft.com/office/drawing/2014/main" id="{B154BFE7-9C5D-1A66-6605-906B8F184780}"/>
              </a:ext>
            </a:extLst>
          </p:cNvPr>
          <p:cNvSpPr/>
          <p:nvPr/>
        </p:nvSpPr>
        <p:spPr>
          <a:xfrm>
            <a:off x="9901291" y="5258930"/>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4 Days</a:t>
            </a:r>
          </a:p>
        </p:txBody>
      </p:sp>
      <p:sp>
        <p:nvSpPr>
          <p:cNvPr id="18" name="TextBox 17">
            <a:extLst>
              <a:ext uri="{FF2B5EF4-FFF2-40B4-BE49-F238E27FC236}">
                <a16:creationId xmlns:a16="http://schemas.microsoft.com/office/drawing/2014/main" id="{6CE6E14C-A494-0313-3547-763DC9618991}"/>
              </a:ext>
            </a:extLst>
          </p:cNvPr>
          <p:cNvSpPr txBox="1"/>
          <p:nvPr/>
        </p:nvSpPr>
        <p:spPr>
          <a:xfrm>
            <a:off x="471387" y="4760374"/>
            <a:ext cx="2676698" cy="338554"/>
          </a:xfrm>
          <a:prstGeom prst="rect">
            <a:avLst/>
          </a:prstGeom>
          <a:noFill/>
        </p:spPr>
        <p:txBody>
          <a:bodyPr wrap="square">
            <a:spAutoFit/>
          </a:bodyPr>
          <a:lstStyle/>
          <a:p>
            <a:pPr algn="ctr" rtl="0"/>
            <a:r>
              <a:rPr lang="en-GB" sz="1600" dirty="0">
                <a:solidFill>
                  <a:schemeClr val="bg1"/>
                </a:solidFill>
              </a:rPr>
              <a:t>Avg. OLT - 2019</a:t>
            </a:r>
            <a:endParaRPr lang="en-GB" sz="1600" b="0" i="0" noProof="0" dirty="0">
              <a:solidFill>
                <a:schemeClr val="bg1"/>
              </a:solidFill>
              <a:latin typeface="+mn-lt"/>
            </a:endParaRPr>
          </a:p>
        </p:txBody>
      </p:sp>
      <p:sp>
        <p:nvSpPr>
          <p:cNvPr id="19" name="TextBox 18">
            <a:extLst>
              <a:ext uri="{FF2B5EF4-FFF2-40B4-BE49-F238E27FC236}">
                <a16:creationId xmlns:a16="http://schemas.microsoft.com/office/drawing/2014/main" id="{FA321537-A63C-0011-B9F4-29F666CB850F}"/>
              </a:ext>
            </a:extLst>
          </p:cNvPr>
          <p:cNvSpPr txBox="1"/>
          <p:nvPr/>
        </p:nvSpPr>
        <p:spPr>
          <a:xfrm>
            <a:off x="409042" y="5253765"/>
            <a:ext cx="2801388" cy="338554"/>
          </a:xfrm>
          <a:prstGeom prst="rect">
            <a:avLst/>
          </a:prstGeom>
          <a:noFill/>
        </p:spPr>
        <p:txBody>
          <a:bodyPr wrap="square">
            <a:spAutoFit/>
          </a:bodyPr>
          <a:lstStyle/>
          <a:p>
            <a:pPr algn="ctr" rtl="0"/>
            <a:r>
              <a:rPr lang="en-GB" sz="1600" dirty="0">
                <a:solidFill>
                  <a:schemeClr val="bg1"/>
                </a:solidFill>
              </a:rPr>
              <a:t>Avg. OLT - 2020</a:t>
            </a:r>
            <a:endParaRPr lang="en-GB" sz="1600" b="0" i="0" noProof="0" dirty="0">
              <a:solidFill>
                <a:schemeClr val="bg1"/>
              </a:solidFill>
              <a:latin typeface="+mn-lt"/>
            </a:endParaRPr>
          </a:p>
        </p:txBody>
      </p:sp>
      <p:sp>
        <p:nvSpPr>
          <p:cNvPr id="20" name="TextBox 19">
            <a:extLst>
              <a:ext uri="{FF2B5EF4-FFF2-40B4-BE49-F238E27FC236}">
                <a16:creationId xmlns:a16="http://schemas.microsoft.com/office/drawing/2014/main" id="{7B692B72-29ED-45D1-F6EF-E4929703374F}"/>
              </a:ext>
            </a:extLst>
          </p:cNvPr>
          <p:cNvSpPr txBox="1"/>
          <p:nvPr/>
        </p:nvSpPr>
        <p:spPr>
          <a:xfrm>
            <a:off x="6658828" y="4760374"/>
            <a:ext cx="2676698" cy="338554"/>
          </a:xfrm>
          <a:prstGeom prst="rect">
            <a:avLst/>
          </a:prstGeom>
          <a:noFill/>
        </p:spPr>
        <p:txBody>
          <a:bodyPr wrap="square">
            <a:spAutoFit/>
          </a:bodyPr>
          <a:lstStyle/>
          <a:p>
            <a:pPr algn="ctr" rtl="0"/>
            <a:r>
              <a:rPr lang="en-GB" sz="1600" dirty="0">
                <a:solidFill>
                  <a:schemeClr val="bg1"/>
                </a:solidFill>
              </a:rPr>
              <a:t>Avg. OLT - 2019</a:t>
            </a:r>
            <a:endParaRPr lang="en-GB" sz="1600" b="0" i="0" noProof="0" dirty="0">
              <a:solidFill>
                <a:schemeClr val="bg1"/>
              </a:solidFill>
              <a:latin typeface="+mn-lt"/>
            </a:endParaRPr>
          </a:p>
        </p:txBody>
      </p:sp>
      <p:sp>
        <p:nvSpPr>
          <p:cNvPr id="21" name="TextBox 20">
            <a:extLst>
              <a:ext uri="{FF2B5EF4-FFF2-40B4-BE49-F238E27FC236}">
                <a16:creationId xmlns:a16="http://schemas.microsoft.com/office/drawing/2014/main" id="{FD7AA209-8233-D3CC-83FF-CA63CB1413D8}"/>
              </a:ext>
            </a:extLst>
          </p:cNvPr>
          <p:cNvSpPr txBox="1"/>
          <p:nvPr/>
        </p:nvSpPr>
        <p:spPr>
          <a:xfrm>
            <a:off x="6596483" y="5253765"/>
            <a:ext cx="2801388" cy="338554"/>
          </a:xfrm>
          <a:prstGeom prst="rect">
            <a:avLst/>
          </a:prstGeom>
          <a:noFill/>
        </p:spPr>
        <p:txBody>
          <a:bodyPr wrap="square">
            <a:spAutoFit/>
          </a:bodyPr>
          <a:lstStyle/>
          <a:p>
            <a:pPr algn="ctr" rtl="0"/>
            <a:r>
              <a:rPr lang="en-GB" sz="1600" dirty="0">
                <a:solidFill>
                  <a:schemeClr val="bg1"/>
                </a:solidFill>
              </a:rPr>
              <a:t>Avg. OLT - 2020</a:t>
            </a:r>
            <a:endParaRPr lang="en-GB" sz="1600" b="0" i="0" noProof="0" dirty="0">
              <a:solidFill>
                <a:schemeClr val="bg1"/>
              </a:solidFill>
              <a:latin typeface="+mn-lt"/>
            </a:endParaRPr>
          </a:p>
        </p:txBody>
      </p:sp>
      <p:pic>
        <p:nvPicPr>
          <p:cNvPr id="12" name="Picture 11">
            <a:extLst>
              <a:ext uri="{FF2B5EF4-FFF2-40B4-BE49-F238E27FC236}">
                <a16:creationId xmlns:a16="http://schemas.microsoft.com/office/drawing/2014/main" id="{E182CA1D-7AF6-17A4-38AC-FB288E01E26D}"/>
              </a:ext>
            </a:extLst>
          </p:cNvPr>
          <p:cNvPicPr>
            <a:picLocks noChangeAspect="1"/>
          </p:cNvPicPr>
          <p:nvPr/>
        </p:nvPicPr>
        <p:blipFill>
          <a:blip r:embed="rId3"/>
          <a:stretch>
            <a:fillRect/>
          </a:stretch>
        </p:blipFill>
        <p:spPr>
          <a:xfrm>
            <a:off x="998049" y="1330323"/>
            <a:ext cx="3988144" cy="3259128"/>
          </a:xfrm>
          <a:prstGeom prst="rect">
            <a:avLst/>
          </a:prstGeom>
        </p:spPr>
      </p:pic>
      <p:pic>
        <p:nvPicPr>
          <p:cNvPr id="15" name="Picture 14">
            <a:extLst>
              <a:ext uri="{FF2B5EF4-FFF2-40B4-BE49-F238E27FC236}">
                <a16:creationId xmlns:a16="http://schemas.microsoft.com/office/drawing/2014/main" id="{4AD77D7C-1C99-EDC3-0B5A-9859189D071B}"/>
              </a:ext>
            </a:extLst>
          </p:cNvPr>
          <p:cNvPicPr>
            <a:picLocks noChangeAspect="1"/>
          </p:cNvPicPr>
          <p:nvPr/>
        </p:nvPicPr>
        <p:blipFill>
          <a:blip r:embed="rId4"/>
          <a:stretch>
            <a:fillRect/>
          </a:stretch>
        </p:blipFill>
        <p:spPr>
          <a:xfrm>
            <a:off x="7205807" y="1330323"/>
            <a:ext cx="3988144" cy="3259128"/>
          </a:xfrm>
          <a:prstGeom prst="rect">
            <a:avLst/>
          </a:prstGeom>
        </p:spPr>
      </p:pic>
      <p:sp>
        <p:nvSpPr>
          <p:cNvPr id="17" name="TextBox 16">
            <a:extLst>
              <a:ext uri="{FF2B5EF4-FFF2-40B4-BE49-F238E27FC236}">
                <a16:creationId xmlns:a16="http://schemas.microsoft.com/office/drawing/2014/main" id="{DECC60F2-2B13-42DF-13BE-E797BE06E7D3}"/>
              </a:ext>
            </a:extLst>
          </p:cNvPr>
          <p:cNvSpPr txBox="1"/>
          <p:nvPr/>
        </p:nvSpPr>
        <p:spPr>
          <a:xfrm>
            <a:off x="998048" y="5835438"/>
            <a:ext cx="3988144" cy="707886"/>
          </a:xfrm>
          <a:prstGeom prst="rect">
            <a:avLst/>
          </a:prstGeom>
          <a:noFill/>
          <a:ln>
            <a:solidFill>
              <a:schemeClr val="tx1">
                <a:lumMod val="85000"/>
              </a:schemeClr>
            </a:solidFill>
          </a:ln>
        </p:spPr>
        <p:txBody>
          <a:bodyPr wrap="square" rtlCol="0">
            <a:spAutoFit/>
          </a:bodyPr>
          <a:lstStyle/>
          <a:p>
            <a:pPr marL="171450" indent="-171450">
              <a:buFont typeface="Arial" panose="020B0604020202020204" pitchFamily="34" charset="0"/>
              <a:buChar char="•"/>
            </a:pPr>
            <a:r>
              <a:rPr lang="en-DE" sz="800" dirty="0">
                <a:solidFill>
                  <a:schemeClr val="bg1"/>
                </a:solidFill>
              </a:rPr>
              <a:t>This KPI was aggregated yearly due to the limited data on the ‘ready to ship date’. Data was not available for some of the months</a:t>
            </a:r>
          </a:p>
          <a:p>
            <a:pPr marL="171450" indent="-171450">
              <a:buFont typeface="Arial" panose="020B0604020202020204" pitchFamily="34" charset="0"/>
              <a:buChar char="•"/>
            </a:pPr>
            <a:r>
              <a:rPr lang="en-GB" sz="800" b="0" dirty="0">
                <a:solidFill>
                  <a:schemeClr val="bg1"/>
                </a:solidFill>
                <a:effectLst/>
              </a:rPr>
              <a:t>The order cycle time for express orders improved slightly between 2019 and 2020. </a:t>
            </a:r>
            <a:r>
              <a:rPr lang="en-GB" sz="800" dirty="0">
                <a:solidFill>
                  <a:schemeClr val="bg1"/>
                </a:solidFill>
              </a:rPr>
              <a:t>O</a:t>
            </a:r>
            <a:r>
              <a:rPr lang="en-GB" sz="800" b="0" dirty="0">
                <a:solidFill>
                  <a:schemeClr val="bg1"/>
                </a:solidFill>
                <a:effectLst/>
              </a:rPr>
              <a:t>verall, even though it takes more than one day to get an express order ready for shipping, the target of two days by the warehouse is met.</a:t>
            </a:r>
          </a:p>
        </p:txBody>
      </p:sp>
      <p:sp>
        <p:nvSpPr>
          <p:cNvPr id="22" name="TextBox 21">
            <a:extLst>
              <a:ext uri="{FF2B5EF4-FFF2-40B4-BE49-F238E27FC236}">
                <a16:creationId xmlns:a16="http://schemas.microsoft.com/office/drawing/2014/main" id="{D9AF642D-5631-89BA-E929-0E41B70AAF00}"/>
              </a:ext>
            </a:extLst>
          </p:cNvPr>
          <p:cNvSpPr txBox="1"/>
          <p:nvPr/>
        </p:nvSpPr>
        <p:spPr>
          <a:xfrm>
            <a:off x="7205807" y="5951911"/>
            <a:ext cx="4008665" cy="461665"/>
          </a:xfrm>
          <a:prstGeom prst="rect">
            <a:avLst/>
          </a:prstGeom>
          <a:noFill/>
          <a:ln>
            <a:solidFill>
              <a:schemeClr val="tx1">
                <a:lumMod val="85000"/>
              </a:schemeClr>
            </a:solidFill>
          </a:ln>
        </p:spPr>
        <p:txBody>
          <a:bodyPr wrap="square" rtlCol="0">
            <a:spAutoFit/>
          </a:bodyPr>
          <a:lstStyle/>
          <a:p>
            <a:r>
              <a:rPr lang="en-GB" sz="800" b="0" dirty="0">
                <a:solidFill>
                  <a:schemeClr val="bg1"/>
                </a:solidFill>
                <a:effectLst/>
              </a:rPr>
              <a:t>The order cycle here should also be two days or less. In 2019 and 2020, it took more than three days to get a standard order ready. This is </a:t>
            </a:r>
            <a:r>
              <a:rPr lang="en-GB" sz="800" b="1" dirty="0">
                <a:solidFill>
                  <a:schemeClr val="bg1"/>
                </a:solidFill>
                <a:effectLst/>
              </a:rPr>
              <a:t>above the target </a:t>
            </a:r>
            <a:r>
              <a:rPr lang="en-GB" sz="800" b="0" dirty="0">
                <a:solidFill>
                  <a:schemeClr val="bg1"/>
                </a:solidFill>
                <a:effectLst/>
              </a:rPr>
              <a:t>and has to be focused on for improvement by the warehouse management. </a:t>
            </a:r>
          </a:p>
        </p:txBody>
      </p:sp>
    </p:spTree>
    <p:extLst>
      <p:ext uri="{BB962C8B-B14F-4D97-AF65-F5344CB8AC3E}">
        <p14:creationId xmlns:p14="http://schemas.microsoft.com/office/powerpoint/2010/main" val="359804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521270" y="375930"/>
            <a:ext cx="6926933" cy="500575"/>
          </a:xfrm>
        </p:spPr>
        <p:txBody>
          <a:bodyPr rtlCol="0">
            <a:normAutofit/>
          </a:bodyPr>
          <a:lstStyle/>
          <a:p>
            <a:pPr rtl="0"/>
            <a:r>
              <a:rPr lang="en-GB" sz="2000" b="1" dirty="0"/>
              <a:t>KPI 3 – Order Delivery Time (Monthly and Yearly)</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686951"/>
            <a:ext cx="523240" cy="247651"/>
          </a:xfrm>
        </p:spPr>
        <p:txBody>
          <a:bodyPr rtlCol="0"/>
          <a:lstStyle/>
          <a:p>
            <a:pPr rtl="0"/>
            <a:fld id="{294A09A9-5501-47C1-A89A-A340965A2BE2}" type="slidenum">
              <a:rPr lang="en-GB" smtClean="0"/>
              <a:pPr rtl="0"/>
              <a:t>9</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686951"/>
            <a:ext cx="1497330" cy="247651"/>
          </a:xfrm>
        </p:spPr>
        <p:txBody>
          <a:bodyPr rtlCol="0"/>
          <a:lstStyle/>
          <a:p>
            <a:pPr rtl="0"/>
            <a:r>
              <a:rPr lang="en-GB"/>
              <a:t>Muesli Distribution</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686951"/>
            <a:ext cx="1313180" cy="247651"/>
          </a:xfrm>
        </p:spPr>
        <p:txBody>
          <a:bodyPr rtlCol="0"/>
          <a:lstStyle/>
          <a:p>
            <a:pPr rtl="0"/>
            <a:r>
              <a:rPr lang="de-DE"/>
              <a:t>21 November, 2022</a:t>
            </a:r>
            <a:endParaRPr lang="en-GB"/>
          </a:p>
        </p:txBody>
      </p:sp>
      <p:sp>
        <p:nvSpPr>
          <p:cNvPr id="8" name="Rectangle 7">
            <a:extLst>
              <a:ext uri="{FF2B5EF4-FFF2-40B4-BE49-F238E27FC236}">
                <a16:creationId xmlns:a16="http://schemas.microsoft.com/office/drawing/2014/main" id="{3110E360-7A07-D603-3B72-781160943FD5}"/>
              </a:ext>
            </a:extLst>
          </p:cNvPr>
          <p:cNvSpPr/>
          <p:nvPr/>
        </p:nvSpPr>
        <p:spPr>
          <a:xfrm>
            <a:off x="3648338" y="4898665"/>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3 Days</a:t>
            </a:r>
          </a:p>
        </p:txBody>
      </p:sp>
      <p:sp>
        <p:nvSpPr>
          <p:cNvPr id="9" name="Rectangle 8">
            <a:extLst>
              <a:ext uri="{FF2B5EF4-FFF2-40B4-BE49-F238E27FC236}">
                <a16:creationId xmlns:a16="http://schemas.microsoft.com/office/drawing/2014/main" id="{90FD6E10-7453-EBCC-8AF6-4CF5ABFB8573}"/>
              </a:ext>
            </a:extLst>
          </p:cNvPr>
          <p:cNvSpPr/>
          <p:nvPr/>
        </p:nvSpPr>
        <p:spPr>
          <a:xfrm>
            <a:off x="9901291" y="4898665"/>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3 Days</a:t>
            </a:r>
          </a:p>
        </p:txBody>
      </p:sp>
      <p:sp>
        <p:nvSpPr>
          <p:cNvPr id="11" name="Rectangle 10">
            <a:extLst>
              <a:ext uri="{FF2B5EF4-FFF2-40B4-BE49-F238E27FC236}">
                <a16:creationId xmlns:a16="http://schemas.microsoft.com/office/drawing/2014/main" id="{27DAA9F0-6899-C503-FB4C-86886B9A4540}"/>
              </a:ext>
            </a:extLst>
          </p:cNvPr>
          <p:cNvSpPr/>
          <p:nvPr/>
        </p:nvSpPr>
        <p:spPr>
          <a:xfrm>
            <a:off x="3648339" y="5388348"/>
            <a:ext cx="1313181" cy="3515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t>3 Days</a:t>
            </a:r>
          </a:p>
        </p:txBody>
      </p:sp>
      <p:sp>
        <p:nvSpPr>
          <p:cNvPr id="13" name="Rectangle 12">
            <a:extLst>
              <a:ext uri="{FF2B5EF4-FFF2-40B4-BE49-F238E27FC236}">
                <a16:creationId xmlns:a16="http://schemas.microsoft.com/office/drawing/2014/main" id="{B154BFE7-9C5D-1A66-6605-906B8F184780}"/>
              </a:ext>
            </a:extLst>
          </p:cNvPr>
          <p:cNvSpPr/>
          <p:nvPr/>
        </p:nvSpPr>
        <p:spPr>
          <a:xfrm>
            <a:off x="9901291" y="5388348"/>
            <a:ext cx="1313181" cy="3515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3 Days</a:t>
            </a:r>
          </a:p>
        </p:txBody>
      </p:sp>
      <p:sp>
        <p:nvSpPr>
          <p:cNvPr id="18" name="TextBox 17">
            <a:extLst>
              <a:ext uri="{FF2B5EF4-FFF2-40B4-BE49-F238E27FC236}">
                <a16:creationId xmlns:a16="http://schemas.microsoft.com/office/drawing/2014/main" id="{6CE6E14C-A494-0313-3547-763DC9618991}"/>
              </a:ext>
            </a:extLst>
          </p:cNvPr>
          <p:cNvSpPr txBox="1"/>
          <p:nvPr/>
        </p:nvSpPr>
        <p:spPr>
          <a:xfrm>
            <a:off x="471387" y="4889792"/>
            <a:ext cx="2676698" cy="338554"/>
          </a:xfrm>
          <a:prstGeom prst="rect">
            <a:avLst/>
          </a:prstGeom>
          <a:noFill/>
        </p:spPr>
        <p:txBody>
          <a:bodyPr wrap="square">
            <a:spAutoFit/>
          </a:bodyPr>
          <a:lstStyle/>
          <a:p>
            <a:pPr algn="ctr" rtl="0"/>
            <a:r>
              <a:rPr lang="en-GB" sz="1600" dirty="0">
                <a:solidFill>
                  <a:schemeClr val="bg1"/>
                </a:solidFill>
              </a:rPr>
              <a:t>Avg. ODT - 2019</a:t>
            </a:r>
            <a:endParaRPr lang="en-GB" sz="1600" b="0" i="0" noProof="0" dirty="0">
              <a:solidFill>
                <a:schemeClr val="bg1"/>
              </a:solidFill>
              <a:latin typeface="+mn-lt"/>
            </a:endParaRPr>
          </a:p>
        </p:txBody>
      </p:sp>
      <p:sp>
        <p:nvSpPr>
          <p:cNvPr id="19" name="TextBox 18">
            <a:extLst>
              <a:ext uri="{FF2B5EF4-FFF2-40B4-BE49-F238E27FC236}">
                <a16:creationId xmlns:a16="http://schemas.microsoft.com/office/drawing/2014/main" id="{FA321537-A63C-0011-B9F4-29F666CB850F}"/>
              </a:ext>
            </a:extLst>
          </p:cNvPr>
          <p:cNvSpPr txBox="1"/>
          <p:nvPr/>
        </p:nvSpPr>
        <p:spPr>
          <a:xfrm>
            <a:off x="409042" y="5383183"/>
            <a:ext cx="2801388" cy="338554"/>
          </a:xfrm>
          <a:prstGeom prst="rect">
            <a:avLst/>
          </a:prstGeom>
          <a:noFill/>
        </p:spPr>
        <p:txBody>
          <a:bodyPr wrap="square">
            <a:spAutoFit/>
          </a:bodyPr>
          <a:lstStyle/>
          <a:p>
            <a:pPr algn="ctr" rtl="0"/>
            <a:r>
              <a:rPr lang="en-GB" sz="1600" dirty="0">
                <a:solidFill>
                  <a:schemeClr val="bg1"/>
                </a:solidFill>
              </a:rPr>
              <a:t>Avg. ODT - 2020</a:t>
            </a:r>
            <a:endParaRPr lang="en-GB" sz="1600" b="0" i="0" noProof="0" dirty="0">
              <a:solidFill>
                <a:schemeClr val="bg1"/>
              </a:solidFill>
              <a:latin typeface="+mn-lt"/>
            </a:endParaRPr>
          </a:p>
        </p:txBody>
      </p:sp>
      <p:sp>
        <p:nvSpPr>
          <p:cNvPr id="20" name="TextBox 19">
            <a:extLst>
              <a:ext uri="{FF2B5EF4-FFF2-40B4-BE49-F238E27FC236}">
                <a16:creationId xmlns:a16="http://schemas.microsoft.com/office/drawing/2014/main" id="{7B692B72-29ED-45D1-F6EF-E4929703374F}"/>
              </a:ext>
            </a:extLst>
          </p:cNvPr>
          <p:cNvSpPr txBox="1"/>
          <p:nvPr/>
        </p:nvSpPr>
        <p:spPr>
          <a:xfrm>
            <a:off x="6658828" y="4889792"/>
            <a:ext cx="2676698" cy="338554"/>
          </a:xfrm>
          <a:prstGeom prst="rect">
            <a:avLst/>
          </a:prstGeom>
          <a:noFill/>
        </p:spPr>
        <p:txBody>
          <a:bodyPr wrap="square">
            <a:spAutoFit/>
          </a:bodyPr>
          <a:lstStyle/>
          <a:p>
            <a:pPr algn="ctr" rtl="0"/>
            <a:r>
              <a:rPr lang="en-GB" sz="1600" dirty="0">
                <a:solidFill>
                  <a:schemeClr val="bg1"/>
                </a:solidFill>
              </a:rPr>
              <a:t>Avg. ODT - 2019</a:t>
            </a:r>
            <a:endParaRPr lang="en-GB" sz="1600" b="0" i="0" noProof="0" dirty="0">
              <a:solidFill>
                <a:schemeClr val="bg1"/>
              </a:solidFill>
              <a:latin typeface="+mn-lt"/>
            </a:endParaRPr>
          </a:p>
        </p:txBody>
      </p:sp>
      <p:sp>
        <p:nvSpPr>
          <p:cNvPr id="21" name="TextBox 20">
            <a:extLst>
              <a:ext uri="{FF2B5EF4-FFF2-40B4-BE49-F238E27FC236}">
                <a16:creationId xmlns:a16="http://schemas.microsoft.com/office/drawing/2014/main" id="{FD7AA209-8233-D3CC-83FF-CA63CB1413D8}"/>
              </a:ext>
            </a:extLst>
          </p:cNvPr>
          <p:cNvSpPr txBox="1"/>
          <p:nvPr/>
        </p:nvSpPr>
        <p:spPr>
          <a:xfrm>
            <a:off x="6596483" y="5383183"/>
            <a:ext cx="2801388" cy="338554"/>
          </a:xfrm>
          <a:prstGeom prst="rect">
            <a:avLst/>
          </a:prstGeom>
          <a:noFill/>
        </p:spPr>
        <p:txBody>
          <a:bodyPr wrap="square">
            <a:spAutoFit/>
          </a:bodyPr>
          <a:lstStyle/>
          <a:p>
            <a:pPr algn="ctr" rtl="0"/>
            <a:r>
              <a:rPr lang="en-GB" sz="1600" dirty="0">
                <a:solidFill>
                  <a:schemeClr val="bg1"/>
                </a:solidFill>
              </a:rPr>
              <a:t>Avg. ODT - 2020</a:t>
            </a:r>
            <a:endParaRPr lang="en-GB" sz="1600" b="0" i="0" noProof="0" dirty="0">
              <a:solidFill>
                <a:schemeClr val="bg1"/>
              </a:solidFill>
              <a:latin typeface="+mn-lt"/>
            </a:endParaRPr>
          </a:p>
        </p:txBody>
      </p:sp>
      <p:pic>
        <p:nvPicPr>
          <p:cNvPr id="3" name="Picture 2">
            <a:extLst>
              <a:ext uri="{FF2B5EF4-FFF2-40B4-BE49-F238E27FC236}">
                <a16:creationId xmlns:a16="http://schemas.microsoft.com/office/drawing/2014/main" id="{87207984-F9EE-BF27-D40C-BA71D8C2C98E}"/>
              </a:ext>
            </a:extLst>
          </p:cNvPr>
          <p:cNvPicPr>
            <a:picLocks noChangeAspect="1"/>
          </p:cNvPicPr>
          <p:nvPr/>
        </p:nvPicPr>
        <p:blipFill>
          <a:blip r:embed="rId3"/>
          <a:stretch>
            <a:fillRect/>
          </a:stretch>
        </p:blipFill>
        <p:spPr>
          <a:xfrm>
            <a:off x="533472" y="1206625"/>
            <a:ext cx="5359400" cy="3492500"/>
          </a:xfrm>
          <a:prstGeom prst="rect">
            <a:avLst/>
          </a:prstGeom>
        </p:spPr>
      </p:pic>
      <p:pic>
        <p:nvPicPr>
          <p:cNvPr id="7" name="Picture 6">
            <a:extLst>
              <a:ext uri="{FF2B5EF4-FFF2-40B4-BE49-F238E27FC236}">
                <a16:creationId xmlns:a16="http://schemas.microsoft.com/office/drawing/2014/main" id="{55F8447B-7A07-DE54-6D99-BB72D527C30B}"/>
              </a:ext>
            </a:extLst>
          </p:cNvPr>
          <p:cNvPicPr>
            <a:picLocks noChangeAspect="1"/>
          </p:cNvPicPr>
          <p:nvPr/>
        </p:nvPicPr>
        <p:blipFill>
          <a:blip r:embed="rId4"/>
          <a:stretch>
            <a:fillRect/>
          </a:stretch>
        </p:blipFill>
        <p:spPr>
          <a:xfrm>
            <a:off x="6516298" y="1206625"/>
            <a:ext cx="5359400" cy="3492500"/>
          </a:xfrm>
          <a:prstGeom prst="rect">
            <a:avLst/>
          </a:prstGeom>
        </p:spPr>
      </p:pic>
      <p:sp>
        <p:nvSpPr>
          <p:cNvPr id="14" name="TextBox 13">
            <a:extLst>
              <a:ext uri="{FF2B5EF4-FFF2-40B4-BE49-F238E27FC236}">
                <a16:creationId xmlns:a16="http://schemas.microsoft.com/office/drawing/2014/main" id="{9D6E8612-5299-34A8-D76F-D41580279716}"/>
              </a:ext>
            </a:extLst>
          </p:cNvPr>
          <p:cNvSpPr txBox="1"/>
          <p:nvPr/>
        </p:nvSpPr>
        <p:spPr>
          <a:xfrm>
            <a:off x="533472" y="5951483"/>
            <a:ext cx="5359400" cy="338554"/>
          </a:xfrm>
          <a:prstGeom prst="rect">
            <a:avLst/>
          </a:prstGeom>
          <a:noFill/>
          <a:ln>
            <a:solidFill>
              <a:schemeClr val="tx1">
                <a:lumMod val="85000"/>
              </a:schemeClr>
            </a:solidFill>
          </a:ln>
        </p:spPr>
        <p:txBody>
          <a:bodyPr wrap="square" rtlCol="0">
            <a:spAutoFit/>
          </a:bodyPr>
          <a:lstStyle/>
          <a:p>
            <a:r>
              <a:rPr lang="en-GB" sz="800" b="0" dirty="0">
                <a:solidFill>
                  <a:schemeClr val="bg1"/>
                </a:solidFill>
                <a:effectLst/>
              </a:rPr>
              <a:t>According to the stakeholder, three days was promised by the delivery company for delivery. This was achieved in the two years </a:t>
            </a:r>
            <a:r>
              <a:rPr lang="en-GB" sz="800" dirty="0">
                <a:solidFill>
                  <a:schemeClr val="bg1"/>
                </a:solidFill>
              </a:rPr>
              <a:t>under consideration.</a:t>
            </a:r>
            <a:r>
              <a:rPr lang="en-GB" sz="800" b="0" dirty="0">
                <a:solidFill>
                  <a:schemeClr val="bg1"/>
                </a:solidFill>
                <a:effectLst/>
              </a:rPr>
              <a:t> Express delivery took </a:t>
            </a:r>
            <a:r>
              <a:rPr lang="en-GB" sz="800" dirty="0">
                <a:solidFill>
                  <a:schemeClr val="bg1"/>
                </a:solidFill>
              </a:rPr>
              <a:t>three</a:t>
            </a:r>
            <a:r>
              <a:rPr lang="en-GB" sz="800" b="0" dirty="0">
                <a:solidFill>
                  <a:schemeClr val="bg1"/>
                </a:solidFill>
                <a:effectLst/>
              </a:rPr>
              <a:t> days on the average as promised.</a:t>
            </a:r>
            <a:endParaRPr lang="en-DE" sz="800" dirty="0">
              <a:solidFill>
                <a:schemeClr val="bg1"/>
              </a:solidFill>
            </a:endParaRPr>
          </a:p>
        </p:txBody>
      </p:sp>
      <p:sp>
        <p:nvSpPr>
          <p:cNvPr id="15" name="TextBox 14">
            <a:extLst>
              <a:ext uri="{FF2B5EF4-FFF2-40B4-BE49-F238E27FC236}">
                <a16:creationId xmlns:a16="http://schemas.microsoft.com/office/drawing/2014/main" id="{BFC6269E-CEF9-7B5D-A016-04C7330C8103}"/>
              </a:ext>
            </a:extLst>
          </p:cNvPr>
          <p:cNvSpPr txBox="1"/>
          <p:nvPr/>
        </p:nvSpPr>
        <p:spPr>
          <a:xfrm>
            <a:off x="6516297" y="5975353"/>
            <a:ext cx="5359399" cy="338554"/>
          </a:xfrm>
          <a:prstGeom prst="rect">
            <a:avLst/>
          </a:prstGeom>
          <a:noFill/>
          <a:ln>
            <a:solidFill>
              <a:schemeClr val="tx1">
                <a:lumMod val="85000"/>
              </a:schemeClr>
            </a:solidFill>
          </a:ln>
        </p:spPr>
        <p:txBody>
          <a:bodyPr wrap="square" rtlCol="0">
            <a:spAutoFit/>
          </a:bodyPr>
          <a:lstStyle/>
          <a:p>
            <a:r>
              <a:rPr lang="en-GB" sz="800" b="0" dirty="0">
                <a:solidFill>
                  <a:schemeClr val="bg1"/>
                </a:solidFill>
                <a:effectLst/>
              </a:rPr>
              <a:t>Same as the express delivery, on the average the delivery time in 2019 and 2020 was three days. In line with the goal of the logistics company.</a:t>
            </a:r>
            <a:endParaRPr lang="en-DE" sz="800" dirty="0">
              <a:solidFill>
                <a:schemeClr val="bg1"/>
              </a:solidFill>
            </a:endParaRPr>
          </a:p>
        </p:txBody>
      </p:sp>
    </p:spTree>
    <p:extLst>
      <p:ext uri="{BB962C8B-B14F-4D97-AF65-F5344CB8AC3E}">
        <p14:creationId xmlns:p14="http://schemas.microsoft.com/office/powerpoint/2010/main" val="260033430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895</TotalTime>
  <Words>1358</Words>
  <Application>Microsoft Macintosh PowerPoint</Application>
  <PresentationFormat>Widescreen</PresentationFormat>
  <Paragraphs>169</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Franklin Gothic Demi</vt:lpstr>
      <vt:lpstr>Wingdings</vt:lpstr>
      <vt:lpstr>Theme1</vt:lpstr>
      <vt:lpstr>MUESLI DISTRIBUTION COMPANY</vt:lpstr>
      <vt:lpstr>Agenda</vt:lpstr>
      <vt:lpstr>The Project</vt:lpstr>
      <vt:lpstr>Museli Distribution Company Workflow</vt:lpstr>
      <vt:lpstr>Key Performance Indicators</vt:lpstr>
      <vt:lpstr>Data Set</vt:lpstr>
      <vt:lpstr>KPI 1 - Order Lead Time (Monthly and Yearly)</vt:lpstr>
      <vt:lpstr>KPI 2 - Order Cycle Time (Yearly)</vt:lpstr>
      <vt:lpstr>KPI 3 – Order Delivery Time (Monthly and Yearly)</vt:lpstr>
      <vt:lpstr>KPI 4 – On-Time Ready-to-Ship Rate (Monthly and Yearly)</vt:lpstr>
      <vt:lpstr>KPI 5 – On-Time Delivery Rate (Monthly and Yearly)</vt:lpstr>
      <vt:lpstr>Correlation Matrix</vt:lpstr>
      <vt:lpstr>Order Lead Time by Day of the Week</vt:lpstr>
      <vt:lpstr>Profitability of the Origin Channels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Eniola Olalere</dc:creator>
  <cp:lastModifiedBy>Eniola Olalere</cp:lastModifiedBy>
  <cp:revision>5</cp:revision>
  <dcterms:created xsi:type="dcterms:W3CDTF">2022-12-28T15:48:19Z</dcterms:created>
  <dcterms:modified xsi:type="dcterms:W3CDTF">2022-12-31T21:44:18Z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