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  <p:sldMasterId id="2147483655" r:id="rId5"/>
    <p:sldMasterId id="2147483658" r:id="rId6"/>
    <p:sldMasterId id="2147483661" r:id="rId7"/>
    <p:sldMasterId id="2147483664" r:id="rId8"/>
    <p:sldMasterId id="2147483667" r:id="rId9"/>
    <p:sldMasterId id="2147483669" r:id="rId10"/>
    <p:sldMasterId id="2147483671" r:id="rId11"/>
    <p:sldMasterId id="2147483674" r:id="rId12"/>
  </p:sldMasterIdLst>
  <p:sldIdLst>
    <p:sldId id="256" r:id="rId13"/>
    <p:sldId id="271" r:id="rId14"/>
    <p:sldId id="257" r:id="rId15"/>
    <p:sldId id="258" r:id="rId16"/>
    <p:sldId id="267" r:id="rId17"/>
    <p:sldId id="268" r:id="rId18"/>
    <p:sldId id="269" r:id="rId19"/>
    <p:sldId id="270" r:id="rId20"/>
    <p:sldId id="259" r:id="rId21"/>
    <p:sldId id="260" r:id="rId22"/>
    <p:sldId id="264" r:id="rId23"/>
    <p:sldId id="261" r:id="rId24"/>
    <p:sldId id="263" r:id="rId25"/>
    <p:sldId id="272" r:id="rId26"/>
    <p:sldId id="273" r:id="rId27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EE3B9E-8CF5-4D60-AB88-D149D489B16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31E959B-59DF-4306-9ADF-B96E4EBBF418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8372F56-38DB-4E77-99B3-C113E21A069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C01E75E-217C-4424-A8E3-C41F30F3135A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5507F19-8A8C-421D-832C-BEF223AAB05E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46B8E3-75E0-4C23-BD5C-2DAE5F1E4AA6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7B9E06-3D2C-4862-A3A0-023F175787A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F4E2AA-FF6F-46B2-BAB6-0903A90800C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8372F56-38DB-4E77-99B3-C113E21A069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C01E75E-217C-4424-A8E3-C41F30F3135A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126557-235D-4FD0-A2CA-2DD56BDF05D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91" lnSpcReduction="10000"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1A6A7E-A669-49AD-8F21-9CE27E295D1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46B8E3-75E0-4C23-BD5C-2DAE5F1E4AA6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7B9E06-3D2C-4862-A3A0-023F175787A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F4E2AA-FF6F-46B2-BAB6-0903A90800C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5CA5F5-EBB1-43C2-B19B-A2AA95142783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60E40BF-FAF8-4902-8227-8BA7090DBC90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8D427AA-E28A-491D-A07E-E3F27D6F7F2A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1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-1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Rectangles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3" name="Rectangles 2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4" name="Rectangles 3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5" name="Rectangles 4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7" name="Rectangles 6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9" name="Rectangles 8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B2543251-B883-4A8D-87B7-DC68FF24247C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A69164FF-AE2C-415A-B07F-AD1EC9D55710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al 176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-147600" y="-297000"/>
            <a:ext cx="915840" cy="1281240"/>
            <a:chOff x="-147600" y="-297000"/>
            <a:chExt cx="915840" cy="1281240"/>
          </a:xfrm>
        </p:grpSpPr>
        <p:sp>
          <p:nvSpPr>
            <p:cNvPr id="180" name="Oval 179"/>
            <p:cNvSpPr/>
            <p:nvPr/>
          </p:nvSpPr>
          <p:spPr>
            <a:xfrm rot="5395800" flipV="1">
              <a:off x="219240" y="800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 rot="5395800" flipV="1">
              <a:off x="218880" y="4345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 rot="5395800" flipV="1">
              <a:off x="218520" y="691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5395800" flipV="1">
              <a:off x="217800" y="-2966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rot="5395800" flipV="1">
              <a:off x="583920" y="-2970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 rot="5395800" flipV="1">
              <a:off x="584280" y="684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rot="5395800" flipV="1">
              <a:off x="584280" y="4341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 rot="5395800" flipV="1">
              <a:off x="585000" y="800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 rot="5395800" flipV="1">
              <a:off x="-146160" y="8006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rot="5395800" flipV="1">
              <a:off x="-146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 rot="5395800" flipV="1">
              <a:off x="-146880" y="691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 rot="5395800" flipV="1">
              <a:off x="-147240" y="-296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545040" y="4645080"/>
            <a:ext cx="915840" cy="1281240"/>
            <a:chOff x="9545040" y="4645080"/>
            <a:chExt cx="915840" cy="1281240"/>
          </a:xfrm>
        </p:grpSpPr>
        <p:sp>
          <p:nvSpPr>
            <p:cNvPr id="193" name="Oval 192"/>
            <p:cNvSpPr/>
            <p:nvPr/>
          </p:nvSpPr>
          <p:spPr>
            <a:xfrm rot="5395800" flipV="1">
              <a:off x="9911880" y="57423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 rot="5395800" flipV="1">
              <a:off x="9911520" y="53766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 rot="5395800" flipV="1">
              <a:off x="9911160" y="50112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 rot="5395800" flipV="1">
              <a:off x="9910440" y="46450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395800" flipV="1">
              <a:off x="10276560" y="46447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 rot="5395800" flipV="1">
              <a:off x="10276920" y="50104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 rot="5395800" flipV="1">
              <a:off x="10276920" y="5376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 rot="5395800" flipV="1">
              <a:off x="10277640" y="57423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 rot="5395800" flipV="1">
              <a:off x="9546120" y="57427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rot="5395800" flipV="1">
              <a:off x="9545400" y="53773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 rot="5395800" flipV="1">
              <a:off x="9545400" y="50112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 rot="5395800" flipV="1">
              <a:off x="9545040" y="46454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sp>
        <p:nvSpPr>
          <p:cNvPr id="205" name="Oval 204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05F5296C-200E-477A-BC9F-116167FA7CD1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Group 29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Oval 30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p>
                <a:endParaRPr lang="en-IN" sz="1800" b="0" strike="noStrike" spc="-1">
                  <a:solidFill>
                    <a:srgbClr val="000000"/>
                  </a:solidFill>
                  <a:latin typeface="Noto Sans" panose="020B0502040504020204"/>
                </a:endParaRPr>
              </a:p>
            </p:txBody>
          </p:sp>
        </p:grpSp>
      </p:grpSp>
      <p:sp>
        <p:nvSpPr>
          <p:cNvPr id="43" name="Oval 42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9520" y="792360"/>
            <a:ext cx="5526000" cy="4145400"/>
          </a:xfrm>
          <a:prstGeom prst="rect">
            <a:avLst/>
          </a:prstGeom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91" lnSpcReduction="1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D53F7EDB-4595-48A1-AE33-22A986B064BA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Rectangles 54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sp>
        <p:nvSpPr>
          <p:cNvPr id="61" name="Rectangles 60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2"/>
            <a:srcRect/>
            <a:tile tx="0" ty="0" sx="74822" sy="74822" algn="ctr"/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2" name="Rectangles 61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2"/>
            <a:srcRect/>
            <a:tile tx="0" ty="0" sx="74822" sy="74822" algn="ctr"/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3" name="Rectangles 62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4" name="Rectangles 63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5" name="Rectangles 64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6" name="Rectangles 65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2"/>
            <a:srcRect/>
            <a:tile tx="0" ty="0" sx="74822" sy="74822" algn="ctr"/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u="wavyHeavy" strike="noStrike" spc="-1">
                <a:solidFill>
                  <a:srgbClr val="000000"/>
                </a:solidFill>
                <a:uFillTx/>
                <a:latin typeface="Noto Sans" panose="020B0502040504020204"/>
              </a:rPr>
              <a:t>Click to edit the title text format</a:t>
            </a:r>
            <a:endParaRPr lang="en-IN" sz="4400" b="1" u="wavyHeavy" strike="noStrike" spc="-1">
              <a:solidFill>
                <a:srgbClr val="000000"/>
              </a:solidFill>
              <a:uFillTx/>
              <a:latin typeface="Noto Sans" panose="020B0502040504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04C583C5-4290-4754-8D40-8CD01E21C808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A69164FF-AE2C-415A-B07F-AD1EC9D55710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918240" y="1135800"/>
            <a:ext cx="2433600" cy="4339080"/>
            <a:chOff x="3918240" y="1135800"/>
            <a:chExt cx="2433600" cy="4339080"/>
          </a:xfrm>
        </p:grpSpPr>
        <p:sp>
          <p:nvSpPr>
            <p:cNvPr id="96" name="Parallelogram 95"/>
            <p:cNvSpPr/>
            <p:nvPr/>
          </p:nvSpPr>
          <p:spPr>
            <a:xfrm rot="5330400" flipH="1" flipV="1">
              <a:off x="4853880" y="37382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97" name="Parallelogram 96"/>
            <p:cNvSpPr/>
            <p:nvPr/>
          </p:nvSpPr>
          <p:spPr>
            <a:xfrm rot="5330400" flipH="1" flipV="1">
              <a:off x="4023360" y="2700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98" name="Parallelogram 97"/>
            <p:cNvSpPr/>
            <p:nvPr/>
          </p:nvSpPr>
          <p:spPr>
            <a:xfrm rot="5330400" flipH="1" flipV="1">
              <a:off x="4920480" y="24357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330400" flipH="1" flipV="1">
              <a:off x="3977280" y="13420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100" name="Parallelogram 99"/>
            <p:cNvSpPr/>
            <p:nvPr/>
          </p:nvSpPr>
          <p:spPr>
            <a:xfrm rot="5330400" flipH="1" flipV="1">
              <a:off x="4911480" y="11041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101" name="Parallelogram 100"/>
            <p:cNvSpPr/>
            <p:nvPr/>
          </p:nvSpPr>
          <p:spPr>
            <a:xfrm rot="5330400" flipH="1" flipV="1">
              <a:off x="4032000" y="40424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AD6CAB63-0E8D-453E-A94E-1093CCA4F93B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s 108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10" name="Rectangles 109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17" name="Rectangles 116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18" name="Rectangles 117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D0787147-FF91-4361-A346-81A6DA81F012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al 176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-147600" y="-297000"/>
            <a:ext cx="915840" cy="1281240"/>
            <a:chOff x="-147600" y="-297000"/>
            <a:chExt cx="915840" cy="1281240"/>
          </a:xfrm>
        </p:grpSpPr>
        <p:sp>
          <p:nvSpPr>
            <p:cNvPr id="180" name="Oval 179"/>
            <p:cNvSpPr/>
            <p:nvPr/>
          </p:nvSpPr>
          <p:spPr>
            <a:xfrm rot="5395800" flipV="1">
              <a:off x="219240" y="800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 rot="5395800" flipV="1">
              <a:off x="218880" y="4345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 rot="5395800" flipV="1">
              <a:off x="218520" y="691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5395800" flipV="1">
              <a:off x="217800" y="-2966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rot="5395800" flipV="1">
              <a:off x="583920" y="-2970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 rot="5395800" flipV="1">
              <a:off x="584280" y="684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rot="5395800" flipV="1">
              <a:off x="584280" y="4341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 rot="5395800" flipV="1">
              <a:off x="585000" y="800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 rot="5395800" flipV="1">
              <a:off x="-146160" y="8006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rot="5395800" flipV="1">
              <a:off x="-146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 rot="5395800" flipV="1">
              <a:off x="-146880" y="691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 rot="5395800" flipV="1">
              <a:off x="-147240" y="-296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545040" y="4645080"/>
            <a:ext cx="915840" cy="1281240"/>
            <a:chOff x="9545040" y="4645080"/>
            <a:chExt cx="915840" cy="1281240"/>
          </a:xfrm>
        </p:grpSpPr>
        <p:sp>
          <p:nvSpPr>
            <p:cNvPr id="193" name="Oval 192"/>
            <p:cNvSpPr/>
            <p:nvPr/>
          </p:nvSpPr>
          <p:spPr>
            <a:xfrm rot="5395800" flipV="1">
              <a:off x="9911880" y="57423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 rot="5395800" flipV="1">
              <a:off x="9911520" y="53766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 rot="5395800" flipV="1">
              <a:off x="9911160" y="50112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 rot="5395800" flipV="1">
              <a:off x="9910440" y="46450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395800" flipV="1">
              <a:off x="10276560" y="46447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 rot="5395800" flipV="1">
              <a:off x="10276920" y="50104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 rot="5395800" flipV="1">
              <a:off x="10276920" y="5376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 rot="5395800" flipV="1">
              <a:off x="10277640" y="57423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 rot="5395800" flipV="1">
              <a:off x="9546120" y="57427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rot="5395800" flipV="1">
              <a:off x="9545400" y="53773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 rot="5395800" flipV="1">
              <a:off x="9545400" y="50112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 rot="5395800" flipV="1">
              <a:off x="9545040" y="46454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sp>
        <p:nvSpPr>
          <p:cNvPr id="205" name="Oval 204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05F5296C-200E-477A-BC9F-116167FA7CD1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s 213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15" name="Rectangles 214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16" name="Rectangles 215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217" name="Rectangles 216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218" name="Rectangles 217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219" name="Rectangles 218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220" name="Rectangles 219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Click to edit the title text format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5DCCF805-04A0-4546-8C31-BC180E4BA4F2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Rectangles 54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</p:grpSp>
      <p:sp>
        <p:nvSpPr>
          <p:cNvPr id="61" name="Rectangles 60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2"/>
            <a:srcRect/>
            <a:tile tx="0" ty="0" sx="74822" sy="74822" algn="ctr"/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2" name="Rectangles 61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2"/>
            <a:srcRect/>
            <a:tile tx="0" ty="0" sx="74822" sy="74822" algn="ctr"/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3" name="Rectangles 62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4" name="Rectangles 63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5" name="Rectangles 64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6" name="Rectangles 65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2"/>
            <a:srcRect/>
            <a:tile tx="0" ty="0" sx="74822" sy="74822" algn="ctr"/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IN" sz="4400" b="1" u="wavyHeavy" strike="noStrike" spc="-1">
                <a:solidFill>
                  <a:srgbClr val="000000"/>
                </a:solidFill>
                <a:uFillTx/>
                <a:latin typeface="Noto Sans" panose="020B0502040504020204"/>
              </a:rPr>
              <a:t>Click to edit the title text format</a:t>
            </a:r>
            <a:endParaRPr lang="en-IN" sz="4400" b="1" u="wavyHeavy" strike="noStrike" spc="-1">
              <a:solidFill>
                <a:srgbClr val="000000"/>
              </a:solidFill>
              <a:uFillTx/>
              <a:latin typeface="Noto Sans" panose="020B0502040504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Noto Sans" panose="020B0502040504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Noto Sans" panose="020B0502040504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Noto Sans" panose="020B0502040504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Noto Sans" panose="020B0502040504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Noto Sans" panose="020B0502040504020204"/>
              </a:defRPr>
            </a:lvl1pPr>
          </a:lstStyle>
          <a:p>
            <a:pPr indent="0" algn="r">
              <a:buNone/>
            </a:pPr>
            <a:fld id="{04C583C5-4290-4754-8D40-8CD01E21C808}" type="slidenum">
              <a:rPr lang="en-IN" sz="1400" b="0" strike="noStrike" spc="-1">
                <a:solidFill>
                  <a:srgbClr val="000000"/>
                </a:solidFill>
                <a:latin typeface="Noto Sans" panose="020B0502040504020204"/>
              </a:rPr>
            </a:fld>
            <a:endParaRPr lang="en-IN" sz="14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19.png"/><Relationship Id="rId4" Type="http://schemas.openxmlformats.org/officeDocument/2006/relationships/image" Target="../media/image3.svg"/><Relationship Id="rId3" Type="http://schemas.openxmlformats.org/officeDocument/2006/relationships/image" Target="../media/image18.png"/><Relationship Id="rId2" Type="http://schemas.openxmlformats.org/officeDocument/2006/relationships/image" Target="../media/image2.sv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127.0.0.1:800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 Box 227"/>
          <p:cNvSpPr txBox="1"/>
          <p:nvPr/>
        </p:nvSpPr>
        <p:spPr>
          <a:xfrm>
            <a:off x="7315200" y="4629240"/>
            <a:ext cx="2377440" cy="71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1300" b="0" strike="noStrike" spc="-1">
                <a:solidFill>
                  <a:srgbClr val="000000"/>
                </a:solidFill>
                <a:latin typeface="Noto Sans" panose="020B0502040504020204"/>
              </a:rPr>
              <a:t>Softpro Intern</a:t>
            </a:r>
            <a:r>
              <a:rPr lang="en-US" altLang="en-IN" sz="1300" b="0" strike="noStrike" spc="-1">
                <a:solidFill>
                  <a:srgbClr val="000000"/>
                </a:solidFill>
                <a:latin typeface="Noto Sans" panose="020B0502040504020204"/>
              </a:rPr>
              <a:t>ship</a:t>
            </a:r>
            <a:endParaRPr lang="en-IN" sz="1300" b="0" strike="noStrike" spc="-1">
              <a:solidFill>
                <a:srgbClr val="000000"/>
              </a:solidFill>
              <a:latin typeface="Noto Sans" panose="020B0502040504020204"/>
            </a:endParaRPr>
          </a:p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Noto Sans" panose="020B0502040504020204"/>
              </a:rPr>
              <a:t>20 September 2024</a:t>
            </a:r>
            <a:endParaRPr lang="en-IN" sz="105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30" name="Straight Connector 229"/>
          <p:cNvSpPr/>
          <p:nvPr/>
        </p:nvSpPr>
        <p:spPr>
          <a:xfrm>
            <a:off x="7124400" y="4303440"/>
            <a:ext cx="1620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7360" tIns="72360" rIns="117360" bIns="7236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0" y="4019760"/>
            <a:ext cx="702000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r"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School Management System</a:t>
            </a:r>
            <a:endParaRPr 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 Box 250"/>
          <p:cNvSpPr txBox="1"/>
          <p:nvPr/>
        </p:nvSpPr>
        <p:spPr>
          <a:xfrm>
            <a:off x="2651760" y="44676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endParaRPr lang="en-IN" sz="1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52" name="Text Box 251"/>
          <p:cNvSpPr txBox="1"/>
          <p:nvPr/>
        </p:nvSpPr>
        <p:spPr>
          <a:xfrm>
            <a:off x="2592070" y="4562885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altLang="en-IN" sz="1800" b="1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cs typeface="Noto Sans" panose="020B0502040504020204" charset="0"/>
              </a:rPr>
              <a:t>IDE</a:t>
            </a:r>
            <a:endParaRPr lang="en-US" altLang="en-IN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5" name="Text Box 254"/>
          <p:cNvSpPr txBox="1"/>
          <p:nvPr/>
        </p:nvSpPr>
        <p:spPr>
          <a:xfrm>
            <a:off x="431800" y="96139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ea typeface="Open Sans Extra Bold"/>
                <a:cs typeface="Noto Sans" panose="020B0502040504020204" charset="0"/>
                <a:sym typeface="Open Sans Extra Bold"/>
              </a:rPr>
              <a:t>For Backend </a:t>
            </a:r>
            <a:endParaRPr lang="en-US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ea typeface="Open Sans Extra Bold"/>
              <a:cs typeface="Noto Sans" panose="020B0502040504020204" charset="0"/>
              <a:sym typeface="Open Sans Extra Bold"/>
            </a:endParaRPr>
          </a:p>
        </p:txBody>
      </p:sp>
      <p:sp>
        <p:nvSpPr>
          <p:cNvPr id="259" name="Text Box 258"/>
          <p:cNvSpPr txBox="1"/>
          <p:nvPr/>
        </p:nvSpPr>
        <p:spPr>
          <a:xfrm>
            <a:off x="6538595" y="640080"/>
            <a:ext cx="2872740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ea typeface="Open Sans Extra Bold"/>
                <a:cs typeface="Noto Sans" panose="020B0502040504020204" charset="0"/>
                <a:sym typeface="Open Sans Extra Bold"/>
              </a:rPr>
              <a:t>  For Frontend </a:t>
            </a:r>
            <a:r>
              <a:rPr lang="en-IN" sz="1800" b="1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/>
              </a:rPr>
              <a:t> </a:t>
            </a:r>
            <a:endParaRPr lang="en-IN" altLang="en-IN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8209915" y="1079500"/>
            <a:ext cx="1415415" cy="1218565"/>
          </a:xfrm>
          <a:custGeom>
            <a:avLst/>
            <a:gdLst/>
            <a:ahLst/>
            <a:cxnLst/>
            <a:rect l="l" t="t" r="r" b="b"/>
            <a:pathLst>
              <a:path w="3950314" h="3496185">
                <a:moveTo>
                  <a:pt x="0" y="0"/>
                </a:moveTo>
                <a:lnTo>
                  <a:pt x="3950314" y="0"/>
                </a:lnTo>
                <a:lnTo>
                  <a:pt x="3950314" y="3496185"/>
                </a:lnTo>
                <a:lnTo>
                  <a:pt x="0" y="34961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8570" t="-15115" r="-11148" b="-2015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264275" y="2978785"/>
            <a:ext cx="2260600" cy="1873250"/>
          </a:xfrm>
          <a:custGeom>
            <a:avLst/>
            <a:gdLst/>
            <a:ahLst/>
            <a:cxnLst/>
            <a:rect l="l" t="t" r="r" b="b"/>
            <a:pathLst>
              <a:path w="4043885" h="3557225">
                <a:moveTo>
                  <a:pt x="0" y="0"/>
                </a:moveTo>
                <a:lnTo>
                  <a:pt x="4043884" y="0"/>
                </a:lnTo>
                <a:lnTo>
                  <a:pt x="4043884" y="3557225"/>
                </a:lnTo>
                <a:lnTo>
                  <a:pt x="0" y="3557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594" t="-15493" r="-24594" b="-11802"/>
            </a:stretch>
          </a:blipFill>
        </p:spPr>
      </p:sp>
      <p:sp>
        <p:nvSpPr>
          <p:cNvPr id="24" name="Freeform 15"/>
          <p:cNvSpPr/>
          <p:nvPr/>
        </p:nvSpPr>
        <p:spPr>
          <a:xfrm>
            <a:off x="678815" y="2402840"/>
            <a:ext cx="1679575" cy="1657350"/>
          </a:xfrm>
          <a:custGeom>
            <a:avLst/>
            <a:gdLst/>
            <a:ahLst/>
            <a:cxnLst/>
            <a:rect l="l" t="t" r="r" b="b"/>
            <a:pathLst>
              <a:path w="2841444" h="2896700">
                <a:moveTo>
                  <a:pt x="0" y="0"/>
                </a:moveTo>
                <a:lnTo>
                  <a:pt x="2841445" y="0"/>
                </a:lnTo>
                <a:lnTo>
                  <a:pt x="2841445" y="2896700"/>
                </a:lnTo>
                <a:lnTo>
                  <a:pt x="0" y="289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550" t="-9803" r="-11938" b="-9368"/>
            </a:stretch>
          </a:blipFill>
        </p:spPr>
      </p:sp>
      <p:sp>
        <p:nvSpPr>
          <p:cNvPr id="33" name="Freeform 14"/>
          <p:cNvSpPr/>
          <p:nvPr/>
        </p:nvSpPr>
        <p:spPr>
          <a:xfrm>
            <a:off x="2477135" y="725805"/>
            <a:ext cx="1464310" cy="1535430"/>
          </a:xfrm>
          <a:custGeom>
            <a:avLst/>
            <a:gdLst/>
            <a:ahLst/>
            <a:cxnLst/>
            <a:rect l="l" t="t" r="r" b="b"/>
            <a:pathLst>
              <a:path w="4395506" h="4395506">
                <a:moveTo>
                  <a:pt x="0" y="0"/>
                </a:moveTo>
                <a:lnTo>
                  <a:pt x="4395506" y="0"/>
                </a:lnTo>
                <a:lnTo>
                  <a:pt x="4395506" y="4395507"/>
                </a:lnTo>
                <a:lnTo>
                  <a:pt x="0" y="4395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6" name="TextBox 16"/>
          <p:cNvSpPr txBox="1"/>
          <p:nvPr/>
        </p:nvSpPr>
        <p:spPr>
          <a:xfrm>
            <a:off x="2117725" y="-331470"/>
            <a:ext cx="5902325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dist">
              <a:lnSpc>
                <a:spcPts val="7840"/>
              </a:lnSpc>
              <a:spcBef>
                <a:spcPct val="0"/>
              </a:spcBef>
            </a:pP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ea typeface="Open Sans Extra Bold"/>
                <a:cs typeface="Noto Sans" panose="020B0502040504020204" charset="0"/>
                <a:sym typeface="Open Sans Extra Bold"/>
              </a:rPr>
              <a:t>TECHNOLOGIES USED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ea typeface="Open Sans Extra Bold"/>
              <a:cs typeface="Noto Sans" panose="020B0502040504020204" charset="0"/>
              <a:sym typeface="Open Sans Extra Bold"/>
            </a:endParaRPr>
          </a:p>
        </p:txBody>
      </p:sp>
      <p:pic>
        <p:nvPicPr>
          <p:cNvPr id="2" name="Picture 1" descr="282687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195" y="1611630"/>
            <a:ext cx="1213485" cy="1226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-71750" y="45911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alt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Modules In Our Project</a:t>
            </a:r>
            <a:endParaRPr lang="en-US" alt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935990" y="1356678"/>
            <a:ext cx="5185410" cy="316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threePt" dir="t"/>
            </a:scene3d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Student Information System</a:t>
            </a:r>
            <a:endParaRPr kumimoji="0" lang="en-US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Login Management System</a:t>
            </a:r>
            <a:endParaRPr kumimoji="0" lang="en-US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Complain Management System</a:t>
            </a:r>
            <a:endParaRPr kumimoji="0" lang="en-US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Class</a:t>
            </a:r>
            <a:r>
              <a:rPr kumimoji="0" lang="en-GB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 Management System</a:t>
            </a:r>
            <a:endParaRPr kumimoji="0" lang="en-GB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ea typeface="Times New Roman" pitchFamily="18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cs typeface="Noto Sans Math" panose="020B0502040504020204" charset="0"/>
              </a:rPr>
              <a:t>Attendance Management System</a:t>
            </a:r>
            <a:endParaRPr lang="en-GB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cs typeface="Noto Sans Math" panose="020B0502040504020204" charset="0"/>
              </a:rPr>
              <a:t>Teacher Management</a:t>
            </a:r>
            <a:r>
              <a:rPr kumimoji="0" lang="en-US" sz="200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cs typeface="Noto Sans Math" panose="020B0502040504020204" charset="0"/>
              </a:rPr>
              <a:t> System</a:t>
            </a:r>
            <a:endParaRPr kumimoji="0" lang="en-US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News Management</a:t>
            </a:r>
            <a:endParaRPr kumimoji="0" lang="en-US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Enquiry Management</a:t>
            </a:r>
            <a:endParaRPr kumimoji="0" lang="en-US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sz="200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</a:rPr>
              <a:t>Study Material Management</a:t>
            </a:r>
            <a:endParaRPr kumimoji="0" lang="en-GB" sz="20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ath" panose="020B0502040504020204" charset="0"/>
              <a:ea typeface="Times New Roman" pitchFamily="18" charset="0"/>
              <a:cs typeface="Noto Sans Math" panose="020B0502040504020204" charset="0"/>
            </a:endParaRPr>
          </a:p>
        </p:txBody>
      </p:sp>
      <p:pic>
        <p:nvPicPr>
          <p:cNvPr id="3" name="Picture 2" descr="2002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9010" y="1539240"/>
            <a:ext cx="3157220" cy="315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 Box 259"/>
          <p:cNvSpPr txBox="1"/>
          <p:nvPr/>
        </p:nvSpPr>
        <p:spPr>
          <a:xfrm>
            <a:off x="9532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endParaRPr lang="en-US" altLang="en-IN" sz="15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1" name="Text Box 260"/>
          <p:cNvSpPr txBox="1"/>
          <p:nvPr/>
        </p:nvSpPr>
        <p:spPr>
          <a:xfrm>
            <a:off x="16045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altLang="en-IN" sz="2200" b="0" strike="noStrike" spc="-1">
                <a:solidFill>
                  <a:srgbClr val="000000"/>
                </a:solidFill>
                <a:latin typeface="Noto Sans" panose="020B0502040504020204"/>
              </a:rPr>
              <a:t>Admin</a:t>
            </a:r>
            <a:endParaRPr lang="en-US" altLang="en-IN" sz="2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2" name="Text Box 261"/>
          <p:cNvSpPr txBox="1"/>
          <p:nvPr/>
        </p:nvSpPr>
        <p:spPr>
          <a:xfrm>
            <a:off x="2873520" y="40377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endParaRPr lang="en-IN" sz="15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3" name="Text Box 262"/>
          <p:cNvSpPr txBox="1"/>
          <p:nvPr/>
        </p:nvSpPr>
        <p:spPr>
          <a:xfrm>
            <a:off x="3524760" y="36273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altLang="en-IN" sz="2200" b="0" strike="noStrike" spc="-1">
                <a:solidFill>
                  <a:srgbClr val="000000"/>
                </a:solidFill>
                <a:latin typeface="Noto Sans" panose="020B0502040504020204"/>
              </a:rPr>
              <a:t>Teacher</a:t>
            </a:r>
            <a:endParaRPr lang="en-US" altLang="en-IN" sz="2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4" name="Text Box 263"/>
          <p:cNvSpPr txBox="1"/>
          <p:nvPr/>
        </p:nvSpPr>
        <p:spPr>
          <a:xfrm>
            <a:off x="6714000" y="40845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endParaRPr lang="en-IN" sz="15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7365240" y="36741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altLang="en-IN" sz="2200" b="0" strike="noStrike" spc="-1">
                <a:solidFill>
                  <a:srgbClr val="000000"/>
                </a:solidFill>
                <a:latin typeface="Noto Sans" panose="020B0502040504020204"/>
              </a:rPr>
              <a:t>Parents</a:t>
            </a:r>
            <a:endParaRPr lang="en-US" altLang="en-IN" sz="2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50680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endParaRPr lang="en-IN" sz="15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7" name="Text Box 266"/>
          <p:cNvSpPr txBox="1"/>
          <p:nvPr/>
        </p:nvSpPr>
        <p:spPr>
          <a:xfrm>
            <a:off x="5544060" y="1177975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altLang="en-IN" sz="2200" b="0" strike="noStrike" spc="-1">
                <a:solidFill>
                  <a:srgbClr val="000000"/>
                </a:solidFill>
                <a:latin typeface="Noto Sans" panose="020B0502040504020204"/>
              </a:rPr>
              <a:t>Student</a:t>
            </a:r>
            <a:endParaRPr lang="en-US" altLang="en-IN" sz="2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8" name="Text Box 267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6000" b="0" strike="noStrike" spc="-1">
                <a:solidFill>
                  <a:srgbClr val="000000"/>
                </a:solidFill>
                <a:latin typeface="Noto Sans" panose="020B0502040504020204"/>
              </a:rPr>
              <a:t>01</a:t>
            </a:r>
            <a:endParaRPr lang="en-IN" sz="6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69" name="Text Box 268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6000" b="0" strike="noStrike" spc="-1">
                <a:solidFill>
                  <a:srgbClr val="000000"/>
                </a:solidFill>
                <a:latin typeface="Noto Sans" panose="020B0502040504020204"/>
              </a:rPr>
              <a:t>02</a:t>
            </a:r>
            <a:endParaRPr lang="en-IN" sz="6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70" name="Text Box 269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6000" b="0" strike="noStrike" spc="-1">
                <a:solidFill>
                  <a:srgbClr val="000000"/>
                </a:solidFill>
                <a:latin typeface="Noto Sans" panose="020B0502040504020204"/>
              </a:rPr>
              <a:t>03</a:t>
            </a:r>
            <a:endParaRPr lang="en-IN" sz="6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71" name="Text Box 270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6000" b="0" strike="noStrike" spc="-1">
                <a:solidFill>
                  <a:srgbClr val="000000"/>
                </a:solidFill>
                <a:latin typeface="Noto Sans" panose="020B0502040504020204"/>
              </a:rPr>
              <a:t>04</a:t>
            </a:r>
            <a:endParaRPr lang="en-IN" sz="60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47925" y="27305"/>
            <a:ext cx="4747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cs typeface="Noto Sans" panose="020B0502040504020204" charset="0"/>
              </a:rPr>
              <a:t>Accessibility of End Users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14400" y="2103120"/>
            <a:ext cx="1463040" cy="1463040"/>
            <a:chOff x="914400" y="2103120"/>
            <a:chExt cx="1463040" cy="1463040"/>
          </a:xfrm>
        </p:grpSpPr>
        <p:sp>
          <p:nvSpPr>
            <p:cNvPr id="275" name="Oval 274"/>
            <p:cNvSpPr/>
            <p:nvPr/>
          </p:nvSpPr>
          <p:spPr>
            <a:xfrm>
              <a:off x="91440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pic>
          <p:nvPicPr>
            <p:cNvPr id="276" name="Picture 275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88720" y="2377440"/>
              <a:ext cx="914400" cy="914400"/>
            </a:xfrm>
            <a:prstGeom prst="rect">
              <a:avLst/>
            </a:prstGeom>
          </p:spPr>
        </p:pic>
      </p:grpSp>
      <p:grpSp>
        <p:nvGrpSpPr>
          <p:cNvPr id="277" name="Group 276"/>
          <p:cNvGrpSpPr/>
          <p:nvPr/>
        </p:nvGrpSpPr>
        <p:grpSpPr>
          <a:xfrm>
            <a:off x="4297680" y="2103120"/>
            <a:ext cx="1463040" cy="1463040"/>
            <a:chOff x="4297680" y="2103120"/>
            <a:chExt cx="1463040" cy="1463040"/>
          </a:xfrm>
        </p:grpSpPr>
        <p:sp>
          <p:nvSpPr>
            <p:cNvPr id="278" name="Oval 277"/>
            <p:cNvSpPr/>
            <p:nvPr/>
          </p:nvSpPr>
          <p:spPr>
            <a:xfrm>
              <a:off x="429768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pic>
          <p:nvPicPr>
            <p:cNvPr id="279" name="Picture 27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2000" y="2370600"/>
              <a:ext cx="921240" cy="921240"/>
            </a:xfrm>
            <a:prstGeom prst="rect">
              <a:avLst/>
            </a:prstGeom>
          </p:spPr>
        </p:pic>
      </p:grpSp>
      <p:grpSp>
        <p:nvGrpSpPr>
          <p:cNvPr id="280" name="Group 279"/>
          <p:cNvGrpSpPr/>
          <p:nvPr/>
        </p:nvGrpSpPr>
        <p:grpSpPr>
          <a:xfrm>
            <a:off x="7570080" y="2103120"/>
            <a:ext cx="1463040" cy="1463040"/>
            <a:chOff x="7570080" y="2103120"/>
            <a:chExt cx="1463040" cy="1463040"/>
          </a:xfrm>
        </p:grpSpPr>
        <p:sp>
          <p:nvSpPr>
            <p:cNvPr id="281" name="Oval 280"/>
            <p:cNvSpPr/>
            <p:nvPr/>
          </p:nvSpPr>
          <p:spPr>
            <a:xfrm>
              <a:off x="757008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pic>
          <p:nvPicPr>
            <p:cNvPr id="282" name="Picture 281"/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44400" y="2286000"/>
              <a:ext cx="993240" cy="993240"/>
            </a:xfrm>
            <a:prstGeom prst="rect">
              <a:avLst/>
            </a:prstGeom>
          </p:spPr>
        </p:pic>
      </p:grpSp>
      <p:sp>
        <p:nvSpPr>
          <p:cNvPr id="283" name="Text Box 282"/>
          <p:cNvSpPr txBox="1"/>
          <p:nvPr/>
        </p:nvSpPr>
        <p:spPr>
          <a:xfrm>
            <a:off x="1005840" y="37364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/>
            <a:r>
              <a:rPr lang="en-US" altLang="en-IN" sz="1800" b="0" strike="noStrike" spc="-1">
                <a:solidFill>
                  <a:srgbClr val="000000"/>
                </a:solidFill>
                <a:latin typeface="Noto Sans" panose="020B0502040504020204"/>
              </a:rPr>
              <a:t>Analysis</a:t>
            </a:r>
            <a:endParaRPr lang="en-US" alt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84" name="Text Box 283"/>
          <p:cNvSpPr txBox="1"/>
          <p:nvPr/>
        </p:nvSpPr>
        <p:spPr>
          <a:xfrm>
            <a:off x="4389120" y="376848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/>
            <a:r>
              <a:rPr lang="en-US" altLang="en-IN" sz="1800" b="0" strike="noStrike" spc="-1">
                <a:solidFill>
                  <a:srgbClr val="000000"/>
                </a:solidFill>
                <a:latin typeface="Noto Sans" panose="020B0502040504020204"/>
              </a:rPr>
              <a:t>Action</a:t>
            </a:r>
            <a:endParaRPr lang="en-US" alt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85" name="Text Box 284"/>
          <p:cNvSpPr txBox="1"/>
          <p:nvPr/>
        </p:nvSpPr>
        <p:spPr>
          <a:xfrm>
            <a:off x="7532370" y="3749040"/>
            <a:ext cx="1770380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/>
            <a:r>
              <a:rPr lang="en-US" altLang="en-IN" sz="1800" b="0" strike="noStrike" spc="-1">
                <a:solidFill>
                  <a:srgbClr val="000000"/>
                </a:solidFill>
                <a:latin typeface="Noto Sans" panose="020B0502040504020204"/>
              </a:rPr>
              <a:t>Management</a:t>
            </a:r>
            <a:endParaRPr lang="en-US" alt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86" name="Text Box 285"/>
          <p:cNvSpPr txBox="1"/>
          <p:nvPr/>
        </p:nvSpPr>
        <p:spPr>
          <a:xfrm>
            <a:off x="365760" y="408852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/>
            <a:r>
              <a:rPr lang="en-US" altLang="en-IN" sz="1500" b="0" strike="noStrike" spc="-1">
                <a:solidFill>
                  <a:srgbClr val="666666"/>
                </a:solidFill>
                <a:latin typeface="Noto Sans" panose="020B0502040504020204"/>
              </a:rPr>
              <a:t>Admin can Analysis and take action . </a:t>
            </a:r>
            <a:endParaRPr lang="en-US" altLang="en-IN" sz="1500" b="0" strike="noStrike" spc="-1">
              <a:solidFill>
                <a:srgbClr val="666666"/>
              </a:solidFill>
              <a:latin typeface="Noto Sans" panose="020B0502040504020204"/>
            </a:endParaRPr>
          </a:p>
        </p:txBody>
      </p:sp>
      <p:sp>
        <p:nvSpPr>
          <p:cNvPr id="287" name="Text Box 286"/>
          <p:cNvSpPr txBox="1"/>
          <p:nvPr/>
        </p:nvSpPr>
        <p:spPr>
          <a:xfrm>
            <a:off x="3600000" y="4088880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/>
            <a:r>
              <a:rPr lang="en-US" altLang="en-IN" sz="1500" b="0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/>
              </a:rPr>
              <a:t> Admin can Manage Teachers and , Students etc.</a:t>
            </a:r>
            <a:endParaRPr lang="en-US" altLang="en-IN" sz="1500" b="0" strike="noStrike" spc="-1">
              <a:solidFill>
                <a:schemeClr val="bg2">
                  <a:lumMod val="50000"/>
                </a:schemeClr>
              </a:solidFill>
              <a:latin typeface="Noto Sans" panose="020B0502040504020204"/>
            </a:endParaRPr>
          </a:p>
        </p:txBody>
      </p:sp>
      <p:grpSp>
        <p:nvGrpSpPr>
          <p:cNvPr id="289" name="Group 288"/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290" name="Oval 289"/>
            <p:cNvSpPr/>
            <p:nvPr/>
          </p:nvSpPr>
          <p:spPr>
            <a:xfrm>
              <a:off x="4445640" y="1542960"/>
              <a:ext cx="274320" cy="2743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000000"/>
                </a:solidFill>
                <a:latin typeface="Noto Sans" panose="020B0502040504020204"/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902840" y="1542960"/>
              <a:ext cx="274320" cy="274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5360040" y="1542960"/>
              <a:ext cx="274320" cy="2743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>
              <a:noAutofit/>
            </a:bodyPr>
            <a:p>
              <a:endParaRPr lang="en-IN" sz="1800" b="0" strike="noStrike" spc="-1">
                <a:solidFill>
                  <a:srgbClr val="FFFFFF"/>
                </a:solidFill>
                <a:latin typeface="Noto Sans" panose="020B0502040504020204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560" y="17082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altLang="en-IN" sz="4400" b="1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/>
              </a:rPr>
              <a:t> Management</a:t>
            </a:r>
            <a:endParaRPr lang="en-US" altLang="en-IN" sz="44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17360" y="4222115"/>
            <a:ext cx="3090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IN" sz="1400" spc="-1">
                <a:solidFill>
                  <a:schemeClr val="bg2">
                    <a:lumMod val="50000"/>
                  </a:schemeClr>
                </a:solidFill>
                <a:latin typeface="Noto Sans" panose="020B0502040504020204"/>
                <a:sym typeface="+mn-ea"/>
              </a:rPr>
              <a:t>Teacher and Admin can Manage the Attendence , Study </a:t>
            </a:r>
            <a:endParaRPr lang="en-US" altLang="en-IN" sz="1400" b="0" strike="noStrike" spc="-1">
              <a:solidFill>
                <a:schemeClr val="bg2">
                  <a:lumMod val="50000"/>
                </a:schemeClr>
              </a:solidFill>
              <a:latin typeface="Noto Sans" panose="020B0502040504020204"/>
            </a:endParaRPr>
          </a:p>
          <a:p>
            <a:pPr algn="ctr"/>
            <a:r>
              <a:rPr lang="en-US" altLang="en-IN" sz="1400" spc="-1">
                <a:solidFill>
                  <a:schemeClr val="bg2">
                    <a:lumMod val="50000"/>
                  </a:schemeClr>
                </a:solidFill>
                <a:latin typeface="Noto Sans" panose="020B0502040504020204"/>
                <a:sym typeface="+mn-ea"/>
              </a:rPr>
              <a:t>material , attendance etc.</a:t>
            </a:r>
            <a:endParaRPr lang="en-US" altLang="en-IN" sz="1400" b="0" strike="noStrike" spc="-1">
              <a:solidFill>
                <a:schemeClr val="bg2">
                  <a:lumMod val="50000"/>
                </a:schemeClr>
              </a:solidFill>
              <a:latin typeface="Noto Sans" panose="020B0502040504020204"/>
            </a:endParaRPr>
          </a:p>
          <a:p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45" y="72390"/>
            <a:ext cx="9669145" cy="55346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7200" b="1" u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cs typeface="Noto Sans" panose="020B0502040504020204" charset="0"/>
                <a:hlinkClick r:id="rId1" tooltip="">
                  <a:extLst>
                    <a:ext uri="{DAF060AB-1E55-43B9-8AAB-6FB025537F2F}">
                      <wpsdc:hlinkClr xmlns:wpsdc="http://www.wps.cn/officeDocument/2017/drawingmlCustomData" val="0000EE"/>
                      <wpsdc:folHlinkClr xmlns:wpsdc="http://www.wps.cn/officeDocument/2017/drawingmlCustomData" val="551A8B"/>
                      <wpsdc:hlinkUnderline xmlns:wpsdc="http://www.wps.cn/officeDocument/2017/drawingmlCustomData" val="0"/>
                    </a:ext>
                  </a:extLst>
                </a:hlinkClick>
              </a:rPr>
              <a:t>Project Demonstration</a:t>
            </a:r>
            <a:endParaRPr lang="en-US" sz="7200" b="1" u="none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cs typeface="Noto Sans" panose="020B0502040504020204" charset="0"/>
              <a:hlinkClick r:id="rId1" tooltip="">
                <a:extLst>
                  <a:ext uri="{DAF060AB-1E55-43B9-8AAB-6FB025537F2F}">
                    <wpsdc:hlinkClr xmlns:wpsdc="http://www.wps.cn/officeDocument/2017/drawingmlCustomData" val="0000EE"/>
                    <wpsdc:folHlinkClr xmlns:wpsdc="http://www.wps.cn/officeDocument/2017/drawingmlCustomData" val="551A8B"/>
                    <wpsdc:hlinkUnderline xmlns:wpsdc="http://www.wps.cn/officeDocument/2017/drawingmlCustomData" val="0"/>
                  </a:ext>
                </a:extLst>
              </a:hlinkClick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45" y="72390"/>
            <a:ext cx="9669145" cy="55346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cs typeface="Noto Sans" panose="020B0502040504020204" charset="0"/>
              </a:rPr>
              <a:t>Thank You</a:t>
            </a:r>
            <a:endParaRPr 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 Box 250"/>
          <p:cNvSpPr txBox="1"/>
          <p:nvPr/>
        </p:nvSpPr>
        <p:spPr>
          <a:xfrm>
            <a:off x="2651760" y="44676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endParaRPr lang="en-IN" sz="1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52" name="Text Box 251"/>
          <p:cNvSpPr txBox="1"/>
          <p:nvPr/>
        </p:nvSpPr>
        <p:spPr>
          <a:xfrm>
            <a:off x="2519680" y="464099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endParaRPr lang="en-US" altLang="en-IN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5" name="Text Box 254"/>
          <p:cNvSpPr txBox="1"/>
          <p:nvPr/>
        </p:nvSpPr>
        <p:spPr>
          <a:xfrm>
            <a:off x="473075" y="890905"/>
            <a:ext cx="2906395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r"/>
            <a:r>
              <a:rPr lang="en-US" sz="1800" b="1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ea typeface="Open Sans Extra Bold"/>
                <a:cs typeface="Noto Sans" panose="020B0502040504020204" charset="0"/>
                <a:sym typeface="Open Sans Extra Bold"/>
              </a:rPr>
              <a:t>Anuj Kumar Nirmal</a:t>
            </a:r>
            <a:endParaRPr lang="en-US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ea typeface="Open Sans Extra Bold"/>
              <a:cs typeface="Noto Sans" panose="020B0502040504020204" charset="0"/>
              <a:sym typeface="Open Sans Extra Bold"/>
            </a:endParaRPr>
          </a:p>
        </p:txBody>
      </p:sp>
      <p:sp>
        <p:nvSpPr>
          <p:cNvPr id="259" name="Text Box 258"/>
          <p:cNvSpPr txBox="1"/>
          <p:nvPr/>
        </p:nvSpPr>
        <p:spPr>
          <a:xfrm>
            <a:off x="6538595" y="640080"/>
            <a:ext cx="2872740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r"/>
            <a:endParaRPr lang="en-IN" altLang="en-IN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/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2117725" y="-331470"/>
            <a:ext cx="5902325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dist">
              <a:lnSpc>
                <a:spcPts val="7840"/>
              </a:lnSpc>
              <a:spcBef>
                <a:spcPct val="0"/>
              </a:spcBef>
            </a:pP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ea typeface="Open Sans Extra Bold"/>
                <a:cs typeface="Noto Sans" panose="020B0502040504020204" charset="0"/>
                <a:sym typeface="Open Sans Extra Bold"/>
              </a:rPr>
              <a:t>Presentation Presentators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ea typeface="Open Sans Extra Bold"/>
              <a:cs typeface="Noto Sans" panose="020B0502040504020204" charset="0"/>
              <a:sym typeface="Open Sans Extra Bold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63825" y="4491355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l"/>
            <a:r>
              <a:rPr lang="en-US" sz="1800" b="1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ea typeface="Open Sans Extra Bold"/>
                <a:cs typeface="Noto Sans" panose="020B0502040504020204" charset="0"/>
                <a:sym typeface="Open Sans Extra Bold"/>
              </a:rPr>
              <a:t>Utkarsh Kumar</a:t>
            </a:r>
            <a:endParaRPr lang="en-US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ea typeface="Open Sans Extra Bold"/>
              <a:cs typeface="Noto Sans" panose="020B0502040504020204" charset="0"/>
              <a:sym typeface="Open Sans Extra Bold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39635" y="1174115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l"/>
            <a:r>
              <a:rPr lang="en-US" sz="1800" b="1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" panose="020B0502040504020204" charset="0"/>
                <a:ea typeface="Open Sans Extra Bold"/>
                <a:cs typeface="Noto Sans" panose="020B0502040504020204" charset="0"/>
                <a:sym typeface="Open Sans Extra Bold"/>
              </a:rPr>
              <a:t>Utkarsh Dubey</a:t>
            </a:r>
            <a:endParaRPr lang="en-US" sz="1800" b="1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" panose="020B0502040504020204" charset="0"/>
              <a:ea typeface="Open Sans Extra Bold"/>
              <a:cs typeface="Noto Sans" panose="020B0502040504020204" charset="0"/>
              <a:sym typeface="Open Sans Extra Bold"/>
            </a:endParaRPr>
          </a:p>
        </p:txBody>
      </p:sp>
      <p:sp>
        <p:nvSpPr>
          <p:cNvPr id="3" name="Oval 2"/>
          <p:cNvSpPr/>
          <p:nvPr/>
        </p:nvSpPr>
        <p:spPr>
          <a:xfrm>
            <a:off x="6480810" y="2979420"/>
            <a:ext cx="2088515" cy="2088515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 w="8255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2">
                    <a:lumMod val="60000"/>
                    <a:lumOff val="40000"/>
                  </a:schemeClr>
                </a:gs>
                <a:gs pos="65000">
                  <a:schemeClr val="accent1">
                    <a:lumMod val="45000"/>
                    <a:lumOff val="55000"/>
                  </a:schemeClr>
                </a:gs>
                <a:gs pos="92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5945" y="2043430"/>
            <a:ext cx="1899285" cy="1938020"/>
          </a:xfrm>
          <a:prstGeom prst="ellipse">
            <a:avLst/>
          </a:prstGeom>
          <a:blipFill rotWithShape="1">
            <a:blip r:embed="rId2"/>
            <a:stretch>
              <a:fillRect l="-20000" t="-14000" r="-13000" b="-13000"/>
            </a:stretch>
          </a:blipFill>
          <a:ln w="8255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2">
                    <a:lumMod val="60000"/>
                    <a:lumOff val="40000"/>
                  </a:schemeClr>
                </a:gs>
                <a:gs pos="65000">
                  <a:schemeClr val="accent1">
                    <a:lumMod val="45000"/>
                    <a:lumOff val="55000"/>
                  </a:schemeClr>
                </a:gs>
                <a:gs pos="92000">
                  <a:schemeClr val="accent3">
                    <a:lumMod val="60000"/>
                    <a:lumOff val="40000"/>
                  </a:schemeClr>
                </a:gs>
              </a:gsLst>
              <a:lin ang="57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392295" y="1292225"/>
            <a:ext cx="1899285" cy="1938020"/>
          </a:xfrm>
          <a:prstGeom prst="ellipse">
            <a:avLst/>
          </a:prstGeom>
          <a:blipFill rotWithShape="1">
            <a:blip r:embed="rId3"/>
            <a:stretch>
              <a:fillRect l="-21000" r="-29000" b="-32000"/>
            </a:stretch>
          </a:blipFill>
          <a:ln w="8255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2">
                    <a:lumMod val="60000"/>
                    <a:lumOff val="40000"/>
                  </a:schemeClr>
                </a:gs>
                <a:gs pos="65000">
                  <a:schemeClr val="accent1">
                    <a:lumMod val="45000"/>
                    <a:lumOff val="55000"/>
                  </a:schemeClr>
                </a:gs>
                <a:gs pos="92000">
                  <a:schemeClr val="accent3">
                    <a:lumMod val="60000"/>
                    <a:lumOff val="40000"/>
                  </a:schemeClr>
                </a:gs>
              </a:gsLst>
              <a:lin ang="57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67995" y="238760"/>
            <a:ext cx="9072245" cy="8496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altLang="en-IN" sz="4400" b="1" strike="noStrike" spc="-1">
                <a:solidFill>
                  <a:srgbClr val="000000"/>
                </a:solidFill>
                <a:latin typeface="Noto Sans" panose="020B0502040504020204"/>
              </a:rPr>
              <a:t>Overview</a:t>
            </a:r>
            <a:endParaRPr lang="en-US" altLang="en-IN" sz="4400" b="1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78485" y="1045210"/>
            <a:ext cx="5088255" cy="402844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anchor="t">
            <a:noAutofit/>
          </a:bodyPr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About Softpro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About Softpro Team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About Project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Objectives of Project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Features &amp; Functionality 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Technologies Used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Modules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Project Demonstration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marL="285750" indent="-285750" fontAlgn="ctr"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US" altLang="en-IN" sz="1800" b="1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Conclusion</a:t>
            </a:r>
            <a:endParaRPr lang="en-US" altLang="en-IN" sz="1800" b="1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 Box 233"/>
          <p:cNvSpPr txBox="1"/>
          <p:nvPr/>
        </p:nvSpPr>
        <p:spPr>
          <a:xfrm>
            <a:off x="863600" y="2375535"/>
            <a:ext cx="2376170" cy="5099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altLang="en-IN" sz="1800" b="0" strike="noStrike" spc="-1">
                <a:solidFill>
                  <a:srgbClr val="000000"/>
                </a:solidFill>
                <a:latin typeface="Noto Sans" panose="020B0502040504020204"/>
              </a:rPr>
              <a:t>SoftPro India</a:t>
            </a:r>
            <a:endParaRPr lang="en-US" alt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35" name="Text Box 234"/>
          <p:cNvSpPr txBox="1"/>
          <p:nvPr/>
        </p:nvSpPr>
        <p:spPr>
          <a:xfrm>
            <a:off x="1097280" y="2885440"/>
            <a:ext cx="7745730" cy="226441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eX Gyre Adventor" panose="02000503020200000004" charset="0"/>
                <a:cs typeface="TeX Gyre Adventor" panose="02000503020200000004" charset="0"/>
              </a:rPr>
              <a:t>Softpro India Computer Technologies (P) Ltd. is a leading IT </a:t>
            </a:r>
            <a:endParaRPr lang="en-IN" sz="1600" b="0" strike="noStrike" spc="-1">
              <a:solidFill>
                <a:srgbClr val="000000"/>
              </a:solidFill>
              <a:latin typeface="TeX Gyre Adventor" panose="02000503020200000004" charset="0"/>
              <a:cs typeface="TeX Gyre Adventor" panose="02000503020200000004" charset="0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eX Gyre Adventor" panose="02000503020200000004" charset="0"/>
                <a:cs typeface="TeX Gyre Adventor" panose="02000503020200000004" charset="0"/>
              </a:rPr>
              <a:t>firm in Lucknow, established in 2004 by IIT-Kanpur and IET Lucknow technocrats. A part of the Softpro Group, it has global offices and is known for its rapid growth. Under Er. Ajay Chaudhary, Softpro India delivers .</a:t>
            </a:r>
            <a:endParaRPr lang="en-IN" sz="1600" b="0" strike="noStrike" spc="-1">
              <a:solidFill>
                <a:srgbClr val="000000"/>
              </a:solidFill>
              <a:latin typeface="TeX Gyre Adventor" panose="02000503020200000004" charset="0"/>
              <a:cs typeface="TeX Gyre Adventor" panose="02000503020200000004" charset="0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eX Gyre Adventor" panose="02000503020200000004" charset="0"/>
                <a:cs typeface="TeX Gyre Adventor" panose="02000503020200000004" charset="0"/>
              </a:rPr>
              <a:t>major government projects, including the URISE project, and partners with the Department of Technical Education for engineering student traning.</a:t>
            </a:r>
            <a:endParaRPr lang="en-IN" sz="1600" b="0" strike="noStrike" spc="-1">
              <a:solidFill>
                <a:srgbClr val="000000"/>
              </a:solidFill>
              <a:latin typeface="TeX Gyre Adventor" panose="02000503020200000004" charset="0"/>
              <a:cs typeface="TeX Gyre Adventor" panose="020005030202000000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3060" y="467995"/>
            <a:ext cx="7917180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altLang="en-IN" sz="4400" b="1" u="none" strike="noStrike" spc="-1">
                <a:solidFill>
                  <a:srgbClr val="000000"/>
                </a:solidFill>
                <a:uFillTx/>
                <a:latin typeface="Noto Sans" panose="020B0502040504020204"/>
              </a:rPr>
              <a:t>About to SoftPro India</a:t>
            </a:r>
            <a:r>
              <a:rPr lang="en-US" altLang="en-IN" sz="4400" b="0" u="none" strike="noStrike" spc="-1">
                <a:solidFill>
                  <a:srgbClr val="000000"/>
                </a:solidFill>
                <a:uFillTx/>
                <a:latin typeface="Noto Sans" panose="020B0502040504020204"/>
              </a:rPr>
              <a:t> </a:t>
            </a:r>
            <a:endParaRPr lang="en-US" altLang="en-IN" sz="4400" b="0" u="none" strike="noStrike" spc="-1">
              <a:solidFill>
                <a:srgbClr val="000000"/>
              </a:solidFill>
              <a:uFillTx/>
              <a:latin typeface="Noto Sans" panose="020B050204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s 235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588895" y="26670"/>
            <a:ext cx="75711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atin typeface="Hack" panose="020B0609030202020204" charset="0"/>
                <a:cs typeface="Hack" panose="020B0609030202020204" charset="0"/>
              </a:rPr>
              <a:t>Er. Ajay Chaudhary</a:t>
            </a:r>
            <a:endParaRPr lang="en-US">
              <a:latin typeface="Hack" panose="020B0609030202020204" charset="0"/>
              <a:cs typeface="Hack" panose="020B0609030202020204" charset="0"/>
            </a:endParaRPr>
          </a:p>
          <a:p>
            <a:r>
              <a:rPr lang="en-US">
                <a:effectLst/>
                <a:latin typeface="Hack" panose="020B0609030202020204" charset="0"/>
                <a:cs typeface="Hack" panose="020B0609030202020204" charset="0"/>
              </a:rPr>
              <a:t>Founder Director</a:t>
            </a:r>
            <a:endParaRPr lang="en-US">
              <a:latin typeface="Hack" panose="020B0609030202020204" charset="0"/>
              <a:cs typeface="Hack" panose="020B0609030202020204" charset="0"/>
            </a:endParaRPr>
          </a:p>
          <a:p>
            <a:r>
              <a:rPr lang="en-US">
                <a:latin typeface="Hack" panose="020B0609030202020204" charset="0"/>
                <a:cs typeface="Hack" panose="020B0609030202020204" charset="0"/>
              </a:rPr>
              <a:t>Softpro India</a:t>
            </a:r>
            <a:endParaRPr lang="en-US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643880" cy="56711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1035050"/>
            <a:ext cx="884555" cy="890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95" y="2403475"/>
            <a:ext cx="1419225" cy="142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05" y="4131310"/>
            <a:ext cx="884555" cy="89090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328285" y="1250315"/>
            <a:ext cx="4531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MD and Chairman 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Softpro Group of Companies, Lucknow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264275" y="2446655"/>
            <a:ext cx="37922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MEMBER: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Academic council IET Lucknow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Board of Technical Education, Lucknow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BOS - Dr R L Awadh University, 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Ayodhya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204460" y="4203065"/>
            <a:ext cx="38347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EX-MEMBER EXECUTIVE COUNCIL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Dr. APJ Abdul Kalam Technical University,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 Lucknow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504690" y="1179195"/>
            <a:ext cx="642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Cantarell Extra Bold" charset="0"/>
                <a:cs typeface="Cantarell Extra Bold" charset="0"/>
              </a:rPr>
              <a:t>01</a:t>
            </a:r>
            <a:endParaRPr lang="en-US" sz="3200">
              <a:solidFill>
                <a:schemeClr val="bg1"/>
              </a:solidFill>
              <a:latin typeface="Cantarell Extra Bold" charset="0"/>
              <a:cs typeface="Cantarell Extra Bold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043805" y="2676525"/>
            <a:ext cx="1061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Cantarell Extra Bold" charset="0"/>
                <a:cs typeface="Cantarell Extra Bold" charset="0"/>
              </a:rPr>
              <a:t>02</a:t>
            </a:r>
            <a:endParaRPr lang="en-US" sz="4800">
              <a:solidFill>
                <a:schemeClr val="bg1"/>
              </a:solidFill>
              <a:latin typeface="Cantarell Extra Bold" charset="0"/>
              <a:cs typeface="Cantarell Extra Bold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12615" y="4275455"/>
            <a:ext cx="699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Cantarell Extra Bold" charset="0"/>
                <a:cs typeface="Cantarell Extra Bold" charset="0"/>
              </a:rPr>
              <a:t>03</a:t>
            </a:r>
            <a:endParaRPr lang="en-US" sz="3200">
              <a:solidFill>
                <a:schemeClr val="bg1"/>
              </a:solidFill>
              <a:latin typeface="Cantarell Extra Bold" charset="0"/>
              <a:cs typeface="Cantarell Extra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s 235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588895" y="26670"/>
            <a:ext cx="75711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atin typeface="Hack" panose="020B0609030202020204" charset="0"/>
                <a:cs typeface="Hack" panose="020B0609030202020204" charset="0"/>
              </a:rPr>
              <a:t>Ms. Yashi Asthana</a:t>
            </a:r>
            <a:endParaRPr lang="en-US" sz="2800" b="1">
              <a:latin typeface="Hack" panose="020B0609030202020204" charset="0"/>
              <a:cs typeface="Hack" panose="020B0609030202020204" charset="0"/>
            </a:endParaRPr>
          </a:p>
          <a:p>
            <a:r>
              <a:rPr lang="en-US">
                <a:effectLst/>
                <a:latin typeface="Hack" panose="020B0609030202020204" charset="0"/>
                <a:cs typeface="Hack" panose="020B0609030202020204" charset="0"/>
              </a:rPr>
              <a:t>Chief Executive Officer</a:t>
            </a:r>
            <a:endParaRPr lang="en-US">
              <a:effectLst/>
              <a:latin typeface="Hack" panose="020B0609030202020204" charset="0"/>
              <a:cs typeface="Hack" panose="020B0609030202020204" charset="0"/>
            </a:endParaRPr>
          </a:p>
          <a:p>
            <a:r>
              <a:rPr lang="en-US" b="1">
                <a:effectLst/>
                <a:latin typeface="Hack" panose="020B0609030202020204" charset="0"/>
                <a:cs typeface="Hack" panose="020B0609030202020204" charset="0"/>
              </a:rPr>
              <a:t>Softpro India</a:t>
            </a:r>
            <a:endParaRPr lang="en-US" b="1">
              <a:effectLst/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1465580"/>
            <a:ext cx="884555" cy="890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4095" y="2403475"/>
            <a:ext cx="1419225" cy="142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680" y="3916045"/>
            <a:ext cx="884555" cy="89090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563235" y="4131310"/>
            <a:ext cx="5715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Hack" panose="020B0609030202020204" charset="0"/>
                <a:cs typeface="Hack" panose="020B0609030202020204" charset="0"/>
              </a:rPr>
              <a:t>EX-EMPLOYEE</a:t>
            </a:r>
            <a:endParaRPr lang="en-US" sz="1400" b="1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Wipro Technologies, Mysore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504690" y="1609725"/>
            <a:ext cx="699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01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043805" y="2676525"/>
            <a:ext cx="1061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/>
                </a:solidFill>
              </a:rPr>
              <a:t>02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771390" y="4060190"/>
            <a:ext cx="699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03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0255" y="4890770"/>
            <a:ext cx="7208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“A Journey from An HR – Executive to a CEO”</a:t>
            </a:r>
            <a:endParaRPr lang="en-US" sz="1400" b="1"/>
          </a:p>
        </p:txBody>
      </p:sp>
      <p:sp>
        <p:nvSpPr>
          <p:cNvPr id="4" name="Text Box 3"/>
          <p:cNvSpPr txBox="1"/>
          <p:nvPr/>
        </p:nvSpPr>
        <p:spPr>
          <a:xfrm>
            <a:off x="6336030" y="2762250"/>
            <a:ext cx="43541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latin typeface="Hack" panose="020B0609030202020204" charset="0"/>
                <a:cs typeface="Hack" panose="020B0609030202020204" charset="0"/>
              </a:rPr>
              <a:t>MCA</a:t>
            </a:r>
            <a:endParaRPr lang="en-US" sz="1600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600">
                <a:latin typeface="Hack" panose="020B0609030202020204" charset="0"/>
                <a:cs typeface="Hack" panose="020B0609030202020204" charset="0"/>
              </a:rPr>
              <a:t>Jiwaji University, Gwalior</a:t>
            </a:r>
            <a:endParaRPr lang="en-US">
              <a:latin typeface="Hack" panose="020B0609030202020204" charset="0"/>
              <a:cs typeface="Hack" panose="020B0609030202020204" charset="0"/>
            </a:endParaRPr>
          </a:p>
          <a:p>
            <a:endParaRPr lang="en-US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28285" y="1440180"/>
            <a:ext cx="49377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latin typeface="Hack" panose="020B0609030202020204" charset="0"/>
                <a:cs typeface="Hack" panose="020B0609030202020204" charset="0"/>
              </a:rPr>
              <a:t>CO-FOUNDER</a:t>
            </a:r>
            <a:endParaRPr lang="en-US" sz="1600" b="1">
              <a:latin typeface="Hack" panose="020B0609030202020204" charset="0"/>
              <a:cs typeface="Hack" panose="020B0609030202020204" charset="0"/>
            </a:endParaRPr>
          </a:p>
          <a:p>
            <a:r>
              <a:rPr lang="en-US" sz="1400" b="1">
                <a:latin typeface="Hack" panose="020B0609030202020204" charset="0"/>
                <a:cs typeface="Hack" panose="020B0609030202020204" charset="0"/>
              </a:rPr>
              <a:t> </a:t>
            </a:r>
            <a:r>
              <a:rPr lang="en-US" sz="1600">
                <a:latin typeface="Hack" panose="020B0609030202020204" charset="0"/>
                <a:cs typeface="Hack" panose="020B0609030202020204" charset="0"/>
              </a:rPr>
              <a:t>NGO Under CSR of Softpro Group</a:t>
            </a:r>
            <a:endParaRPr lang="en-US" sz="1600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5" y="1539240"/>
            <a:ext cx="2886075" cy="280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s 235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05735" y="-16510"/>
            <a:ext cx="73755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400" b="1">
                <a:latin typeface="Hack" panose="020B0609030202020204" charset="0"/>
                <a:cs typeface="Hack" panose="020B0609030202020204" charset="0"/>
              </a:rPr>
              <a:t>Er. Rohit Kumar</a:t>
            </a:r>
            <a:r>
              <a:rPr lang="en-US" sz="2800" b="1">
                <a:latin typeface="Hack" panose="020B0609030202020204" charset="0"/>
                <a:cs typeface="Hack" panose="020B0609030202020204" charset="0"/>
              </a:rPr>
              <a:t> </a:t>
            </a:r>
            <a:endParaRPr lang="en-US" sz="2800" b="1">
              <a:latin typeface="Hack" panose="020B0609030202020204" charset="0"/>
              <a:cs typeface="Hack" panose="020B0609030202020204" charset="0"/>
            </a:endParaRPr>
          </a:p>
          <a:p>
            <a:pPr algn="l"/>
            <a:r>
              <a:rPr lang="en-US">
                <a:effectLst/>
                <a:latin typeface="Hack" panose="020B0609030202020204" charset="0"/>
                <a:cs typeface="Hack" panose="020B0609030202020204" charset="0"/>
              </a:rPr>
              <a:t>Chief Technical Officer</a:t>
            </a:r>
            <a:endParaRPr lang="en-US">
              <a:effectLst/>
              <a:latin typeface="Hack" panose="020B0609030202020204" charset="0"/>
              <a:cs typeface="Hack" panose="020B0609030202020204" charset="0"/>
            </a:endParaRPr>
          </a:p>
          <a:p>
            <a:pPr algn="l"/>
            <a:r>
              <a:rPr lang="en-US" b="1">
                <a:effectLst/>
                <a:latin typeface="Hack" panose="020B0609030202020204" charset="0"/>
                <a:cs typeface="Hack" panose="020B0609030202020204" charset="0"/>
              </a:rPr>
              <a:t>Softpro India</a:t>
            </a:r>
            <a:endParaRPr lang="en-US" b="1">
              <a:effectLst/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608195" y="4002405"/>
            <a:ext cx="41833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His work has spanned various domains, enabling me to develop a deep understanding of the challenges and solutions in these fields. 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40405" y="2691130"/>
            <a:ext cx="1061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/>
                </a:solidFill>
              </a:rPr>
              <a:t>02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2950" y="1393190"/>
            <a:ext cx="5462905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12+ years of experience  and Highly Skilled professional with expertise in Full stack developer Python,JAVA,.NET,PHP,MERN Power BI Development, ETL Processes.</a:t>
            </a:r>
            <a:r>
              <a:rPr lang="en-US" sz="1600">
                <a:latin typeface="Hack" panose="020B0609030202020204" charset="0"/>
                <a:cs typeface="Hack" panose="020B0609030202020204" charset="0"/>
              </a:rPr>
              <a:t> </a:t>
            </a:r>
            <a:endParaRPr lang="en-US" sz="1600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14375" y="1106170"/>
            <a:ext cx="4552315" cy="45643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62860" y="0"/>
            <a:ext cx="7470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tarell Extra Bold" charset="0"/>
                <a:cs typeface="Cantarell Extra Bold" charset="0"/>
              </a:rPr>
              <a:t>Our Consultant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tarell Extra Bold" charset="0"/>
              <a:cs typeface="Cantarell Extra Bold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66285" y="2595245"/>
            <a:ext cx="47345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Hack" panose="020B0609030202020204" charset="0"/>
                <a:cs typeface="Hack" panose="020B0609030202020204" charset="0"/>
              </a:rPr>
              <a:t>Throughout his career, he has successfully managed and delivered projects for prominent companies and orgnizations such as AKTU ,URISE Project,,IIM AYODHYA,Bihar university project and many more.</a:t>
            </a:r>
            <a:endParaRPr lang="en-US" sz="1400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60" y="2403475"/>
            <a:ext cx="1419225" cy="14287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324225" y="2721610"/>
            <a:ext cx="9601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>
                <a:solidFill>
                  <a:schemeClr val="bg1"/>
                </a:solidFill>
              </a:rPr>
              <a:t>02</a:t>
            </a:r>
            <a:endParaRPr lang="en-US" sz="4400" b="1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0" y="4025900"/>
            <a:ext cx="884555" cy="89090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3816350" y="4208145"/>
            <a:ext cx="699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03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55" y="1393825"/>
            <a:ext cx="884555" cy="890905"/>
          </a:xfrm>
          <a:prstGeom prst="rect">
            <a:avLst/>
          </a:prstGeom>
          <a:noFill/>
          <a:ln w="123825" cmpd="sng">
            <a:noFill/>
            <a:prstDash val="sysDot"/>
          </a:ln>
        </p:spPr>
      </p:pic>
      <p:sp>
        <p:nvSpPr>
          <p:cNvPr id="18" name="Text Box 17"/>
          <p:cNvSpPr txBox="1"/>
          <p:nvPr/>
        </p:nvSpPr>
        <p:spPr>
          <a:xfrm>
            <a:off x="3695065" y="1554480"/>
            <a:ext cx="699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01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s 235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562860" y="0"/>
            <a:ext cx="7470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tarell Extra Bold" charset="0"/>
                <a:cs typeface="Cantarell Extra Bold" charset="0"/>
              </a:rPr>
              <a:t>Our Consultant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tarell Extra Bold" charset="0"/>
              <a:cs typeface="Cantarell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16560" y="1318895"/>
            <a:ext cx="4244340" cy="435483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695065" y="1554480"/>
            <a:ext cx="699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01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56305" y="2475230"/>
            <a:ext cx="2692400" cy="290322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47515" y="1539875"/>
            <a:ext cx="5890895" cy="4606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ck" panose="020B0609030202020204" charset="0"/>
                <a:cs typeface="Hack" panose="020B0609030202020204" charset="0"/>
              </a:rPr>
              <a:t>Er.Ashif</a:t>
            </a:r>
            <a:r>
              <a:rPr lang="en-US" sz="2400" b="1">
                <a:effectLst/>
                <a:latin typeface="Hack" panose="020B0609030202020204" charset="0"/>
                <a:cs typeface="Hack" panose="020B0609030202020204" charset="0"/>
              </a:rPr>
              <a:t> </a:t>
            </a:r>
            <a:endParaRPr lang="en-US" sz="2400" b="1">
              <a:effectLst/>
              <a:latin typeface="Hack" panose="020B0609030202020204" charset="0"/>
              <a:cs typeface="Hack" panose="020B0609030202020204" charset="0"/>
            </a:endParaRPr>
          </a:p>
          <a:p>
            <a:pPr algn="l"/>
            <a:r>
              <a:rPr lang="en-US">
                <a:effectLst/>
                <a:latin typeface="Hack" panose="020B0609030202020204" charset="0"/>
                <a:cs typeface="Hack" panose="020B0609030202020204" charset="0"/>
              </a:rPr>
              <a:t>Software Engineer</a:t>
            </a:r>
            <a:endParaRPr lang="en-US">
              <a:effectLst/>
              <a:latin typeface="Hack" panose="020B0609030202020204" charset="0"/>
              <a:cs typeface="Hack" panose="020B0609030202020204" charset="0"/>
            </a:endParaRPr>
          </a:p>
          <a:p>
            <a:pPr algn="l"/>
            <a:r>
              <a:rPr lang="en-US">
                <a:effectLst/>
                <a:latin typeface="Hack" panose="020B0609030202020204" charset="0"/>
                <a:cs typeface="Hack" panose="020B0609030202020204" charset="0"/>
              </a:rPr>
              <a:t>Softpro India Computer Technologies (p) Limited</a:t>
            </a:r>
            <a:endParaRPr lang="en-US">
              <a:effectLst/>
              <a:latin typeface="Hack" panose="020B0609030202020204" charset="0"/>
              <a:cs typeface="Hack" panose="020B0609030202020204" charset="0"/>
            </a:endParaRPr>
          </a:p>
          <a:p>
            <a:pPr algn="l"/>
            <a:endParaRPr lang="en-US" b="1">
              <a:effectLst/>
              <a:latin typeface="Hack" panose="020B0609030202020204" charset="0"/>
              <a:cs typeface="Hack" panose="020B0609030202020204" charset="0"/>
            </a:endParaRPr>
          </a:p>
          <a:p>
            <a:pPr algn="just">
              <a:lnSpc>
                <a:spcPts val="4305"/>
              </a:lnSpc>
            </a:pPr>
            <a:r>
              <a:rPr lang="en-US" sz="1800" b="1" spc="-61" dirty="0">
                <a:solidFill>
                  <a:srgbClr val="051D40"/>
                </a:solidFill>
                <a:latin typeface="Hack" panose="020B0609030202020204" charset="0"/>
                <a:ea typeface="Poppins Bold"/>
                <a:cs typeface="Hack" panose="020B0609030202020204" charset="0"/>
                <a:sym typeface="Poppins Bold"/>
              </a:rPr>
              <a:t>Worked on various projects like:</a:t>
            </a:r>
            <a:endParaRPr lang="en-US" sz="1800" b="1" spc="-61" dirty="0">
              <a:solidFill>
                <a:srgbClr val="051D40"/>
              </a:solidFill>
              <a:latin typeface="Hack" panose="020B0609030202020204" charset="0"/>
              <a:ea typeface="Poppins Bold"/>
              <a:cs typeface="Hack" panose="020B0609030202020204" charset="0"/>
              <a:sym typeface="Poppins Bold"/>
            </a:endParaRPr>
          </a:p>
          <a:p>
            <a:pPr marL="663575" lvl="1" indent="-332105" algn="just">
              <a:lnSpc>
                <a:spcPts val="4305"/>
              </a:lnSpc>
              <a:buFont typeface="Arial"/>
              <a:buChar char="•"/>
            </a:pPr>
            <a:r>
              <a:rPr lang="en-US" sz="1800" spc="-61" dirty="0" smtClean="0">
                <a:solidFill>
                  <a:srgbClr val="051D40"/>
                </a:solidFill>
                <a:latin typeface="Hack" panose="020B0609030202020204" charset="0"/>
                <a:ea typeface="Poppins"/>
                <a:cs typeface="Hack" panose="020B0609030202020204" charset="0"/>
                <a:sym typeface="Poppins"/>
              </a:rPr>
              <a:t>IIMM Ayodhya</a:t>
            </a:r>
            <a:endParaRPr lang="en-US" sz="1800" spc="-61" dirty="0" smtClean="0">
              <a:solidFill>
                <a:srgbClr val="051D40"/>
              </a:solidFill>
              <a:latin typeface="Hack" panose="020B0609030202020204" charset="0"/>
              <a:ea typeface="Poppins"/>
              <a:cs typeface="Hack" panose="020B0609030202020204" charset="0"/>
              <a:sym typeface="Poppins"/>
            </a:endParaRPr>
          </a:p>
          <a:p>
            <a:pPr marL="663575" lvl="1" indent="-332105" algn="just">
              <a:lnSpc>
                <a:spcPts val="4305"/>
              </a:lnSpc>
              <a:buFont typeface="Arial"/>
              <a:buChar char="•"/>
            </a:pPr>
            <a:r>
              <a:rPr lang="en-US" sz="1800" spc="-61" dirty="0">
                <a:solidFill>
                  <a:srgbClr val="051D40"/>
                </a:solidFill>
                <a:latin typeface="Hack" panose="020B0609030202020204" charset="0"/>
                <a:ea typeface="Poppins"/>
                <a:cs typeface="Hack" panose="020B0609030202020204" charset="0"/>
                <a:sym typeface="Poppins"/>
              </a:rPr>
              <a:t>Seth AR Jaipuria School , </a:t>
            </a:r>
            <a:endParaRPr lang="en-US" sz="1800" spc="-61" dirty="0">
              <a:solidFill>
                <a:srgbClr val="051D40"/>
              </a:solidFill>
              <a:latin typeface="Hack" panose="020B0609030202020204" charset="0"/>
              <a:ea typeface="Poppins"/>
              <a:cs typeface="Hack" panose="020B0609030202020204" charset="0"/>
              <a:sym typeface="Poppins"/>
            </a:endParaRPr>
          </a:p>
          <a:p>
            <a:pPr marL="331470" lvl="1" indent="0" algn="just">
              <a:lnSpc>
                <a:spcPts val="4305"/>
              </a:lnSpc>
              <a:buFont typeface="Arial"/>
              <a:buNone/>
            </a:pPr>
            <a:r>
              <a:rPr lang="en-US" sz="1800" spc="-61" dirty="0">
                <a:solidFill>
                  <a:srgbClr val="051D40"/>
                </a:solidFill>
                <a:latin typeface="Hack" panose="020B0609030202020204" charset="0"/>
                <a:ea typeface="Poppins"/>
                <a:cs typeface="Hack" panose="020B0609030202020204" charset="0"/>
                <a:sym typeface="Poppins"/>
              </a:rPr>
              <a:t>Barabanki</a:t>
            </a:r>
            <a:endParaRPr lang="en-US" sz="1800" spc="-61" dirty="0">
              <a:solidFill>
                <a:srgbClr val="051D40"/>
              </a:solidFill>
              <a:latin typeface="Hack" panose="020B0609030202020204" charset="0"/>
              <a:ea typeface="Poppins"/>
              <a:cs typeface="Hack" panose="020B0609030202020204" charset="0"/>
              <a:sym typeface="Poppins"/>
            </a:endParaRPr>
          </a:p>
          <a:p>
            <a:pPr marL="663575" lvl="1" indent="-332105" algn="just">
              <a:lnSpc>
                <a:spcPts val="4305"/>
              </a:lnSpc>
            </a:pPr>
            <a:endParaRPr lang="en-US" sz="1800" spc="-61" dirty="0">
              <a:solidFill>
                <a:srgbClr val="051D40"/>
              </a:solidFill>
              <a:latin typeface="Hack" panose="020B0609030202020204" charset="0"/>
              <a:ea typeface="Poppins"/>
              <a:cs typeface="Hack" panose="020B0609030202020204" charset="0"/>
              <a:sym typeface="Poppins"/>
            </a:endParaRPr>
          </a:p>
          <a:p>
            <a:pPr algn="l"/>
            <a:endParaRPr lang="en-US" b="1">
              <a:effectLst/>
              <a:latin typeface="Hack" panose="020B0609030202020204" charset="0"/>
              <a:cs typeface="Hack" panose="020B060903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 Box 237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dist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The project is a School Management System (SMS) designed to enhance and streamline school administration. Below is an overview of the project's feasibility analysis and planning stages: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algn="dist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endParaRPr kumimoji="0" lang="en-US" sz="1200" i="0" u="none" strike="noStrike" cap="none" spc="-1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9" name="Text Box 238"/>
          <p:cNvSpPr txBox="1"/>
          <p:nvPr/>
        </p:nvSpPr>
        <p:spPr>
          <a:xfrm>
            <a:off x="175260" y="731520"/>
            <a:ext cx="3299460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r"/>
            <a:r>
              <a:rPr lang="en-US" altLang="en-IN" sz="1800" b="0" strike="noStrike" spc="-1">
                <a:solidFill>
                  <a:srgbClr val="000000"/>
                </a:solidFill>
                <a:latin typeface="Noto Sans" panose="020B0502040504020204"/>
              </a:rPr>
              <a:t>About to the Project</a:t>
            </a:r>
            <a:endParaRPr lang="en-US" alt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40" name="Text Box 239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  <a:sym typeface="+mn-ea"/>
              </a:rPr>
              <a:t>The web-based application provides users with easy access to services, fulfilling their requirements efficiently.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  <a:sym typeface="+mn-ea"/>
              </a:rPr>
              <a:t>It ensures proper management of user information, reduces manual workload, and simplifies handling of large databases.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 Math" panose="020B0502040504020204" charset="0"/>
              <a:cs typeface="Noto Sans Math" panose="020B0502040504020204" charset="0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 Math" panose="020B0502040504020204" charset="0"/>
                <a:ea typeface="Times New Roman" pitchFamily="18" charset="0"/>
                <a:cs typeface="Noto Sans Math" panose="020B0502040504020204" charset="0"/>
                <a:sym typeface="+mn-ea"/>
              </a:rPr>
              <a:t>The system minimizes the risk of data loss and aims to satisfy all users and end-users by improving operational efficiency.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 Math" panose="020B0502040504020204" charset="0"/>
              <a:cs typeface="Noto Sans Math" panose="020B0502040504020204" charset="0"/>
            </a:endParaRPr>
          </a:p>
          <a:p>
            <a:pPr algn="dist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endParaRPr kumimoji="0" lang="en-US" sz="1200" i="0" u="none" strike="noStrike" cap="none" spc="-1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 Math" panose="020B0502040504020204" charset="0"/>
              <a:cs typeface="Noto Sans Math" panose="020B0502040504020204" charset="0"/>
            </a:endParaRPr>
          </a:p>
        </p:txBody>
      </p:sp>
      <p:sp>
        <p:nvSpPr>
          <p:cNvPr id="241" name="Text Box 240"/>
          <p:cNvSpPr txBox="1"/>
          <p:nvPr/>
        </p:nvSpPr>
        <p:spPr>
          <a:xfrm>
            <a:off x="127000" y="2212340"/>
            <a:ext cx="3366135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r"/>
            <a:r>
              <a:rPr lang="en-GB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Operational Feasibility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r"/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43" name="Text Box 242"/>
          <p:cNvSpPr txBox="1"/>
          <p:nvPr/>
        </p:nvSpPr>
        <p:spPr>
          <a:xfrm>
            <a:off x="1463040" y="36705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r"/>
            <a:endParaRPr lang="en-IN" sz="18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44" name="Text Box 243"/>
          <p:cNvSpPr txBox="1"/>
          <p:nvPr/>
        </p:nvSpPr>
        <p:spPr>
          <a:xfrm>
            <a:off x="6672240" y="44470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endParaRPr lang="en-IN" sz="1200" b="0" strike="noStrike" spc="-1">
              <a:solidFill>
                <a:srgbClr val="000000"/>
              </a:solidFill>
              <a:latin typeface="Noto Sans" panose="020B0502040504020204"/>
            </a:endParaRPr>
          </a:p>
        </p:txBody>
      </p:sp>
      <p:sp>
        <p:nvSpPr>
          <p:cNvPr id="246" name="Text Box 245"/>
          <p:cNvSpPr txBox="1"/>
          <p:nvPr/>
        </p:nvSpPr>
        <p:spPr>
          <a:xfrm>
            <a:off x="6671945" y="2057400"/>
            <a:ext cx="3383280" cy="224599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For the design and development of the system, several software products have been accommodated.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Database design – SQLite3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Interface design – HTML, CSS, Java Script and Bootstrap.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Coding – Python with </a:t>
            </a:r>
            <a:r>
              <a:rPr lang="en-GB" sz="120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Django</a:t>
            </a: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 Framework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The technology (Python with </a:t>
            </a:r>
            <a:r>
              <a:rPr lang="en-GB" sz="120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Django</a:t>
            </a: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 Framework) has enough efficiency for the development of the system. Therefore the project is technically feasible.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algn="dist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IN" sz="1200" strike="noStrike" spc="-1">
                <a:solidFill>
                  <a:schemeClr val="bg2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</a:t>
            </a:r>
            <a:endParaRPr lang="en-IN" sz="1200" strike="noStrike" spc="-1">
              <a:solidFill>
                <a:schemeClr val="bg2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7" name="Text Box 246"/>
          <p:cNvSpPr txBox="1"/>
          <p:nvPr/>
        </p:nvSpPr>
        <p:spPr>
          <a:xfrm>
            <a:off x="6671945" y="1702435"/>
            <a:ext cx="3164840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Technical Feasibility</a:t>
            </a:r>
            <a:endParaRPr lang="en-IN" sz="1800" strike="noStrike" spc="-1">
              <a:solidFill>
                <a:srgbClr val="00000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8" name="Text Box 247"/>
          <p:cNvSpPr txBox="1"/>
          <p:nvPr/>
        </p:nvSpPr>
        <p:spPr>
          <a:xfrm>
            <a:off x="6672240" y="930875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dist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Feasibility study assesses the practicality and benefits of developing the SMS for the organization. It is an ongoing process throughout the system life cycle.</a:t>
            </a:r>
            <a:endParaRPr lang="en-GB" sz="1200" strike="noStrike" spc="-1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ea typeface="Times New Roman" pitchFamily="18" charset="0"/>
              <a:cs typeface="Noto Sans" panose="020B0502040504020204" charset="0"/>
              <a:sym typeface="+mn-ea"/>
            </a:endParaRPr>
          </a:p>
        </p:txBody>
      </p:sp>
      <p:sp>
        <p:nvSpPr>
          <p:cNvPr id="249" name="Text Box 248"/>
          <p:cNvSpPr txBox="1"/>
          <p:nvPr/>
        </p:nvSpPr>
        <p:spPr>
          <a:xfrm>
            <a:off x="6671945" y="647065"/>
            <a:ext cx="3191510" cy="40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GB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Feasibility  Study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endParaRPr lang="en-IN" sz="1800" strike="noStrike" spc="-1">
              <a:solidFill>
                <a:srgbClr val="00000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7955" y="4656455"/>
            <a:ext cx="9832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The project timeline has been planned to align with the client's expectations.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20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The system is scheduled to be delivered within the agreed timeframe, making the project feasible in terms of scheduling.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algn="dist"/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440" y="4317365"/>
            <a:ext cx="988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GB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charset="0"/>
                <a:ea typeface="Times New Roman" pitchFamily="18" charset="0"/>
                <a:cs typeface="Noto Sans" panose="020B0502040504020204" charset="0"/>
                <a:sym typeface="+mn-ea"/>
              </a:rPr>
              <a:t>Schedule Feasibility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" panose="020B0502040504020204" charset="0"/>
              <a:cs typeface="Noto Sans" panose="020B0502040504020204" charset="0"/>
            </a:endParaRPr>
          </a:p>
          <a:p>
            <a:pPr algn="dist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3890</Words>
  <Application>WPS Presentation</Application>
  <PresentationFormat/>
  <Paragraphs>205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15</vt:i4>
      </vt:variant>
    </vt:vector>
  </HeadingPairs>
  <TitlesOfParts>
    <vt:vector size="48" baseType="lpstr">
      <vt:lpstr>Arial</vt:lpstr>
      <vt:lpstr>SimSun</vt:lpstr>
      <vt:lpstr>Wingdings</vt:lpstr>
      <vt:lpstr>Noto Sans</vt:lpstr>
      <vt:lpstr>OpenSymbol</vt:lpstr>
      <vt:lpstr>Symbol</vt:lpstr>
      <vt:lpstr>Noto Sans</vt:lpstr>
      <vt:lpstr>Open Sans Extra Bold</vt:lpstr>
      <vt:lpstr>Quicksand Light</vt:lpstr>
      <vt:lpstr>DejaVu Sans</vt:lpstr>
      <vt:lpstr>TeX Gyre Adventor</vt:lpstr>
      <vt:lpstr>Hack</vt:lpstr>
      <vt:lpstr>Cantarell Extra Bold</vt:lpstr>
      <vt:lpstr>Microsoft YaHei</vt:lpstr>
      <vt:lpstr>Droid Sans Fallback</vt:lpstr>
      <vt:lpstr>Arial Unicode MS</vt:lpstr>
      <vt:lpstr>Calibri</vt:lpstr>
      <vt:lpstr>Poppins Bold</vt:lpstr>
      <vt:lpstr>Arial</vt:lpstr>
      <vt:lpstr>Poppins</vt:lpstr>
      <vt:lpstr>Times New Roman</vt:lpstr>
      <vt:lpstr>Noto Sans Math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1_Office</vt:lpstr>
      <vt:lpstr>2_Office</vt:lpstr>
      <vt:lpstr>3_Office</vt:lpstr>
      <vt:lpstr>School Management System</vt:lpstr>
      <vt:lpstr>PowerPoint 演示文稿</vt:lpstr>
      <vt:lpstr>Overview</vt:lpstr>
      <vt:lpstr>About to SoftPro India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Modules In Our Project</vt:lpstr>
      <vt:lpstr>PowerPoint 演示文稿</vt:lpstr>
      <vt:lpstr> Management</vt:lpstr>
      <vt:lpstr>Project Demonstration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creator/>
  <dc:description>Credits:
Illustrations by Pixeltrue https://icons8.com/illustrations/author/5ec7b0e101d0360016f3d1b3 on icon8 (master slide "Table of content")
Photo by Dave Hoefler https://unsplash.com/fr/@iamthedave on Unsplash https://unsplash.com/fr/licence (slide 9)
    </dc:description>
  <cp:lastModifiedBy>hacker7</cp:lastModifiedBy>
  <cp:revision>45</cp:revision>
  <dcterms:created xsi:type="dcterms:W3CDTF">2024-09-20T07:17:16Z</dcterms:created>
  <dcterms:modified xsi:type="dcterms:W3CDTF">2024-09-20T07:17:16Z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