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5"/>
  </p:notesMasterIdLst>
  <p:handoutMasterIdLst>
    <p:handoutMasterId r:id="rId16"/>
  </p:handoutMasterIdLst>
  <p:sldIdLst>
    <p:sldId id="583" r:id="rId5"/>
    <p:sldId id="618" r:id="rId6"/>
    <p:sldId id="619" r:id="rId7"/>
    <p:sldId id="620" r:id="rId8"/>
    <p:sldId id="621" r:id="rId9"/>
    <p:sldId id="622" r:id="rId10"/>
    <p:sldId id="623" r:id="rId11"/>
    <p:sldId id="626" r:id="rId12"/>
    <p:sldId id="624" r:id="rId13"/>
    <p:sldId id="625" r:id="rId1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B5E432-ABF0-466D-AFEF-A2562B416F66}">
          <p14:sldIdLst>
            <p14:sldId id="583"/>
            <p14:sldId id="618"/>
            <p14:sldId id="619"/>
            <p14:sldId id="620"/>
            <p14:sldId id="621"/>
            <p14:sldId id="622"/>
            <p14:sldId id="623"/>
            <p14:sldId id="626"/>
            <p14:sldId id="624"/>
            <p14:sldId id="625"/>
          </p14:sldIdLst>
        </p14:section>
        <p14:section name="Appendix" id="{A42DEA6D-5544-424D-9F11-1793C15241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14">
          <p15:clr>
            <a:srgbClr val="A4A3A4"/>
          </p15:clr>
        </p15:guide>
        <p15:guide id="2" orient="horz" pos="2566">
          <p15:clr>
            <a:srgbClr val="A4A3A4"/>
          </p15:clr>
        </p15:guide>
        <p15:guide id="3" orient="horz" pos="719">
          <p15:clr>
            <a:srgbClr val="A4A3A4"/>
          </p15:clr>
        </p15:guide>
        <p15:guide id="4" orient="horz" pos="335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  <p15:guide id="7" pos="3631">
          <p15:clr>
            <a:srgbClr val="A4A3A4"/>
          </p15:clr>
        </p15:guide>
        <p15:guide id="8" pos="30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C8100C"/>
    <a:srgbClr val="A22B38"/>
    <a:srgbClr val="D45D00"/>
    <a:srgbClr val="D40000"/>
    <a:srgbClr val="008770"/>
    <a:srgbClr val="F2C356"/>
    <a:srgbClr val="739600"/>
    <a:srgbClr val="D19000"/>
    <a:srgbClr val="B1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 autoAdjust="0"/>
    <p:restoredTop sz="87350" autoAdjust="0"/>
  </p:normalViewPr>
  <p:slideViewPr>
    <p:cSldViewPr snapToGrid="0">
      <p:cViewPr varScale="1">
        <p:scale>
          <a:sx n="152" d="100"/>
          <a:sy n="152" d="100"/>
        </p:scale>
        <p:origin x="1352" y="176"/>
      </p:cViewPr>
      <p:guideLst>
        <p:guide orient="horz" pos="1514"/>
        <p:guide orient="horz" pos="2566"/>
        <p:guide orient="horz" pos="719"/>
        <p:guide orient="horz" pos="335"/>
        <p:guide pos="288"/>
        <p:guide pos="5472"/>
        <p:guide pos="3631"/>
        <p:guide pos="3019"/>
      </p:guideLst>
    </p:cSldViewPr>
  </p:slideViewPr>
  <p:outlineViewPr>
    <p:cViewPr>
      <p:scale>
        <a:sx n="33" d="100"/>
        <a:sy n="33" d="100"/>
      </p:scale>
      <p:origin x="0" y="3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89" y="4145756"/>
            <a:ext cx="7680325" cy="257175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89" y="4448175"/>
            <a:ext cx="7680325" cy="410766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2131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68A8B-015B-4611-BB65-3137A76DBCE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948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5136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5136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DBD25-3463-4100-B563-1F0888E0DDD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921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F5B86-1ABD-4303-BF09-AE009693E5E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945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E6C5B-A13E-4ACB-AEE7-A7C11956230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20330"/>
            <a:ext cx="4037013" cy="3907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20330"/>
            <a:ext cx="4038600" cy="3907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6359C-44B7-418F-A2EB-AD7F7163A35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2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7F0A-0F11-46A2-882A-E78CBC96425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FAA93-D5A6-41F0-952A-C74503D72A8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755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0E9F3-D3D4-4405-9AE3-B626A741D24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533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3AD72-A9A3-4E05-8018-58D2F01D3E9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241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94F6-F22B-439C-9D91-21D2D97EB26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865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14301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20330"/>
            <a:ext cx="8228013" cy="390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935141"/>
            <a:ext cx="3048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00C65169-E9D3-42AC-9EAE-65CD6D192126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>
              <a:solidFill>
                <a:srgbClr val="63666A"/>
              </a:solidFill>
            </a:endParaRPr>
          </a:p>
        </p:txBody>
      </p:sp>
      <p:pic>
        <p:nvPicPr>
          <p:cNvPr id="2" name="Picture 16" descr="Optum_RGB_PPT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4708923"/>
            <a:ext cx="1189038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Optum_ColorBand-02"/>
          <p:cNvPicPr preferRelativeResize="0"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313" y="4856561"/>
            <a:ext cx="7200900" cy="3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70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399" y="1422785"/>
            <a:ext cx="5822534" cy="19516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/>
              <a:t>Solving 2048 with SOAR</a:t>
            </a:r>
          </a:p>
          <a:p>
            <a:r>
              <a:rPr lang="en-US" sz="2800" dirty="0"/>
              <a:t>Cognitive Technology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10197" y="2356872"/>
            <a:ext cx="3708709" cy="979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Triet Pham</a:t>
            </a:r>
          </a:p>
          <a:p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1478" y="336340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19405-B775-BA42-B182-5E4AA38D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959" y="755010"/>
            <a:ext cx="4333871" cy="225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2013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807748-57EE-104E-8CF9-7B470A752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866681"/>
              </p:ext>
            </p:extLst>
          </p:nvPr>
        </p:nvGraphicFramePr>
        <p:xfrm>
          <a:off x="1765883" y="1139443"/>
          <a:ext cx="5406704" cy="3113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676">
                  <a:extLst>
                    <a:ext uri="{9D8B030D-6E8A-4147-A177-3AD203B41FA5}">
                      <a16:colId xmlns:a16="http://schemas.microsoft.com/office/drawing/2014/main" val="1105623431"/>
                    </a:ext>
                  </a:extLst>
                </a:gridCol>
                <a:gridCol w="1351676">
                  <a:extLst>
                    <a:ext uri="{9D8B030D-6E8A-4147-A177-3AD203B41FA5}">
                      <a16:colId xmlns:a16="http://schemas.microsoft.com/office/drawing/2014/main" val="3835004731"/>
                    </a:ext>
                  </a:extLst>
                </a:gridCol>
                <a:gridCol w="1351676">
                  <a:extLst>
                    <a:ext uri="{9D8B030D-6E8A-4147-A177-3AD203B41FA5}">
                      <a16:colId xmlns:a16="http://schemas.microsoft.com/office/drawing/2014/main" val="513721837"/>
                    </a:ext>
                  </a:extLst>
                </a:gridCol>
                <a:gridCol w="1351676">
                  <a:extLst>
                    <a:ext uri="{9D8B030D-6E8A-4147-A177-3AD203B41FA5}">
                      <a16:colId xmlns:a16="http://schemas.microsoft.com/office/drawing/2014/main" val="2210903785"/>
                    </a:ext>
                  </a:extLst>
                </a:gridCol>
              </a:tblGrid>
              <a:tr h="7782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9149"/>
                  </a:ext>
                </a:extLst>
              </a:tr>
              <a:tr h="7782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39033"/>
                  </a:ext>
                </a:extLst>
              </a:tr>
              <a:tr h="7782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92983"/>
                  </a:ext>
                </a:extLst>
              </a:tr>
              <a:tr h="7782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289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691C3-1DCE-A24F-AF49-7C408C342460}"/>
              </a:ext>
            </a:extLst>
          </p:cNvPr>
          <p:cNvSpPr txBox="1"/>
          <p:nvPr/>
        </p:nvSpPr>
        <p:spPr>
          <a:xfrm>
            <a:off x="4190953" y="5726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E8992-27DC-0844-B8CE-6FE9F1DF3B2A}"/>
              </a:ext>
            </a:extLst>
          </p:cNvPr>
          <p:cNvSpPr txBox="1"/>
          <p:nvPr/>
        </p:nvSpPr>
        <p:spPr>
          <a:xfrm>
            <a:off x="218113" y="25112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43506-8F1B-064E-8A3F-29AB70CE2C22}"/>
              </a:ext>
            </a:extLst>
          </p:cNvPr>
          <p:cNvSpPr txBox="1"/>
          <p:nvPr/>
        </p:nvSpPr>
        <p:spPr>
          <a:xfrm>
            <a:off x="2279465" y="8082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8FA56-D1F4-3442-9295-7EDE7A7C92CD}"/>
              </a:ext>
            </a:extLst>
          </p:cNvPr>
          <p:cNvSpPr txBox="1"/>
          <p:nvPr/>
        </p:nvSpPr>
        <p:spPr>
          <a:xfrm>
            <a:off x="3635504" y="797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CA1B-B6B8-6346-A195-D02D4D05F622}"/>
              </a:ext>
            </a:extLst>
          </p:cNvPr>
          <p:cNvSpPr txBox="1"/>
          <p:nvPr/>
        </p:nvSpPr>
        <p:spPr>
          <a:xfrm>
            <a:off x="5053921" y="7701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E4FE0-EEED-0B4F-B314-D2EC6CB25DDC}"/>
              </a:ext>
            </a:extLst>
          </p:cNvPr>
          <p:cNvSpPr txBox="1"/>
          <p:nvPr/>
        </p:nvSpPr>
        <p:spPr>
          <a:xfrm>
            <a:off x="6401871" y="75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B3B3B-5295-3045-A18C-97C157FA780E}"/>
              </a:ext>
            </a:extLst>
          </p:cNvPr>
          <p:cNvSpPr txBox="1"/>
          <p:nvPr/>
        </p:nvSpPr>
        <p:spPr>
          <a:xfrm>
            <a:off x="1375794" y="1322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8F710-AB1B-0D40-8707-DB6552FA459F}"/>
              </a:ext>
            </a:extLst>
          </p:cNvPr>
          <p:cNvSpPr txBox="1"/>
          <p:nvPr/>
        </p:nvSpPr>
        <p:spPr>
          <a:xfrm>
            <a:off x="1327558" y="21762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223C1-8296-7E44-9198-81C9DD7321C8}"/>
              </a:ext>
            </a:extLst>
          </p:cNvPr>
          <p:cNvSpPr txBox="1"/>
          <p:nvPr/>
        </p:nvSpPr>
        <p:spPr>
          <a:xfrm>
            <a:off x="1268317" y="2919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39E29-59D9-BE49-8C4A-3E8D3907FA15}"/>
              </a:ext>
            </a:extLst>
          </p:cNvPr>
          <p:cNvSpPr txBox="1"/>
          <p:nvPr/>
        </p:nvSpPr>
        <p:spPr>
          <a:xfrm>
            <a:off x="1290546" y="3668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2800B-F812-1646-9480-033A4AE70787}"/>
              </a:ext>
            </a:extLst>
          </p:cNvPr>
          <p:cNvSpPr txBox="1"/>
          <p:nvPr/>
        </p:nvSpPr>
        <p:spPr>
          <a:xfrm>
            <a:off x="7994708" y="1828800"/>
            <a:ext cx="1069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Corners:</a:t>
            </a:r>
          </a:p>
          <a:p>
            <a:r>
              <a:rPr lang="en-US" dirty="0"/>
              <a:t>0-0</a:t>
            </a:r>
          </a:p>
          <a:p>
            <a:r>
              <a:rPr lang="en-US" dirty="0"/>
              <a:t>0-3</a:t>
            </a:r>
          </a:p>
          <a:p>
            <a:r>
              <a:rPr lang="en-US" dirty="0"/>
              <a:t>3-0</a:t>
            </a:r>
          </a:p>
          <a:p>
            <a:r>
              <a:rPr lang="en-US" dirty="0"/>
              <a:t>3-3</a:t>
            </a:r>
          </a:p>
        </p:txBody>
      </p:sp>
    </p:spTree>
    <p:extLst>
      <p:ext uri="{BB962C8B-B14F-4D97-AF65-F5344CB8AC3E}">
        <p14:creationId xmlns:p14="http://schemas.microsoft.com/office/powerpoint/2010/main" val="27013741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reward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0"/>
            <a:ext cx="8228013" cy="193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The goal is to inform the agent whether it’s taking the correct action at each step.</a:t>
            </a:r>
          </a:p>
          <a:p>
            <a:r>
              <a:rPr lang="en-US" kern="0" dirty="0"/>
              <a:t>This can be hard because 2048 is a game that has no clear goal heuristic.</a:t>
            </a:r>
          </a:p>
          <a:p>
            <a:r>
              <a:rPr lang="en-US" kern="0" dirty="0"/>
              <a:t>2048 meta also changes mid game as you reach larger tile numbers.</a:t>
            </a:r>
          </a:p>
          <a:p>
            <a:r>
              <a:rPr lang="en-US" kern="0" dirty="0"/>
              <a:t>I decided to reward based on two separate calculations: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97BD5-95D1-2D4B-881C-93314305A42F}"/>
              </a:ext>
            </a:extLst>
          </p:cNvPr>
          <p:cNvSpPr txBox="1"/>
          <p:nvPr/>
        </p:nvSpPr>
        <p:spPr>
          <a:xfrm>
            <a:off x="455613" y="3331312"/>
            <a:ext cx="89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549F"/>
                </a:solidFill>
              </a:rPr>
              <a:t>Reward score = </a:t>
            </a:r>
            <a:r>
              <a:rPr lang="en-US" b="1" dirty="0">
                <a:solidFill>
                  <a:srgbClr val="00B050"/>
                </a:solidFill>
              </a:rPr>
              <a:t>how well is the highest tile </a:t>
            </a:r>
            <a:r>
              <a:rPr lang="en-US" b="1" dirty="0">
                <a:solidFill>
                  <a:srgbClr val="00549F"/>
                </a:solidFill>
              </a:rPr>
              <a:t>+ </a:t>
            </a:r>
            <a:r>
              <a:rPr lang="en-US" b="1" dirty="0">
                <a:solidFill>
                  <a:srgbClr val="7030A0"/>
                </a:solidFill>
              </a:rPr>
              <a:t>how well is the board</a:t>
            </a:r>
          </a:p>
        </p:txBody>
      </p:sp>
    </p:spTree>
    <p:extLst>
      <p:ext uri="{BB962C8B-B14F-4D97-AF65-F5344CB8AC3E}">
        <p14:creationId xmlns:p14="http://schemas.microsoft.com/office/powerpoint/2010/main" val="13752934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reward function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807748-57EE-104E-8CF9-7B470A752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78738"/>
              </p:ext>
            </p:extLst>
          </p:nvPr>
        </p:nvGraphicFramePr>
        <p:xfrm>
          <a:off x="1765883" y="1139443"/>
          <a:ext cx="5406704" cy="3113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676">
                  <a:extLst>
                    <a:ext uri="{9D8B030D-6E8A-4147-A177-3AD203B41FA5}">
                      <a16:colId xmlns:a16="http://schemas.microsoft.com/office/drawing/2014/main" val="1105623431"/>
                    </a:ext>
                  </a:extLst>
                </a:gridCol>
                <a:gridCol w="1351676">
                  <a:extLst>
                    <a:ext uri="{9D8B030D-6E8A-4147-A177-3AD203B41FA5}">
                      <a16:colId xmlns:a16="http://schemas.microsoft.com/office/drawing/2014/main" val="3835004731"/>
                    </a:ext>
                  </a:extLst>
                </a:gridCol>
                <a:gridCol w="1351676">
                  <a:extLst>
                    <a:ext uri="{9D8B030D-6E8A-4147-A177-3AD203B41FA5}">
                      <a16:colId xmlns:a16="http://schemas.microsoft.com/office/drawing/2014/main" val="513721837"/>
                    </a:ext>
                  </a:extLst>
                </a:gridCol>
                <a:gridCol w="1351676">
                  <a:extLst>
                    <a:ext uri="{9D8B030D-6E8A-4147-A177-3AD203B41FA5}">
                      <a16:colId xmlns:a16="http://schemas.microsoft.com/office/drawing/2014/main" val="2210903785"/>
                    </a:ext>
                  </a:extLst>
                </a:gridCol>
              </a:tblGrid>
              <a:tr h="77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9149"/>
                  </a:ext>
                </a:extLst>
              </a:tr>
              <a:tr h="77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39033"/>
                  </a:ext>
                </a:extLst>
              </a:tr>
              <a:tr h="77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92983"/>
                  </a:ext>
                </a:extLst>
              </a:tr>
              <a:tr h="778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289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0"/>
            <a:ext cx="8228013" cy="41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Score multiplier depending on where the highest value tile is located 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66C1E-486C-0347-9FAC-F7B814154DFB}"/>
              </a:ext>
            </a:extLst>
          </p:cNvPr>
          <p:cNvSpPr txBox="1"/>
          <p:nvPr/>
        </p:nvSpPr>
        <p:spPr>
          <a:xfrm>
            <a:off x="1060700" y="4367660"/>
            <a:ext cx="89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how well is the highest tile </a:t>
            </a:r>
            <a:r>
              <a:rPr lang="en-US" b="1" dirty="0">
                <a:solidFill>
                  <a:srgbClr val="00549F"/>
                </a:solidFill>
              </a:rPr>
              <a:t>= Highest tile value * multiplier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29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moves, narrowing the search space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807748-57EE-104E-8CF9-7B470A752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91034"/>
              </p:ext>
            </p:extLst>
          </p:nvPr>
        </p:nvGraphicFramePr>
        <p:xfrm>
          <a:off x="1560352" y="1459683"/>
          <a:ext cx="5889072" cy="323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268">
                  <a:extLst>
                    <a:ext uri="{9D8B030D-6E8A-4147-A177-3AD203B41FA5}">
                      <a16:colId xmlns:a16="http://schemas.microsoft.com/office/drawing/2014/main" val="1105623431"/>
                    </a:ext>
                  </a:extLst>
                </a:gridCol>
                <a:gridCol w="1472268">
                  <a:extLst>
                    <a:ext uri="{9D8B030D-6E8A-4147-A177-3AD203B41FA5}">
                      <a16:colId xmlns:a16="http://schemas.microsoft.com/office/drawing/2014/main" val="3835004731"/>
                    </a:ext>
                  </a:extLst>
                </a:gridCol>
                <a:gridCol w="1472268">
                  <a:extLst>
                    <a:ext uri="{9D8B030D-6E8A-4147-A177-3AD203B41FA5}">
                      <a16:colId xmlns:a16="http://schemas.microsoft.com/office/drawing/2014/main" val="513721837"/>
                    </a:ext>
                  </a:extLst>
                </a:gridCol>
                <a:gridCol w="1472268">
                  <a:extLst>
                    <a:ext uri="{9D8B030D-6E8A-4147-A177-3AD203B41FA5}">
                      <a16:colId xmlns:a16="http://schemas.microsoft.com/office/drawing/2014/main" val="2210903785"/>
                    </a:ext>
                  </a:extLst>
                </a:gridCol>
              </a:tblGrid>
              <a:tr h="809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9149"/>
                  </a:ext>
                </a:extLst>
              </a:tr>
              <a:tr h="809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39033"/>
                  </a:ext>
                </a:extLst>
              </a:tr>
              <a:tr h="809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92983"/>
                  </a:ext>
                </a:extLst>
              </a:tr>
              <a:tr h="809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289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0"/>
            <a:ext cx="8228013" cy="41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Which quadrant the highest value is at also determine the prioritization of movement.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7143E7-6C28-214A-AC79-0D6F3E833A66}"/>
              </a:ext>
            </a:extLst>
          </p:cNvPr>
          <p:cNvSpPr/>
          <p:nvPr/>
        </p:nvSpPr>
        <p:spPr bwMode="auto">
          <a:xfrm>
            <a:off x="2088859" y="1527526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7A5C201-6DC5-3740-90B7-045332619B30}"/>
              </a:ext>
            </a:extLst>
          </p:cNvPr>
          <p:cNvSpPr/>
          <p:nvPr/>
        </p:nvSpPr>
        <p:spPr bwMode="auto">
          <a:xfrm rot="16200000">
            <a:off x="1791050" y="1837816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62523C5-AEA0-A346-8184-1F26050715C3}"/>
              </a:ext>
            </a:extLst>
          </p:cNvPr>
          <p:cNvSpPr/>
          <p:nvPr/>
        </p:nvSpPr>
        <p:spPr bwMode="auto">
          <a:xfrm>
            <a:off x="2157369" y="2373294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E656A8EE-B1D0-8949-9EA7-B0A13A1A4E75}"/>
              </a:ext>
            </a:extLst>
          </p:cNvPr>
          <p:cNvSpPr/>
          <p:nvPr/>
        </p:nvSpPr>
        <p:spPr bwMode="auto">
          <a:xfrm rot="16200000">
            <a:off x="1859560" y="2683584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9922787-7BE9-5647-95E1-1D5FA5338753}"/>
              </a:ext>
            </a:extLst>
          </p:cNvPr>
          <p:cNvSpPr/>
          <p:nvPr/>
        </p:nvSpPr>
        <p:spPr bwMode="auto">
          <a:xfrm>
            <a:off x="3658999" y="1527526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8B849C0-2262-2940-A3D1-6E8BA68F87A9}"/>
              </a:ext>
            </a:extLst>
          </p:cNvPr>
          <p:cNvSpPr/>
          <p:nvPr/>
        </p:nvSpPr>
        <p:spPr bwMode="auto">
          <a:xfrm rot="16200000">
            <a:off x="3361190" y="1837816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A85547DF-0B4F-644F-BEF0-1348ABA10101}"/>
              </a:ext>
            </a:extLst>
          </p:cNvPr>
          <p:cNvSpPr/>
          <p:nvPr/>
        </p:nvSpPr>
        <p:spPr bwMode="auto">
          <a:xfrm>
            <a:off x="3658999" y="2366790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371EBDC3-6583-544C-8721-07513C558BEB}"/>
              </a:ext>
            </a:extLst>
          </p:cNvPr>
          <p:cNvSpPr/>
          <p:nvPr/>
        </p:nvSpPr>
        <p:spPr bwMode="auto">
          <a:xfrm rot="16200000">
            <a:off x="3361190" y="2677080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143C814-76E0-A545-A438-8A10D2379B6B}"/>
              </a:ext>
            </a:extLst>
          </p:cNvPr>
          <p:cNvSpPr/>
          <p:nvPr/>
        </p:nvSpPr>
        <p:spPr bwMode="auto">
          <a:xfrm rot="5400000">
            <a:off x="5252158" y="1856742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8772900E-E38E-7B40-ACA5-E403882015C6}"/>
              </a:ext>
            </a:extLst>
          </p:cNvPr>
          <p:cNvSpPr/>
          <p:nvPr/>
        </p:nvSpPr>
        <p:spPr bwMode="auto">
          <a:xfrm>
            <a:off x="4973275" y="1527526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E7DE1C3E-61A9-0845-B0B5-EAF471E14FAC}"/>
              </a:ext>
            </a:extLst>
          </p:cNvPr>
          <p:cNvSpPr/>
          <p:nvPr/>
        </p:nvSpPr>
        <p:spPr bwMode="auto">
          <a:xfrm rot="5400000">
            <a:off x="6650323" y="1869222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835A29D-BF1A-3B49-AF33-19565DEC9666}"/>
              </a:ext>
            </a:extLst>
          </p:cNvPr>
          <p:cNvSpPr/>
          <p:nvPr/>
        </p:nvSpPr>
        <p:spPr bwMode="auto">
          <a:xfrm>
            <a:off x="6371440" y="1540006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A9ABF1D0-33EB-F34B-A672-CA562001AB6F}"/>
              </a:ext>
            </a:extLst>
          </p:cNvPr>
          <p:cNvSpPr/>
          <p:nvPr/>
        </p:nvSpPr>
        <p:spPr bwMode="auto">
          <a:xfrm rot="5400000">
            <a:off x="5252158" y="2653635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F86A0E01-E3C6-B442-B2B2-2B77ED0A5D12}"/>
              </a:ext>
            </a:extLst>
          </p:cNvPr>
          <p:cNvSpPr/>
          <p:nvPr/>
        </p:nvSpPr>
        <p:spPr bwMode="auto">
          <a:xfrm>
            <a:off x="4973275" y="2324419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B6E34346-56CF-384A-A508-F94C66E0D655}"/>
              </a:ext>
            </a:extLst>
          </p:cNvPr>
          <p:cNvSpPr/>
          <p:nvPr/>
        </p:nvSpPr>
        <p:spPr bwMode="auto">
          <a:xfrm rot="5400000">
            <a:off x="6665054" y="2653635"/>
            <a:ext cx="318781" cy="339652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1D86E29F-8447-3843-B6DC-65092F983E52}"/>
              </a:ext>
            </a:extLst>
          </p:cNvPr>
          <p:cNvSpPr/>
          <p:nvPr/>
        </p:nvSpPr>
        <p:spPr bwMode="auto">
          <a:xfrm>
            <a:off x="6386171" y="2324419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9AF7964E-5ABE-B448-816A-79499BA7599F}"/>
              </a:ext>
            </a:extLst>
          </p:cNvPr>
          <p:cNvSpPr/>
          <p:nvPr/>
        </p:nvSpPr>
        <p:spPr bwMode="auto">
          <a:xfrm rot="16200000">
            <a:off x="1861658" y="4045590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3DA11C5B-A7DB-BD47-B067-382FF0DA7649}"/>
              </a:ext>
            </a:extLst>
          </p:cNvPr>
          <p:cNvSpPr/>
          <p:nvPr/>
        </p:nvSpPr>
        <p:spPr bwMode="auto">
          <a:xfrm rot="10800000">
            <a:off x="2182535" y="4341302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C8F29278-DAF8-ED47-AD5C-526EC27379EE}"/>
              </a:ext>
            </a:extLst>
          </p:cNvPr>
          <p:cNvSpPr/>
          <p:nvPr/>
        </p:nvSpPr>
        <p:spPr bwMode="auto">
          <a:xfrm rot="16200000">
            <a:off x="1956733" y="3187603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DABC5429-DD3A-1144-BD9E-23CAD869C312}"/>
              </a:ext>
            </a:extLst>
          </p:cNvPr>
          <p:cNvSpPr/>
          <p:nvPr/>
        </p:nvSpPr>
        <p:spPr bwMode="auto">
          <a:xfrm rot="10800000">
            <a:off x="2277610" y="3483315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C42F02CD-08C4-9749-A524-64BA872E9024}"/>
              </a:ext>
            </a:extLst>
          </p:cNvPr>
          <p:cNvSpPr/>
          <p:nvPr/>
        </p:nvSpPr>
        <p:spPr bwMode="auto">
          <a:xfrm rot="16200000">
            <a:off x="3381464" y="3170401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4AA697C9-D2C1-4B44-8783-2995D0B53117}"/>
              </a:ext>
            </a:extLst>
          </p:cNvPr>
          <p:cNvSpPr/>
          <p:nvPr/>
        </p:nvSpPr>
        <p:spPr bwMode="auto">
          <a:xfrm rot="10800000">
            <a:off x="3702341" y="3466113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DB50C8B7-3415-5D4F-A84E-534800E05BD7}"/>
              </a:ext>
            </a:extLst>
          </p:cNvPr>
          <p:cNvSpPr/>
          <p:nvPr/>
        </p:nvSpPr>
        <p:spPr bwMode="auto">
          <a:xfrm rot="16200000">
            <a:off x="3406629" y="3949210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486D1A96-32F3-714E-A161-064793EC24A7}"/>
              </a:ext>
            </a:extLst>
          </p:cNvPr>
          <p:cNvSpPr/>
          <p:nvPr/>
        </p:nvSpPr>
        <p:spPr bwMode="auto">
          <a:xfrm rot="10800000">
            <a:off x="3727506" y="4244922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A6C6D5B7-71D9-9347-93C8-EDBD2D2D1FA3}"/>
              </a:ext>
            </a:extLst>
          </p:cNvPr>
          <p:cNvSpPr/>
          <p:nvPr/>
        </p:nvSpPr>
        <p:spPr bwMode="auto">
          <a:xfrm rot="5400000">
            <a:off x="5221446" y="3949211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B0096AE0-D2A4-DF44-A052-7FBCCF3EF8F6}"/>
              </a:ext>
            </a:extLst>
          </p:cNvPr>
          <p:cNvSpPr/>
          <p:nvPr/>
        </p:nvSpPr>
        <p:spPr bwMode="auto">
          <a:xfrm rot="10800000">
            <a:off x="4943913" y="4222040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AA3580AB-7F97-284F-A78E-1C77B82476EF}"/>
              </a:ext>
            </a:extLst>
          </p:cNvPr>
          <p:cNvSpPr/>
          <p:nvPr/>
        </p:nvSpPr>
        <p:spPr bwMode="auto">
          <a:xfrm rot="5400000">
            <a:off x="5273181" y="3138777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28D9DE91-06C4-5F45-89F9-BCAABF0E9546}"/>
              </a:ext>
            </a:extLst>
          </p:cNvPr>
          <p:cNvSpPr/>
          <p:nvPr/>
        </p:nvSpPr>
        <p:spPr bwMode="auto">
          <a:xfrm rot="10800000">
            <a:off x="4995648" y="3411606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CC1C51BD-A6B7-C441-BCA8-77A2B6C5A1B1}"/>
              </a:ext>
            </a:extLst>
          </p:cNvPr>
          <p:cNvSpPr/>
          <p:nvPr/>
        </p:nvSpPr>
        <p:spPr bwMode="auto">
          <a:xfrm rot="5400000">
            <a:off x="6671346" y="3138778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C41AEA67-BED4-3F46-A9C4-7E6D3332BCBA}"/>
              </a:ext>
            </a:extLst>
          </p:cNvPr>
          <p:cNvSpPr/>
          <p:nvPr/>
        </p:nvSpPr>
        <p:spPr bwMode="auto">
          <a:xfrm rot="10800000">
            <a:off x="6393813" y="3411607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EF480697-9DD7-CA41-8722-778328C6FB73}"/>
              </a:ext>
            </a:extLst>
          </p:cNvPr>
          <p:cNvSpPr/>
          <p:nvPr/>
        </p:nvSpPr>
        <p:spPr bwMode="auto">
          <a:xfrm rot="5400000">
            <a:off x="6698559" y="3964176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AECEB40-C15C-0C43-AFB4-F1123519B8B0}"/>
              </a:ext>
            </a:extLst>
          </p:cNvPr>
          <p:cNvSpPr/>
          <p:nvPr/>
        </p:nvSpPr>
        <p:spPr bwMode="auto">
          <a:xfrm rot="10800000">
            <a:off x="6421026" y="4237005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146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reward function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807748-57EE-104E-8CF9-7B470A752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53879"/>
              </p:ext>
            </p:extLst>
          </p:nvPr>
        </p:nvGraphicFramePr>
        <p:xfrm>
          <a:off x="788566" y="1702965"/>
          <a:ext cx="2961316" cy="214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329">
                  <a:extLst>
                    <a:ext uri="{9D8B030D-6E8A-4147-A177-3AD203B41FA5}">
                      <a16:colId xmlns:a16="http://schemas.microsoft.com/office/drawing/2014/main" val="1105623431"/>
                    </a:ext>
                  </a:extLst>
                </a:gridCol>
                <a:gridCol w="740329">
                  <a:extLst>
                    <a:ext uri="{9D8B030D-6E8A-4147-A177-3AD203B41FA5}">
                      <a16:colId xmlns:a16="http://schemas.microsoft.com/office/drawing/2014/main" val="3835004731"/>
                    </a:ext>
                  </a:extLst>
                </a:gridCol>
                <a:gridCol w="740329">
                  <a:extLst>
                    <a:ext uri="{9D8B030D-6E8A-4147-A177-3AD203B41FA5}">
                      <a16:colId xmlns:a16="http://schemas.microsoft.com/office/drawing/2014/main" val="513721837"/>
                    </a:ext>
                  </a:extLst>
                </a:gridCol>
                <a:gridCol w="740329">
                  <a:extLst>
                    <a:ext uri="{9D8B030D-6E8A-4147-A177-3AD203B41FA5}">
                      <a16:colId xmlns:a16="http://schemas.microsoft.com/office/drawing/2014/main" val="2210903785"/>
                    </a:ext>
                  </a:extLst>
                </a:gridCol>
              </a:tblGrid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9149"/>
                  </a:ext>
                </a:extLst>
              </a:tr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39033"/>
                  </a:ext>
                </a:extLst>
              </a:tr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92983"/>
                  </a:ext>
                </a:extLst>
              </a:tr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289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0"/>
            <a:ext cx="8228013" cy="41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Ideally we want to keep the larger numbers toward the direction of favored movements. 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A6FB4F7-A9F1-7E46-840A-7C0BCC973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037845"/>
              </p:ext>
            </p:extLst>
          </p:nvPr>
        </p:nvGraphicFramePr>
        <p:xfrm>
          <a:off x="4976070" y="1702965"/>
          <a:ext cx="2961316" cy="214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329">
                  <a:extLst>
                    <a:ext uri="{9D8B030D-6E8A-4147-A177-3AD203B41FA5}">
                      <a16:colId xmlns:a16="http://schemas.microsoft.com/office/drawing/2014/main" val="1105623431"/>
                    </a:ext>
                  </a:extLst>
                </a:gridCol>
                <a:gridCol w="740329">
                  <a:extLst>
                    <a:ext uri="{9D8B030D-6E8A-4147-A177-3AD203B41FA5}">
                      <a16:colId xmlns:a16="http://schemas.microsoft.com/office/drawing/2014/main" val="3835004731"/>
                    </a:ext>
                  </a:extLst>
                </a:gridCol>
                <a:gridCol w="740329">
                  <a:extLst>
                    <a:ext uri="{9D8B030D-6E8A-4147-A177-3AD203B41FA5}">
                      <a16:colId xmlns:a16="http://schemas.microsoft.com/office/drawing/2014/main" val="513721837"/>
                    </a:ext>
                  </a:extLst>
                </a:gridCol>
                <a:gridCol w="740329">
                  <a:extLst>
                    <a:ext uri="{9D8B030D-6E8A-4147-A177-3AD203B41FA5}">
                      <a16:colId xmlns:a16="http://schemas.microsoft.com/office/drawing/2014/main" val="2210903785"/>
                    </a:ext>
                  </a:extLst>
                </a:gridCol>
              </a:tblGrid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9149"/>
                  </a:ext>
                </a:extLst>
              </a:tr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39033"/>
                  </a:ext>
                </a:extLst>
              </a:tr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92983"/>
                  </a:ext>
                </a:extLst>
              </a:tr>
              <a:tr h="5369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28919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7D4DDFB-30F4-064F-816F-05BE940CBE5B}"/>
              </a:ext>
            </a:extLst>
          </p:cNvPr>
          <p:cNvSpPr/>
          <p:nvPr/>
        </p:nvSpPr>
        <p:spPr bwMode="auto">
          <a:xfrm>
            <a:off x="3045904" y="3238786"/>
            <a:ext cx="703978" cy="6120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AC72B7-9EEB-AA45-8B4F-DF5F3916EF7F}"/>
              </a:ext>
            </a:extLst>
          </p:cNvPr>
          <p:cNvSpPr/>
          <p:nvPr/>
        </p:nvSpPr>
        <p:spPr bwMode="auto">
          <a:xfrm>
            <a:off x="7233408" y="3238786"/>
            <a:ext cx="703978" cy="6120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80FDD-0B62-F34A-9C49-086EED0073A3}"/>
              </a:ext>
            </a:extLst>
          </p:cNvPr>
          <p:cNvSpPr/>
          <p:nvPr/>
        </p:nvSpPr>
        <p:spPr bwMode="auto">
          <a:xfrm>
            <a:off x="5795982" y="2804674"/>
            <a:ext cx="540212" cy="4659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587543-185B-5346-88BB-73D730327168}"/>
              </a:ext>
            </a:extLst>
          </p:cNvPr>
          <p:cNvSpPr/>
          <p:nvPr/>
        </p:nvSpPr>
        <p:spPr bwMode="auto">
          <a:xfrm>
            <a:off x="6587786" y="2291194"/>
            <a:ext cx="457013" cy="4138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3A2220-0903-9444-BD4A-BCDA9E2F4FF3}"/>
              </a:ext>
            </a:extLst>
          </p:cNvPr>
          <p:cNvSpPr/>
          <p:nvPr/>
        </p:nvSpPr>
        <p:spPr bwMode="auto">
          <a:xfrm>
            <a:off x="6587786" y="2889286"/>
            <a:ext cx="384510" cy="3375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C0071-D725-7E4B-BC1D-93A447C5EF44}"/>
              </a:ext>
            </a:extLst>
          </p:cNvPr>
          <p:cNvSpPr/>
          <p:nvPr/>
        </p:nvSpPr>
        <p:spPr bwMode="auto">
          <a:xfrm>
            <a:off x="6684091" y="3508275"/>
            <a:ext cx="235963" cy="1963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F17420-CE88-3E4F-B5A5-B17007C224B6}"/>
              </a:ext>
            </a:extLst>
          </p:cNvPr>
          <p:cNvSpPr/>
          <p:nvPr/>
        </p:nvSpPr>
        <p:spPr bwMode="auto">
          <a:xfrm>
            <a:off x="5779298" y="2241882"/>
            <a:ext cx="573580" cy="498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2C94D7-988A-4344-A2B0-EAC3CF639540}"/>
              </a:ext>
            </a:extLst>
          </p:cNvPr>
          <p:cNvSpPr/>
          <p:nvPr/>
        </p:nvSpPr>
        <p:spPr bwMode="auto">
          <a:xfrm>
            <a:off x="5024606" y="3353613"/>
            <a:ext cx="539690" cy="4250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1C2F33-67EC-EC40-B897-204B94EC2B8C}"/>
              </a:ext>
            </a:extLst>
          </p:cNvPr>
          <p:cNvSpPr/>
          <p:nvPr/>
        </p:nvSpPr>
        <p:spPr bwMode="auto">
          <a:xfrm>
            <a:off x="5907545" y="3481431"/>
            <a:ext cx="317086" cy="255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0BA993-354D-6A4A-86AD-E95D59E1D8D0}"/>
              </a:ext>
            </a:extLst>
          </p:cNvPr>
          <p:cNvSpPr/>
          <p:nvPr/>
        </p:nvSpPr>
        <p:spPr bwMode="auto">
          <a:xfrm>
            <a:off x="7417600" y="2921982"/>
            <a:ext cx="235963" cy="1963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600842-77FF-5543-B6FC-61F590018886}"/>
              </a:ext>
            </a:extLst>
          </p:cNvPr>
          <p:cNvSpPr/>
          <p:nvPr/>
        </p:nvSpPr>
        <p:spPr bwMode="auto">
          <a:xfrm>
            <a:off x="3105531" y="2747332"/>
            <a:ext cx="573580" cy="498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C9C9F2-1500-A044-912A-6C11946ECBD0}"/>
              </a:ext>
            </a:extLst>
          </p:cNvPr>
          <p:cNvSpPr/>
          <p:nvPr/>
        </p:nvSpPr>
        <p:spPr bwMode="auto">
          <a:xfrm>
            <a:off x="2315647" y="3296746"/>
            <a:ext cx="573580" cy="498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9855C9-8B75-CD47-B856-D8CAD0E77D21}"/>
              </a:ext>
            </a:extLst>
          </p:cNvPr>
          <p:cNvSpPr/>
          <p:nvPr/>
        </p:nvSpPr>
        <p:spPr bwMode="auto">
          <a:xfrm>
            <a:off x="2410182" y="2827827"/>
            <a:ext cx="384510" cy="3375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721E3A-1C58-6F45-8180-B958387A0530}"/>
              </a:ext>
            </a:extLst>
          </p:cNvPr>
          <p:cNvSpPr/>
          <p:nvPr/>
        </p:nvSpPr>
        <p:spPr bwMode="auto">
          <a:xfrm>
            <a:off x="3155823" y="2297140"/>
            <a:ext cx="384510" cy="3375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BFA6DA-EBB9-2E45-B9E1-5829D69024B3}"/>
              </a:ext>
            </a:extLst>
          </p:cNvPr>
          <p:cNvSpPr/>
          <p:nvPr/>
        </p:nvSpPr>
        <p:spPr bwMode="auto">
          <a:xfrm>
            <a:off x="1660544" y="3398863"/>
            <a:ext cx="384510" cy="3375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5BBAFA-6937-1D45-8709-162EE729533E}"/>
              </a:ext>
            </a:extLst>
          </p:cNvPr>
          <p:cNvSpPr/>
          <p:nvPr/>
        </p:nvSpPr>
        <p:spPr bwMode="auto">
          <a:xfrm>
            <a:off x="2484455" y="2401704"/>
            <a:ext cx="235963" cy="1963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C6C16B-5598-AF45-92F4-B4A91C09E20C}"/>
              </a:ext>
            </a:extLst>
          </p:cNvPr>
          <p:cNvSpPr/>
          <p:nvPr/>
        </p:nvSpPr>
        <p:spPr bwMode="auto">
          <a:xfrm>
            <a:off x="1854006" y="2435398"/>
            <a:ext cx="126130" cy="1111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3D2708-6D7B-8441-9789-BAF440E14E40}"/>
              </a:ext>
            </a:extLst>
          </p:cNvPr>
          <p:cNvSpPr/>
          <p:nvPr/>
        </p:nvSpPr>
        <p:spPr bwMode="auto">
          <a:xfrm>
            <a:off x="1761361" y="2921983"/>
            <a:ext cx="235963" cy="1963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3B42C0-D68C-EE4B-B941-48A33FCF0472}"/>
              </a:ext>
            </a:extLst>
          </p:cNvPr>
          <p:cNvSpPr/>
          <p:nvPr/>
        </p:nvSpPr>
        <p:spPr bwMode="auto">
          <a:xfrm>
            <a:off x="971477" y="3469507"/>
            <a:ext cx="235963" cy="1963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D45ED2-8459-6A4C-9639-208C579C7FCC}"/>
              </a:ext>
            </a:extLst>
          </p:cNvPr>
          <p:cNvSpPr/>
          <p:nvPr/>
        </p:nvSpPr>
        <p:spPr bwMode="auto">
          <a:xfrm>
            <a:off x="7324370" y="2322159"/>
            <a:ext cx="384510" cy="3375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D4254-9BBA-994A-BD22-402083C89154}"/>
              </a:ext>
            </a:extLst>
          </p:cNvPr>
          <p:cNvSpPr txBox="1"/>
          <p:nvPr/>
        </p:nvSpPr>
        <p:spPr>
          <a:xfrm>
            <a:off x="1879342" y="40071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714A4-E52D-6E43-BE60-FACE11B6D0F4}"/>
              </a:ext>
            </a:extLst>
          </p:cNvPr>
          <p:cNvSpPr txBox="1"/>
          <p:nvPr/>
        </p:nvSpPr>
        <p:spPr>
          <a:xfrm>
            <a:off x="6201620" y="394932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194746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reward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0"/>
            <a:ext cx="8228013" cy="41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Example of a bad scenario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72E9A-7031-0041-ACBC-04E34AAC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05" y="1064672"/>
            <a:ext cx="3382010" cy="340885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A6BC251-3EBB-9542-B640-97375FF5CD1B}"/>
              </a:ext>
            </a:extLst>
          </p:cNvPr>
          <p:cNvSpPr/>
          <p:nvPr/>
        </p:nvSpPr>
        <p:spPr bwMode="auto">
          <a:xfrm>
            <a:off x="5931016" y="2047644"/>
            <a:ext cx="780176" cy="1442906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7D9926-A7E7-9046-AFB3-9981D319F912}"/>
              </a:ext>
            </a:extLst>
          </p:cNvPr>
          <p:cNvSpPr/>
          <p:nvPr/>
        </p:nvSpPr>
        <p:spPr bwMode="auto">
          <a:xfrm>
            <a:off x="5078910" y="3566051"/>
            <a:ext cx="751439" cy="85859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585124B4-7DF9-F842-8061-9FD1F1037AD8}"/>
              </a:ext>
            </a:extLst>
          </p:cNvPr>
          <p:cNvSpPr/>
          <p:nvPr/>
        </p:nvSpPr>
        <p:spPr>
          <a:xfrm>
            <a:off x="6895749" y="1797437"/>
            <a:ext cx="1892655" cy="1356824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tiles are acting as blocker preventing merges into the larger block.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75A43-2363-C94F-8F99-B950957162FA}"/>
              </a:ext>
            </a:extLst>
          </p:cNvPr>
          <p:cNvSpPr txBox="1"/>
          <p:nvPr/>
        </p:nvSpPr>
        <p:spPr>
          <a:xfrm>
            <a:off x="771787" y="204764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Favored directions: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F158134C-96DF-B64C-A662-7B0E827BBC8D}"/>
              </a:ext>
            </a:extLst>
          </p:cNvPr>
          <p:cNvSpPr/>
          <p:nvPr/>
        </p:nvSpPr>
        <p:spPr bwMode="auto">
          <a:xfrm rot="5400000">
            <a:off x="1750140" y="2385517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D9D40D58-F3E3-4444-B7AE-ABD6D2106578}"/>
              </a:ext>
            </a:extLst>
          </p:cNvPr>
          <p:cNvSpPr/>
          <p:nvPr/>
        </p:nvSpPr>
        <p:spPr bwMode="auto">
          <a:xfrm rot="10800000">
            <a:off x="1472607" y="2658346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3467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reward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1"/>
            <a:ext cx="8228013" cy="10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We take the sum of difference between the blocks relative to the favored direction to get a sense whether the entire board is good for the upcoming states.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97BD5-95D1-2D4B-881C-93314305A42F}"/>
              </a:ext>
            </a:extLst>
          </p:cNvPr>
          <p:cNvSpPr txBox="1"/>
          <p:nvPr/>
        </p:nvSpPr>
        <p:spPr>
          <a:xfrm>
            <a:off x="266097" y="3849538"/>
            <a:ext cx="89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well is the board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(block1 - block3) + (block1 - block2) …for every block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DA7565-DBBE-C74A-9755-FA9BCE471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37" y="1855399"/>
            <a:ext cx="2247900" cy="1625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CAE589-838C-AD4A-AD27-F508E48015CE}"/>
              </a:ext>
            </a:extLst>
          </p:cNvPr>
          <p:cNvSpPr txBox="1"/>
          <p:nvPr/>
        </p:nvSpPr>
        <p:spPr>
          <a:xfrm>
            <a:off x="3212984" y="32264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B3AEF-79E0-0E4B-92E3-C1DCB52B4B3D}"/>
              </a:ext>
            </a:extLst>
          </p:cNvPr>
          <p:cNvSpPr/>
          <p:nvPr/>
        </p:nvSpPr>
        <p:spPr>
          <a:xfrm>
            <a:off x="3212984" y="227906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D7278-A0BF-0440-9D36-64AEFA7F30B8}"/>
              </a:ext>
            </a:extLst>
          </p:cNvPr>
          <p:cNvSpPr/>
          <p:nvPr/>
        </p:nvSpPr>
        <p:spPr>
          <a:xfrm>
            <a:off x="2081868" y="320472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A1415-859C-1343-84BA-9B350864DD3D}"/>
              </a:ext>
            </a:extLst>
          </p:cNvPr>
          <p:cNvSpPr txBox="1"/>
          <p:nvPr/>
        </p:nvSpPr>
        <p:spPr>
          <a:xfrm>
            <a:off x="4723002" y="223596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Favored directions: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8F28F15-DE04-4B45-A7FC-A8727F320E83}"/>
              </a:ext>
            </a:extLst>
          </p:cNvPr>
          <p:cNvSpPr/>
          <p:nvPr/>
        </p:nvSpPr>
        <p:spPr bwMode="auto">
          <a:xfrm rot="5400000">
            <a:off x="5701355" y="2573833"/>
            <a:ext cx="264252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ADF9020E-8F72-6D42-856C-7140E87B379C}"/>
              </a:ext>
            </a:extLst>
          </p:cNvPr>
          <p:cNvSpPr/>
          <p:nvPr/>
        </p:nvSpPr>
        <p:spPr bwMode="auto">
          <a:xfrm rot="10800000">
            <a:off x="5423822" y="2846662"/>
            <a:ext cx="268447" cy="327171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971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E340-AAFA-6C48-95D7-7409BFBB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 to 2048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84126-4FC4-7248-9FB9-C6E2B240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53" y="2455944"/>
            <a:ext cx="2310450" cy="23196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3224-AFC9-7441-A611-43A87A46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0331"/>
            <a:ext cx="8007292" cy="1620197"/>
          </a:xfrm>
        </p:spPr>
        <p:txBody>
          <a:bodyPr/>
          <a:lstStyle/>
          <a:p>
            <a:r>
              <a:rPr lang="en-US" dirty="0"/>
              <a:t>2048 grid has limited space, so it is a good idea to combine smaller blocks whenever you can.</a:t>
            </a:r>
          </a:p>
          <a:p>
            <a:r>
              <a:rPr lang="en-US" dirty="0"/>
              <a:t>In SOAR, we can break impasse between actions by taking the action that combine more smaller blocks.</a:t>
            </a:r>
          </a:p>
          <a:p>
            <a:r>
              <a:rPr lang="en-US" dirty="0"/>
              <a:t>i.e. taking the reciprocal of the block value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B6FE-D7A6-7347-A5B4-904387EF1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138ED0-9F40-364E-9567-2835EDFA589E}"/>
              </a:ext>
            </a:extLst>
          </p:cNvPr>
          <p:cNvSpPr/>
          <p:nvPr/>
        </p:nvSpPr>
        <p:spPr bwMode="auto">
          <a:xfrm>
            <a:off x="3233554" y="2543185"/>
            <a:ext cx="533513" cy="102213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B1E723-CD01-694E-A298-9FEBF42C0959}"/>
              </a:ext>
            </a:extLst>
          </p:cNvPr>
          <p:cNvSpPr/>
          <p:nvPr/>
        </p:nvSpPr>
        <p:spPr bwMode="auto">
          <a:xfrm rot="5400000">
            <a:off x="4064672" y="2764381"/>
            <a:ext cx="503337" cy="1098546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68275" marR="0" indent="-168275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730CB-EF46-CC49-8A9B-74ACF236506C}"/>
              </a:ext>
            </a:extLst>
          </p:cNvPr>
          <p:cNvSpPr txBox="1"/>
          <p:nvPr/>
        </p:nvSpPr>
        <p:spPr>
          <a:xfrm>
            <a:off x="5138796" y="2714504"/>
            <a:ext cx="3736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down reciprocal: 1/2 = .5</a:t>
            </a:r>
          </a:p>
          <a:p>
            <a:endParaRPr lang="en-US" dirty="0"/>
          </a:p>
          <a:p>
            <a:r>
              <a:rPr lang="en-US" dirty="0"/>
              <a:t>Moving right reciprocal: 1/8 = .128</a:t>
            </a:r>
          </a:p>
        </p:txBody>
      </p:sp>
    </p:spTree>
    <p:extLst>
      <p:ext uri="{BB962C8B-B14F-4D97-AF65-F5344CB8AC3E}">
        <p14:creationId xmlns:p14="http://schemas.microsoft.com/office/powerpoint/2010/main" val="4461533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74B-2614-184A-9299-662ADD4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that’s all!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6FD7-0280-8E4D-ACF2-3CC327BE5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F5B86-1ABD-4303-BF09-AE009693E5E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F6ED8-D21A-8840-9436-5ED157977939}"/>
              </a:ext>
            </a:extLst>
          </p:cNvPr>
          <p:cNvSpPr txBox="1">
            <a:spLocks/>
          </p:cNvSpPr>
          <p:nvPr/>
        </p:nvSpPr>
        <p:spPr bwMode="auto">
          <a:xfrm>
            <a:off x="457200" y="720331"/>
            <a:ext cx="8228013" cy="4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70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9825" indent="-2301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0813" indent="-166688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80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24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9613" indent="-166688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SOAR takes care of the rest. It has built in reinforcement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BA9A0-E99D-2049-94A5-E6C674C2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88" y="1543585"/>
            <a:ext cx="415290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B64B6-D0B1-0F46-8BC3-81480F94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1" y="2088868"/>
            <a:ext cx="3370396" cy="1786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6DDE9B-A6BB-3F45-8A8E-78F3B8065463}"/>
              </a:ext>
            </a:extLst>
          </p:cNvPr>
          <p:cNvSpPr txBox="1"/>
          <p:nvPr/>
        </p:nvSpPr>
        <p:spPr>
          <a:xfrm>
            <a:off x="225156" y="171953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reward calculation to input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C8D98-287D-3748-8584-CD637CF7F349}"/>
              </a:ext>
            </a:extLst>
          </p:cNvPr>
          <p:cNvSpPr txBox="1"/>
          <p:nvPr/>
        </p:nvSpPr>
        <p:spPr>
          <a:xfrm>
            <a:off x="4955930" y="1170890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Gp</a:t>
            </a:r>
            <a:r>
              <a:rPr lang="en-US" dirty="0"/>
              <a:t> rule for different moves</a:t>
            </a:r>
          </a:p>
        </p:txBody>
      </p:sp>
    </p:spTree>
    <p:extLst>
      <p:ext uri="{BB962C8B-B14F-4D97-AF65-F5344CB8AC3E}">
        <p14:creationId xmlns:p14="http://schemas.microsoft.com/office/powerpoint/2010/main" val="35072116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168275" marR="0" indent="-168275" algn="ctr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168275" marR="0" indent="-168275" algn="ctr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49FC598DD5F74D8F2B38EC0D68DF53" ma:contentTypeVersion="1" ma:contentTypeDescription="Create a new document." ma:contentTypeScope="" ma:versionID="b39e35bf5eb7b1ab248d54b3d3239ad0">
  <xsd:schema xmlns:xsd="http://www.w3.org/2001/XMLSchema" xmlns:xs="http://www.w3.org/2001/XMLSchema" xmlns:p="http://schemas.microsoft.com/office/2006/metadata/properties" xmlns:ns2="a91bfc1f-a0b2-4d09-aae2-b25062571f0d" targetNamespace="http://schemas.microsoft.com/office/2006/metadata/properties" ma:root="true" ma:fieldsID="fb91479600a9871510a5d8d504d54d23" ns2:_="">
    <xsd:import namespace="a91bfc1f-a0b2-4d09-aae2-b25062571f0d"/>
    <xsd:element name="properties">
      <xsd:complexType>
        <xsd:sequence>
          <xsd:element name="documentManagement">
            <xsd:complexType>
              <xsd:all>
                <xsd:element ref="ns2:Initiativ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bfc1f-a0b2-4d09-aae2-b25062571f0d" elementFormDefault="qualified">
    <xsd:import namespace="http://schemas.microsoft.com/office/2006/documentManagement/types"/>
    <xsd:import namespace="http://schemas.microsoft.com/office/infopath/2007/PartnerControls"/>
    <xsd:element name="Initiatives" ma:index="8" nillable="true" ma:displayName="Initiatives" ma:format="Dropdown" ma:internalName="Initiatives">
      <xsd:simpleType>
        <xsd:restriction base="dms:Choice">
          <xsd:enumeration value="Recruiting"/>
          <xsd:enumeration value="Curriculum"/>
          <xsd:enumeration value="Mento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itiatives xmlns="a91bfc1f-a0b2-4d09-aae2-b25062571f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08063A-DFD6-4DB6-A559-505467091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1bfc1f-a0b2-4d09-aae2-b25062571f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8DEA35-FC3D-4B5A-99A8-F62FBD7FDA2D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91bfc1f-a0b2-4d09-aae2-b25062571f0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A316CA-CBB4-4671-99F1-EBF4D424A1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53879</TotalTime>
  <Words>380</Words>
  <Application>Microsoft Macintosh PowerPoint</Application>
  <PresentationFormat>On-screen Show (16:9)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Calibri</vt:lpstr>
      <vt:lpstr>Main</vt:lpstr>
      <vt:lpstr>PowerPoint Presentation</vt:lpstr>
      <vt:lpstr>Designing the reward function</vt:lpstr>
      <vt:lpstr>Designing the reward function</vt:lpstr>
      <vt:lpstr>Prioritizing moves, narrowing the search space</vt:lpstr>
      <vt:lpstr>Designing the reward function</vt:lpstr>
      <vt:lpstr>Designing the reward function</vt:lpstr>
      <vt:lpstr>Designing the reward function</vt:lpstr>
      <vt:lpstr>A trick to 2048</vt:lpstr>
      <vt:lpstr>And that’s all!</vt:lpstr>
      <vt:lpstr>Visualization</vt:lpstr>
    </vt:vector>
  </TitlesOfParts>
  <Company>UnitedHealth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with lifestyle image</dc:title>
  <dc:creator>Reutiman, Steven A</dc:creator>
  <cp:lastModifiedBy>Microsoft Office User</cp:lastModifiedBy>
  <cp:revision>950</cp:revision>
  <cp:lastPrinted>2016-06-01T15:16:09Z</cp:lastPrinted>
  <dcterms:created xsi:type="dcterms:W3CDTF">2013-11-07T21:12:08Z</dcterms:created>
  <dcterms:modified xsi:type="dcterms:W3CDTF">2019-12-06T14:17:08Z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0x0101004F49FC598DD5F74D8F2B38EC0D68DF53</vt:lpwstr>
  </property>
</Properties>
</file>