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notesMasterIdLst>
    <p:notesMasterId r:id="rId22"/>
  </p:notesMasterIdLst>
  <p:handoutMasterIdLst>
    <p:handoutMasterId r:id="rId23"/>
  </p:handoutMasterIdLst>
  <p:sldIdLst>
    <p:sldId id="583" r:id="rId5"/>
    <p:sldId id="650" r:id="rId6"/>
    <p:sldId id="651" r:id="rId7"/>
    <p:sldId id="654" r:id="rId8"/>
    <p:sldId id="656" r:id="rId9"/>
    <p:sldId id="657" r:id="rId10"/>
    <p:sldId id="644" r:id="rId11"/>
    <p:sldId id="645" r:id="rId12"/>
    <p:sldId id="646" r:id="rId13"/>
    <p:sldId id="648" r:id="rId14"/>
    <p:sldId id="661" r:id="rId15"/>
    <p:sldId id="662" r:id="rId16"/>
    <p:sldId id="659" r:id="rId17"/>
    <p:sldId id="665" r:id="rId18"/>
    <p:sldId id="664" r:id="rId19"/>
    <p:sldId id="652" r:id="rId20"/>
    <p:sldId id="649" r:id="rId21"/>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B5E432-ABF0-466D-AFEF-A2562B416F66}">
          <p14:sldIdLst>
            <p14:sldId id="583"/>
            <p14:sldId id="650"/>
            <p14:sldId id="651"/>
            <p14:sldId id="654"/>
            <p14:sldId id="656"/>
            <p14:sldId id="657"/>
            <p14:sldId id="644"/>
            <p14:sldId id="645"/>
            <p14:sldId id="646"/>
            <p14:sldId id="648"/>
            <p14:sldId id="661"/>
            <p14:sldId id="662"/>
            <p14:sldId id="659"/>
          </p14:sldIdLst>
        </p14:section>
        <p14:section name="Appendix" id="{6F77945D-B102-1849-B773-73F3E56C7C55}">
          <p14:sldIdLst>
            <p14:sldId id="665"/>
            <p14:sldId id="664"/>
            <p14:sldId id="652"/>
            <p14:sldId id="649"/>
          </p14:sldIdLst>
        </p14:section>
      </p14:sectionLst>
    </p:ext>
    <p:ext uri="{EFAFB233-063F-42B5-8137-9DF3F51BA10A}">
      <p15:sldGuideLst xmlns:p15="http://schemas.microsoft.com/office/powerpoint/2012/main">
        <p15:guide id="1" orient="horz" pos="1514">
          <p15:clr>
            <a:srgbClr val="A4A3A4"/>
          </p15:clr>
        </p15:guide>
        <p15:guide id="2" orient="horz" pos="2566">
          <p15:clr>
            <a:srgbClr val="A4A3A4"/>
          </p15:clr>
        </p15:guide>
        <p15:guide id="3" orient="horz" pos="719">
          <p15:clr>
            <a:srgbClr val="A4A3A4"/>
          </p15:clr>
        </p15:guide>
        <p15:guide id="4" orient="horz" pos="335">
          <p15:clr>
            <a:srgbClr val="A4A3A4"/>
          </p15:clr>
        </p15:guide>
        <p15:guide id="5" pos="288">
          <p15:clr>
            <a:srgbClr val="A4A3A4"/>
          </p15:clr>
        </p15:guide>
        <p15:guide id="6" pos="5472">
          <p15:clr>
            <a:srgbClr val="A4A3A4"/>
          </p15:clr>
        </p15:guide>
        <p15:guide id="7" pos="3631">
          <p15:clr>
            <a:srgbClr val="A4A3A4"/>
          </p15:clr>
        </p15:guide>
        <p15:guide id="8" pos="3019">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F"/>
    <a:srgbClr val="C8100C"/>
    <a:srgbClr val="A22B38"/>
    <a:srgbClr val="D45D00"/>
    <a:srgbClr val="D40000"/>
    <a:srgbClr val="008770"/>
    <a:srgbClr val="F2C356"/>
    <a:srgbClr val="739600"/>
    <a:srgbClr val="D19000"/>
    <a:srgbClr val="B1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7" autoAdjust="0"/>
    <p:restoredTop sz="87350" autoAdjust="0"/>
  </p:normalViewPr>
  <p:slideViewPr>
    <p:cSldViewPr snapToGrid="0">
      <p:cViewPr varScale="1">
        <p:scale>
          <a:sx n="152" d="100"/>
          <a:sy n="152" d="100"/>
        </p:scale>
        <p:origin x="1352" y="176"/>
      </p:cViewPr>
      <p:guideLst>
        <p:guide orient="horz" pos="1514"/>
        <p:guide orient="horz" pos="2566"/>
        <p:guide orient="horz" pos="719"/>
        <p:guide orient="horz" pos="335"/>
        <p:guide pos="288"/>
        <p:guide pos="5472"/>
        <p:guide pos="3631"/>
        <p:guide pos="3019"/>
      </p:guideLst>
    </p:cSldViewPr>
  </p:slideViewPr>
  <p:outlineViewPr>
    <p:cViewPr>
      <p:scale>
        <a:sx n="33" d="100"/>
        <a:sy n="33" d="100"/>
      </p:scale>
      <p:origin x="0" y="358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3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2F9E4E3-F7FB-47CD-9C0E-2CEB49CD529B}" type="datetimeFigureOut">
              <a:rPr lang="en-US" smtClean="0"/>
              <a:t>2/17/20</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86FEFD0-D57B-4D6A-B2D7-C3EDA058CC79}" type="slidenum">
              <a:rPr lang="en-US" smtClean="0"/>
              <a:t>‹#›</a:t>
            </a:fld>
            <a:endParaRPr lang="en-US" dirty="0"/>
          </a:p>
        </p:txBody>
      </p:sp>
    </p:spTree>
    <p:extLst>
      <p:ext uri="{BB962C8B-B14F-4D97-AF65-F5344CB8AC3E}">
        <p14:creationId xmlns:p14="http://schemas.microsoft.com/office/powerpoint/2010/main" val="2910570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CC1AC51-D059-4223-9C88-494598A3634F}" type="datetimeFigureOut">
              <a:rPr lang="en-US" smtClean="0"/>
              <a:t>2/17/20</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36492AF-BC2A-4188-B06F-754C36A745CF}" type="slidenum">
              <a:rPr lang="en-US" smtClean="0"/>
              <a:t>‹#›</a:t>
            </a:fld>
            <a:endParaRPr lang="en-US" dirty="0"/>
          </a:p>
        </p:txBody>
      </p:sp>
    </p:spTree>
    <p:extLst>
      <p:ext uri="{BB962C8B-B14F-4D97-AF65-F5344CB8AC3E}">
        <p14:creationId xmlns:p14="http://schemas.microsoft.com/office/powerpoint/2010/main" val="2369103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492AF-BC2A-4188-B06F-754C36A745CF}" type="slidenum">
              <a:rPr lang="en-US" smtClean="0"/>
              <a:t>1</a:t>
            </a:fld>
            <a:endParaRPr lang="en-US" dirty="0"/>
          </a:p>
        </p:txBody>
      </p:sp>
    </p:spTree>
    <p:extLst>
      <p:ext uri="{BB962C8B-B14F-4D97-AF65-F5344CB8AC3E}">
        <p14:creationId xmlns:p14="http://schemas.microsoft.com/office/powerpoint/2010/main" val="1431961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6492AF-BC2A-4188-B06F-754C36A745CF}" type="slidenum">
              <a:rPr lang="en-US" smtClean="0"/>
              <a:t>2</a:t>
            </a:fld>
            <a:endParaRPr lang="en-US" dirty="0"/>
          </a:p>
        </p:txBody>
      </p:sp>
    </p:spTree>
    <p:extLst>
      <p:ext uri="{BB962C8B-B14F-4D97-AF65-F5344CB8AC3E}">
        <p14:creationId xmlns:p14="http://schemas.microsoft.com/office/powerpoint/2010/main" val="968935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6492AF-BC2A-4188-B06F-754C36A745CF}" type="slidenum">
              <a:rPr lang="en-US" smtClean="0"/>
              <a:t>11</a:t>
            </a:fld>
            <a:endParaRPr lang="en-US" dirty="0"/>
          </a:p>
        </p:txBody>
      </p:sp>
    </p:spTree>
    <p:extLst>
      <p:ext uri="{BB962C8B-B14F-4D97-AF65-F5344CB8AC3E}">
        <p14:creationId xmlns:p14="http://schemas.microsoft.com/office/powerpoint/2010/main" val="76196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6492AF-BC2A-4188-B06F-754C36A745CF}" type="slidenum">
              <a:rPr lang="en-US" smtClean="0"/>
              <a:t>12</a:t>
            </a:fld>
            <a:endParaRPr lang="en-US" dirty="0"/>
          </a:p>
        </p:txBody>
      </p:sp>
    </p:spTree>
    <p:extLst>
      <p:ext uri="{BB962C8B-B14F-4D97-AF65-F5344CB8AC3E}">
        <p14:creationId xmlns:p14="http://schemas.microsoft.com/office/powerpoint/2010/main" val="2131575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81002" y="171451"/>
            <a:ext cx="21574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3756424"/>
            <a:ext cx="9144000"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1004889" y="4145756"/>
            <a:ext cx="7680325" cy="257175"/>
          </a:xfrm>
        </p:spPr>
        <p:txBody>
          <a:bodyPr/>
          <a:lstStyle>
            <a:lvl1pPr>
              <a:spcAft>
                <a:spcPct val="20000"/>
              </a:spcAft>
              <a:defRPr sz="2000" b="0"/>
            </a:lvl1pPr>
          </a:lstStyle>
          <a:p>
            <a:pPr lvl="0"/>
            <a:r>
              <a:rPr lang="en-US" noProof="0"/>
              <a:t>Click to edit Master title style</a:t>
            </a:r>
          </a:p>
        </p:txBody>
      </p:sp>
      <p:sp>
        <p:nvSpPr>
          <p:cNvPr id="10243" name="Rectangle 3"/>
          <p:cNvSpPr>
            <a:spLocks noGrp="1" noChangeArrowheads="1"/>
          </p:cNvSpPr>
          <p:nvPr>
            <p:ph type="subTitle" idx="1"/>
          </p:nvPr>
        </p:nvSpPr>
        <p:spPr>
          <a:xfrm>
            <a:off x="1004889" y="4448175"/>
            <a:ext cx="7680325" cy="410766"/>
          </a:xfrm>
        </p:spPr>
        <p:txBody>
          <a:bodyPr/>
          <a:lstStyle>
            <a:lvl1pPr marL="0" indent="0">
              <a:spcAft>
                <a:spcPct val="0"/>
              </a:spcAft>
              <a:buFontTx/>
              <a:buNone/>
              <a:defRPr sz="1200"/>
            </a:lvl1pPr>
          </a:lstStyle>
          <a:p>
            <a:pPr lvl="0"/>
            <a:r>
              <a:rPr lang="en-US" noProof="0"/>
              <a:t>Click to edit Master subtitle style</a:t>
            </a:r>
          </a:p>
        </p:txBody>
      </p:sp>
    </p:spTree>
    <p:extLst>
      <p:ext uri="{BB962C8B-B14F-4D97-AF65-F5344CB8AC3E}">
        <p14:creationId xmlns:p14="http://schemas.microsoft.com/office/powerpoint/2010/main" val="286521318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B568A8B-015B-4611-BB65-3137A76DBCE6}"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9569948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14300"/>
            <a:ext cx="2057400" cy="45136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14300"/>
            <a:ext cx="6019800" cy="45136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9EEDBD25-3463-4100-B563-1F0888E0DDD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1026921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4DF5B86-1ABD-4303-BF09-AE009693E5E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1051945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BF9E6C5B-A13E-4ACB-AEE7-A7C119562306}"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97084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720330"/>
            <a:ext cx="4037013" cy="3907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720330"/>
            <a:ext cx="4038600" cy="3907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1666359C-44B7-418F-A2EB-AD7F7163A35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40172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F0007F0A-0F11-46A2-882A-E78CBC964252}"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922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59BFAA93-D5A6-41F0-952A-C74503D72A84}"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805475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3B0E9F3-D3D4-4405-9AE3-B626A741D249}"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74695337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BA23AD72-A9A3-4E05-8018-58D2F01D3E9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6799241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FFD94F6-F22B-439C-9D91-21D2D97EB26B}"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4537865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5613" y="114301"/>
            <a:ext cx="8226425" cy="458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720330"/>
            <a:ext cx="8228013" cy="3907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382000" y="4935141"/>
            <a:ext cx="304800" cy="1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lgn="r" eaLnBrk="0" hangingPunct="0">
              <a:lnSpc>
                <a:spcPct val="100000"/>
              </a:lnSpc>
              <a:spcAft>
                <a:spcPct val="0"/>
              </a:spcAft>
              <a:buClrTx/>
              <a:buFontTx/>
              <a:buNone/>
              <a:defRPr sz="800">
                <a:latin typeface="Arial" pitchFamily="34" charset="0"/>
              </a:defRPr>
            </a:lvl1pPr>
          </a:lstStyle>
          <a:p>
            <a:pPr fontAlgn="base">
              <a:spcBef>
                <a:spcPct val="0"/>
              </a:spcBef>
              <a:defRPr/>
            </a:pPr>
            <a:fld id="{00C65169-E9D3-42AC-9EAE-65CD6D192126}" type="slidenum">
              <a:rPr lang="en-US">
                <a:solidFill>
                  <a:srgbClr val="63666A"/>
                </a:solidFill>
              </a:rPr>
              <a:pPr fontAlgn="base">
                <a:spcBef>
                  <a:spcPct val="0"/>
                </a:spcBef>
                <a:defRPr/>
              </a:pPr>
              <a:t>‹#›</a:t>
            </a:fld>
            <a:endParaRPr lang="en-US" dirty="0">
              <a:solidFill>
                <a:srgbClr val="63666A"/>
              </a:solidFill>
            </a:endParaRPr>
          </a:p>
        </p:txBody>
      </p:sp>
      <p:sp>
        <p:nvSpPr>
          <p:cNvPr id="1029" name="Line 9"/>
          <p:cNvSpPr>
            <a:spLocks noChangeShapeType="1"/>
          </p:cNvSpPr>
          <p:nvPr/>
        </p:nvSpPr>
        <p:spPr bwMode="auto">
          <a:xfrm>
            <a:off x="457200" y="62865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fontAlgn="base">
              <a:lnSpc>
                <a:spcPct val="95000"/>
              </a:lnSpc>
              <a:spcBef>
                <a:spcPct val="0"/>
              </a:spcBef>
              <a:spcAft>
                <a:spcPct val="35000"/>
              </a:spcAft>
              <a:buClr>
                <a:srgbClr val="D45D00"/>
              </a:buClr>
              <a:buFontTx/>
              <a:buChar char="•"/>
            </a:pPr>
            <a:endParaRPr lang="en-US" sz="2000" dirty="0">
              <a:solidFill>
                <a:srgbClr val="63666A"/>
              </a:solidFill>
            </a:endParaRPr>
          </a:p>
        </p:txBody>
      </p:sp>
      <p:pic>
        <p:nvPicPr>
          <p:cNvPr id="2" name="Picture 16" descr="Optum_RGB_PPT"/>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52400" y="4708923"/>
            <a:ext cx="1189038" cy="27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2" descr="Optum_ColorBand-02"/>
          <p:cNvPicPr preferRelativeResize="0">
            <a:picLocks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484313" y="4856561"/>
            <a:ext cx="7200900" cy="3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867681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p:fade/>
  </p:transition>
  <p:hf hdr="0" ftr="0" dt="0"/>
  <p:txStyles>
    <p:titleStyle>
      <a:lvl1pPr algn="l" rtl="0" eaLnBrk="0" fontAlgn="base" hangingPunct="0">
        <a:lnSpc>
          <a:spcPct val="90000"/>
        </a:lnSpc>
        <a:spcBef>
          <a:spcPct val="0"/>
        </a:spcBef>
        <a:spcAft>
          <a:spcPct val="0"/>
        </a:spcAft>
        <a:defRPr sz="2400" b="1">
          <a:solidFill>
            <a:schemeClr val="tx1"/>
          </a:solidFill>
          <a:latin typeface="+mj-lt"/>
          <a:ea typeface="+mj-ea"/>
          <a:cs typeface="+mj-cs"/>
        </a:defRPr>
      </a:lvl1pPr>
      <a:lvl2pPr algn="l" rtl="0" eaLnBrk="0" fontAlgn="base" hangingPunct="0">
        <a:lnSpc>
          <a:spcPct val="90000"/>
        </a:lnSpc>
        <a:spcBef>
          <a:spcPct val="0"/>
        </a:spcBef>
        <a:spcAft>
          <a:spcPct val="0"/>
        </a:spcAft>
        <a:defRPr sz="2400" b="1">
          <a:solidFill>
            <a:schemeClr val="tx1"/>
          </a:solidFill>
          <a:latin typeface="Arial" pitchFamily="34" charset="0"/>
          <a:ea typeface="Arial Unicode MS" pitchFamily="34" charset="-128"/>
          <a:cs typeface="Arial Unicode MS" pitchFamily="34" charset="-128"/>
        </a:defRPr>
      </a:lvl2pPr>
      <a:lvl3pPr algn="l" rtl="0" eaLnBrk="0" fontAlgn="base" hangingPunct="0">
        <a:lnSpc>
          <a:spcPct val="90000"/>
        </a:lnSpc>
        <a:spcBef>
          <a:spcPct val="0"/>
        </a:spcBef>
        <a:spcAft>
          <a:spcPct val="0"/>
        </a:spcAft>
        <a:defRPr sz="2400" b="1">
          <a:solidFill>
            <a:schemeClr val="tx1"/>
          </a:solidFill>
          <a:latin typeface="Arial" pitchFamily="34" charset="0"/>
          <a:ea typeface="Arial Unicode MS" pitchFamily="34" charset="-128"/>
          <a:cs typeface="Arial Unicode MS" pitchFamily="34" charset="-128"/>
        </a:defRPr>
      </a:lvl3pPr>
      <a:lvl4pPr algn="l" rtl="0" eaLnBrk="0" fontAlgn="base" hangingPunct="0">
        <a:lnSpc>
          <a:spcPct val="90000"/>
        </a:lnSpc>
        <a:spcBef>
          <a:spcPct val="0"/>
        </a:spcBef>
        <a:spcAft>
          <a:spcPct val="0"/>
        </a:spcAft>
        <a:defRPr sz="2400" b="1">
          <a:solidFill>
            <a:schemeClr val="tx1"/>
          </a:solidFill>
          <a:latin typeface="Arial" pitchFamily="34" charset="0"/>
          <a:ea typeface="Arial Unicode MS" pitchFamily="34" charset="-128"/>
          <a:cs typeface="Arial Unicode MS" pitchFamily="34" charset="-128"/>
        </a:defRPr>
      </a:lvl4pPr>
      <a:lvl5pPr algn="l" rtl="0" eaLnBrk="0" fontAlgn="base" hangingPunct="0">
        <a:lnSpc>
          <a:spcPct val="90000"/>
        </a:lnSpc>
        <a:spcBef>
          <a:spcPct val="0"/>
        </a:spcBef>
        <a:spcAft>
          <a:spcPct val="0"/>
        </a:spcAft>
        <a:defRPr sz="2400" b="1">
          <a:solidFill>
            <a:schemeClr val="tx1"/>
          </a:solidFill>
          <a:latin typeface="Arial" pitchFamily="34" charset="0"/>
          <a:ea typeface="Arial Unicode MS" pitchFamily="34" charset="-128"/>
          <a:cs typeface="Arial Unicode MS" pitchFamily="34" charset="-128"/>
        </a:defRPr>
      </a:lvl5pPr>
      <a:lvl6pPr marL="457200" algn="l" rtl="0" fontAlgn="base">
        <a:lnSpc>
          <a:spcPct val="90000"/>
        </a:lnSpc>
        <a:spcBef>
          <a:spcPct val="0"/>
        </a:spcBef>
        <a:spcAft>
          <a:spcPct val="0"/>
        </a:spcAft>
        <a:defRPr sz="2400" b="1">
          <a:solidFill>
            <a:schemeClr val="tx1"/>
          </a:solidFill>
          <a:latin typeface="Arial" pitchFamily="34" charset="0"/>
          <a:ea typeface="Arial Unicode MS" pitchFamily="34" charset="-128"/>
          <a:cs typeface="Arial Unicode MS" pitchFamily="34" charset="-128"/>
        </a:defRPr>
      </a:lvl6pPr>
      <a:lvl7pPr marL="914400" algn="l" rtl="0" fontAlgn="base">
        <a:lnSpc>
          <a:spcPct val="90000"/>
        </a:lnSpc>
        <a:spcBef>
          <a:spcPct val="0"/>
        </a:spcBef>
        <a:spcAft>
          <a:spcPct val="0"/>
        </a:spcAft>
        <a:defRPr sz="2400" b="1">
          <a:solidFill>
            <a:schemeClr val="tx1"/>
          </a:solidFill>
          <a:latin typeface="Arial" pitchFamily="34" charset="0"/>
          <a:ea typeface="Arial Unicode MS" pitchFamily="34" charset="-128"/>
          <a:cs typeface="Arial Unicode MS" pitchFamily="34" charset="-128"/>
        </a:defRPr>
      </a:lvl7pPr>
      <a:lvl8pPr marL="1371600" algn="l" rtl="0" fontAlgn="base">
        <a:lnSpc>
          <a:spcPct val="90000"/>
        </a:lnSpc>
        <a:spcBef>
          <a:spcPct val="0"/>
        </a:spcBef>
        <a:spcAft>
          <a:spcPct val="0"/>
        </a:spcAft>
        <a:defRPr sz="2400" b="1">
          <a:solidFill>
            <a:schemeClr val="tx1"/>
          </a:solidFill>
          <a:latin typeface="Arial" pitchFamily="34" charset="0"/>
          <a:ea typeface="Arial Unicode MS" pitchFamily="34" charset="-128"/>
          <a:cs typeface="Arial Unicode MS" pitchFamily="34" charset="-128"/>
        </a:defRPr>
      </a:lvl8pPr>
      <a:lvl9pPr marL="1828800" algn="l" rtl="0" fontAlgn="base">
        <a:lnSpc>
          <a:spcPct val="90000"/>
        </a:lnSpc>
        <a:spcBef>
          <a:spcPct val="0"/>
        </a:spcBef>
        <a:spcAft>
          <a:spcPct val="0"/>
        </a:spcAft>
        <a:defRPr sz="2400" b="1">
          <a:solidFill>
            <a:schemeClr val="tx1"/>
          </a:solidFill>
          <a:latin typeface="Arial" pitchFamily="34" charset="0"/>
          <a:ea typeface="Arial Unicode MS" pitchFamily="34" charset="-128"/>
          <a:cs typeface="Arial Unicode MS" pitchFamily="34" charset="-128"/>
        </a:defRPr>
      </a:lvl9pPr>
    </p:titleStyle>
    <p:bodyStyle>
      <a:lvl1pPr marL="168275" indent="-168275" algn="l" rtl="0" eaLnBrk="0" fontAlgn="base" hangingPunct="0">
        <a:lnSpc>
          <a:spcPct val="95000"/>
        </a:lnSpc>
        <a:spcBef>
          <a:spcPct val="0"/>
        </a:spcBef>
        <a:spcAft>
          <a:spcPct val="35000"/>
        </a:spcAft>
        <a:buClr>
          <a:schemeClr val="accent1"/>
        </a:buClr>
        <a:buChar char="•"/>
        <a:defRPr sz="2000">
          <a:solidFill>
            <a:schemeClr val="tx1"/>
          </a:solidFill>
          <a:latin typeface="+mn-lt"/>
          <a:ea typeface="+mn-ea"/>
          <a:cs typeface="+mn-cs"/>
        </a:defRPr>
      </a:lvl1pPr>
      <a:lvl2pPr marL="509588" indent="-227013" algn="l" rtl="0" eaLnBrk="0" fontAlgn="base" hangingPunct="0">
        <a:lnSpc>
          <a:spcPct val="95000"/>
        </a:lnSpc>
        <a:spcBef>
          <a:spcPct val="0"/>
        </a:spcBef>
        <a:spcAft>
          <a:spcPct val="35000"/>
        </a:spcAft>
        <a:buClr>
          <a:schemeClr val="tx1"/>
        </a:buClr>
        <a:buFont typeface="Arial" charset="0"/>
        <a:buChar char="–"/>
        <a:defRPr sz="2000">
          <a:solidFill>
            <a:schemeClr val="tx1"/>
          </a:solidFill>
          <a:latin typeface="+mn-lt"/>
          <a:ea typeface="+mn-ea"/>
          <a:cs typeface="+mn-cs"/>
        </a:defRPr>
      </a:lvl2pPr>
      <a:lvl3pPr marL="795338" indent="-171450" algn="l" rtl="0" eaLnBrk="0" fontAlgn="base" hangingPunct="0">
        <a:lnSpc>
          <a:spcPct val="95000"/>
        </a:lnSpc>
        <a:spcBef>
          <a:spcPct val="0"/>
        </a:spcBef>
        <a:spcAft>
          <a:spcPct val="35000"/>
        </a:spcAft>
        <a:buClr>
          <a:schemeClr val="accent1"/>
        </a:buClr>
        <a:buChar char="•"/>
        <a:defRPr sz="2000">
          <a:solidFill>
            <a:schemeClr val="tx1"/>
          </a:solidFill>
          <a:latin typeface="+mn-lt"/>
          <a:ea typeface="+mn-ea"/>
          <a:cs typeface="+mn-cs"/>
        </a:defRPr>
      </a:lvl3pPr>
      <a:lvl4pPr marL="1139825" indent="-230188" algn="l" rtl="0" eaLnBrk="0" fontAlgn="base" hangingPunct="0">
        <a:lnSpc>
          <a:spcPct val="95000"/>
        </a:lnSpc>
        <a:spcBef>
          <a:spcPct val="0"/>
        </a:spcBef>
        <a:spcAft>
          <a:spcPct val="35000"/>
        </a:spcAft>
        <a:buClr>
          <a:schemeClr val="tx1"/>
        </a:buClr>
        <a:buFont typeface="Arial" charset="0"/>
        <a:buChar char="–"/>
        <a:defRPr sz="2000">
          <a:solidFill>
            <a:schemeClr val="tx1"/>
          </a:solidFill>
          <a:latin typeface="+mn-lt"/>
          <a:ea typeface="+mn-ea"/>
          <a:cs typeface="+mn-cs"/>
        </a:defRPr>
      </a:lvl4pPr>
      <a:lvl5pPr marL="1420813" indent="-166688" algn="l" rtl="0" eaLnBrk="0" fontAlgn="base" hangingPunct="0">
        <a:lnSpc>
          <a:spcPct val="95000"/>
        </a:lnSpc>
        <a:spcBef>
          <a:spcPct val="0"/>
        </a:spcBef>
        <a:spcAft>
          <a:spcPct val="35000"/>
        </a:spcAft>
        <a:buClr>
          <a:schemeClr val="accent1"/>
        </a:buClr>
        <a:buChar char="•"/>
        <a:defRPr sz="2000">
          <a:solidFill>
            <a:schemeClr val="tx1"/>
          </a:solidFill>
          <a:latin typeface="+mn-lt"/>
          <a:ea typeface="+mn-ea"/>
          <a:cs typeface="+mn-cs"/>
        </a:defRPr>
      </a:lvl5pPr>
      <a:lvl6pPr marL="18780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6pPr>
      <a:lvl7pPr marL="23352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7pPr>
      <a:lvl8pPr marL="27924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8pPr>
      <a:lvl9pPr marL="32496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10197" y="1617519"/>
            <a:ext cx="5822534" cy="195163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400" b="0" kern="1200">
                <a:solidFill>
                  <a:schemeClr val="tx1"/>
                </a:solidFill>
                <a:latin typeface="Arial" pitchFamily="34" charset="0"/>
                <a:ea typeface="+mj-ea"/>
                <a:cs typeface="Arial" pitchFamily="34" charset="0"/>
              </a:defRPr>
            </a:lvl1pPr>
          </a:lstStyle>
          <a:p>
            <a:r>
              <a:rPr lang="en-US" sz="2800" dirty="0"/>
              <a:t>AI Pill Image Verification</a:t>
            </a:r>
          </a:p>
        </p:txBody>
      </p:sp>
      <p:sp>
        <p:nvSpPr>
          <p:cNvPr id="6" name="Subtitle 2"/>
          <p:cNvSpPr txBox="1">
            <a:spLocks/>
          </p:cNvSpPr>
          <p:nvPr/>
        </p:nvSpPr>
        <p:spPr>
          <a:xfrm>
            <a:off x="451523" y="2273841"/>
            <a:ext cx="3708709" cy="979494"/>
          </a:xfrm>
          <a:prstGeom prst="rect">
            <a:avLst/>
          </a:prstGeom>
        </p:spPr>
        <p:txBody>
          <a:bodyPr vert="horz" lIns="0" tIns="0" rIns="0" bIns="0" rtlCol="0">
            <a:noAutofit/>
          </a:bodyPr>
          <a:lstStyle>
            <a:lvl1pPr marL="0" indent="0" algn="l" defTabSz="914400" rtl="0" eaLnBrk="1" latinLnBrk="0" hangingPunct="1">
              <a:lnSpc>
                <a:spcPct val="95000"/>
              </a:lnSpc>
              <a:spcBef>
                <a:spcPts val="0"/>
              </a:spcBef>
              <a:spcAft>
                <a:spcPts val="300"/>
              </a:spcAft>
              <a:buClr>
                <a:schemeClr val="accent1"/>
              </a:buClr>
              <a:buFont typeface="Arial" pitchFamily="34" charset="0"/>
              <a:buNone/>
              <a:defRPr sz="1000" kern="1200">
                <a:solidFill>
                  <a:schemeClr val="tx1"/>
                </a:solidFill>
                <a:latin typeface="Arial" pitchFamily="34" charset="0"/>
                <a:ea typeface="+mn-ea"/>
                <a:cs typeface="Arial" pitchFamily="34" charset="0"/>
              </a:defRPr>
            </a:lvl1pPr>
            <a:lvl2pPr marL="457200" indent="0" algn="ctr" defTabSz="914400" rtl="0" eaLnBrk="1" latinLnBrk="0" hangingPunct="1">
              <a:lnSpc>
                <a:spcPct val="95000"/>
              </a:lnSpc>
              <a:spcBef>
                <a:spcPts val="300"/>
              </a:spcBef>
              <a:spcAft>
                <a:spcPts val="300"/>
              </a:spcAft>
              <a:buFont typeface="Arial" pitchFamily="34" charset="0"/>
              <a:buNone/>
              <a:defRPr sz="16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lnSpc>
                <a:spcPct val="95000"/>
              </a:lnSpc>
              <a:spcBef>
                <a:spcPts val="300"/>
              </a:spcBef>
              <a:spcAft>
                <a:spcPts val="3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lnSpc>
                <a:spcPct val="95000"/>
              </a:lnSpc>
              <a:spcBef>
                <a:spcPts val="300"/>
              </a:spcBef>
              <a:spcAft>
                <a:spcPts val="300"/>
              </a:spcAft>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lnSpc>
                <a:spcPct val="95000"/>
              </a:lnSpc>
              <a:spcBef>
                <a:spcPts val="300"/>
              </a:spcBef>
              <a:spcAft>
                <a:spcPts val="300"/>
              </a:spcAft>
              <a:buClr>
                <a:schemeClr val="accent1"/>
              </a:buClr>
              <a:buFont typeface="Arial" pitchFamily="34" charset="0"/>
              <a:buNone/>
              <a:tabLst/>
              <a:defRPr sz="14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400" dirty="0">
                <a:solidFill>
                  <a:schemeClr val="tx1">
                    <a:lumMod val="60000"/>
                    <a:lumOff val="40000"/>
                  </a:schemeClr>
                </a:solidFill>
              </a:rPr>
              <a:t>Triet Pham</a:t>
            </a:r>
          </a:p>
          <a:p>
            <a:endParaRPr lang="en-US" sz="1400" dirty="0">
              <a:solidFill>
                <a:schemeClr val="tx1">
                  <a:lumMod val="40000"/>
                  <a:lumOff val="60000"/>
                </a:schemeClr>
              </a:solidFill>
            </a:endParaRPr>
          </a:p>
        </p:txBody>
      </p:sp>
      <p:pic>
        <p:nvPicPr>
          <p:cNvPr id="2" name="Picture 1">
            <a:extLst>
              <a:ext uri="{FF2B5EF4-FFF2-40B4-BE49-F238E27FC236}">
                <a16:creationId xmlns:a16="http://schemas.microsoft.com/office/drawing/2014/main" id="{71C3A3B2-6F51-7940-8916-A31591AD83F9}"/>
              </a:ext>
            </a:extLst>
          </p:cNvPr>
          <p:cNvPicPr>
            <a:picLocks noChangeAspect="1"/>
          </p:cNvPicPr>
          <p:nvPr/>
        </p:nvPicPr>
        <p:blipFill>
          <a:blip r:embed="rId3"/>
          <a:stretch>
            <a:fillRect/>
          </a:stretch>
        </p:blipFill>
        <p:spPr>
          <a:xfrm>
            <a:off x="4529770" y="840335"/>
            <a:ext cx="4064000" cy="2413000"/>
          </a:xfrm>
          <a:prstGeom prst="rect">
            <a:avLst/>
          </a:prstGeom>
          <a:effectLst>
            <a:softEdge rad="152400"/>
          </a:effectLst>
        </p:spPr>
      </p:pic>
    </p:spTree>
    <p:extLst>
      <p:ext uri="{BB962C8B-B14F-4D97-AF65-F5344CB8AC3E}">
        <p14:creationId xmlns:p14="http://schemas.microsoft.com/office/powerpoint/2010/main" val="13992013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B5E5-9388-9C4C-8C0B-D4FBA1136021}"/>
              </a:ext>
            </a:extLst>
          </p:cNvPr>
          <p:cNvSpPr>
            <a:spLocks noGrp="1"/>
          </p:cNvSpPr>
          <p:nvPr>
            <p:ph type="title"/>
          </p:nvPr>
        </p:nvSpPr>
        <p:spPr/>
        <p:txBody>
          <a:bodyPr/>
          <a:lstStyle/>
          <a:p>
            <a:r>
              <a:rPr lang="en-US" dirty="0"/>
              <a:t>Confidence </a:t>
            </a:r>
            <a:r>
              <a:rPr lang="en-US" b="0" dirty="0"/>
              <a:t>≠</a:t>
            </a:r>
            <a:r>
              <a:rPr lang="en-US" dirty="0"/>
              <a:t> Probability of being Right</a:t>
            </a:r>
          </a:p>
        </p:txBody>
      </p:sp>
      <p:sp>
        <p:nvSpPr>
          <p:cNvPr id="4" name="Slide Number Placeholder 3">
            <a:extLst>
              <a:ext uri="{FF2B5EF4-FFF2-40B4-BE49-F238E27FC236}">
                <a16:creationId xmlns:a16="http://schemas.microsoft.com/office/drawing/2014/main" id="{56712CA0-7015-1F45-80A1-F881D9B5A3E2}"/>
              </a:ext>
            </a:extLst>
          </p:cNvPr>
          <p:cNvSpPr>
            <a:spLocks noGrp="1"/>
          </p:cNvSpPr>
          <p:nvPr>
            <p:ph type="sldNum" sz="quarter" idx="10"/>
          </p:nvPr>
        </p:nvSpPr>
        <p:spPr/>
        <p:txBody>
          <a:bodyPr/>
          <a:lstStyle/>
          <a:p>
            <a:pPr>
              <a:defRPr/>
            </a:pPr>
            <a:fld id="{64DF5B86-1ABD-4303-BF09-AE009693E5ED}" type="slidenum">
              <a:rPr lang="en-US" smtClean="0">
                <a:solidFill>
                  <a:srgbClr val="63666A"/>
                </a:solidFill>
              </a:rPr>
              <a:pPr>
                <a:defRPr/>
              </a:pPr>
              <a:t>10</a:t>
            </a:fld>
            <a:endParaRPr lang="en-US" dirty="0">
              <a:solidFill>
                <a:srgbClr val="63666A"/>
              </a:solidFill>
            </a:endParaRPr>
          </a:p>
        </p:txBody>
      </p:sp>
      <p:sp>
        <p:nvSpPr>
          <p:cNvPr id="7" name="TextBox 6">
            <a:extLst>
              <a:ext uri="{FF2B5EF4-FFF2-40B4-BE49-F238E27FC236}">
                <a16:creationId xmlns:a16="http://schemas.microsoft.com/office/drawing/2014/main" id="{5401A426-942E-AD4C-BCE8-4963BE3B1A62}"/>
              </a:ext>
            </a:extLst>
          </p:cNvPr>
          <p:cNvSpPr txBox="1"/>
          <p:nvPr/>
        </p:nvSpPr>
        <p:spPr>
          <a:xfrm>
            <a:off x="1249959" y="3993160"/>
            <a:ext cx="2262158" cy="369332"/>
          </a:xfrm>
          <a:prstGeom prst="rect">
            <a:avLst/>
          </a:prstGeom>
          <a:noFill/>
        </p:spPr>
        <p:txBody>
          <a:bodyPr wrap="none" rtlCol="0">
            <a:spAutoFit/>
          </a:bodyPr>
          <a:lstStyle/>
          <a:p>
            <a:r>
              <a:rPr lang="en-US" dirty="0"/>
              <a:t>Q. Which pill is this?</a:t>
            </a:r>
          </a:p>
        </p:txBody>
      </p:sp>
      <p:pic>
        <p:nvPicPr>
          <p:cNvPr id="9" name="Picture 8">
            <a:extLst>
              <a:ext uri="{FF2B5EF4-FFF2-40B4-BE49-F238E27FC236}">
                <a16:creationId xmlns:a16="http://schemas.microsoft.com/office/drawing/2014/main" id="{590C5930-F3F0-0F4D-A397-973D10299A14}"/>
              </a:ext>
            </a:extLst>
          </p:cNvPr>
          <p:cNvPicPr>
            <a:picLocks noChangeAspect="1"/>
          </p:cNvPicPr>
          <p:nvPr/>
        </p:nvPicPr>
        <p:blipFill>
          <a:blip r:embed="rId2"/>
          <a:stretch>
            <a:fillRect/>
          </a:stretch>
        </p:blipFill>
        <p:spPr>
          <a:xfrm>
            <a:off x="5228438" y="813733"/>
            <a:ext cx="2162263" cy="1621697"/>
          </a:xfrm>
          <a:prstGeom prst="rect">
            <a:avLst/>
          </a:prstGeom>
        </p:spPr>
      </p:pic>
      <p:sp>
        <p:nvSpPr>
          <p:cNvPr id="12" name="TextBox 11">
            <a:extLst>
              <a:ext uri="{FF2B5EF4-FFF2-40B4-BE49-F238E27FC236}">
                <a16:creationId xmlns:a16="http://schemas.microsoft.com/office/drawing/2014/main" id="{8881BD67-11BD-194C-A287-417C3A839E41}"/>
              </a:ext>
            </a:extLst>
          </p:cNvPr>
          <p:cNvSpPr txBox="1"/>
          <p:nvPr/>
        </p:nvSpPr>
        <p:spPr>
          <a:xfrm>
            <a:off x="7575259" y="1255249"/>
            <a:ext cx="928459" cy="369332"/>
          </a:xfrm>
          <a:prstGeom prst="rect">
            <a:avLst/>
          </a:prstGeom>
          <a:noFill/>
        </p:spPr>
        <p:txBody>
          <a:bodyPr wrap="none" rtlCol="0">
            <a:spAutoFit/>
          </a:bodyPr>
          <a:lstStyle/>
          <a:p>
            <a:r>
              <a:rPr lang="en-US" dirty="0"/>
              <a:t>A. 90%</a:t>
            </a:r>
          </a:p>
        </p:txBody>
      </p:sp>
      <p:pic>
        <p:nvPicPr>
          <p:cNvPr id="14" name="Picture 13">
            <a:extLst>
              <a:ext uri="{FF2B5EF4-FFF2-40B4-BE49-F238E27FC236}">
                <a16:creationId xmlns:a16="http://schemas.microsoft.com/office/drawing/2014/main" id="{A3099D57-4DFF-1047-BDF3-F28A533D0F1D}"/>
              </a:ext>
            </a:extLst>
          </p:cNvPr>
          <p:cNvPicPr>
            <a:picLocks noChangeAspect="1"/>
          </p:cNvPicPr>
          <p:nvPr/>
        </p:nvPicPr>
        <p:blipFill>
          <a:blip r:embed="rId3"/>
          <a:stretch>
            <a:fillRect/>
          </a:stretch>
        </p:blipFill>
        <p:spPr>
          <a:xfrm>
            <a:off x="5229901" y="2575420"/>
            <a:ext cx="2160800" cy="1620600"/>
          </a:xfrm>
          <a:prstGeom prst="rect">
            <a:avLst/>
          </a:prstGeom>
        </p:spPr>
      </p:pic>
      <p:sp>
        <p:nvSpPr>
          <p:cNvPr id="16" name="TextBox 15">
            <a:extLst>
              <a:ext uri="{FF2B5EF4-FFF2-40B4-BE49-F238E27FC236}">
                <a16:creationId xmlns:a16="http://schemas.microsoft.com/office/drawing/2014/main" id="{4F50BE9D-5ED3-234B-9DD2-7B0CF4D408AE}"/>
              </a:ext>
            </a:extLst>
          </p:cNvPr>
          <p:cNvSpPr txBox="1"/>
          <p:nvPr/>
        </p:nvSpPr>
        <p:spPr>
          <a:xfrm>
            <a:off x="7575259" y="3012385"/>
            <a:ext cx="928459" cy="369332"/>
          </a:xfrm>
          <a:prstGeom prst="rect">
            <a:avLst/>
          </a:prstGeom>
          <a:noFill/>
        </p:spPr>
        <p:txBody>
          <a:bodyPr wrap="none" rtlCol="0">
            <a:spAutoFit/>
          </a:bodyPr>
          <a:lstStyle/>
          <a:p>
            <a:r>
              <a:rPr lang="en-US" dirty="0"/>
              <a:t>B. 10%</a:t>
            </a:r>
          </a:p>
        </p:txBody>
      </p:sp>
      <p:sp>
        <p:nvSpPr>
          <p:cNvPr id="18" name="TextBox 17">
            <a:extLst>
              <a:ext uri="{FF2B5EF4-FFF2-40B4-BE49-F238E27FC236}">
                <a16:creationId xmlns:a16="http://schemas.microsoft.com/office/drawing/2014/main" id="{5FEF8BF1-1257-5C43-A13A-BFF5F7B2C322}"/>
              </a:ext>
            </a:extLst>
          </p:cNvPr>
          <p:cNvSpPr txBox="1"/>
          <p:nvPr/>
        </p:nvSpPr>
        <p:spPr>
          <a:xfrm>
            <a:off x="4762229" y="4336010"/>
            <a:ext cx="3741489" cy="369332"/>
          </a:xfrm>
          <a:prstGeom prst="rect">
            <a:avLst/>
          </a:prstGeom>
          <a:noFill/>
        </p:spPr>
        <p:txBody>
          <a:bodyPr wrap="square" rtlCol="0">
            <a:spAutoFit/>
          </a:bodyPr>
          <a:lstStyle/>
          <a:p>
            <a:r>
              <a:rPr lang="en-US" dirty="0"/>
              <a:t>Model: “I’m 90% confident it’s A.”</a:t>
            </a:r>
          </a:p>
        </p:txBody>
      </p:sp>
      <p:sp>
        <p:nvSpPr>
          <p:cNvPr id="19" name="Rectangle 18">
            <a:extLst>
              <a:ext uri="{FF2B5EF4-FFF2-40B4-BE49-F238E27FC236}">
                <a16:creationId xmlns:a16="http://schemas.microsoft.com/office/drawing/2014/main" id="{54816198-0721-4B4A-A293-BBDC7EEE8DF3}"/>
              </a:ext>
            </a:extLst>
          </p:cNvPr>
          <p:cNvSpPr/>
          <p:nvPr/>
        </p:nvSpPr>
        <p:spPr>
          <a:xfrm>
            <a:off x="1226117" y="779392"/>
            <a:ext cx="4572000" cy="646331"/>
          </a:xfrm>
          <a:prstGeom prst="rect">
            <a:avLst/>
          </a:prstGeom>
        </p:spPr>
        <p:txBody>
          <a:bodyPr>
            <a:spAutoFit/>
          </a:bodyPr>
          <a:lstStyle/>
          <a:p>
            <a:r>
              <a:rPr lang="en-US" dirty="0">
                <a:solidFill>
                  <a:srgbClr val="00549F"/>
                </a:solidFill>
              </a:rPr>
              <a:t>The model has </a:t>
            </a:r>
            <a:r>
              <a:rPr lang="en-US" dirty="0">
                <a:solidFill>
                  <a:srgbClr val="C8100C"/>
                </a:solidFill>
              </a:rPr>
              <a:t>not </a:t>
            </a:r>
          </a:p>
          <a:p>
            <a:r>
              <a:rPr lang="en-US" dirty="0">
                <a:solidFill>
                  <a:srgbClr val="00549F"/>
                </a:solidFill>
              </a:rPr>
              <a:t>seen this drug</a:t>
            </a:r>
          </a:p>
        </p:txBody>
      </p:sp>
      <p:pic>
        <p:nvPicPr>
          <p:cNvPr id="21" name="Picture 20">
            <a:extLst>
              <a:ext uri="{FF2B5EF4-FFF2-40B4-BE49-F238E27FC236}">
                <a16:creationId xmlns:a16="http://schemas.microsoft.com/office/drawing/2014/main" id="{166C8F7D-A239-D64B-B404-BCFA64FA2DA5}"/>
              </a:ext>
            </a:extLst>
          </p:cNvPr>
          <p:cNvPicPr>
            <a:picLocks noChangeAspect="1"/>
          </p:cNvPicPr>
          <p:nvPr/>
        </p:nvPicPr>
        <p:blipFill>
          <a:blip r:embed="rId4"/>
          <a:stretch>
            <a:fillRect/>
          </a:stretch>
        </p:blipFill>
        <p:spPr>
          <a:xfrm>
            <a:off x="859484" y="1568276"/>
            <a:ext cx="3043107" cy="2282330"/>
          </a:xfrm>
          <a:prstGeom prst="rect">
            <a:avLst/>
          </a:prstGeom>
        </p:spPr>
      </p:pic>
    </p:spTree>
    <p:extLst>
      <p:ext uri="{BB962C8B-B14F-4D97-AF65-F5344CB8AC3E}">
        <p14:creationId xmlns:p14="http://schemas.microsoft.com/office/powerpoint/2010/main" val="9409768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78F7-9270-6E41-9F2D-33E8E03A62BF}"/>
              </a:ext>
            </a:extLst>
          </p:cNvPr>
          <p:cNvSpPr>
            <a:spLocks noGrp="1"/>
          </p:cNvSpPr>
          <p:nvPr>
            <p:ph type="title"/>
          </p:nvPr>
        </p:nvSpPr>
        <p:spPr/>
        <p:txBody>
          <a:bodyPr/>
          <a:lstStyle/>
          <a:p>
            <a:r>
              <a:rPr lang="en-US" sz="2100" dirty="0"/>
              <a:t>Limitations of Current Work &amp; How to Potentially Solve Them</a:t>
            </a:r>
          </a:p>
        </p:txBody>
      </p:sp>
      <p:sp>
        <p:nvSpPr>
          <p:cNvPr id="3" name="Content Placeholder 2">
            <a:extLst>
              <a:ext uri="{FF2B5EF4-FFF2-40B4-BE49-F238E27FC236}">
                <a16:creationId xmlns:a16="http://schemas.microsoft.com/office/drawing/2014/main" id="{52C0AEBA-957C-A641-8FC4-AA2C8A1939C4}"/>
              </a:ext>
            </a:extLst>
          </p:cNvPr>
          <p:cNvSpPr>
            <a:spLocks noGrp="1"/>
          </p:cNvSpPr>
          <p:nvPr>
            <p:ph idx="1"/>
          </p:nvPr>
        </p:nvSpPr>
        <p:spPr>
          <a:xfrm>
            <a:off x="457200" y="720330"/>
            <a:ext cx="5373149" cy="3907631"/>
          </a:xfrm>
        </p:spPr>
        <p:txBody>
          <a:bodyPr/>
          <a:lstStyle/>
          <a:p>
            <a:pPr marL="0" indent="0">
              <a:buNone/>
            </a:pPr>
            <a:r>
              <a:rPr lang="en-US" sz="1700" dirty="0">
                <a:solidFill>
                  <a:srgbClr val="FF0000"/>
                </a:solidFill>
              </a:rPr>
              <a:t>Limitation #1: The testing metrics only speak for how well the model would perform under an environment where only those 10 types of pills exists. </a:t>
            </a:r>
          </a:p>
          <a:p>
            <a:pPr marL="0" indent="0">
              <a:buNone/>
            </a:pPr>
            <a:endParaRPr lang="en-US" sz="1700" dirty="0">
              <a:solidFill>
                <a:srgbClr val="0070C0"/>
              </a:solidFill>
            </a:endParaRPr>
          </a:p>
          <a:p>
            <a:pPr marL="0" indent="0">
              <a:buNone/>
            </a:pPr>
            <a:r>
              <a:rPr lang="en-US" sz="1700" dirty="0">
                <a:solidFill>
                  <a:srgbClr val="0070C0"/>
                </a:solidFill>
              </a:rPr>
              <a:t>Solution: For the metrics to be reflective of production-like environment, we can train the models on a wider range of pills (10 is too little). Having a wider range of pills help the model generalize the features of pills.</a:t>
            </a:r>
          </a:p>
          <a:p>
            <a:pPr marL="0" indent="0">
              <a:buNone/>
            </a:pPr>
            <a:endParaRPr lang="en-US" sz="1700" dirty="0">
              <a:solidFill>
                <a:srgbClr val="0070C0"/>
              </a:solidFill>
            </a:endParaRPr>
          </a:p>
          <a:p>
            <a:pPr marL="0" indent="0">
              <a:buNone/>
            </a:pPr>
            <a:r>
              <a:rPr lang="en-US" sz="1700" dirty="0">
                <a:solidFill>
                  <a:srgbClr val="0070C0"/>
                </a:solidFill>
              </a:rPr>
              <a:t>Pills have 3 main characteristics: Shape, Color, Imprint</a:t>
            </a:r>
          </a:p>
          <a:p>
            <a:pPr marL="0" indent="0">
              <a:buNone/>
            </a:pPr>
            <a:r>
              <a:rPr lang="en-US" sz="1700" dirty="0">
                <a:solidFill>
                  <a:srgbClr val="0070C0"/>
                </a:solidFill>
              </a:rPr>
              <a:t>The idea is to provide a range of pills that cover these characteristics well.</a:t>
            </a:r>
          </a:p>
        </p:txBody>
      </p:sp>
      <p:sp>
        <p:nvSpPr>
          <p:cNvPr id="4" name="Slide Number Placeholder 3">
            <a:extLst>
              <a:ext uri="{FF2B5EF4-FFF2-40B4-BE49-F238E27FC236}">
                <a16:creationId xmlns:a16="http://schemas.microsoft.com/office/drawing/2014/main" id="{9D193422-5F3A-3148-8902-3DAAF7D0087C}"/>
              </a:ext>
            </a:extLst>
          </p:cNvPr>
          <p:cNvSpPr>
            <a:spLocks noGrp="1"/>
          </p:cNvSpPr>
          <p:nvPr>
            <p:ph type="sldNum" sz="quarter" idx="10"/>
          </p:nvPr>
        </p:nvSpPr>
        <p:spPr/>
        <p:txBody>
          <a:bodyPr/>
          <a:lstStyle/>
          <a:p>
            <a:pPr>
              <a:defRPr/>
            </a:pPr>
            <a:fld id="{64DF5B86-1ABD-4303-BF09-AE009693E5ED}" type="slidenum">
              <a:rPr lang="en-US" smtClean="0">
                <a:solidFill>
                  <a:srgbClr val="63666A"/>
                </a:solidFill>
              </a:rPr>
              <a:pPr>
                <a:defRPr/>
              </a:pPr>
              <a:t>11</a:t>
            </a:fld>
            <a:endParaRPr lang="en-US" dirty="0">
              <a:solidFill>
                <a:srgbClr val="63666A"/>
              </a:solidFill>
            </a:endParaRPr>
          </a:p>
        </p:txBody>
      </p:sp>
      <p:pic>
        <p:nvPicPr>
          <p:cNvPr id="6" name="Picture 5">
            <a:extLst>
              <a:ext uri="{FF2B5EF4-FFF2-40B4-BE49-F238E27FC236}">
                <a16:creationId xmlns:a16="http://schemas.microsoft.com/office/drawing/2014/main" id="{ABC0491E-6CB2-5D4F-A8A3-89D36CC26D88}"/>
              </a:ext>
            </a:extLst>
          </p:cNvPr>
          <p:cNvPicPr>
            <a:picLocks noChangeAspect="1"/>
          </p:cNvPicPr>
          <p:nvPr/>
        </p:nvPicPr>
        <p:blipFill>
          <a:blip r:embed="rId3"/>
          <a:stretch>
            <a:fillRect/>
          </a:stretch>
        </p:blipFill>
        <p:spPr>
          <a:xfrm>
            <a:off x="5830349" y="1656339"/>
            <a:ext cx="3108600" cy="2329378"/>
          </a:xfrm>
          <a:prstGeom prst="rect">
            <a:avLst/>
          </a:prstGeom>
        </p:spPr>
      </p:pic>
    </p:spTree>
    <p:extLst>
      <p:ext uri="{BB962C8B-B14F-4D97-AF65-F5344CB8AC3E}">
        <p14:creationId xmlns:p14="http://schemas.microsoft.com/office/powerpoint/2010/main" val="7959465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78F7-9270-6E41-9F2D-33E8E03A62BF}"/>
              </a:ext>
            </a:extLst>
          </p:cNvPr>
          <p:cNvSpPr>
            <a:spLocks noGrp="1"/>
          </p:cNvSpPr>
          <p:nvPr>
            <p:ph type="title"/>
          </p:nvPr>
        </p:nvSpPr>
        <p:spPr/>
        <p:txBody>
          <a:bodyPr/>
          <a:lstStyle/>
          <a:p>
            <a:r>
              <a:rPr lang="en-US" sz="2100" dirty="0"/>
              <a:t>Limitations of Current Work &amp; How to Potentially Solve Them</a:t>
            </a:r>
          </a:p>
        </p:txBody>
      </p:sp>
      <p:sp>
        <p:nvSpPr>
          <p:cNvPr id="3" name="Content Placeholder 2">
            <a:extLst>
              <a:ext uri="{FF2B5EF4-FFF2-40B4-BE49-F238E27FC236}">
                <a16:creationId xmlns:a16="http://schemas.microsoft.com/office/drawing/2014/main" id="{52C0AEBA-957C-A641-8FC4-AA2C8A1939C4}"/>
              </a:ext>
            </a:extLst>
          </p:cNvPr>
          <p:cNvSpPr>
            <a:spLocks noGrp="1"/>
          </p:cNvSpPr>
          <p:nvPr>
            <p:ph idx="1"/>
          </p:nvPr>
        </p:nvSpPr>
        <p:spPr>
          <a:xfrm>
            <a:off x="457200" y="720331"/>
            <a:ext cx="8124738" cy="739354"/>
          </a:xfrm>
        </p:spPr>
        <p:txBody>
          <a:bodyPr/>
          <a:lstStyle/>
          <a:p>
            <a:pPr marL="0" indent="0">
              <a:buNone/>
            </a:pPr>
            <a:r>
              <a:rPr lang="en-US" sz="1700" dirty="0">
                <a:solidFill>
                  <a:srgbClr val="FF0000"/>
                </a:solidFill>
              </a:rPr>
              <a:t>Limitation #2: Even though very few occurrences, there are still false positives (e.g. when the model positively identify a drug as Omeprazole, but actually it’s not). This can have bad consequences in a pharmaceutical setting (mis-prescribing medicine).</a:t>
            </a:r>
            <a:endParaRPr lang="en-US" sz="1700" dirty="0">
              <a:solidFill>
                <a:srgbClr val="0070C0"/>
              </a:solidFill>
            </a:endParaRPr>
          </a:p>
          <a:p>
            <a:pPr marL="0" indent="0">
              <a:buNone/>
            </a:pPr>
            <a:endParaRPr lang="en-US" sz="1700" dirty="0">
              <a:solidFill>
                <a:srgbClr val="0070C0"/>
              </a:solidFill>
            </a:endParaRPr>
          </a:p>
          <a:p>
            <a:pPr marL="0" indent="0">
              <a:buNone/>
            </a:pPr>
            <a:endParaRPr lang="en-US" sz="1700" dirty="0">
              <a:solidFill>
                <a:srgbClr val="0070C0"/>
              </a:solidFill>
            </a:endParaRPr>
          </a:p>
        </p:txBody>
      </p:sp>
      <p:sp>
        <p:nvSpPr>
          <p:cNvPr id="4" name="Slide Number Placeholder 3">
            <a:extLst>
              <a:ext uri="{FF2B5EF4-FFF2-40B4-BE49-F238E27FC236}">
                <a16:creationId xmlns:a16="http://schemas.microsoft.com/office/drawing/2014/main" id="{9D193422-5F3A-3148-8902-3DAAF7D0087C}"/>
              </a:ext>
            </a:extLst>
          </p:cNvPr>
          <p:cNvSpPr>
            <a:spLocks noGrp="1"/>
          </p:cNvSpPr>
          <p:nvPr>
            <p:ph type="sldNum" sz="quarter" idx="10"/>
          </p:nvPr>
        </p:nvSpPr>
        <p:spPr/>
        <p:txBody>
          <a:bodyPr/>
          <a:lstStyle/>
          <a:p>
            <a:pPr>
              <a:defRPr/>
            </a:pPr>
            <a:fld id="{64DF5B86-1ABD-4303-BF09-AE009693E5ED}" type="slidenum">
              <a:rPr lang="en-US" smtClean="0">
                <a:solidFill>
                  <a:srgbClr val="63666A"/>
                </a:solidFill>
              </a:rPr>
              <a:pPr>
                <a:defRPr/>
              </a:pPr>
              <a:t>12</a:t>
            </a:fld>
            <a:endParaRPr lang="en-US" dirty="0">
              <a:solidFill>
                <a:srgbClr val="63666A"/>
              </a:solidFill>
            </a:endParaRPr>
          </a:p>
        </p:txBody>
      </p:sp>
      <p:pic>
        <p:nvPicPr>
          <p:cNvPr id="7" name="Picture 6">
            <a:extLst>
              <a:ext uri="{FF2B5EF4-FFF2-40B4-BE49-F238E27FC236}">
                <a16:creationId xmlns:a16="http://schemas.microsoft.com/office/drawing/2014/main" id="{897F1AA6-3474-FA44-8521-348B74AE7E03}"/>
              </a:ext>
            </a:extLst>
          </p:cNvPr>
          <p:cNvPicPr>
            <a:picLocks noChangeAspect="1"/>
          </p:cNvPicPr>
          <p:nvPr/>
        </p:nvPicPr>
        <p:blipFill>
          <a:blip r:embed="rId3"/>
          <a:stretch>
            <a:fillRect/>
          </a:stretch>
        </p:blipFill>
        <p:spPr>
          <a:xfrm>
            <a:off x="2013534" y="1607324"/>
            <a:ext cx="1990986" cy="1493240"/>
          </a:xfrm>
          <a:prstGeom prst="rect">
            <a:avLst/>
          </a:prstGeom>
        </p:spPr>
      </p:pic>
      <p:sp>
        <p:nvSpPr>
          <p:cNvPr id="8" name="TextBox 7">
            <a:extLst>
              <a:ext uri="{FF2B5EF4-FFF2-40B4-BE49-F238E27FC236}">
                <a16:creationId xmlns:a16="http://schemas.microsoft.com/office/drawing/2014/main" id="{22A52586-5137-A543-8531-3255FE89E7B3}"/>
              </a:ext>
            </a:extLst>
          </p:cNvPr>
          <p:cNvSpPr txBox="1"/>
          <p:nvPr/>
        </p:nvSpPr>
        <p:spPr>
          <a:xfrm>
            <a:off x="455613" y="3180815"/>
            <a:ext cx="8126325" cy="1754326"/>
          </a:xfrm>
          <a:prstGeom prst="rect">
            <a:avLst/>
          </a:prstGeom>
          <a:noFill/>
        </p:spPr>
        <p:txBody>
          <a:bodyPr wrap="square" rtlCol="0">
            <a:spAutoFit/>
          </a:bodyPr>
          <a:lstStyle/>
          <a:p>
            <a:r>
              <a:rPr lang="en-US" dirty="0">
                <a:solidFill>
                  <a:srgbClr val="0070C0"/>
                </a:solidFill>
              </a:rPr>
              <a:t>Solution: This can be mitigated by raising confidence threshold, which will increase precision but sacrifice some recall. In other words, the model will be wrong less often but it will catch less cases. </a:t>
            </a:r>
          </a:p>
          <a:p>
            <a:r>
              <a:rPr lang="en-US" dirty="0">
                <a:solidFill>
                  <a:srgbClr val="0070C0"/>
                </a:solidFill>
              </a:rPr>
              <a:t>For example, we can set the threshold to achieve 99.99% precision where we will only see 1 wrong classification in 10,000 positively identified images.</a:t>
            </a:r>
          </a:p>
          <a:p>
            <a:endParaRPr lang="en-US" dirty="0"/>
          </a:p>
        </p:txBody>
      </p:sp>
      <p:sp>
        <p:nvSpPr>
          <p:cNvPr id="9" name="TextBox 8">
            <a:extLst>
              <a:ext uri="{FF2B5EF4-FFF2-40B4-BE49-F238E27FC236}">
                <a16:creationId xmlns:a16="http://schemas.microsoft.com/office/drawing/2014/main" id="{C0FFDD64-737A-594B-81B0-61D2C1DFEF41}"/>
              </a:ext>
            </a:extLst>
          </p:cNvPr>
          <p:cNvSpPr txBox="1"/>
          <p:nvPr/>
        </p:nvSpPr>
        <p:spPr>
          <a:xfrm>
            <a:off x="533642" y="2181138"/>
            <a:ext cx="1441420" cy="369332"/>
          </a:xfrm>
          <a:prstGeom prst="rect">
            <a:avLst/>
          </a:prstGeom>
          <a:noFill/>
        </p:spPr>
        <p:txBody>
          <a:bodyPr wrap="none" rtlCol="0">
            <a:spAutoFit/>
          </a:bodyPr>
          <a:lstStyle/>
          <a:p>
            <a:r>
              <a:rPr lang="en-US" dirty="0"/>
              <a:t>Omeprazole</a:t>
            </a:r>
          </a:p>
        </p:txBody>
      </p:sp>
      <p:pic>
        <p:nvPicPr>
          <p:cNvPr id="11" name="Picture 10">
            <a:extLst>
              <a:ext uri="{FF2B5EF4-FFF2-40B4-BE49-F238E27FC236}">
                <a16:creationId xmlns:a16="http://schemas.microsoft.com/office/drawing/2014/main" id="{9EADB0F1-3A3A-3D4B-899D-19BAADC6D2FC}"/>
              </a:ext>
            </a:extLst>
          </p:cNvPr>
          <p:cNvPicPr>
            <a:picLocks noChangeAspect="1"/>
          </p:cNvPicPr>
          <p:nvPr/>
        </p:nvPicPr>
        <p:blipFill>
          <a:blip r:embed="rId4"/>
          <a:stretch>
            <a:fillRect/>
          </a:stretch>
        </p:blipFill>
        <p:spPr>
          <a:xfrm>
            <a:off x="6409146" y="1505362"/>
            <a:ext cx="1644591" cy="1629775"/>
          </a:xfrm>
          <a:prstGeom prst="rect">
            <a:avLst/>
          </a:prstGeom>
        </p:spPr>
      </p:pic>
      <p:sp>
        <p:nvSpPr>
          <p:cNvPr id="12" name="TextBox 11">
            <a:extLst>
              <a:ext uri="{FF2B5EF4-FFF2-40B4-BE49-F238E27FC236}">
                <a16:creationId xmlns:a16="http://schemas.microsoft.com/office/drawing/2014/main" id="{ED10108F-2F0B-3D4E-8876-5580D34187B2}"/>
              </a:ext>
            </a:extLst>
          </p:cNvPr>
          <p:cNvSpPr txBox="1"/>
          <p:nvPr/>
        </p:nvSpPr>
        <p:spPr>
          <a:xfrm>
            <a:off x="4840448" y="1720427"/>
            <a:ext cx="1646605" cy="1200329"/>
          </a:xfrm>
          <a:prstGeom prst="rect">
            <a:avLst/>
          </a:prstGeom>
          <a:noFill/>
        </p:spPr>
        <p:txBody>
          <a:bodyPr wrap="none" rtlCol="0">
            <a:spAutoFit/>
          </a:bodyPr>
          <a:lstStyle/>
          <a:p>
            <a:r>
              <a:rPr lang="en-US" dirty="0"/>
              <a:t>Actual</a:t>
            </a:r>
          </a:p>
          <a:p>
            <a:r>
              <a:rPr lang="en-US" dirty="0"/>
              <a:t>Omeprazole </a:t>
            </a:r>
          </a:p>
          <a:p>
            <a:r>
              <a:rPr lang="en-US" dirty="0"/>
              <a:t>False Positive</a:t>
            </a:r>
          </a:p>
          <a:p>
            <a:r>
              <a:rPr lang="en-US" dirty="0"/>
              <a:t>that we found</a:t>
            </a:r>
          </a:p>
        </p:txBody>
      </p:sp>
    </p:spTree>
    <p:extLst>
      <p:ext uri="{BB962C8B-B14F-4D97-AF65-F5344CB8AC3E}">
        <p14:creationId xmlns:p14="http://schemas.microsoft.com/office/powerpoint/2010/main" val="9901338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78F7-9270-6E41-9F2D-33E8E03A62BF}"/>
              </a:ext>
            </a:extLst>
          </p:cNvPr>
          <p:cNvSpPr>
            <a:spLocks noGrp="1"/>
          </p:cNvSpPr>
          <p:nvPr>
            <p:ph type="title"/>
          </p:nvPr>
        </p:nvSpPr>
        <p:spPr/>
        <p:txBody>
          <a:bodyPr/>
          <a:lstStyle/>
          <a:p>
            <a:r>
              <a:rPr lang="en-US" sz="2100" dirty="0"/>
              <a:t>Limitations of Current Work &amp; How to Potentially Solve Them</a:t>
            </a:r>
          </a:p>
        </p:txBody>
      </p:sp>
      <p:sp>
        <p:nvSpPr>
          <p:cNvPr id="3" name="Content Placeholder 2">
            <a:extLst>
              <a:ext uri="{FF2B5EF4-FFF2-40B4-BE49-F238E27FC236}">
                <a16:creationId xmlns:a16="http://schemas.microsoft.com/office/drawing/2014/main" id="{52C0AEBA-957C-A641-8FC4-AA2C8A1939C4}"/>
              </a:ext>
            </a:extLst>
          </p:cNvPr>
          <p:cNvSpPr>
            <a:spLocks noGrp="1"/>
          </p:cNvSpPr>
          <p:nvPr>
            <p:ph idx="1"/>
          </p:nvPr>
        </p:nvSpPr>
        <p:spPr>
          <a:xfrm>
            <a:off x="457201" y="720330"/>
            <a:ext cx="7990514" cy="831633"/>
          </a:xfrm>
        </p:spPr>
        <p:txBody>
          <a:bodyPr/>
          <a:lstStyle/>
          <a:p>
            <a:pPr marL="0" indent="0">
              <a:buNone/>
            </a:pPr>
            <a:r>
              <a:rPr lang="en-US" sz="1700" dirty="0">
                <a:solidFill>
                  <a:srgbClr val="FF0000"/>
                </a:solidFill>
              </a:rPr>
              <a:t>Limitation #3: Current models were not designed to detect foreign objects, defected pills, or mixed vials.</a:t>
            </a:r>
          </a:p>
          <a:p>
            <a:pPr marL="0" indent="0">
              <a:buNone/>
            </a:pPr>
            <a:endParaRPr lang="en-US" sz="1700" dirty="0">
              <a:solidFill>
                <a:srgbClr val="FF0000"/>
              </a:solidFill>
            </a:endParaRPr>
          </a:p>
          <a:p>
            <a:pPr marL="457200" indent="-457200">
              <a:buAutoNum type="arabicPeriod"/>
            </a:pPr>
            <a:endParaRPr lang="en-US" sz="1700" dirty="0"/>
          </a:p>
        </p:txBody>
      </p:sp>
      <p:sp>
        <p:nvSpPr>
          <p:cNvPr id="4" name="Slide Number Placeholder 3">
            <a:extLst>
              <a:ext uri="{FF2B5EF4-FFF2-40B4-BE49-F238E27FC236}">
                <a16:creationId xmlns:a16="http://schemas.microsoft.com/office/drawing/2014/main" id="{9D193422-5F3A-3148-8902-3DAAF7D0087C}"/>
              </a:ext>
            </a:extLst>
          </p:cNvPr>
          <p:cNvSpPr>
            <a:spLocks noGrp="1"/>
          </p:cNvSpPr>
          <p:nvPr>
            <p:ph type="sldNum" sz="quarter" idx="10"/>
          </p:nvPr>
        </p:nvSpPr>
        <p:spPr/>
        <p:txBody>
          <a:bodyPr/>
          <a:lstStyle/>
          <a:p>
            <a:pPr>
              <a:defRPr/>
            </a:pPr>
            <a:fld id="{64DF5B86-1ABD-4303-BF09-AE009693E5ED}" type="slidenum">
              <a:rPr lang="en-US" smtClean="0">
                <a:solidFill>
                  <a:srgbClr val="63666A"/>
                </a:solidFill>
              </a:rPr>
              <a:pPr>
                <a:defRPr/>
              </a:pPr>
              <a:t>13</a:t>
            </a:fld>
            <a:endParaRPr lang="en-US" dirty="0">
              <a:solidFill>
                <a:srgbClr val="63666A"/>
              </a:solidFill>
            </a:endParaRPr>
          </a:p>
        </p:txBody>
      </p:sp>
      <p:pic>
        <p:nvPicPr>
          <p:cNvPr id="6" name="Picture 5">
            <a:extLst>
              <a:ext uri="{FF2B5EF4-FFF2-40B4-BE49-F238E27FC236}">
                <a16:creationId xmlns:a16="http://schemas.microsoft.com/office/drawing/2014/main" id="{E20E2B4D-E19E-CB4E-A157-D35BC56B2F56}"/>
              </a:ext>
            </a:extLst>
          </p:cNvPr>
          <p:cNvPicPr>
            <a:picLocks noChangeAspect="1"/>
          </p:cNvPicPr>
          <p:nvPr/>
        </p:nvPicPr>
        <p:blipFill>
          <a:blip r:embed="rId2"/>
          <a:stretch>
            <a:fillRect/>
          </a:stretch>
        </p:blipFill>
        <p:spPr>
          <a:xfrm>
            <a:off x="3246539" y="1221306"/>
            <a:ext cx="2006637" cy="1504978"/>
          </a:xfrm>
          <a:prstGeom prst="rect">
            <a:avLst/>
          </a:prstGeom>
        </p:spPr>
      </p:pic>
      <p:sp>
        <p:nvSpPr>
          <p:cNvPr id="7" name="TextBox 6">
            <a:extLst>
              <a:ext uri="{FF2B5EF4-FFF2-40B4-BE49-F238E27FC236}">
                <a16:creationId xmlns:a16="http://schemas.microsoft.com/office/drawing/2014/main" id="{CA4BE932-5B04-4349-83AA-DE86A41A50F9}"/>
              </a:ext>
            </a:extLst>
          </p:cNvPr>
          <p:cNvSpPr txBox="1"/>
          <p:nvPr/>
        </p:nvSpPr>
        <p:spPr>
          <a:xfrm>
            <a:off x="455613" y="2726284"/>
            <a:ext cx="7992102" cy="1923604"/>
          </a:xfrm>
          <a:prstGeom prst="rect">
            <a:avLst/>
          </a:prstGeom>
          <a:noFill/>
        </p:spPr>
        <p:txBody>
          <a:bodyPr wrap="square" rtlCol="0">
            <a:spAutoFit/>
          </a:bodyPr>
          <a:lstStyle/>
          <a:p>
            <a:r>
              <a:rPr lang="en-US" sz="1700" dirty="0">
                <a:solidFill>
                  <a:srgbClr val="0070C0"/>
                </a:solidFill>
              </a:rPr>
              <a:t>Solution: We can build models that evaluate smaller individual sections/objects from the image simultaneously and then consolidate the evaluation at a vial-level.</a:t>
            </a:r>
          </a:p>
          <a:p>
            <a:endParaRPr lang="en-US" sz="1700" dirty="0">
              <a:solidFill>
                <a:srgbClr val="0070C0"/>
              </a:solidFill>
            </a:endParaRPr>
          </a:p>
          <a:p>
            <a:r>
              <a:rPr lang="en-US" sz="1700" dirty="0">
                <a:solidFill>
                  <a:srgbClr val="0070C0"/>
                </a:solidFill>
              </a:rPr>
              <a:t>To detect foreign objects and such, we can build an auto-encoder for clustering objects found in an image. We can identify “bad” objects without actually having to feed it “bad” data, since it is an unsupervised learning method.</a:t>
            </a:r>
          </a:p>
          <a:p>
            <a:endParaRPr lang="en-US" sz="1700" dirty="0"/>
          </a:p>
        </p:txBody>
      </p:sp>
    </p:spTree>
    <p:extLst>
      <p:ext uri="{BB962C8B-B14F-4D97-AF65-F5344CB8AC3E}">
        <p14:creationId xmlns:p14="http://schemas.microsoft.com/office/powerpoint/2010/main" val="33937938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B799-058D-564E-A3B8-7389377FA2DE}"/>
              </a:ext>
            </a:extLst>
          </p:cNvPr>
          <p:cNvSpPr>
            <a:spLocks noGrp="1"/>
          </p:cNvSpPr>
          <p:nvPr>
            <p:ph type="title"/>
          </p:nvPr>
        </p:nvSpPr>
        <p:spPr/>
        <p:txBody>
          <a:bodyPr/>
          <a:lstStyle/>
          <a:p>
            <a:r>
              <a:rPr lang="en-US" dirty="0"/>
              <a:t>Transfer Learning ResNet50 Metrics</a:t>
            </a:r>
          </a:p>
        </p:txBody>
      </p:sp>
      <p:pic>
        <p:nvPicPr>
          <p:cNvPr id="6" name="Content Placeholder 5">
            <a:extLst>
              <a:ext uri="{FF2B5EF4-FFF2-40B4-BE49-F238E27FC236}">
                <a16:creationId xmlns:a16="http://schemas.microsoft.com/office/drawing/2014/main" id="{BB308010-B6E5-0C4C-AFFC-1621EED8CB40}"/>
              </a:ext>
            </a:extLst>
          </p:cNvPr>
          <p:cNvPicPr>
            <a:picLocks noGrp="1" noChangeAspect="1"/>
          </p:cNvPicPr>
          <p:nvPr>
            <p:ph idx="1"/>
          </p:nvPr>
        </p:nvPicPr>
        <p:blipFill>
          <a:blip r:embed="rId2"/>
          <a:stretch>
            <a:fillRect/>
          </a:stretch>
        </p:blipFill>
        <p:spPr>
          <a:xfrm>
            <a:off x="924899" y="899484"/>
            <a:ext cx="5598246" cy="3043342"/>
          </a:xfrm>
        </p:spPr>
      </p:pic>
      <p:sp>
        <p:nvSpPr>
          <p:cNvPr id="4" name="Slide Number Placeholder 3">
            <a:extLst>
              <a:ext uri="{FF2B5EF4-FFF2-40B4-BE49-F238E27FC236}">
                <a16:creationId xmlns:a16="http://schemas.microsoft.com/office/drawing/2014/main" id="{A0CEA67E-81AC-B74E-9F5E-7B22070496B4}"/>
              </a:ext>
            </a:extLst>
          </p:cNvPr>
          <p:cNvSpPr>
            <a:spLocks noGrp="1"/>
          </p:cNvSpPr>
          <p:nvPr>
            <p:ph type="sldNum" sz="quarter" idx="10"/>
          </p:nvPr>
        </p:nvSpPr>
        <p:spPr/>
        <p:txBody>
          <a:bodyPr/>
          <a:lstStyle/>
          <a:p>
            <a:pPr>
              <a:defRPr/>
            </a:pPr>
            <a:fld id="{64DF5B86-1ABD-4303-BF09-AE009693E5ED}" type="slidenum">
              <a:rPr lang="en-US" smtClean="0">
                <a:solidFill>
                  <a:srgbClr val="63666A"/>
                </a:solidFill>
              </a:rPr>
              <a:pPr>
                <a:defRPr/>
              </a:pPr>
              <a:t>14</a:t>
            </a:fld>
            <a:endParaRPr lang="en-US" dirty="0">
              <a:solidFill>
                <a:srgbClr val="63666A"/>
              </a:solidFill>
            </a:endParaRPr>
          </a:p>
        </p:txBody>
      </p:sp>
      <p:sp>
        <p:nvSpPr>
          <p:cNvPr id="7" name="Frame 6">
            <a:extLst>
              <a:ext uri="{FF2B5EF4-FFF2-40B4-BE49-F238E27FC236}">
                <a16:creationId xmlns:a16="http://schemas.microsoft.com/office/drawing/2014/main" id="{D74F28D9-AFBD-F045-B5D3-228E3BE68E7E}"/>
              </a:ext>
            </a:extLst>
          </p:cNvPr>
          <p:cNvSpPr/>
          <p:nvPr/>
        </p:nvSpPr>
        <p:spPr bwMode="auto">
          <a:xfrm>
            <a:off x="2473520" y="1340285"/>
            <a:ext cx="4051883" cy="201378"/>
          </a:xfrm>
          <a:prstGeom prst="frame">
            <a:avLst/>
          </a:prstGeom>
          <a:solidFill>
            <a:srgbClr val="FF0000"/>
          </a:solidFill>
          <a:ln w="9525" cap="flat" cmpd="sng" algn="ctr">
            <a:solidFill>
              <a:schemeClr val="accent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168275" marR="0" indent="-168275" algn="ctr" defTabSz="914400" rtl="0" eaLnBrk="1" fontAlgn="base" latinLnBrk="0" hangingPunct="1">
              <a:lnSpc>
                <a:spcPct val="95000"/>
              </a:lnSpc>
              <a:spcBef>
                <a:spcPct val="0"/>
              </a:spcBef>
              <a:spcAft>
                <a:spcPct val="35000"/>
              </a:spcAft>
              <a:buClr>
                <a:schemeClr val="accent1"/>
              </a:buClr>
              <a:buSzTx/>
              <a:buFontTx/>
              <a:buChar char="•"/>
              <a:tabLst/>
            </a:pPr>
            <a:endParaRPr kumimoji="0" lang="en-US" sz="2000" b="0" i="0" u="none" strike="noStrike" cap="none" normalizeH="0" baseline="0">
              <a:ln>
                <a:noFill/>
              </a:ln>
              <a:solidFill>
                <a:schemeClr val="tx1"/>
              </a:solidFill>
              <a:effectLst/>
              <a:latin typeface="Arial" pitchFamily="34" charset="0"/>
              <a:ea typeface="Arial Unicode MS" pitchFamily="34" charset="-128"/>
              <a:cs typeface="Arial Unicode MS" pitchFamily="34" charset="-128"/>
            </a:endParaRPr>
          </a:p>
        </p:txBody>
      </p:sp>
      <p:sp>
        <p:nvSpPr>
          <p:cNvPr id="8" name="Frame 7">
            <a:extLst>
              <a:ext uri="{FF2B5EF4-FFF2-40B4-BE49-F238E27FC236}">
                <a16:creationId xmlns:a16="http://schemas.microsoft.com/office/drawing/2014/main" id="{70BAD81B-F88F-E045-9128-12919EA19BB4}"/>
              </a:ext>
            </a:extLst>
          </p:cNvPr>
          <p:cNvSpPr/>
          <p:nvPr/>
        </p:nvSpPr>
        <p:spPr bwMode="auto">
          <a:xfrm>
            <a:off x="2471262" y="1752371"/>
            <a:ext cx="4051883" cy="182316"/>
          </a:xfrm>
          <a:prstGeom prst="frame">
            <a:avLst/>
          </a:prstGeom>
          <a:solidFill>
            <a:srgbClr val="FF0000"/>
          </a:solidFill>
          <a:ln w="9525" cap="flat" cmpd="sng" algn="ctr">
            <a:solidFill>
              <a:schemeClr val="accent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168275" marR="0" indent="-168275" algn="ctr" defTabSz="914400" rtl="0" eaLnBrk="1" fontAlgn="base" latinLnBrk="0" hangingPunct="1">
              <a:lnSpc>
                <a:spcPct val="95000"/>
              </a:lnSpc>
              <a:spcBef>
                <a:spcPct val="0"/>
              </a:spcBef>
              <a:spcAft>
                <a:spcPct val="35000"/>
              </a:spcAft>
              <a:buClr>
                <a:schemeClr val="accent1"/>
              </a:buClr>
              <a:buSzTx/>
              <a:buFontTx/>
              <a:buChar char="•"/>
              <a:tabLst/>
            </a:pPr>
            <a:endParaRPr kumimoji="0" lang="en-US" sz="2000" b="0" i="0" u="none" strike="noStrike" cap="none" normalizeH="0" baseline="0">
              <a:ln>
                <a:noFill/>
              </a:ln>
              <a:solidFill>
                <a:schemeClr val="tx1"/>
              </a:solidFill>
              <a:effectLst/>
              <a:latin typeface="Arial" pitchFamily="34" charset="0"/>
              <a:ea typeface="Arial Unicode MS" pitchFamily="34" charset="-128"/>
              <a:cs typeface="Arial Unicode MS" pitchFamily="34" charset="-128"/>
            </a:endParaRPr>
          </a:p>
        </p:txBody>
      </p:sp>
      <p:sp>
        <p:nvSpPr>
          <p:cNvPr id="9" name="Frame 8">
            <a:extLst>
              <a:ext uri="{FF2B5EF4-FFF2-40B4-BE49-F238E27FC236}">
                <a16:creationId xmlns:a16="http://schemas.microsoft.com/office/drawing/2014/main" id="{F4D674CC-367C-C54C-B8E5-A66701A270E6}"/>
              </a:ext>
            </a:extLst>
          </p:cNvPr>
          <p:cNvSpPr/>
          <p:nvPr/>
        </p:nvSpPr>
        <p:spPr bwMode="auto">
          <a:xfrm>
            <a:off x="2471262" y="1556853"/>
            <a:ext cx="4051883" cy="182316"/>
          </a:xfrm>
          <a:prstGeom prst="frame">
            <a:avLst/>
          </a:prstGeom>
          <a:solidFill>
            <a:srgbClr val="FF0000"/>
          </a:solidFill>
          <a:ln w="9525" cap="flat" cmpd="sng" algn="ctr">
            <a:solidFill>
              <a:schemeClr val="accent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168275" marR="0" indent="-168275" algn="ctr" defTabSz="914400" rtl="0" eaLnBrk="1" fontAlgn="base" latinLnBrk="0" hangingPunct="1">
              <a:lnSpc>
                <a:spcPct val="95000"/>
              </a:lnSpc>
              <a:spcBef>
                <a:spcPct val="0"/>
              </a:spcBef>
              <a:spcAft>
                <a:spcPct val="35000"/>
              </a:spcAft>
              <a:buClr>
                <a:schemeClr val="accent1"/>
              </a:buClr>
              <a:buSzTx/>
              <a:buFontTx/>
              <a:buChar char="•"/>
              <a:tabLst/>
            </a:pPr>
            <a:endParaRPr kumimoji="0" lang="en-US" sz="2000" b="0" i="0" u="none" strike="noStrike" cap="none" normalizeH="0" baseline="0">
              <a:ln>
                <a:noFill/>
              </a:ln>
              <a:solidFill>
                <a:schemeClr val="tx1"/>
              </a:solidFill>
              <a:effectLst/>
              <a:latin typeface="Arial" pitchFamily="34" charset="0"/>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E5BB66CE-CB9D-A843-84CD-01128FDB2800}"/>
              </a:ext>
            </a:extLst>
          </p:cNvPr>
          <p:cNvSpPr txBox="1"/>
          <p:nvPr/>
        </p:nvSpPr>
        <p:spPr>
          <a:xfrm>
            <a:off x="6525402" y="1298707"/>
            <a:ext cx="1856598" cy="307777"/>
          </a:xfrm>
          <a:prstGeom prst="rect">
            <a:avLst/>
          </a:prstGeom>
          <a:noFill/>
        </p:spPr>
        <p:txBody>
          <a:bodyPr wrap="none" rtlCol="0">
            <a:spAutoFit/>
          </a:bodyPr>
          <a:lstStyle/>
          <a:p>
            <a:r>
              <a:rPr lang="en-US" sz="1400" dirty="0"/>
              <a:t>Metoprolol Succinate</a:t>
            </a:r>
          </a:p>
        </p:txBody>
      </p:sp>
      <p:sp>
        <p:nvSpPr>
          <p:cNvPr id="11" name="Rectangle 10">
            <a:extLst>
              <a:ext uri="{FF2B5EF4-FFF2-40B4-BE49-F238E27FC236}">
                <a16:creationId xmlns:a16="http://schemas.microsoft.com/office/drawing/2014/main" id="{13C62279-7703-5A4E-AFFB-0D3D44639EF5}"/>
              </a:ext>
            </a:extLst>
          </p:cNvPr>
          <p:cNvSpPr/>
          <p:nvPr/>
        </p:nvSpPr>
        <p:spPr>
          <a:xfrm>
            <a:off x="6525402" y="1730415"/>
            <a:ext cx="979755" cy="307777"/>
          </a:xfrm>
          <a:prstGeom prst="rect">
            <a:avLst/>
          </a:prstGeom>
        </p:spPr>
        <p:txBody>
          <a:bodyPr wrap="none">
            <a:spAutoFit/>
          </a:bodyPr>
          <a:lstStyle/>
          <a:p>
            <a:r>
              <a:rPr lang="en-US" sz="1400" dirty="0"/>
              <a:t>Metformin</a:t>
            </a:r>
          </a:p>
        </p:txBody>
      </p:sp>
      <p:sp>
        <p:nvSpPr>
          <p:cNvPr id="12" name="TextBox 11">
            <a:extLst>
              <a:ext uri="{FF2B5EF4-FFF2-40B4-BE49-F238E27FC236}">
                <a16:creationId xmlns:a16="http://schemas.microsoft.com/office/drawing/2014/main" id="{B99B9B47-9027-244D-B9D6-1E9A2C474592}"/>
              </a:ext>
            </a:extLst>
          </p:cNvPr>
          <p:cNvSpPr txBox="1"/>
          <p:nvPr/>
        </p:nvSpPr>
        <p:spPr>
          <a:xfrm>
            <a:off x="6525401" y="1509415"/>
            <a:ext cx="1159292" cy="307777"/>
          </a:xfrm>
          <a:prstGeom prst="rect">
            <a:avLst/>
          </a:prstGeom>
          <a:noFill/>
        </p:spPr>
        <p:txBody>
          <a:bodyPr wrap="none" rtlCol="0">
            <a:spAutoFit/>
          </a:bodyPr>
          <a:lstStyle/>
          <a:p>
            <a:r>
              <a:rPr lang="en-US" sz="1400" dirty="0"/>
              <a:t>Omeprazole</a:t>
            </a:r>
          </a:p>
        </p:txBody>
      </p:sp>
    </p:spTree>
    <p:extLst>
      <p:ext uri="{BB962C8B-B14F-4D97-AF65-F5344CB8AC3E}">
        <p14:creationId xmlns:p14="http://schemas.microsoft.com/office/powerpoint/2010/main" val="842741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B799-058D-564E-A3B8-7389377FA2DE}"/>
              </a:ext>
            </a:extLst>
          </p:cNvPr>
          <p:cNvSpPr>
            <a:spLocks noGrp="1"/>
          </p:cNvSpPr>
          <p:nvPr>
            <p:ph type="title"/>
          </p:nvPr>
        </p:nvSpPr>
        <p:spPr/>
        <p:txBody>
          <a:bodyPr/>
          <a:lstStyle/>
          <a:p>
            <a:r>
              <a:rPr lang="en-US" dirty="0"/>
              <a:t>Transfer Learning VGG16 Metrics</a:t>
            </a:r>
          </a:p>
        </p:txBody>
      </p:sp>
      <p:pic>
        <p:nvPicPr>
          <p:cNvPr id="6" name="Content Placeholder 5">
            <a:extLst>
              <a:ext uri="{FF2B5EF4-FFF2-40B4-BE49-F238E27FC236}">
                <a16:creationId xmlns:a16="http://schemas.microsoft.com/office/drawing/2014/main" id="{BB308010-B6E5-0C4C-AFFC-1621EED8CB40}"/>
              </a:ext>
            </a:extLst>
          </p:cNvPr>
          <p:cNvPicPr>
            <a:picLocks noGrp="1" noChangeAspect="1"/>
          </p:cNvPicPr>
          <p:nvPr>
            <p:ph idx="1"/>
          </p:nvPr>
        </p:nvPicPr>
        <p:blipFill>
          <a:blip r:embed="rId2"/>
          <a:stretch>
            <a:fillRect/>
          </a:stretch>
        </p:blipFill>
        <p:spPr>
          <a:xfrm>
            <a:off x="853455" y="891095"/>
            <a:ext cx="5671948" cy="3003526"/>
          </a:xfrm>
        </p:spPr>
      </p:pic>
      <p:sp>
        <p:nvSpPr>
          <p:cNvPr id="4" name="Slide Number Placeholder 3">
            <a:extLst>
              <a:ext uri="{FF2B5EF4-FFF2-40B4-BE49-F238E27FC236}">
                <a16:creationId xmlns:a16="http://schemas.microsoft.com/office/drawing/2014/main" id="{A0CEA67E-81AC-B74E-9F5E-7B22070496B4}"/>
              </a:ext>
            </a:extLst>
          </p:cNvPr>
          <p:cNvSpPr>
            <a:spLocks noGrp="1"/>
          </p:cNvSpPr>
          <p:nvPr>
            <p:ph type="sldNum" sz="quarter" idx="10"/>
          </p:nvPr>
        </p:nvSpPr>
        <p:spPr/>
        <p:txBody>
          <a:bodyPr/>
          <a:lstStyle/>
          <a:p>
            <a:pPr>
              <a:defRPr/>
            </a:pPr>
            <a:fld id="{64DF5B86-1ABD-4303-BF09-AE009693E5ED}" type="slidenum">
              <a:rPr lang="en-US" smtClean="0">
                <a:solidFill>
                  <a:srgbClr val="63666A"/>
                </a:solidFill>
              </a:rPr>
              <a:pPr>
                <a:defRPr/>
              </a:pPr>
              <a:t>15</a:t>
            </a:fld>
            <a:endParaRPr lang="en-US" dirty="0">
              <a:solidFill>
                <a:srgbClr val="63666A"/>
              </a:solidFill>
            </a:endParaRPr>
          </a:p>
        </p:txBody>
      </p:sp>
      <p:sp>
        <p:nvSpPr>
          <p:cNvPr id="7" name="Frame 6">
            <a:extLst>
              <a:ext uri="{FF2B5EF4-FFF2-40B4-BE49-F238E27FC236}">
                <a16:creationId xmlns:a16="http://schemas.microsoft.com/office/drawing/2014/main" id="{D74F28D9-AFBD-F045-B5D3-228E3BE68E7E}"/>
              </a:ext>
            </a:extLst>
          </p:cNvPr>
          <p:cNvSpPr/>
          <p:nvPr/>
        </p:nvSpPr>
        <p:spPr bwMode="auto">
          <a:xfrm>
            <a:off x="2473520" y="1340285"/>
            <a:ext cx="4051883" cy="201378"/>
          </a:xfrm>
          <a:prstGeom prst="frame">
            <a:avLst/>
          </a:prstGeom>
          <a:solidFill>
            <a:srgbClr val="FF0000"/>
          </a:solidFill>
          <a:ln w="9525" cap="flat" cmpd="sng" algn="ctr">
            <a:solidFill>
              <a:schemeClr val="accent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168275" marR="0" indent="-168275" algn="ctr" defTabSz="914400" rtl="0" eaLnBrk="1" fontAlgn="base" latinLnBrk="0" hangingPunct="1">
              <a:lnSpc>
                <a:spcPct val="95000"/>
              </a:lnSpc>
              <a:spcBef>
                <a:spcPct val="0"/>
              </a:spcBef>
              <a:spcAft>
                <a:spcPct val="35000"/>
              </a:spcAft>
              <a:buClr>
                <a:schemeClr val="accent1"/>
              </a:buClr>
              <a:buSzTx/>
              <a:buFontTx/>
              <a:buChar char="•"/>
              <a:tabLst/>
            </a:pPr>
            <a:endParaRPr kumimoji="0" lang="en-US" sz="2000" b="0" i="0" u="none" strike="noStrike" cap="none" normalizeH="0" baseline="0">
              <a:ln>
                <a:noFill/>
              </a:ln>
              <a:solidFill>
                <a:schemeClr val="tx1"/>
              </a:solidFill>
              <a:effectLst/>
              <a:latin typeface="Arial" pitchFamily="34" charset="0"/>
              <a:ea typeface="Arial Unicode MS" pitchFamily="34" charset="-128"/>
              <a:cs typeface="Arial Unicode MS" pitchFamily="34" charset="-128"/>
            </a:endParaRPr>
          </a:p>
        </p:txBody>
      </p:sp>
      <p:sp>
        <p:nvSpPr>
          <p:cNvPr id="8" name="Frame 7">
            <a:extLst>
              <a:ext uri="{FF2B5EF4-FFF2-40B4-BE49-F238E27FC236}">
                <a16:creationId xmlns:a16="http://schemas.microsoft.com/office/drawing/2014/main" id="{70BAD81B-F88F-E045-9128-12919EA19BB4}"/>
              </a:ext>
            </a:extLst>
          </p:cNvPr>
          <p:cNvSpPr/>
          <p:nvPr/>
        </p:nvSpPr>
        <p:spPr bwMode="auto">
          <a:xfrm>
            <a:off x="2471262" y="1752371"/>
            <a:ext cx="4051883" cy="182316"/>
          </a:xfrm>
          <a:prstGeom prst="frame">
            <a:avLst/>
          </a:prstGeom>
          <a:solidFill>
            <a:srgbClr val="FF0000"/>
          </a:solidFill>
          <a:ln w="9525" cap="flat" cmpd="sng" algn="ctr">
            <a:solidFill>
              <a:schemeClr val="accent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168275" marR="0" indent="-168275" algn="ctr" defTabSz="914400" rtl="0" eaLnBrk="1" fontAlgn="base" latinLnBrk="0" hangingPunct="1">
              <a:lnSpc>
                <a:spcPct val="95000"/>
              </a:lnSpc>
              <a:spcBef>
                <a:spcPct val="0"/>
              </a:spcBef>
              <a:spcAft>
                <a:spcPct val="35000"/>
              </a:spcAft>
              <a:buClr>
                <a:schemeClr val="accent1"/>
              </a:buClr>
              <a:buSzTx/>
              <a:buFontTx/>
              <a:buChar char="•"/>
              <a:tabLst/>
            </a:pPr>
            <a:endParaRPr kumimoji="0" lang="en-US" sz="2000" b="0" i="0" u="none" strike="noStrike" cap="none" normalizeH="0" baseline="0">
              <a:ln>
                <a:noFill/>
              </a:ln>
              <a:solidFill>
                <a:schemeClr val="tx1"/>
              </a:solidFill>
              <a:effectLst/>
              <a:latin typeface="Arial" pitchFamily="34" charset="0"/>
              <a:ea typeface="Arial Unicode MS" pitchFamily="34" charset="-128"/>
              <a:cs typeface="Arial Unicode MS" pitchFamily="34" charset="-128"/>
            </a:endParaRPr>
          </a:p>
        </p:txBody>
      </p:sp>
      <p:sp>
        <p:nvSpPr>
          <p:cNvPr id="9" name="Frame 8">
            <a:extLst>
              <a:ext uri="{FF2B5EF4-FFF2-40B4-BE49-F238E27FC236}">
                <a16:creationId xmlns:a16="http://schemas.microsoft.com/office/drawing/2014/main" id="{F4D674CC-367C-C54C-B8E5-A66701A270E6}"/>
              </a:ext>
            </a:extLst>
          </p:cNvPr>
          <p:cNvSpPr/>
          <p:nvPr/>
        </p:nvSpPr>
        <p:spPr bwMode="auto">
          <a:xfrm>
            <a:off x="2471262" y="1556853"/>
            <a:ext cx="4051883" cy="182316"/>
          </a:xfrm>
          <a:prstGeom prst="frame">
            <a:avLst/>
          </a:prstGeom>
          <a:solidFill>
            <a:srgbClr val="FF0000"/>
          </a:solidFill>
          <a:ln w="9525" cap="flat" cmpd="sng" algn="ctr">
            <a:solidFill>
              <a:schemeClr val="accent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168275" marR="0" indent="-168275" algn="ctr" defTabSz="914400" rtl="0" eaLnBrk="1" fontAlgn="base" latinLnBrk="0" hangingPunct="1">
              <a:lnSpc>
                <a:spcPct val="95000"/>
              </a:lnSpc>
              <a:spcBef>
                <a:spcPct val="0"/>
              </a:spcBef>
              <a:spcAft>
                <a:spcPct val="35000"/>
              </a:spcAft>
              <a:buClr>
                <a:schemeClr val="accent1"/>
              </a:buClr>
              <a:buSzTx/>
              <a:buFontTx/>
              <a:buChar char="•"/>
              <a:tabLst/>
            </a:pPr>
            <a:endParaRPr kumimoji="0" lang="en-US" sz="2000" b="0" i="0" u="none" strike="noStrike" cap="none" normalizeH="0" baseline="0">
              <a:ln>
                <a:noFill/>
              </a:ln>
              <a:solidFill>
                <a:schemeClr val="tx1"/>
              </a:solidFill>
              <a:effectLst/>
              <a:latin typeface="Arial" pitchFamily="34" charset="0"/>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E5BB66CE-CB9D-A843-84CD-01128FDB2800}"/>
              </a:ext>
            </a:extLst>
          </p:cNvPr>
          <p:cNvSpPr txBox="1"/>
          <p:nvPr/>
        </p:nvSpPr>
        <p:spPr>
          <a:xfrm>
            <a:off x="6525402" y="1298707"/>
            <a:ext cx="1856598" cy="307777"/>
          </a:xfrm>
          <a:prstGeom prst="rect">
            <a:avLst/>
          </a:prstGeom>
          <a:noFill/>
        </p:spPr>
        <p:txBody>
          <a:bodyPr wrap="none" rtlCol="0">
            <a:spAutoFit/>
          </a:bodyPr>
          <a:lstStyle/>
          <a:p>
            <a:r>
              <a:rPr lang="en-US" sz="1400" dirty="0"/>
              <a:t>Metoprolol Succinate</a:t>
            </a:r>
          </a:p>
        </p:txBody>
      </p:sp>
      <p:sp>
        <p:nvSpPr>
          <p:cNvPr id="11" name="Rectangle 10">
            <a:extLst>
              <a:ext uri="{FF2B5EF4-FFF2-40B4-BE49-F238E27FC236}">
                <a16:creationId xmlns:a16="http://schemas.microsoft.com/office/drawing/2014/main" id="{13C62279-7703-5A4E-AFFB-0D3D44639EF5}"/>
              </a:ext>
            </a:extLst>
          </p:cNvPr>
          <p:cNvSpPr/>
          <p:nvPr/>
        </p:nvSpPr>
        <p:spPr>
          <a:xfrm>
            <a:off x="6525402" y="1730415"/>
            <a:ext cx="979755" cy="307777"/>
          </a:xfrm>
          <a:prstGeom prst="rect">
            <a:avLst/>
          </a:prstGeom>
        </p:spPr>
        <p:txBody>
          <a:bodyPr wrap="none">
            <a:spAutoFit/>
          </a:bodyPr>
          <a:lstStyle/>
          <a:p>
            <a:r>
              <a:rPr lang="en-US" sz="1400" dirty="0"/>
              <a:t>Metformin</a:t>
            </a:r>
          </a:p>
        </p:txBody>
      </p:sp>
      <p:sp>
        <p:nvSpPr>
          <p:cNvPr id="12" name="TextBox 11">
            <a:extLst>
              <a:ext uri="{FF2B5EF4-FFF2-40B4-BE49-F238E27FC236}">
                <a16:creationId xmlns:a16="http://schemas.microsoft.com/office/drawing/2014/main" id="{B99B9B47-9027-244D-B9D6-1E9A2C474592}"/>
              </a:ext>
            </a:extLst>
          </p:cNvPr>
          <p:cNvSpPr txBox="1"/>
          <p:nvPr/>
        </p:nvSpPr>
        <p:spPr>
          <a:xfrm>
            <a:off x="6525401" y="1509415"/>
            <a:ext cx="1159292" cy="307777"/>
          </a:xfrm>
          <a:prstGeom prst="rect">
            <a:avLst/>
          </a:prstGeom>
          <a:noFill/>
        </p:spPr>
        <p:txBody>
          <a:bodyPr wrap="none" rtlCol="0">
            <a:spAutoFit/>
          </a:bodyPr>
          <a:lstStyle/>
          <a:p>
            <a:r>
              <a:rPr lang="en-US" sz="1400" dirty="0"/>
              <a:t>Omeprazole</a:t>
            </a:r>
          </a:p>
        </p:txBody>
      </p:sp>
    </p:spTree>
    <p:extLst>
      <p:ext uri="{BB962C8B-B14F-4D97-AF65-F5344CB8AC3E}">
        <p14:creationId xmlns:p14="http://schemas.microsoft.com/office/powerpoint/2010/main" val="41289033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B799-058D-564E-A3B8-7389377FA2DE}"/>
              </a:ext>
            </a:extLst>
          </p:cNvPr>
          <p:cNvSpPr>
            <a:spLocks noGrp="1"/>
          </p:cNvSpPr>
          <p:nvPr>
            <p:ph type="title"/>
          </p:nvPr>
        </p:nvSpPr>
        <p:spPr/>
        <p:txBody>
          <a:bodyPr/>
          <a:lstStyle/>
          <a:p>
            <a:r>
              <a:rPr lang="en-US" dirty="0"/>
              <a:t>Categorical CNN Metrics</a:t>
            </a:r>
          </a:p>
        </p:txBody>
      </p:sp>
      <p:pic>
        <p:nvPicPr>
          <p:cNvPr id="6" name="Content Placeholder 5">
            <a:extLst>
              <a:ext uri="{FF2B5EF4-FFF2-40B4-BE49-F238E27FC236}">
                <a16:creationId xmlns:a16="http://schemas.microsoft.com/office/drawing/2014/main" id="{BB308010-B6E5-0C4C-AFFC-1621EED8CB40}"/>
              </a:ext>
            </a:extLst>
          </p:cNvPr>
          <p:cNvPicPr>
            <a:picLocks noGrp="1" noChangeAspect="1"/>
          </p:cNvPicPr>
          <p:nvPr>
            <p:ph idx="1"/>
          </p:nvPr>
        </p:nvPicPr>
        <p:blipFill>
          <a:blip r:embed="rId2"/>
          <a:stretch>
            <a:fillRect/>
          </a:stretch>
        </p:blipFill>
        <p:spPr>
          <a:xfrm>
            <a:off x="455613" y="998289"/>
            <a:ext cx="5404388" cy="3481431"/>
          </a:xfrm>
        </p:spPr>
      </p:pic>
      <p:sp>
        <p:nvSpPr>
          <p:cNvPr id="4" name="Slide Number Placeholder 3">
            <a:extLst>
              <a:ext uri="{FF2B5EF4-FFF2-40B4-BE49-F238E27FC236}">
                <a16:creationId xmlns:a16="http://schemas.microsoft.com/office/drawing/2014/main" id="{A0CEA67E-81AC-B74E-9F5E-7B22070496B4}"/>
              </a:ext>
            </a:extLst>
          </p:cNvPr>
          <p:cNvSpPr>
            <a:spLocks noGrp="1"/>
          </p:cNvSpPr>
          <p:nvPr>
            <p:ph type="sldNum" sz="quarter" idx="10"/>
          </p:nvPr>
        </p:nvSpPr>
        <p:spPr/>
        <p:txBody>
          <a:bodyPr/>
          <a:lstStyle/>
          <a:p>
            <a:pPr>
              <a:defRPr/>
            </a:pPr>
            <a:fld id="{64DF5B86-1ABD-4303-BF09-AE009693E5ED}" type="slidenum">
              <a:rPr lang="en-US" smtClean="0">
                <a:solidFill>
                  <a:srgbClr val="63666A"/>
                </a:solidFill>
              </a:rPr>
              <a:pPr>
                <a:defRPr/>
              </a:pPr>
              <a:t>16</a:t>
            </a:fld>
            <a:endParaRPr lang="en-US" dirty="0">
              <a:solidFill>
                <a:srgbClr val="63666A"/>
              </a:solidFill>
            </a:endParaRPr>
          </a:p>
        </p:txBody>
      </p:sp>
      <p:sp>
        <p:nvSpPr>
          <p:cNvPr id="7" name="Frame 6">
            <a:extLst>
              <a:ext uri="{FF2B5EF4-FFF2-40B4-BE49-F238E27FC236}">
                <a16:creationId xmlns:a16="http://schemas.microsoft.com/office/drawing/2014/main" id="{D74F28D9-AFBD-F045-B5D3-228E3BE68E7E}"/>
              </a:ext>
            </a:extLst>
          </p:cNvPr>
          <p:cNvSpPr/>
          <p:nvPr/>
        </p:nvSpPr>
        <p:spPr bwMode="auto">
          <a:xfrm>
            <a:off x="1808118" y="1407397"/>
            <a:ext cx="4051883" cy="201378"/>
          </a:xfrm>
          <a:prstGeom prst="frame">
            <a:avLst/>
          </a:prstGeom>
          <a:solidFill>
            <a:srgbClr val="FF0000"/>
          </a:solidFill>
          <a:ln w="9525" cap="flat" cmpd="sng" algn="ctr">
            <a:solidFill>
              <a:schemeClr val="accent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168275" marR="0" indent="-168275" algn="ctr" defTabSz="914400" rtl="0" eaLnBrk="1" fontAlgn="base" latinLnBrk="0" hangingPunct="1">
              <a:lnSpc>
                <a:spcPct val="95000"/>
              </a:lnSpc>
              <a:spcBef>
                <a:spcPct val="0"/>
              </a:spcBef>
              <a:spcAft>
                <a:spcPct val="35000"/>
              </a:spcAft>
              <a:buClr>
                <a:schemeClr val="accent1"/>
              </a:buClr>
              <a:buSzTx/>
              <a:buFontTx/>
              <a:buChar char="•"/>
              <a:tabLst/>
            </a:pPr>
            <a:endParaRPr kumimoji="0" lang="en-US" sz="2000" b="0" i="0" u="none" strike="noStrike" cap="none" normalizeH="0" baseline="0">
              <a:ln>
                <a:noFill/>
              </a:ln>
              <a:solidFill>
                <a:schemeClr val="tx1"/>
              </a:solidFill>
              <a:effectLst/>
              <a:latin typeface="Arial" pitchFamily="34" charset="0"/>
              <a:ea typeface="Arial Unicode MS" pitchFamily="34" charset="-128"/>
              <a:cs typeface="Arial Unicode MS" pitchFamily="34" charset="-128"/>
            </a:endParaRPr>
          </a:p>
        </p:txBody>
      </p:sp>
      <p:sp>
        <p:nvSpPr>
          <p:cNvPr id="8" name="Frame 7">
            <a:extLst>
              <a:ext uri="{FF2B5EF4-FFF2-40B4-BE49-F238E27FC236}">
                <a16:creationId xmlns:a16="http://schemas.microsoft.com/office/drawing/2014/main" id="{70BAD81B-F88F-E045-9128-12919EA19BB4}"/>
              </a:ext>
            </a:extLst>
          </p:cNvPr>
          <p:cNvSpPr/>
          <p:nvPr/>
        </p:nvSpPr>
        <p:spPr bwMode="auto">
          <a:xfrm>
            <a:off x="1808117" y="1852056"/>
            <a:ext cx="4051883" cy="182316"/>
          </a:xfrm>
          <a:prstGeom prst="frame">
            <a:avLst/>
          </a:prstGeom>
          <a:solidFill>
            <a:srgbClr val="FF0000"/>
          </a:solidFill>
          <a:ln w="9525" cap="flat" cmpd="sng" algn="ctr">
            <a:solidFill>
              <a:schemeClr val="accent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168275" marR="0" indent="-168275" algn="ctr" defTabSz="914400" rtl="0" eaLnBrk="1" fontAlgn="base" latinLnBrk="0" hangingPunct="1">
              <a:lnSpc>
                <a:spcPct val="95000"/>
              </a:lnSpc>
              <a:spcBef>
                <a:spcPct val="0"/>
              </a:spcBef>
              <a:spcAft>
                <a:spcPct val="35000"/>
              </a:spcAft>
              <a:buClr>
                <a:schemeClr val="accent1"/>
              </a:buClr>
              <a:buSzTx/>
              <a:buFontTx/>
              <a:buChar char="•"/>
              <a:tabLst/>
            </a:pPr>
            <a:endParaRPr kumimoji="0" lang="en-US" sz="2000" b="0" i="0" u="none" strike="noStrike" cap="none" normalizeH="0" baseline="0">
              <a:ln>
                <a:noFill/>
              </a:ln>
              <a:solidFill>
                <a:schemeClr val="tx1"/>
              </a:solidFill>
              <a:effectLst/>
              <a:latin typeface="Arial" pitchFamily="34" charset="0"/>
              <a:ea typeface="Arial Unicode MS" pitchFamily="34" charset="-128"/>
              <a:cs typeface="Arial Unicode MS" pitchFamily="34" charset="-128"/>
            </a:endParaRPr>
          </a:p>
        </p:txBody>
      </p:sp>
      <p:sp>
        <p:nvSpPr>
          <p:cNvPr id="9" name="Frame 8">
            <a:extLst>
              <a:ext uri="{FF2B5EF4-FFF2-40B4-BE49-F238E27FC236}">
                <a16:creationId xmlns:a16="http://schemas.microsoft.com/office/drawing/2014/main" id="{F4D674CC-367C-C54C-B8E5-A66701A270E6}"/>
              </a:ext>
            </a:extLst>
          </p:cNvPr>
          <p:cNvSpPr/>
          <p:nvPr/>
        </p:nvSpPr>
        <p:spPr bwMode="auto">
          <a:xfrm>
            <a:off x="1808117" y="2277654"/>
            <a:ext cx="4051883" cy="182316"/>
          </a:xfrm>
          <a:prstGeom prst="frame">
            <a:avLst/>
          </a:prstGeom>
          <a:solidFill>
            <a:srgbClr val="FF0000"/>
          </a:solidFill>
          <a:ln w="9525" cap="flat" cmpd="sng" algn="ctr">
            <a:solidFill>
              <a:schemeClr val="accent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168275" marR="0" indent="-168275" algn="ctr" defTabSz="914400" rtl="0" eaLnBrk="1" fontAlgn="base" latinLnBrk="0" hangingPunct="1">
              <a:lnSpc>
                <a:spcPct val="95000"/>
              </a:lnSpc>
              <a:spcBef>
                <a:spcPct val="0"/>
              </a:spcBef>
              <a:spcAft>
                <a:spcPct val="35000"/>
              </a:spcAft>
              <a:buClr>
                <a:schemeClr val="accent1"/>
              </a:buClr>
              <a:buSzTx/>
              <a:buFontTx/>
              <a:buChar char="•"/>
              <a:tabLst/>
            </a:pPr>
            <a:endParaRPr kumimoji="0" lang="en-US" sz="2000" b="0" i="0" u="none" strike="noStrike" cap="none" normalizeH="0" baseline="0">
              <a:ln>
                <a:noFill/>
              </a:ln>
              <a:solidFill>
                <a:schemeClr val="tx1"/>
              </a:solidFill>
              <a:effectLst/>
              <a:latin typeface="Arial" pitchFamily="34" charset="0"/>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E5BB66CE-CB9D-A843-84CD-01128FDB2800}"/>
              </a:ext>
            </a:extLst>
          </p:cNvPr>
          <p:cNvSpPr txBox="1"/>
          <p:nvPr/>
        </p:nvSpPr>
        <p:spPr>
          <a:xfrm>
            <a:off x="5860000" y="1365819"/>
            <a:ext cx="1856598" cy="307777"/>
          </a:xfrm>
          <a:prstGeom prst="rect">
            <a:avLst/>
          </a:prstGeom>
          <a:noFill/>
        </p:spPr>
        <p:txBody>
          <a:bodyPr wrap="none" rtlCol="0">
            <a:spAutoFit/>
          </a:bodyPr>
          <a:lstStyle/>
          <a:p>
            <a:r>
              <a:rPr lang="en-US" sz="1400" dirty="0"/>
              <a:t>Metoprolol Succinate</a:t>
            </a:r>
          </a:p>
        </p:txBody>
      </p:sp>
      <p:sp>
        <p:nvSpPr>
          <p:cNvPr id="11" name="Rectangle 10">
            <a:extLst>
              <a:ext uri="{FF2B5EF4-FFF2-40B4-BE49-F238E27FC236}">
                <a16:creationId xmlns:a16="http://schemas.microsoft.com/office/drawing/2014/main" id="{13C62279-7703-5A4E-AFFB-0D3D44639EF5}"/>
              </a:ext>
            </a:extLst>
          </p:cNvPr>
          <p:cNvSpPr/>
          <p:nvPr/>
        </p:nvSpPr>
        <p:spPr>
          <a:xfrm>
            <a:off x="5860000" y="1797527"/>
            <a:ext cx="979755" cy="307777"/>
          </a:xfrm>
          <a:prstGeom prst="rect">
            <a:avLst/>
          </a:prstGeom>
        </p:spPr>
        <p:txBody>
          <a:bodyPr wrap="none">
            <a:spAutoFit/>
          </a:bodyPr>
          <a:lstStyle/>
          <a:p>
            <a:r>
              <a:rPr lang="en-US" sz="1400" dirty="0"/>
              <a:t>Metformin</a:t>
            </a:r>
          </a:p>
        </p:txBody>
      </p:sp>
      <p:sp>
        <p:nvSpPr>
          <p:cNvPr id="12" name="TextBox 11">
            <a:extLst>
              <a:ext uri="{FF2B5EF4-FFF2-40B4-BE49-F238E27FC236}">
                <a16:creationId xmlns:a16="http://schemas.microsoft.com/office/drawing/2014/main" id="{B99B9B47-9027-244D-B9D6-1E9A2C474592}"/>
              </a:ext>
            </a:extLst>
          </p:cNvPr>
          <p:cNvSpPr txBox="1"/>
          <p:nvPr/>
        </p:nvSpPr>
        <p:spPr>
          <a:xfrm>
            <a:off x="5860000" y="2221537"/>
            <a:ext cx="1159292" cy="307777"/>
          </a:xfrm>
          <a:prstGeom prst="rect">
            <a:avLst/>
          </a:prstGeom>
          <a:noFill/>
        </p:spPr>
        <p:txBody>
          <a:bodyPr wrap="none" rtlCol="0">
            <a:spAutoFit/>
          </a:bodyPr>
          <a:lstStyle/>
          <a:p>
            <a:r>
              <a:rPr lang="en-US" sz="1400" dirty="0"/>
              <a:t>Omeprazole</a:t>
            </a:r>
          </a:p>
        </p:txBody>
      </p:sp>
    </p:spTree>
    <p:extLst>
      <p:ext uri="{BB962C8B-B14F-4D97-AF65-F5344CB8AC3E}">
        <p14:creationId xmlns:p14="http://schemas.microsoft.com/office/powerpoint/2010/main" val="15142165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9A80-7BB3-514B-B852-F833DF1ED6F0}"/>
              </a:ext>
            </a:extLst>
          </p:cNvPr>
          <p:cNvSpPr>
            <a:spLocks noGrp="1"/>
          </p:cNvSpPr>
          <p:nvPr>
            <p:ph type="title"/>
          </p:nvPr>
        </p:nvSpPr>
        <p:spPr/>
        <p:txBody>
          <a:bodyPr/>
          <a:lstStyle/>
          <a:p>
            <a:r>
              <a:rPr lang="en-US" dirty="0"/>
              <a:t>Example Prediction from Categorical CNN</a:t>
            </a:r>
          </a:p>
        </p:txBody>
      </p:sp>
      <p:pic>
        <p:nvPicPr>
          <p:cNvPr id="6" name="Content Placeholder 5">
            <a:extLst>
              <a:ext uri="{FF2B5EF4-FFF2-40B4-BE49-F238E27FC236}">
                <a16:creationId xmlns:a16="http://schemas.microsoft.com/office/drawing/2014/main" id="{DAA985C5-955D-ED44-9F9A-6A7D3E3DF980}"/>
              </a:ext>
            </a:extLst>
          </p:cNvPr>
          <p:cNvPicPr>
            <a:picLocks noGrp="1" noChangeAspect="1"/>
          </p:cNvPicPr>
          <p:nvPr>
            <p:ph idx="1"/>
          </p:nvPr>
        </p:nvPicPr>
        <p:blipFill>
          <a:blip r:embed="rId2"/>
          <a:stretch>
            <a:fillRect/>
          </a:stretch>
        </p:blipFill>
        <p:spPr>
          <a:xfrm>
            <a:off x="232926" y="1333851"/>
            <a:ext cx="3657599" cy="2743200"/>
          </a:xfrm>
        </p:spPr>
      </p:pic>
      <p:sp>
        <p:nvSpPr>
          <p:cNvPr id="4" name="Slide Number Placeholder 3">
            <a:extLst>
              <a:ext uri="{FF2B5EF4-FFF2-40B4-BE49-F238E27FC236}">
                <a16:creationId xmlns:a16="http://schemas.microsoft.com/office/drawing/2014/main" id="{78DB8B27-0A54-0347-9035-13B35747B2EF}"/>
              </a:ext>
            </a:extLst>
          </p:cNvPr>
          <p:cNvSpPr>
            <a:spLocks noGrp="1"/>
          </p:cNvSpPr>
          <p:nvPr>
            <p:ph type="sldNum" sz="quarter" idx="10"/>
          </p:nvPr>
        </p:nvSpPr>
        <p:spPr/>
        <p:txBody>
          <a:bodyPr/>
          <a:lstStyle/>
          <a:p>
            <a:pPr>
              <a:defRPr/>
            </a:pPr>
            <a:fld id="{64DF5B86-1ABD-4303-BF09-AE009693E5ED}" type="slidenum">
              <a:rPr lang="en-US" smtClean="0">
                <a:solidFill>
                  <a:srgbClr val="63666A"/>
                </a:solidFill>
              </a:rPr>
              <a:pPr>
                <a:defRPr/>
              </a:pPr>
              <a:t>17</a:t>
            </a:fld>
            <a:endParaRPr lang="en-US" dirty="0">
              <a:solidFill>
                <a:srgbClr val="63666A"/>
              </a:solidFill>
            </a:endParaRPr>
          </a:p>
        </p:txBody>
      </p:sp>
      <p:pic>
        <p:nvPicPr>
          <p:cNvPr id="10" name="Picture 9">
            <a:extLst>
              <a:ext uri="{FF2B5EF4-FFF2-40B4-BE49-F238E27FC236}">
                <a16:creationId xmlns:a16="http://schemas.microsoft.com/office/drawing/2014/main" id="{96C75162-625C-414F-80A8-CFC3F9B65A95}"/>
              </a:ext>
            </a:extLst>
          </p:cNvPr>
          <p:cNvPicPr>
            <a:picLocks noChangeAspect="1"/>
          </p:cNvPicPr>
          <p:nvPr/>
        </p:nvPicPr>
        <p:blipFill>
          <a:blip r:embed="rId3"/>
          <a:stretch>
            <a:fillRect/>
          </a:stretch>
        </p:blipFill>
        <p:spPr>
          <a:xfrm>
            <a:off x="3991032" y="1039591"/>
            <a:ext cx="4811816" cy="3037459"/>
          </a:xfrm>
          <a:prstGeom prst="rect">
            <a:avLst/>
          </a:prstGeom>
        </p:spPr>
      </p:pic>
      <p:sp>
        <p:nvSpPr>
          <p:cNvPr id="12" name="TextBox 11">
            <a:extLst>
              <a:ext uri="{FF2B5EF4-FFF2-40B4-BE49-F238E27FC236}">
                <a16:creationId xmlns:a16="http://schemas.microsoft.com/office/drawing/2014/main" id="{F00120AA-9526-2642-A167-8BB23C449B9C}"/>
              </a:ext>
            </a:extLst>
          </p:cNvPr>
          <p:cNvSpPr txBox="1"/>
          <p:nvPr/>
        </p:nvSpPr>
        <p:spPr>
          <a:xfrm>
            <a:off x="1597518" y="4135664"/>
            <a:ext cx="697627" cy="369332"/>
          </a:xfrm>
          <a:prstGeom prst="rect">
            <a:avLst/>
          </a:prstGeom>
          <a:noFill/>
        </p:spPr>
        <p:txBody>
          <a:bodyPr wrap="none" rtlCol="0">
            <a:spAutoFit/>
          </a:bodyPr>
          <a:lstStyle/>
          <a:p>
            <a:r>
              <a:rPr lang="en-US" dirty="0">
                <a:solidFill>
                  <a:srgbClr val="0070C0"/>
                </a:solidFill>
              </a:rPr>
              <a:t>Input</a:t>
            </a:r>
          </a:p>
        </p:txBody>
      </p:sp>
      <p:sp>
        <p:nvSpPr>
          <p:cNvPr id="13" name="TextBox 12">
            <a:extLst>
              <a:ext uri="{FF2B5EF4-FFF2-40B4-BE49-F238E27FC236}">
                <a16:creationId xmlns:a16="http://schemas.microsoft.com/office/drawing/2014/main" id="{9426D309-84B7-F14B-A74D-3FB71F9941FE}"/>
              </a:ext>
            </a:extLst>
          </p:cNvPr>
          <p:cNvSpPr txBox="1"/>
          <p:nvPr/>
        </p:nvSpPr>
        <p:spPr>
          <a:xfrm>
            <a:off x="5958358" y="4135664"/>
            <a:ext cx="877163" cy="369332"/>
          </a:xfrm>
          <a:prstGeom prst="rect">
            <a:avLst/>
          </a:prstGeom>
          <a:noFill/>
        </p:spPr>
        <p:txBody>
          <a:bodyPr wrap="none" rtlCol="0">
            <a:spAutoFit/>
          </a:bodyPr>
          <a:lstStyle/>
          <a:p>
            <a:r>
              <a:rPr lang="en-US" dirty="0">
                <a:solidFill>
                  <a:srgbClr val="0070C0"/>
                </a:solidFill>
              </a:rPr>
              <a:t>Output</a:t>
            </a:r>
          </a:p>
        </p:txBody>
      </p:sp>
    </p:spTree>
    <p:extLst>
      <p:ext uri="{BB962C8B-B14F-4D97-AF65-F5344CB8AC3E}">
        <p14:creationId xmlns:p14="http://schemas.microsoft.com/office/powerpoint/2010/main" val="272953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D029-0B47-9143-B37A-1F8618AFCF48}"/>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EE384B70-1265-DB4B-8083-74229DBCFEC7}"/>
              </a:ext>
            </a:extLst>
          </p:cNvPr>
          <p:cNvSpPr>
            <a:spLocks noGrp="1"/>
          </p:cNvSpPr>
          <p:nvPr>
            <p:ph idx="1"/>
          </p:nvPr>
        </p:nvSpPr>
        <p:spPr>
          <a:xfrm>
            <a:off x="457200" y="720331"/>
            <a:ext cx="8228013" cy="909734"/>
          </a:xfrm>
        </p:spPr>
        <p:txBody>
          <a:bodyPr/>
          <a:lstStyle/>
          <a:p>
            <a:r>
              <a:rPr lang="en-US" dirty="0"/>
              <a:t>Leverage machine learning for pill verification in pharmaceutical factory to enable automation.</a:t>
            </a:r>
          </a:p>
        </p:txBody>
      </p:sp>
      <p:sp>
        <p:nvSpPr>
          <p:cNvPr id="4" name="Slide Number Placeholder 3">
            <a:extLst>
              <a:ext uri="{FF2B5EF4-FFF2-40B4-BE49-F238E27FC236}">
                <a16:creationId xmlns:a16="http://schemas.microsoft.com/office/drawing/2014/main" id="{D2656795-3145-2548-9B22-77E2CB326F37}"/>
              </a:ext>
            </a:extLst>
          </p:cNvPr>
          <p:cNvSpPr>
            <a:spLocks noGrp="1"/>
          </p:cNvSpPr>
          <p:nvPr>
            <p:ph type="sldNum" sz="quarter" idx="10"/>
          </p:nvPr>
        </p:nvSpPr>
        <p:spPr/>
        <p:txBody>
          <a:bodyPr/>
          <a:lstStyle/>
          <a:p>
            <a:pPr>
              <a:defRPr/>
            </a:pPr>
            <a:fld id="{64DF5B86-1ABD-4303-BF09-AE009693E5ED}" type="slidenum">
              <a:rPr lang="en-US" smtClean="0">
                <a:solidFill>
                  <a:srgbClr val="63666A"/>
                </a:solidFill>
              </a:rPr>
              <a:pPr>
                <a:defRPr/>
              </a:pPr>
              <a:t>2</a:t>
            </a:fld>
            <a:endParaRPr lang="en-US" dirty="0">
              <a:solidFill>
                <a:srgbClr val="63666A"/>
              </a:solidFill>
            </a:endParaRPr>
          </a:p>
        </p:txBody>
      </p:sp>
      <p:sp>
        <p:nvSpPr>
          <p:cNvPr id="6" name="Oval 5">
            <a:extLst>
              <a:ext uri="{FF2B5EF4-FFF2-40B4-BE49-F238E27FC236}">
                <a16:creationId xmlns:a16="http://schemas.microsoft.com/office/drawing/2014/main" id="{3ABF11DE-73C1-DC47-9BAB-EEBA9596251F}"/>
              </a:ext>
            </a:extLst>
          </p:cNvPr>
          <p:cNvSpPr/>
          <p:nvPr/>
        </p:nvSpPr>
        <p:spPr bwMode="auto">
          <a:xfrm>
            <a:off x="3529212" y="2120730"/>
            <a:ext cx="2144143" cy="1592051"/>
          </a:xfrm>
          <a:prstGeom prst="ellipse">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none" lIns="0" tIns="0" rIns="0" bIns="0" numCol="1" rtlCol="0" anchor="ctr" anchorCtr="0" compatLnSpc="1">
            <a:prstTxWarp prst="textNoShape">
              <a:avLst/>
            </a:prstTxWarp>
          </a:bodyPr>
          <a:lstStyle/>
          <a:p>
            <a:pPr marR="0" algn="ctr" defTabSz="914400" rtl="0" eaLnBrk="1" fontAlgn="base" latinLnBrk="0" hangingPunct="1">
              <a:lnSpc>
                <a:spcPct val="95000"/>
              </a:lnSpc>
              <a:spcBef>
                <a:spcPct val="0"/>
              </a:spcBef>
              <a:spcAft>
                <a:spcPct val="35000"/>
              </a:spcAft>
              <a:buClr>
                <a:schemeClr val="accent1"/>
              </a:buClr>
              <a:buSzTx/>
              <a:tabLst/>
            </a:pPr>
            <a:r>
              <a:rPr lang="en-US" sz="1700" dirty="0">
                <a:solidFill>
                  <a:schemeClr val="bg1"/>
                </a:solidFill>
                <a:latin typeface="Arial" pitchFamily="34" charset="0"/>
                <a:ea typeface="Arial Unicode MS" pitchFamily="34" charset="-128"/>
                <a:cs typeface="Arial Unicode MS" pitchFamily="34" charset="-128"/>
              </a:rPr>
              <a:t>Metoprolol Succinate</a:t>
            </a:r>
            <a:r>
              <a:rPr kumimoji="0" lang="en-US" sz="1700" b="0" i="0" u="none" strike="noStrike" cap="none" normalizeH="0" baseline="0" dirty="0">
                <a:ln>
                  <a:noFill/>
                </a:ln>
                <a:solidFill>
                  <a:schemeClr val="bg1"/>
                </a:solidFill>
                <a:effectLst/>
                <a:latin typeface="Arial" pitchFamily="34" charset="0"/>
                <a:ea typeface="Arial Unicode MS" pitchFamily="34" charset="-128"/>
                <a:cs typeface="Arial Unicode MS" pitchFamily="34" charset="-128"/>
              </a:rPr>
              <a:t> </a:t>
            </a:r>
          </a:p>
          <a:p>
            <a:pPr marR="0" algn="ctr" defTabSz="914400" rtl="0" eaLnBrk="1" fontAlgn="base" latinLnBrk="0" hangingPunct="1">
              <a:lnSpc>
                <a:spcPct val="95000"/>
              </a:lnSpc>
              <a:spcBef>
                <a:spcPct val="0"/>
              </a:spcBef>
              <a:spcAft>
                <a:spcPct val="35000"/>
              </a:spcAft>
              <a:buClr>
                <a:schemeClr val="accent1"/>
              </a:buClr>
              <a:buSzTx/>
              <a:tabLst/>
            </a:pPr>
            <a:r>
              <a:rPr kumimoji="0" lang="en-US" sz="1700" b="0" i="0" u="none" strike="noStrike" cap="none" normalizeH="0" baseline="0" dirty="0">
                <a:ln>
                  <a:noFill/>
                </a:ln>
                <a:solidFill>
                  <a:schemeClr val="bg1"/>
                </a:solidFill>
                <a:effectLst/>
                <a:latin typeface="Arial" pitchFamily="34" charset="0"/>
                <a:ea typeface="Arial Unicode MS" pitchFamily="34" charset="-128"/>
                <a:cs typeface="Arial Unicode MS" pitchFamily="34" charset="-128"/>
              </a:rPr>
              <a:t>Detection</a:t>
            </a:r>
            <a:r>
              <a:rPr lang="en-US" sz="1700" dirty="0">
                <a:solidFill>
                  <a:schemeClr val="bg1"/>
                </a:solidFill>
                <a:latin typeface="Arial" pitchFamily="34" charset="0"/>
                <a:ea typeface="Arial Unicode MS" pitchFamily="34" charset="-128"/>
                <a:cs typeface="Arial Unicode MS" pitchFamily="34" charset="-128"/>
              </a:rPr>
              <a:t> </a:t>
            </a:r>
            <a:r>
              <a:rPr kumimoji="0" lang="en-US" sz="1700" b="0" i="0" u="none" strike="noStrike" cap="none" normalizeH="0" baseline="0" dirty="0">
                <a:ln>
                  <a:noFill/>
                </a:ln>
                <a:solidFill>
                  <a:schemeClr val="bg1"/>
                </a:solidFill>
                <a:effectLst/>
                <a:latin typeface="Arial" pitchFamily="34" charset="0"/>
                <a:ea typeface="Arial Unicode MS" pitchFamily="34" charset="-128"/>
                <a:cs typeface="Arial Unicode MS" pitchFamily="34" charset="-128"/>
              </a:rPr>
              <a:t>Model</a:t>
            </a:r>
          </a:p>
        </p:txBody>
      </p:sp>
      <p:sp>
        <p:nvSpPr>
          <p:cNvPr id="7" name="TextBox 6">
            <a:extLst>
              <a:ext uri="{FF2B5EF4-FFF2-40B4-BE49-F238E27FC236}">
                <a16:creationId xmlns:a16="http://schemas.microsoft.com/office/drawing/2014/main" id="{95F7601C-6789-FF46-9353-4203672BF775}"/>
              </a:ext>
            </a:extLst>
          </p:cNvPr>
          <p:cNvSpPr txBox="1"/>
          <p:nvPr/>
        </p:nvSpPr>
        <p:spPr>
          <a:xfrm>
            <a:off x="333706" y="3795697"/>
            <a:ext cx="2941831" cy="369332"/>
          </a:xfrm>
          <a:prstGeom prst="rect">
            <a:avLst/>
          </a:prstGeom>
          <a:noFill/>
        </p:spPr>
        <p:txBody>
          <a:bodyPr wrap="none" rtlCol="0">
            <a:spAutoFit/>
          </a:bodyPr>
          <a:lstStyle/>
          <a:p>
            <a:r>
              <a:rPr lang="en-US" dirty="0"/>
              <a:t>Image from factory camera</a:t>
            </a:r>
          </a:p>
        </p:txBody>
      </p:sp>
      <p:sp>
        <p:nvSpPr>
          <p:cNvPr id="8" name="Right Arrow 7">
            <a:extLst>
              <a:ext uri="{FF2B5EF4-FFF2-40B4-BE49-F238E27FC236}">
                <a16:creationId xmlns:a16="http://schemas.microsoft.com/office/drawing/2014/main" id="{82E86B83-D28A-5247-864E-09ED939BABF7}"/>
              </a:ext>
            </a:extLst>
          </p:cNvPr>
          <p:cNvSpPr/>
          <p:nvPr/>
        </p:nvSpPr>
        <p:spPr bwMode="auto">
          <a:xfrm>
            <a:off x="2994138" y="2770870"/>
            <a:ext cx="379600" cy="291773"/>
          </a:xfrm>
          <a:prstGeom prst="rightArrow">
            <a:avLst/>
          </a:prstGeom>
          <a:ln>
            <a:headEnd type="none" w="med" len="med"/>
            <a:tailEnd type="none" w="med" len="med"/>
          </a:ln>
          <a:extLst/>
        </p:spPr>
        <p:style>
          <a:lnRef idx="2">
            <a:schemeClr val="accent4">
              <a:shade val="50000"/>
            </a:schemeClr>
          </a:lnRef>
          <a:fillRef idx="1">
            <a:schemeClr val="accent4"/>
          </a:fillRef>
          <a:effectRef idx="0">
            <a:schemeClr val="accent4"/>
          </a:effectRef>
          <a:fontRef idx="minor">
            <a:schemeClr val="lt1"/>
          </a:fontRef>
        </p:style>
        <p:txBody>
          <a:bodyPr vert="horz" wrap="none" lIns="0" tIns="0" rIns="0" bIns="0" numCol="1" rtlCol="0" anchor="ctr" anchorCtr="0" compatLnSpc="1">
            <a:prstTxWarp prst="textNoShape">
              <a:avLst/>
            </a:prstTxWarp>
          </a:bodyPr>
          <a:lstStyle/>
          <a:p>
            <a:pPr marL="168275" marR="0" indent="-168275" algn="ctr" defTabSz="914400" rtl="0" eaLnBrk="1" fontAlgn="base" latinLnBrk="0" hangingPunct="1">
              <a:lnSpc>
                <a:spcPct val="95000"/>
              </a:lnSpc>
              <a:spcBef>
                <a:spcPct val="0"/>
              </a:spcBef>
              <a:spcAft>
                <a:spcPct val="35000"/>
              </a:spcAft>
              <a:buClr>
                <a:schemeClr val="accent1"/>
              </a:buClr>
              <a:buSzTx/>
              <a:buFontTx/>
              <a:buChar char="•"/>
              <a:tabLst/>
            </a:pPr>
            <a:endParaRPr kumimoji="0" lang="en-US" sz="2000" b="0" i="0" u="none" strike="noStrike" cap="none" normalizeH="0" baseline="0" dirty="0">
              <a:ln>
                <a:noFill/>
              </a:ln>
              <a:solidFill>
                <a:schemeClr val="tx1"/>
              </a:solidFill>
              <a:effectLst/>
              <a:latin typeface="Arial" pitchFamily="34" charset="0"/>
              <a:ea typeface="Arial Unicode MS" pitchFamily="34" charset="-128"/>
              <a:cs typeface="Arial Unicode MS" pitchFamily="34" charset="-128"/>
            </a:endParaRPr>
          </a:p>
        </p:txBody>
      </p:sp>
      <p:sp>
        <p:nvSpPr>
          <p:cNvPr id="9" name="Right Arrow 8">
            <a:extLst>
              <a:ext uri="{FF2B5EF4-FFF2-40B4-BE49-F238E27FC236}">
                <a16:creationId xmlns:a16="http://schemas.microsoft.com/office/drawing/2014/main" id="{9C6A5AC4-A333-8746-8D4D-D21B73F6434B}"/>
              </a:ext>
            </a:extLst>
          </p:cNvPr>
          <p:cNvSpPr/>
          <p:nvPr/>
        </p:nvSpPr>
        <p:spPr bwMode="auto">
          <a:xfrm>
            <a:off x="5794189" y="2770870"/>
            <a:ext cx="379600" cy="291773"/>
          </a:xfrm>
          <a:prstGeom prst="rightArrow">
            <a:avLst/>
          </a:prstGeom>
          <a:ln>
            <a:headEnd type="none" w="med" len="med"/>
            <a:tailEnd type="none" w="med" len="med"/>
          </a:ln>
          <a:extLst/>
        </p:spPr>
        <p:style>
          <a:lnRef idx="2">
            <a:schemeClr val="accent4">
              <a:shade val="50000"/>
            </a:schemeClr>
          </a:lnRef>
          <a:fillRef idx="1">
            <a:schemeClr val="accent4"/>
          </a:fillRef>
          <a:effectRef idx="0">
            <a:schemeClr val="accent4"/>
          </a:effectRef>
          <a:fontRef idx="minor">
            <a:schemeClr val="lt1"/>
          </a:fontRef>
        </p:style>
        <p:txBody>
          <a:bodyPr vert="horz" wrap="none" lIns="0" tIns="0" rIns="0" bIns="0" numCol="1" rtlCol="0" anchor="ctr" anchorCtr="0" compatLnSpc="1">
            <a:prstTxWarp prst="textNoShape">
              <a:avLst/>
            </a:prstTxWarp>
          </a:bodyPr>
          <a:lstStyle/>
          <a:p>
            <a:pPr marL="168275" marR="0" indent="-168275" algn="ctr" defTabSz="914400" rtl="0" eaLnBrk="1" fontAlgn="base" latinLnBrk="0" hangingPunct="1">
              <a:lnSpc>
                <a:spcPct val="95000"/>
              </a:lnSpc>
              <a:spcBef>
                <a:spcPct val="0"/>
              </a:spcBef>
              <a:spcAft>
                <a:spcPct val="35000"/>
              </a:spcAft>
              <a:buClr>
                <a:schemeClr val="accent1"/>
              </a:buClr>
              <a:buSzTx/>
              <a:buFontTx/>
              <a:buChar char="•"/>
              <a:tabLst/>
            </a:pPr>
            <a:endParaRPr kumimoji="0" lang="en-US" sz="2000" b="0" i="0" u="none" strike="noStrike" cap="none" normalizeH="0" baseline="0" dirty="0">
              <a:ln>
                <a:noFill/>
              </a:ln>
              <a:solidFill>
                <a:schemeClr val="tx1"/>
              </a:solidFill>
              <a:effectLst/>
              <a:latin typeface="Arial" pitchFamily="34" charset="0"/>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ED057CAE-FAA0-4943-AF4D-621D03C75A88}"/>
              </a:ext>
            </a:extLst>
          </p:cNvPr>
          <p:cNvSpPr txBox="1"/>
          <p:nvPr/>
        </p:nvSpPr>
        <p:spPr>
          <a:xfrm>
            <a:off x="6173789" y="2528215"/>
            <a:ext cx="1954381" cy="369332"/>
          </a:xfrm>
          <a:prstGeom prst="rect">
            <a:avLst/>
          </a:prstGeom>
          <a:noFill/>
        </p:spPr>
        <p:txBody>
          <a:bodyPr wrap="none" rtlCol="0">
            <a:spAutoFit/>
          </a:bodyPr>
          <a:lstStyle/>
          <a:p>
            <a:r>
              <a:rPr lang="en-US" dirty="0"/>
              <a:t>Confidence level:</a:t>
            </a:r>
          </a:p>
        </p:txBody>
      </p:sp>
      <p:sp>
        <p:nvSpPr>
          <p:cNvPr id="11" name="TextBox 10">
            <a:extLst>
              <a:ext uri="{FF2B5EF4-FFF2-40B4-BE49-F238E27FC236}">
                <a16:creationId xmlns:a16="http://schemas.microsoft.com/office/drawing/2014/main" id="{925EDF63-A7B9-514D-8685-1E2C21764F72}"/>
              </a:ext>
            </a:extLst>
          </p:cNvPr>
          <p:cNvSpPr txBox="1"/>
          <p:nvPr/>
        </p:nvSpPr>
        <p:spPr>
          <a:xfrm>
            <a:off x="6632803" y="2916757"/>
            <a:ext cx="1274709" cy="355482"/>
          </a:xfrm>
          <a:prstGeom prst="rect">
            <a:avLst/>
          </a:prstGeom>
          <a:noFill/>
        </p:spPr>
        <p:txBody>
          <a:bodyPr wrap="none" rtlCol="0">
            <a:spAutoFit/>
          </a:bodyPr>
          <a:lstStyle/>
          <a:p>
            <a:pPr algn="ctr" fontAlgn="base">
              <a:lnSpc>
                <a:spcPct val="95000"/>
              </a:lnSpc>
              <a:spcBef>
                <a:spcPct val="0"/>
              </a:spcBef>
              <a:spcAft>
                <a:spcPct val="35000"/>
              </a:spcAft>
              <a:buClr>
                <a:schemeClr val="accent1"/>
              </a:buClr>
            </a:pPr>
            <a:r>
              <a:rPr lang="en-US" dirty="0">
                <a:solidFill>
                  <a:srgbClr val="0070C0"/>
                </a:solidFill>
              </a:rPr>
              <a:t>0.9985362</a:t>
            </a:r>
            <a:endParaRPr lang="en-US" dirty="0">
              <a:solidFill>
                <a:srgbClr val="0070C0"/>
              </a:solidFill>
              <a:latin typeface="Arial" pitchFamily="34" charset="0"/>
              <a:ea typeface="Arial Unicode MS" pitchFamily="34" charset="-128"/>
              <a:cs typeface="Arial Unicode MS" pitchFamily="34" charset="-128"/>
            </a:endParaRPr>
          </a:p>
        </p:txBody>
      </p:sp>
      <p:pic>
        <p:nvPicPr>
          <p:cNvPr id="12" name="Picture 11">
            <a:extLst>
              <a:ext uri="{FF2B5EF4-FFF2-40B4-BE49-F238E27FC236}">
                <a16:creationId xmlns:a16="http://schemas.microsoft.com/office/drawing/2014/main" id="{02A76991-5EAE-E644-94BC-F08E578D2CBF}"/>
              </a:ext>
            </a:extLst>
          </p:cNvPr>
          <p:cNvPicPr>
            <a:picLocks noChangeAspect="1"/>
          </p:cNvPicPr>
          <p:nvPr/>
        </p:nvPicPr>
        <p:blipFill>
          <a:blip r:embed="rId3"/>
          <a:stretch>
            <a:fillRect/>
          </a:stretch>
        </p:blipFill>
        <p:spPr>
          <a:xfrm>
            <a:off x="530464" y="2018982"/>
            <a:ext cx="2342840" cy="1757130"/>
          </a:xfrm>
          <a:prstGeom prst="rect">
            <a:avLst/>
          </a:prstGeom>
        </p:spPr>
      </p:pic>
    </p:spTree>
    <p:extLst>
      <p:ext uri="{BB962C8B-B14F-4D97-AF65-F5344CB8AC3E}">
        <p14:creationId xmlns:p14="http://schemas.microsoft.com/office/powerpoint/2010/main" val="36564491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8548-9A6A-A549-BAD2-124F868B2063}"/>
              </a:ext>
            </a:extLst>
          </p:cNvPr>
          <p:cNvSpPr>
            <a:spLocks noGrp="1"/>
          </p:cNvSpPr>
          <p:nvPr>
            <p:ph type="title"/>
          </p:nvPr>
        </p:nvSpPr>
        <p:spPr/>
        <p:txBody>
          <a:bodyPr/>
          <a:lstStyle/>
          <a:p>
            <a:r>
              <a:rPr lang="en-US" dirty="0"/>
              <a:t>Approach: CNN Models</a:t>
            </a:r>
          </a:p>
        </p:txBody>
      </p:sp>
      <p:sp>
        <p:nvSpPr>
          <p:cNvPr id="3" name="Content Placeholder 2">
            <a:extLst>
              <a:ext uri="{FF2B5EF4-FFF2-40B4-BE49-F238E27FC236}">
                <a16:creationId xmlns:a16="http://schemas.microsoft.com/office/drawing/2014/main" id="{6FA9252D-A352-E44C-A25B-5F2146006E0A}"/>
              </a:ext>
            </a:extLst>
          </p:cNvPr>
          <p:cNvSpPr>
            <a:spLocks noGrp="1"/>
          </p:cNvSpPr>
          <p:nvPr>
            <p:ph idx="1"/>
          </p:nvPr>
        </p:nvSpPr>
        <p:spPr>
          <a:xfrm>
            <a:off x="457200" y="720330"/>
            <a:ext cx="4139967" cy="3907631"/>
          </a:xfrm>
        </p:spPr>
        <p:txBody>
          <a:bodyPr/>
          <a:lstStyle/>
          <a:p>
            <a:r>
              <a:rPr lang="en-US" dirty="0"/>
              <a:t>CNN: A type of neural networks used for image classification.</a:t>
            </a:r>
          </a:p>
          <a:p>
            <a:r>
              <a:rPr lang="en-US" dirty="0"/>
              <a:t>Trained and tested with ~17,000 images across 10 different drug types.</a:t>
            </a:r>
          </a:p>
          <a:p>
            <a:r>
              <a:rPr lang="en-US" dirty="0"/>
              <a:t>Training time: ~5 minutes on GPU</a:t>
            </a:r>
          </a:p>
          <a:p>
            <a:endParaRPr lang="en-US" dirty="0"/>
          </a:p>
        </p:txBody>
      </p:sp>
      <p:sp>
        <p:nvSpPr>
          <p:cNvPr id="4" name="Slide Number Placeholder 3">
            <a:extLst>
              <a:ext uri="{FF2B5EF4-FFF2-40B4-BE49-F238E27FC236}">
                <a16:creationId xmlns:a16="http://schemas.microsoft.com/office/drawing/2014/main" id="{EAA3F3FF-1C51-DB46-A316-9C919A3E8FA9}"/>
              </a:ext>
            </a:extLst>
          </p:cNvPr>
          <p:cNvSpPr>
            <a:spLocks noGrp="1"/>
          </p:cNvSpPr>
          <p:nvPr>
            <p:ph type="sldNum" sz="quarter" idx="10"/>
          </p:nvPr>
        </p:nvSpPr>
        <p:spPr/>
        <p:txBody>
          <a:bodyPr/>
          <a:lstStyle/>
          <a:p>
            <a:pPr>
              <a:defRPr/>
            </a:pPr>
            <a:fld id="{64DF5B86-1ABD-4303-BF09-AE009693E5ED}" type="slidenum">
              <a:rPr lang="en-US" smtClean="0">
                <a:solidFill>
                  <a:srgbClr val="63666A"/>
                </a:solidFill>
              </a:rPr>
              <a:pPr>
                <a:defRPr/>
              </a:pPr>
              <a:t>3</a:t>
            </a:fld>
            <a:endParaRPr lang="en-US" dirty="0">
              <a:solidFill>
                <a:srgbClr val="63666A"/>
              </a:solidFill>
            </a:endParaRPr>
          </a:p>
        </p:txBody>
      </p:sp>
      <p:pic>
        <p:nvPicPr>
          <p:cNvPr id="7" name="Picture 6">
            <a:extLst>
              <a:ext uri="{FF2B5EF4-FFF2-40B4-BE49-F238E27FC236}">
                <a16:creationId xmlns:a16="http://schemas.microsoft.com/office/drawing/2014/main" id="{FD565314-3C4D-C441-B5BA-96EAFDD184B9}"/>
              </a:ext>
            </a:extLst>
          </p:cNvPr>
          <p:cNvPicPr>
            <a:picLocks noChangeAspect="1"/>
          </p:cNvPicPr>
          <p:nvPr/>
        </p:nvPicPr>
        <p:blipFill>
          <a:blip r:embed="rId2"/>
          <a:stretch>
            <a:fillRect/>
          </a:stretch>
        </p:blipFill>
        <p:spPr>
          <a:xfrm>
            <a:off x="5361235" y="756445"/>
            <a:ext cx="1905000" cy="3835400"/>
          </a:xfrm>
          <a:prstGeom prst="rect">
            <a:avLst/>
          </a:prstGeom>
        </p:spPr>
      </p:pic>
      <p:sp>
        <p:nvSpPr>
          <p:cNvPr id="8" name="TextBox 7">
            <a:extLst>
              <a:ext uri="{FF2B5EF4-FFF2-40B4-BE49-F238E27FC236}">
                <a16:creationId xmlns:a16="http://schemas.microsoft.com/office/drawing/2014/main" id="{7A454AC0-4D08-C944-BFAB-6351A675C67B}"/>
              </a:ext>
            </a:extLst>
          </p:cNvPr>
          <p:cNvSpPr txBox="1"/>
          <p:nvPr/>
        </p:nvSpPr>
        <p:spPr>
          <a:xfrm>
            <a:off x="7102004" y="1073791"/>
            <a:ext cx="1856598" cy="307777"/>
          </a:xfrm>
          <a:prstGeom prst="rect">
            <a:avLst/>
          </a:prstGeom>
          <a:noFill/>
        </p:spPr>
        <p:txBody>
          <a:bodyPr wrap="none" rtlCol="0">
            <a:spAutoFit/>
          </a:bodyPr>
          <a:lstStyle/>
          <a:p>
            <a:r>
              <a:rPr lang="en-US" sz="1400" dirty="0"/>
              <a:t>Metoprolol Succinate</a:t>
            </a:r>
          </a:p>
        </p:txBody>
      </p:sp>
      <p:sp>
        <p:nvSpPr>
          <p:cNvPr id="9" name="Rectangle 8">
            <a:extLst>
              <a:ext uri="{FF2B5EF4-FFF2-40B4-BE49-F238E27FC236}">
                <a16:creationId xmlns:a16="http://schemas.microsoft.com/office/drawing/2014/main" id="{58A34137-2A4B-DD47-B90F-58A8A2745CCF}"/>
              </a:ext>
            </a:extLst>
          </p:cNvPr>
          <p:cNvSpPr/>
          <p:nvPr/>
        </p:nvSpPr>
        <p:spPr>
          <a:xfrm>
            <a:off x="7102004" y="1728778"/>
            <a:ext cx="979755" cy="307777"/>
          </a:xfrm>
          <a:prstGeom prst="rect">
            <a:avLst/>
          </a:prstGeom>
        </p:spPr>
        <p:txBody>
          <a:bodyPr wrap="none">
            <a:spAutoFit/>
          </a:bodyPr>
          <a:lstStyle/>
          <a:p>
            <a:r>
              <a:rPr lang="en-US" sz="1400" dirty="0"/>
              <a:t>Metformin</a:t>
            </a:r>
          </a:p>
        </p:txBody>
      </p:sp>
      <p:sp>
        <p:nvSpPr>
          <p:cNvPr id="10" name="TextBox 9">
            <a:extLst>
              <a:ext uri="{FF2B5EF4-FFF2-40B4-BE49-F238E27FC236}">
                <a16:creationId xmlns:a16="http://schemas.microsoft.com/office/drawing/2014/main" id="{2CBAA78A-6D60-3A44-B241-3DBA9971AB24}"/>
              </a:ext>
            </a:extLst>
          </p:cNvPr>
          <p:cNvSpPr txBox="1"/>
          <p:nvPr/>
        </p:nvSpPr>
        <p:spPr>
          <a:xfrm>
            <a:off x="7102004" y="1401284"/>
            <a:ext cx="1159292" cy="307777"/>
          </a:xfrm>
          <a:prstGeom prst="rect">
            <a:avLst/>
          </a:prstGeom>
          <a:noFill/>
        </p:spPr>
        <p:txBody>
          <a:bodyPr wrap="none" rtlCol="0">
            <a:spAutoFit/>
          </a:bodyPr>
          <a:lstStyle/>
          <a:p>
            <a:r>
              <a:rPr lang="en-US" sz="1400" dirty="0"/>
              <a:t>Omeprazole</a:t>
            </a:r>
          </a:p>
        </p:txBody>
      </p:sp>
    </p:spTree>
    <p:extLst>
      <p:ext uri="{BB962C8B-B14F-4D97-AF65-F5344CB8AC3E}">
        <p14:creationId xmlns:p14="http://schemas.microsoft.com/office/powerpoint/2010/main" val="27089803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79AE-CDB8-0347-B939-E98B7559028E}"/>
              </a:ext>
            </a:extLst>
          </p:cNvPr>
          <p:cNvSpPr>
            <a:spLocks noGrp="1"/>
          </p:cNvSpPr>
          <p:nvPr>
            <p:ph type="title"/>
          </p:nvPr>
        </p:nvSpPr>
        <p:spPr/>
        <p:txBody>
          <a:bodyPr/>
          <a:lstStyle/>
          <a:p>
            <a:r>
              <a:rPr lang="en-US" dirty="0"/>
              <a:t>Binary CNN for Metoprolol Succinate Metrics</a:t>
            </a:r>
          </a:p>
        </p:txBody>
      </p:sp>
      <p:pic>
        <p:nvPicPr>
          <p:cNvPr id="7" name="Content Placeholder 6">
            <a:extLst>
              <a:ext uri="{FF2B5EF4-FFF2-40B4-BE49-F238E27FC236}">
                <a16:creationId xmlns:a16="http://schemas.microsoft.com/office/drawing/2014/main" id="{4E478553-E0D1-664F-8F9B-19A88511DB4C}"/>
              </a:ext>
            </a:extLst>
          </p:cNvPr>
          <p:cNvPicPr>
            <a:picLocks noGrp="1" noChangeAspect="1"/>
          </p:cNvPicPr>
          <p:nvPr>
            <p:ph idx="1"/>
          </p:nvPr>
        </p:nvPicPr>
        <p:blipFill>
          <a:blip r:embed="rId2"/>
          <a:stretch>
            <a:fillRect/>
          </a:stretch>
        </p:blipFill>
        <p:spPr>
          <a:xfrm>
            <a:off x="125835" y="939566"/>
            <a:ext cx="4654201" cy="1604897"/>
          </a:xfrm>
        </p:spPr>
      </p:pic>
      <p:sp>
        <p:nvSpPr>
          <p:cNvPr id="4" name="Slide Number Placeholder 3">
            <a:extLst>
              <a:ext uri="{FF2B5EF4-FFF2-40B4-BE49-F238E27FC236}">
                <a16:creationId xmlns:a16="http://schemas.microsoft.com/office/drawing/2014/main" id="{9E444E42-8B3D-8F4A-B5E6-2191DCAC9223}"/>
              </a:ext>
            </a:extLst>
          </p:cNvPr>
          <p:cNvSpPr>
            <a:spLocks noGrp="1"/>
          </p:cNvSpPr>
          <p:nvPr>
            <p:ph type="sldNum" sz="quarter" idx="10"/>
          </p:nvPr>
        </p:nvSpPr>
        <p:spPr/>
        <p:txBody>
          <a:bodyPr/>
          <a:lstStyle/>
          <a:p>
            <a:pPr>
              <a:defRPr/>
            </a:pPr>
            <a:fld id="{64DF5B86-1ABD-4303-BF09-AE009693E5ED}" type="slidenum">
              <a:rPr lang="en-US" smtClean="0">
                <a:solidFill>
                  <a:srgbClr val="63666A"/>
                </a:solidFill>
              </a:rPr>
              <a:pPr>
                <a:defRPr/>
              </a:pPr>
              <a:t>4</a:t>
            </a:fld>
            <a:endParaRPr lang="en-US" dirty="0">
              <a:solidFill>
                <a:srgbClr val="63666A"/>
              </a:solidFill>
            </a:endParaRPr>
          </a:p>
        </p:txBody>
      </p:sp>
      <p:pic>
        <p:nvPicPr>
          <p:cNvPr id="9" name="Picture 8">
            <a:extLst>
              <a:ext uri="{FF2B5EF4-FFF2-40B4-BE49-F238E27FC236}">
                <a16:creationId xmlns:a16="http://schemas.microsoft.com/office/drawing/2014/main" id="{F99CCFED-3A86-F94D-90EB-D1D0D16C7B9B}"/>
              </a:ext>
            </a:extLst>
          </p:cNvPr>
          <p:cNvPicPr>
            <a:picLocks noChangeAspect="1"/>
          </p:cNvPicPr>
          <p:nvPr/>
        </p:nvPicPr>
        <p:blipFill>
          <a:blip r:embed="rId3"/>
          <a:stretch>
            <a:fillRect/>
          </a:stretch>
        </p:blipFill>
        <p:spPr>
          <a:xfrm>
            <a:off x="4780036" y="622202"/>
            <a:ext cx="4177299" cy="4263429"/>
          </a:xfrm>
          <a:prstGeom prst="rect">
            <a:avLst/>
          </a:prstGeom>
        </p:spPr>
      </p:pic>
      <p:pic>
        <p:nvPicPr>
          <p:cNvPr id="5" name="Picture 4">
            <a:extLst>
              <a:ext uri="{FF2B5EF4-FFF2-40B4-BE49-F238E27FC236}">
                <a16:creationId xmlns:a16="http://schemas.microsoft.com/office/drawing/2014/main" id="{FA2490BB-47CF-B146-B967-204420F5A1A9}"/>
              </a:ext>
            </a:extLst>
          </p:cNvPr>
          <p:cNvPicPr>
            <a:picLocks noChangeAspect="1"/>
          </p:cNvPicPr>
          <p:nvPr/>
        </p:nvPicPr>
        <p:blipFill>
          <a:blip r:embed="rId4"/>
          <a:stretch>
            <a:fillRect/>
          </a:stretch>
        </p:blipFill>
        <p:spPr>
          <a:xfrm>
            <a:off x="1280719" y="2659309"/>
            <a:ext cx="2785844" cy="2089383"/>
          </a:xfrm>
          <a:prstGeom prst="rect">
            <a:avLst/>
          </a:prstGeom>
        </p:spPr>
      </p:pic>
    </p:spTree>
    <p:extLst>
      <p:ext uri="{BB962C8B-B14F-4D97-AF65-F5344CB8AC3E}">
        <p14:creationId xmlns:p14="http://schemas.microsoft.com/office/powerpoint/2010/main" val="411825942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79AE-CDB8-0347-B939-E98B7559028E}"/>
              </a:ext>
            </a:extLst>
          </p:cNvPr>
          <p:cNvSpPr>
            <a:spLocks noGrp="1"/>
          </p:cNvSpPr>
          <p:nvPr>
            <p:ph type="title"/>
          </p:nvPr>
        </p:nvSpPr>
        <p:spPr/>
        <p:txBody>
          <a:bodyPr/>
          <a:lstStyle/>
          <a:p>
            <a:r>
              <a:rPr lang="en-US" dirty="0"/>
              <a:t>Binary CNN for Omeprazole Metrics</a:t>
            </a:r>
          </a:p>
        </p:txBody>
      </p:sp>
      <p:sp>
        <p:nvSpPr>
          <p:cNvPr id="4" name="Slide Number Placeholder 3">
            <a:extLst>
              <a:ext uri="{FF2B5EF4-FFF2-40B4-BE49-F238E27FC236}">
                <a16:creationId xmlns:a16="http://schemas.microsoft.com/office/drawing/2014/main" id="{9E444E42-8B3D-8F4A-B5E6-2191DCAC9223}"/>
              </a:ext>
            </a:extLst>
          </p:cNvPr>
          <p:cNvSpPr>
            <a:spLocks noGrp="1"/>
          </p:cNvSpPr>
          <p:nvPr>
            <p:ph type="sldNum" sz="quarter" idx="10"/>
          </p:nvPr>
        </p:nvSpPr>
        <p:spPr/>
        <p:txBody>
          <a:bodyPr/>
          <a:lstStyle/>
          <a:p>
            <a:pPr>
              <a:defRPr/>
            </a:pPr>
            <a:fld id="{64DF5B86-1ABD-4303-BF09-AE009693E5ED}" type="slidenum">
              <a:rPr lang="en-US" smtClean="0">
                <a:solidFill>
                  <a:srgbClr val="63666A"/>
                </a:solidFill>
              </a:rPr>
              <a:pPr>
                <a:defRPr/>
              </a:pPr>
              <a:t>5</a:t>
            </a:fld>
            <a:endParaRPr lang="en-US" dirty="0">
              <a:solidFill>
                <a:srgbClr val="63666A"/>
              </a:solidFill>
            </a:endParaRPr>
          </a:p>
        </p:txBody>
      </p:sp>
      <p:pic>
        <p:nvPicPr>
          <p:cNvPr id="8" name="Picture 7">
            <a:extLst>
              <a:ext uri="{FF2B5EF4-FFF2-40B4-BE49-F238E27FC236}">
                <a16:creationId xmlns:a16="http://schemas.microsoft.com/office/drawing/2014/main" id="{E8E68230-094A-4949-ACA8-F4D7ACA4E0DF}"/>
              </a:ext>
            </a:extLst>
          </p:cNvPr>
          <p:cNvPicPr>
            <a:picLocks noChangeAspect="1"/>
          </p:cNvPicPr>
          <p:nvPr/>
        </p:nvPicPr>
        <p:blipFill>
          <a:blip r:embed="rId2"/>
          <a:stretch>
            <a:fillRect/>
          </a:stretch>
        </p:blipFill>
        <p:spPr>
          <a:xfrm>
            <a:off x="4808931" y="622588"/>
            <a:ext cx="4262656" cy="4262656"/>
          </a:xfrm>
          <a:prstGeom prst="rect">
            <a:avLst/>
          </a:prstGeom>
        </p:spPr>
      </p:pic>
      <p:pic>
        <p:nvPicPr>
          <p:cNvPr id="11" name="Picture 10">
            <a:extLst>
              <a:ext uri="{FF2B5EF4-FFF2-40B4-BE49-F238E27FC236}">
                <a16:creationId xmlns:a16="http://schemas.microsoft.com/office/drawing/2014/main" id="{209CA6AB-EA92-E840-83CE-96EAA8D4CF5D}"/>
              </a:ext>
            </a:extLst>
          </p:cNvPr>
          <p:cNvPicPr>
            <a:picLocks noChangeAspect="1"/>
          </p:cNvPicPr>
          <p:nvPr/>
        </p:nvPicPr>
        <p:blipFill>
          <a:blip r:embed="rId3"/>
          <a:stretch>
            <a:fillRect/>
          </a:stretch>
        </p:blipFill>
        <p:spPr>
          <a:xfrm>
            <a:off x="0" y="834873"/>
            <a:ext cx="4808931" cy="1640169"/>
          </a:xfrm>
          <a:prstGeom prst="rect">
            <a:avLst/>
          </a:prstGeom>
        </p:spPr>
      </p:pic>
      <p:pic>
        <p:nvPicPr>
          <p:cNvPr id="5" name="Picture 4">
            <a:extLst>
              <a:ext uri="{FF2B5EF4-FFF2-40B4-BE49-F238E27FC236}">
                <a16:creationId xmlns:a16="http://schemas.microsoft.com/office/drawing/2014/main" id="{615661B2-A07D-AF4D-AE4B-4EE67A906A04}"/>
              </a:ext>
            </a:extLst>
          </p:cNvPr>
          <p:cNvPicPr>
            <a:picLocks noChangeAspect="1"/>
          </p:cNvPicPr>
          <p:nvPr/>
        </p:nvPicPr>
        <p:blipFill>
          <a:blip r:embed="rId4"/>
          <a:stretch>
            <a:fillRect/>
          </a:stretch>
        </p:blipFill>
        <p:spPr>
          <a:xfrm>
            <a:off x="1154884" y="2527998"/>
            <a:ext cx="2972499" cy="2229374"/>
          </a:xfrm>
          <a:prstGeom prst="rect">
            <a:avLst/>
          </a:prstGeom>
        </p:spPr>
      </p:pic>
    </p:spTree>
    <p:extLst>
      <p:ext uri="{BB962C8B-B14F-4D97-AF65-F5344CB8AC3E}">
        <p14:creationId xmlns:p14="http://schemas.microsoft.com/office/powerpoint/2010/main" val="27418200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79AE-CDB8-0347-B939-E98B7559028E}"/>
              </a:ext>
            </a:extLst>
          </p:cNvPr>
          <p:cNvSpPr>
            <a:spLocks noGrp="1"/>
          </p:cNvSpPr>
          <p:nvPr>
            <p:ph type="title"/>
          </p:nvPr>
        </p:nvSpPr>
        <p:spPr/>
        <p:txBody>
          <a:bodyPr/>
          <a:lstStyle/>
          <a:p>
            <a:r>
              <a:rPr lang="en-US" dirty="0"/>
              <a:t>Binary CNN for Metformin Metrics</a:t>
            </a:r>
          </a:p>
        </p:txBody>
      </p:sp>
      <p:sp>
        <p:nvSpPr>
          <p:cNvPr id="4" name="Slide Number Placeholder 3">
            <a:extLst>
              <a:ext uri="{FF2B5EF4-FFF2-40B4-BE49-F238E27FC236}">
                <a16:creationId xmlns:a16="http://schemas.microsoft.com/office/drawing/2014/main" id="{9E444E42-8B3D-8F4A-B5E6-2191DCAC9223}"/>
              </a:ext>
            </a:extLst>
          </p:cNvPr>
          <p:cNvSpPr>
            <a:spLocks noGrp="1"/>
          </p:cNvSpPr>
          <p:nvPr>
            <p:ph type="sldNum" sz="quarter" idx="10"/>
          </p:nvPr>
        </p:nvSpPr>
        <p:spPr/>
        <p:txBody>
          <a:bodyPr/>
          <a:lstStyle/>
          <a:p>
            <a:pPr>
              <a:defRPr/>
            </a:pPr>
            <a:fld id="{64DF5B86-1ABD-4303-BF09-AE009693E5ED}" type="slidenum">
              <a:rPr lang="en-US" smtClean="0">
                <a:solidFill>
                  <a:srgbClr val="63666A"/>
                </a:solidFill>
              </a:rPr>
              <a:pPr>
                <a:defRPr/>
              </a:pPr>
              <a:t>6</a:t>
            </a:fld>
            <a:endParaRPr lang="en-US" dirty="0">
              <a:solidFill>
                <a:srgbClr val="63666A"/>
              </a:solidFill>
            </a:endParaRPr>
          </a:p>
        </p:txBody>
      </p:sp>
      <p:pic>
        <p:nvPicPr>
          <p:cNvPr id="8" name="Picture 7">
            <a:extLst>
              <a:ext uri="{FF2B5EF4-FFF2-40B4-BE49-F238E27FC236}">
                <a16:creationId xmlns:a16="http://schemas.microsoft.com/office/drawing/2014/main" id="{BF7A4C95-7A10-644E-A6D2-5CAEEC97D6C3}"/>
              </a:ext>
            </a:extLst>
          </p:cNvPr>
          <p:cNvPicPr>
            <a:picLocks noChangeAspect="1"/>
          </p:cNvPicPr>
          <p:nvPr/>
        </p:nvPicPr>
        <p:blipFill>
          <a:blip r:embed="rId2"/>
          <a:stretch>
            <a:fillRect/>
          </a:stretch>
        </p:blipFill>
        <p:spPr>
          <a:xfrm>
            <a:off x="4568825" y="612364"/>
            <a:ext cx="4283104" cy="4283104"/>
          </a:xfrm>
          <a:prstGeom prst="rect">
            <a:avLst/>
          </a:prstGeom>
        </p:spPr>
      </p:pic>
      <p:pic>
        <p:nvPicPr>
          <p:cNvPr id="11" name="Picture 10">
            <a:extLst>
              <a:ext uri="{FF2B5EF4-FFF2-40B4-BE49-F238E27FC236}">
                <a16:creationId xmlns:a16="http://schemas.microsoft.com/office/drawing/2014/main" id="{E887DA39-830C-D449-9F11-AAA5B899038A}"/>
              </a:ext>
            </a:extLst>
          </p:cNvPr>
          <p:cNvPicPr>
            <a:picLocks noChangeAspect="1"/>
          </p:cNvPicPr>
          <p:nvPr/>
        </p:nvPicPr>
        <p:blipFill>
          <a:blip r:embed="rId3"/>
          <a:stretch>
            <a:fillRect/>
          </a:stretch>
        </p:blipFill>
        <p:spPr>
          <a:xfrm>
            <a:off x="0" y="1031846"/>
            <a:ext cx="4669251" cy="1577738"/>
          </a:xfrm>
          <a:prstGeom prst="rect">
            <a:avLst/>
          </a:prstGeom>
        </p:spPr>
      </p:pic>
      <p:pic>
        <p:nvPicPr>
          <p:cNvPr id="5" name="Picture 4">
            <a:extLst>
              <a:ext uri="{FF2B5EF4-FFF2-40B4-BE49-F238E27FC236}">
                <a16:creationId xmlns:a16="http://schemas.microsoft.com/office/drawing/2014/main" id="{F36A06C9-BED9-4F45-A8E4-9DA38F718B7D}"/>
              </a:ext>
            </a:extLst>
          </p:cNvPr>
          <p:cNvPicPr>
            <a:picLocks noChangeAspect="1"/>
          </p:cNvPicPr>
          <p:nvPr/>
        </p:nvPicPr>
        <p:blipFill>
          <a:blip r:embed="rId4"/>
          <a:stretch>
            <a:fillRect/>
          </a:stretch>
        </p:blipFill>
        <p:spPr>
          <a:xfrm>
            <a:off x="1196830" y="2745527"/>
            <a:ext cx="2712440" cy="2034330"/>
          </a:xfrm>
          <a:prstGeom prst="rect">
            <a:avLst/>
          </a:prstGeom>
        </p:spPr>
      </p:pic>
    </p:spTree>
    <p:extLst>
      <p:ext uri="{BB962C8B-B14F-4D97-AF65-F5344CB8AC3E}">
        <p14:creationId xmlns:p14="http://schemas.microsoft.com/office/powerpoint/2010/main" val="5026264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5AAD-2179-444D-AD29-329E9808DD99}"/>
              </a:ext>
            </a:extLst>
          </p:cNvPr>
          <p:cNvSpPr>
            <a:spLocks noGrp="1"/>
          </p:cNvSpPr>
          <p:nvPr>
            <p:ph type="title"/>
          </p:nvPr>
        </p:nvSpPr>
        <p:spPr/>
        <p:txBody>
          <a:bodyPr/>
          <a:lstStyle/>
          <a:p>
            <a:r>
              <a:rPr lang="en-US" sz="2100" dirty="0"/>
              <a:t>Metoprolol Succinate Confidence Levels</a:t>
            </a:r>
          </a:p>
        </p:txBody>
      </p:sp>
      <p:sp>
        <p:nvSpPr>
          <p:cNvPr id="3" name="Content Placeholder 2">
            <a:extLst>
              <a:ext uri="{FF2B5EF4-FFF2-40B4-BE49-F238E27FC236}">
                <a16:creationId xmlns:a16="http://schemas.microsoft.com/office/drawing/2014/main" id="{8795ED3A-B41A-514A-ADB8-E95037ED50BF}"/>
              </a:ext>
            </a:extLst>
          </p:cNvPr>
          <p:cNvSpPr>
            <a:spLocks noGrp="1"/>
          </p:cNvSpPr>
          <p:nvPr>
            <p:ph idx="1"/>
          </p:nvPr>
        </p:nvSpPr>
        <p:spPr>
          <a:xfrm>
            <a:off x="457200" y="720330"/>
            <a:ext cx="8228013" cy="452303"/>
          </a:xfrm>
        </p:spPr>
        <p:txBody>
          <a:bodyPr/>
          <a:lstStyle/>
          <a:p>
            <a:r>
              <a:rPr lang="en-US" dirty="0"/>
              <a:t>Scenarios under different camera conditions</a:t>
            </a:r>
          </a:p>
        </p:txBody>
      </p:sp>
      <p:sp>
        <p:nvSpPr>
          <p:cNvPr id="4" name="Slide Number Placeholder 3">
            <a:extLst>
              <a:ext uri="{FF2B5EF4-FFF2-40B4-BE49-F238E27FC236}">
                <a16:creationId xmlns:a16="http://schemas.microsoft.com/office/drawing/2014/main" id="{EF038F42-6975-1D4D-8DA9-7C4797C11C9A}"/>
              </a:ext>
            </a:extLst>
          </p:cNvPr>
          <p:cNvSpPr>
            <a:spLocks noGrp="1"/>
          </p:cNvSpPr>
          <p:nvPr>
            <p:ph type="sldNum" sz="quarter" idx="10"/>
          </p:nvPr>
        </p:nvSpPr>
        <p:spPr/>
        <p:txBody>
          <a:bodyPr/>
          <a:lstStyle/>
          <a:p>
            <a:pPr>
              <a:defRPr/>
            </a:pPr>
            <a:fld id="{64DF5B86-1ABD-4303-BF09-AE009693E5ED}" type="slidenum">
              <a:rPr lang="en-US" smtClean="0">
                <a:solidFill>
                  <a:srgbClr val="63666A"/>
                </a:solidFill>
              </a:rPr>
              <a:pPr>
                <a:defRPr/>
              </a:pPr>
              <a:t>7</a:t>
            </a:fld>
            <a:endParaRPr lang="en-US" dirty="0">
              <a:solidFill>
                <a:srgbClr val="63666A"/>
              </a:solidFill>
            </a:endParaRPr>
          </a:p>
        </p:txBody>
      </p:sp>
      <p:pic>
        <p:nvPicPr>
          <p:cNvPr id="6" name="Picture 5">
            <a:extLst>
              <a:ext uri="{FF2B5EF4-FFF2-40B4-BE49-F238E27FC236}">
                <a16:creationId xmlns:a16="http://schemas.microsoft.com/office/drawing/2014/main" id="{5017A575-A1F0-034A-8E67-E29ED925C75D}"/>
              </a:ext>
            </a:extLst>
          </p:cNvPr>
          <p:cNvPicPr>
            <a:picLocks noChangeAspect="1"/>
          </p:cNvPicPr>
          <p:nvPr/>
        </p:nvPicPr>
        <p:blipFill>
          <a:blip r:embed="rId2"/>
          <a:stretch>
            <a:fillRect/>
          </a:stretch>
        </p:blipFill>
        <p:spPr>
          <a:xfrm>
            <a:off x="5867822" y="1401062"/>
            <a:ext cx="2514178" cy="1885634"/>
          </a:xfrm>
          <a:prstGeom prst="rect">
            <a:avLst/>
          </a:prstGeom>
        </p:spPr>
      </p:pic>
      <p:pic>
        <p:nvPicPr>
          <p:cNvPr id="8" name="Picture 7">
            <a:extLst>
              <a:ext uri="{FF2B5EF4-FFF2-40B4-BE49-F238E27FC236}">
                <a16:creationId xmlns:a16="http://schemas.microsoft.com/office/drawing/2014/main" id="{D5E02459-75FB-594C-9424-18A38C77C03C}"/>
              </a:ext>
            </a:extLst>
          </p:cNvPr>
          <p:cNvPicPr>
            <a:picLocks noChangeAspect="1"/>
          </p:cNvPicPr>
          <p:nvPr/>
        </p:nvPicPr>
        <p:blipFill>
          <a:blip r:embed="rId3"/>
          <a:stretch>
            <a:fillRect/>
          </a:stretch>
        </p:blipFill>
        <p:spPr>
          <a:xfrm>
            <a:off x="3136000" y="1529566"/>
            <a:ext cx="2342840" cy="1757130"/>
          </a:xfrm>
          <a:prstGeom prst="rect">
            <a:avLst/>
          </a:prstGeom>
        </p:spPr>
      </p:pic>
      <p:pic>
        <p:nvPicPr>
          <p:cNvPr id="10" name="Picture 9">
            <a:extLst>
              <a:ext uri="{FF2B5EF4-FFF2-40B4-BE49-F238E27FC236}">
                <a16:creationId xmlns:a16="http://schemas.microsoft.com/office/drawing/2014/main" id="{5D0B5E43-E4D9-734E-85CC-EC60264BD040}"/>
              </a:ext>
            </a:extLst>
          </p:cNvPr>
          <p:cNvPicPr>
            <a:picLocks noChangeAspect="1"/>
          </p:cNvPicPr>
          <p:nvPr/>
        </p:nvPicPr>
        <p:blipFill>
          <a:blip r:embed="rId4"/>
          <a:stretch>
            <a:fillRect/>
          </a:stretch>
        </p:blipFill>
        <p:spPr>
          <a:xfrm>
            <a:off x="598669" y="1527913"/>
            <a:ext cx="2342840" cy="1757130"/>
          </a:xfrm>
          <a:prstGeom prst="rect">
            <a:avLst/>
          </a:prstGeom>
        </p:spPr>
      </p:pic>
      <p:sp>
        <p:nvSpPr>
          <p:cNvPr id="11" name="Rectangle 10">
            <a:extLst>
              <a:ext uri="{FF2B5EF4-FFF2-40B4-BE49-F238E27FC236}">
                <a16:creationId xmlns:a16="http://schemas.microsoft.com/office/drawing/2014/main" id="{7D2710C8-A76D-A242-88F2-C86F27BA2272}"/>
              </a:ext>
            </a:extLst>
          </p:cNvPr>
          <p:cNvSpPr/>
          <p:nvPr/>
        </p:nvSpPr>
        <p:spPr bwMode="auto">
          <a:xfrm>
            <a:off x="598669" y="3666066"/>
            <a:ext cx="2276714" cy="872065"/>
          </a:xfrm>
          <a:prstGeom prst="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none" lIns="0" tIns="0" rIns="0" bIns="0" numCol="1" rtlCol="0" anchor="ctr" anchorCtr="0" compatLnSpc="1">
            <a:prstTxWarp prst="textNoShape">
              <a:avLst/>
            </a:prstTxWarp>
          </a:bodyPr>
          <a:lstStyle/>
          <a:p>
            <a:pPr marR="0" algn="ctr" defTabSz="914400" rtl="0" eaLnBrk="1" fontAlgn="base" latinLnBrk="0" hangingPunct="1">
              <a:lnSpc>
                <a:spcPct val="95000"/>
              </a:lnSpc>
              <a:spcBef>
                <a:spcPct val="0"/>
              </a:spcBef>
              <a:spcAft>
                <a:spcPct val="35000"/>
              </a:spcAft>
              <a:buClr>
                <a:schemeClr val="accent1"/>
              </a:buClr>
              <a:buSzTx/>
              <a:tabLst/>
            </a:pPr>
            <a:endParaRPr lang="en-US" sz="1400" dirty="0">
              <a:solidFill>
                <a:schemeClr val="bg1"/>
              </a:solidFill>
              <a:latin typeface="Arial" pitchFamily="34" charset="0"/>
              <a:ea typeface="Arial Unicode MS" pitchFamily="34" charset="-128"/>
              <a:cs typeface="Arial Unicode MS" pitchFamily="34" charset="-128"/>
            </a:endParaRPr>
          </a:p>
          <a:p>
            <a:pPr marR="0" algn="ctr" defTabSz="914400" rtl="0" eaLnBrk="1" fontAlgn="base" latinLnBrk="0" hangingPunct="1">
              <a:lnSpc>
                <a:spcPct val="95000"/>
              </a:lnSpc>
              <a:spcBef>
                <a:spcPct val="0"/>
              </a:spcBef>
              <a:spcAft>
                <a:spcPct val="35000"/>
              </a:spcAft>
              <a:buClr>
                <a:schemeClr val="accent1"/>
              </a:buClr>
              <a:buSzTx/>
              <a:tabLst/>
            </a:pPr>
            <a:r>
              <a:rPr lang="en-US" sz="1400" dirty="0">
                <a:solidFill>
                  <a:schemeClr val="bg1"/>
                </a:solidFill>
                <a:latin typeface="Arial" pitchFamily="34" charset="0"/>
                <a:ea typeface="Arial Unicode MS" pitchFamily="34" charset="-128"/>
                <a:cs typeface="Arial Unicode MS" pitchFamily="34" charset="-128"/>
              </a:rPr>
              <a:t>Confidence level:</a:t>
            </a:r>
          </a:p>
          <a:p>
            <a:pPr algn="ctr" fontAlgn="base">
              <a:lnSpc>
                <a:spcPct val="95000"/>
              </a:lnSpc>
              <a:spcBef>
                <a:spcPct val="0"/>
              </a:spcBef>
              <a:spcAft>
                <a:spcPct val="35000"/>
              </a:spcAft>
              <a:buClr>
                <a:schemeClr val="accent1"/>
              </a:buClr>
            </a:pPr>
            <a:r>
              <a:rPr lang="en-US" sz="1400" dirty="0"/>
              <a:t>0.9998367</a:t>
            </a:r>
            <a:endParaRPr lang="en-US" sz="1400" dirty="0">
              <a:solidFill>
                <a:schemeClr val="bg1"/>
              </a:solidFill>
              <a:latin typeface="Arial" pitchFamily="34" charset="0"/>
              <a:ea typeface="Arial Unicode MS" pitchFamily="34" charset="-128"/>
              <a:cs typeface="Arial Unicode MS" pitchFamily="34" charset="-128"/>
            </a:endParaRPr>
          </a:p>
          <a:p>
            <a:pPr marR="0" algn="ctr" defTabSz="914400" rtl="0" eaLnBrk="1" fontAlgn="base" latinLnBrk="0" hangingPunct="1">
              <a:lnSpc>
                <a:spcPct val="95000"/>
              </a:lnSpc>
              <a:spcBef>
                <a:spcPct val="0"/>
              </a:spcBef>
              <a:spcAft>
                <a:spcPct val="35000"/>
              </a:spcAft>
              <a:buClr>
                <a:schemeClr val="accent1"/>
              </a:buClr>
              <a:buSzTx/>
              <a:tabLst/>
            </a:pPr>
            <a:endParaRPr kumimoji="0" lang="en-US" sz="1400" b="0" i="0" u="none" strike="noStrike" cap="none" normalizeH="0" baseline="0" dirty="0">
              <a:ln>
                <a:noFill/>
              </a:ln>
              <a:solidFill>
                <a:schemeClr val="bg1"/>
              </a:solidFill>
              <a:effectLst/>
              <a:latin typeface="Arial" pitchFamily="34" charset="0"/>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C050F313-EABA-1948-A368-695932994348}"/>
              </a:ext>
            </a:extLst>
          </p:cNvPr>
          <p:cNvSpPr txBox="1"/>
          <p:nvPr/>
        </p:nvSpPr>
        <p:spPr>
          <a:xfrm>
            <a:off x="944520" y="1171761"/>
            <a:ext cx="1847622" cy="369332"/>
          </a:xfrm>
          <a:prstGeom prst="rect">
            <a:avLst/>
          </a:prstGeom>
          <a:noFill/>
        </p:spPr>
        <p:txBody>
          <a:bodyPr wrap="none" rtlCol="0">
            <a:spAutoFit/>
          </a:bodyPr>
          <a:lstStyle/>
          <a:p>
            <a:r>
              <a:rPr lang="en-US" dirty="0">
                <a:solidFill>
                  <a:srgbClr val="00549F"/>
                </a:solidFill>
              </a:rPr>
              <a:t>Different lighting</a:t>
            </a:r>
          </a:p>
        </p:txBody>
      </p:sp>
      <p:sp>
        <p:nvSpPr>
          <p:cNvPr id="13" name="TextBox 12">
            <a:extLst>
              <a:ext uri="{FF2B5EF4-FFF2-40B4-BE49-F238E27FC236}">
                <a16:creationId xmlns:a16="http://schemas.microsoft.com/office/drawing/2014/main" id="{21ADA432-5AF3-8C46-A8F0-901FB1575D6B}"/>
              </a:ext>
            </a:extLst>
          </p:cNvPr>
          <p:cNvSpPr txBox="1"/>
          <p:nvPr/>
        </p:nvSpPr>
        <p:spPr>
          <a:xfrm>
            <a:off x="3232180" y="1178875"/>
            <a:ext cx="2146742" cy="369332"/>
          </a:xfrm>
          <a:prstGeom prst="rect">
            <a:avLst/>
          </a:prstGeom>
          <a:noFill/>
        </p:spPr>
        <p:txBody>
          <a:bodyPr wrap="none" rtlCol="0">
            <a:spAutoFit/>
          </a:bodyPr>
          <a:lstStyle/>
          <a:p>
            <a:r>
              <a:rPr lang="en-US" dirty="0">
                <a:solidFill>
                  <a:srgbClr val="00549F"/>
                </a:solidFill>
              </a:rPr>
              <a:t>Slightly uncentered</a:t>
            </a:r>
          </a:p>
        </p:txBody>
      </p:sp>
      <p:sp>
        <p:nvSpPr>
          <p:cNvPr id="14" name="TextBox 13">
            <a:extLst>
              <a:ext uri="{FF2B5EF4-FFF2-40B4-BE49-F238E27FC236}">
                <a16:creationId xmlns:a16="http://schemas.microsoft.com/office/drawing/2014/main" id="{49EAF651-89C9-0345-B4CD-2614E8300118}"/>
              </a:ext>
            </a:extLst>
          </p:cNvPr>
          <p:cNvSpPr txBox="1"/>
          <p:nvPr/>
        </p:nvSpPr>
        <p:spPr>
          <a:xfrm>
            <a:off x="6325749" y="1073116"/>
            <a:ext cx="1415772" cy="369332"/>
          </a:xfrm>
          <a:prstGeom prst="rect">
            <a:avLst/>
          </a:prstGeom>
          <a:noFill/>
        </p:spPr>
        <p:txBody>
          <a:bodyPr wrap="none" rtlCol="0">
            <a:spAutoFit/>
          </a:bodyPr>
          <a:lstStyle/>
          <a:p>
            <a:r>
              <a:rPr lang="en-US" dirty="0">
                <a:solidFill>
                  <a:srgbClr val="00549F"/>
                </a:solidFill>
              </a:rPr>
              <a:t>Zoomed out</a:t>
            </a:r>
          </a:p>
        </p:txBody>
      </p:sp>
      <p:sp>
        <p:nvSpPr>
          <p:cNvPr id="17" name="TextBox 16">
            <a:extLst>
              <a:ext uri="{FF2B5EF4-FFF2-40B4-BE49-F238E27FC236}">
                <a16:creationId xmlns:a16="http://schemas.microsoft.com/office/drawing/2014/main" id="{0DDEB7C8-DF4D-624B-94A9-0AB5601DAC52}"/>
              </a:ext>
            </a:extLst>
          </p:cNvPr>
          <p:cNvSpPr txBox="1"/>
          <p:nvPr/>
        </p:nvSpPr>
        <p:spPr>
          <a:xfrm>
            <a:off x="567475" y="3285043"/>
            <a:ext cx="2339102" cy="369332"/>
          </a:xfrm>
          <a:prstGeom prst="rect">
            <a:avLst/>
          </a:prstGeom>
          <a:noFill/>
        </p:spPr>
        <p:txBody>
          <a:bodyPr wrap="none" rtlCol="0">
            <a:spAutoFit/>
          </a:bodyPr>
          <a:lstStyle/>
          <a:p>
            <a:r>
              <a:rPr lang="en-US" dirty="0">
                <a:solidFill>
                  <a:srgbClr val="C8100C"/>
                </a:solidFill>
              </a:rPr>
              <a:t>Metoprolol Succinate</a:t>
            </a:r>
          </a:p>
        </p:txBody>
      </p:sp>
      <p:sp>
        <p:nvSpPr>
          <p:cNvPr id="18" name="TextBox 17">
            <a:extLst>
              <a:ext uri="{FF2B5EF4-FFF2-40B4-BE49-F238E27FC236}">
                <a16:creationId xmlns:a16="http://schemas.microsoft.com/office/drawing/2014/main" id="{BE1C39C4-B2FE-7542-A8B1-71565C1B8352}"/>
              </a:ext>
            </a:extLst>
          </p:cNvPr>
          <p:cNvSpPr txBox="1"/>
          <p:nvPr/>
        </p:nvSpPr>
        <p:spPr>
          <a:xfrm>
            <a:off x="3136000" y="3285043"/>
            <a:ext cx="2339102" cy="369332"/>
          </a:xfrm>
          <a:prstGeom prst="rect">
            <a:avLst/>
          </a:prstGeom>
          <a:noFill/>
        </p:spPr>
        <p:txBody>
          <a:bodyPr wrap="none" rtlCol="0">
            <a:spAutoFit/>
          </a:bodyPr>
          <a:lstStyle/>
          <a:p>
            <a:r>
              <a:rPr lang="en-US" dirty="0">
                <a:solidFill>
                  <a:srgbClr val="C8100C"/>
                </a:solidFill>
              </a:rPr>
              <a:t>Metoprolol Succinate</a:t>
            </a:r>
          </a:p>
        </p:txBody>
      </p:sp>
      <p:sp>
        <p:nvSpPr>
          <p:cNvPr id="19" name="TextBox 18">
            <a:extLst>
              <a:ext uri="{FF2B5EF4-FFF2-40B4-BE49-F238E27FC236}">
                <a16:creationId xmlns:a16="http://schemas.microsoft.com/office/drawing/2014/main" id="{98DF292F-F25A-3A42-8160-D288E7DC7F86}"/>
              </a:ext>
            </a:extLst>
          </p:cNvPr>
          <p:cNvSpPr txBox="1"/>
          <p:nvPr/>
        </p:nvSpPr>
        <p:spPr>
          <a:xfrm>
            <a:off x="5864084" y="3272911"/>
            <a:ext cx="2339102" cy="369332"/>
          </a:xfrm>
          <a:prstGeom prst="rect">
            <a:avLst/>
          </a:prstGeom>
          <a:noFill/>
        </p:spPr>
        <p:txBody>
          <a:bodyPr wrap="none" rtlCol="0">
            <a:spAutoFit/>
          </a:bodyPr>
          <a:lstStyle/>
          <a:p>
            <a:r>
              <a:rPr lang="en-US" dirty="0">
                <a:solidFill>
                  <a:srgbClr val="C8100C"/>
                </a:solidFill>
              </a:rPr>
              <a:t>Metoprolol Succinate</a:t>
            </a:r>
          </a:p>
        </p:txBody>
      </p:sp>
      <p:sp>
        <p:nvSpPr>
          <p:cNvPr id="20" name="Rectangle 19">
            <a:extLst>
              <a:ext uri="{FF2B5EF4-FFF2-40B4-BE49-F238E27FC236}">
                <a16:creationId xmlns:a16="http://schemas.microsoft.com/office/drawing/2014/main" id="{1618FE16-09A8-E940-B157-0AF8EDFF3219}"/>
              </a:ext>
            </a:extLst>
          </p:cNvPr>
          <p:cNvSpPr/>
          <p:nvPr/>
        </p:nvSpPr>
        <p:spPr bwMode="auto">
          <a:xfrm>
            <a:off x="3198388" y="3654375"/>
            <a:ext cx="2276714" cy="872065"/>
          </a:xfrm>
          <a:prstGeom prst="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none" lIns="0" tIns="0" rIns="0" bIns="0" numCol="1" rtlCol="0" anchor="ctr" anchorCtr="0" compatLnSpc="1">
            <a:prstTxWarp prst="textNoShape">
              <a:avLst/>
            </a:prstTxWarp>
          </a:bodyPr>
          <a:lstStyle/>
          <a:p>
            <a:pPr marR="0" algn="ctr" defTabSz="914400" rtl="0" eaLnBrk="1" fontAlgn="base" latinLnBrk="0" hangingPunct="1">
              <a:lnSpc>
                <a:spcPct val="95000"/>
              </a:lnSpc>
              <a:spcBef>
                <a:spcPct val="0"/>
              </a:spcBef>
              <a:spcAft>
                <a:spcPct val="35000"/>
              </a:spcAft>
              <a:buClr>
                <a:schemeClr val="accent1"/>
              </a:buClr>
              <a:buSzTx/>
              <a:tabLst/>
            </a:pPr>
            <a:r>
              <a:rPr lang="en-US" sz="1400" dirty="0">
                <a:solidFill>
                  <a:schemeClr val="bg1"/>
                </a:solidFill>
                <a:latin typeface="Arial" pitchFamily="34" charset="0"/>
                <a:ea typeface="Arial Unicode MS" pitchFamily="34" charset="-128"/>
                <a:cs typeface="Arial Unicode MS" pitchFamily="34" charset="-128"/>
              </a:rPr>
              <a:t>Confidence level:</a:t>
            </a:r>
          </a:p>
          <a:p>
            <a:pPr algn="ctr" fontAlgn="base">
              <a:lnSpc>
                <a:spcPct val="95000"/>
              </a:lnSpc>
              <a:spcBef>
                <a:spcPct val="0"/>
              </a:spcBef>
              <a:spcAft>
                <a:spcPct val="35000"/>
              </a:spcAft>
              <a:buClr>
                <a:schemeClr val="accent1"/>
              </a:buClr>
            </a:pPr>
            <a:r>
              <a:rPr lang="en-US" sz="1400" dirty="0"/>
              <a:t>0.9985362</a:t>
            </a:r>
            <a:endParaRPr kumimoji="0" lang="en-US" sz="1400" b="0" i="0" u="none" strike="noStrike" cap="none" normalizeH="0" baseline="0" dirty="0">
              <a:ln>
                <a:noFill/>
              </a:ln>
              <a:solidFill>
                <a:schemeClr val="bg1"/>
              </a:solidFill>
              <a:effectLst/>
              <a:latin typeface="Arial" pitchFamily="34" charset="0"/>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7CB65ED7-524C-AC46-858E-83488C82E141}"/>
              </a:ext>
            </a:extLst>
          </p:cNvPr>
          <p:cNvSpPr/>
          <p:nvPr/>
        </p:nvSpPr>
        <p:spPr bwMode="auto">
          <a:xfrm>
            <a:off x="5895278" y="3642243"/>
            <a:ext cx="2276714" cy="872065"/>
          </a:xfrm>
          <a:prstGeom prst="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none" lIns="0" tIns="0" rIns="0" bIns="0" numCol="1" rtlCol="0" anchor="ctr" anchorCtr="0" compatLnSpc="1">
            <a:prstTxWarp prst="textNoShape">
              <a:avLst/>
            </a:prstTxWarp>
          </a:bodyPr>
          <a:lstStyle/>
          <a:p>
            <a:pPr marR="0" algn="ctr" defTabSz="914400" rtl="0" eaLnBrk="1" fontAlgn="base" latinLnBrk="0" hangingPunct="1">
              <a:lnSpc>
                <a:spcPct val="95000"/>
              </a:lnSpc>
              <a:spcBef>
                <a:spcPct val="0"/>
              </a:spcBef>
              <a:spcAft>
                <a:spcPct val="35000"/>
              </a:spcAft>
              <a:buClr>
                <a:schemeClr val="accent1"/>
              </a:buClr>
              <a:buSzTx/>
              <a:tabLst/>
            </a:pPr>
            <a:r>
              <a:rPr lang="en-US" sz="1400" dirty="0">
                <a:solidFill>
                  <a:schemeClr val="bg1"/>
                </a:solidFill>
                <a:latin typeface="Arial" pitchFamily="34" charset="0"/>
                <a:ea typeface="Arial Unicode MS" pitchFamily="34" charset="-128"/>
                <a:cs typeface="Arial Unicode MS" pitchFamily="34" charset="-128"/>
              </a:rPr>
              <a:t>Confidence level:</a:t>
            </a:r>
          </a:p>
          <a:p>
            <a:pPr algn="ctr" fontAlgn="base">
              <a:lnSpc>
                <a:spcPct val="95000"/>
              </a:lnSpc>
              <a:spcBef>
                <a:spcPct val="0"/>
              </a:spcBef>
              <a:spcAft>
                <a:spcPct val="35000"/>
              </a:spcAft>
              <a:buClr>
                <a:schemeClr val="accent1"/>
              </a:buClr>
            </a:pPr>
            <a:r>
              <a:rPr lang="en-US" sz="1400" dirty="0"/>
              <a:t>0.9579251</a:t>
            </a:r>
            <a:endParaRPr kumimoji="0" lang="en-US" sz="1400" b="0" i="0" u="none" strike="noStrike" cap="none" normalizeH="0" baseline="0" dirty="0">
              <a:ln>
                <a:noFill/>
              </a:ln>
              <a:solidFill>
                <a:schemeClr val="bg1"/>
              </a:solidFill>
              <a:effectLst/>
              <a:latin typeface="Arial"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9345746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5AAD-2179-444D-AD29-329E9808DD99}"/>
              </a:ext>
            </a:extLst>
          </p:cNvPr>
          <p:cNvSpPr>
            <a:spLocks noGrp="1"/>
          </p:cNvSpPr>
          <p:nvPr>
            <p:ph type="title"/>
          </p:nvPr>
        </p:nvSpPr>
        <p:spPr/>
        <p:txBody>
          <a:bodyPr/>
          <a:lstStyle/>
          <a:p>
            <a:r>
              <a:rPr lang="en-US" sz="2100" dirty="0"/>
              <a:t>Metoprolol Succinate Confidence Levels</a:t>
            </a:r>
          </a:p>
        </p:txBody>
      </p:sp>
      <p:sp>
        <p:nvSpPr>
          <p:cNvPr id="3" name="Content Placeholder 2">
            <a:extLst>
              <a:ext uri="{FF2B5EF4-FFF2-40B4-BE49-F238E27FC236}">
                <a16:creationId xmlns:a16="http://schemas.microsoft.com/office/drawing/2014/main" id="{8795ED3A-B41A-514A-ADB8-E95037ED50BF}"/>
              </a:ext>
            </a:extLst>
          </p:cNvPr>
          <p:cNvSpPr>
            <a:spLocks noGrp="1"/>
          </p:cNvSpPr>
          <p:nvPr>
            <p:ph idx="1"/>
          </p:nvPr>
        </p:nvSpPr>
        <p:spPr>
          <a:xfrm>
            <a:off x="457200" y="720330"/>
            <a:ext cx="8228013" cy="452303"/>
          </a:xfrm>
        </p:spPr>
        <p:txBody>
          <a:bodyPr/>
          <a:lstStyle/>
          <a:p>
            <a:r>
              <a:rPr lang="en-US" dirty="0"/>
              <a:t>Examples of </a:t>
            </a:r>
            <a:r>
              <a:rPr lang="en-US" i="1" dirty="0"/>
              <a:t>NOT</a:t>
            </a:r>
            <a:r>
              <a:rPr lang="en-US" dirty="0"/>
              <a:t> Metoprolol Succinate</a:t>
            </a:r>
          </a:p>
        </p:txBody>
      </p:sp>
      <p:sp>
        <p:nvSpPr>
          <p:cNvPr id="4" name="Slide Number Placeholder 3">
            <a:extLst>
              <a:ext uri="{FF2B5EF4-FFF2-40B4-BE49-F238E27FC236}">
                <a16:creationId xmlns:a16="http://schemas.microsoft.com/office/drawing/2014/main" id="{EF038F42-6975-1D4D-8DA9-7C4797C11C9A}"/>
              </a:ext>
            </a:extLst>
          </p:cNvPr>
          <p:cNvSpPr>
            <a:spLocks noGrp="1"/>
          </p:cNvSpPr>
          <p:nvPr>
            <p:ph type="sldNum" sz="quarter" idx="10"/>
          </p:nvPr>
        </p:nvSpPr>
        <p:spPr/>
        <p:txBody>
          <a:bodyPr/>
          <a:lstStyle/>
          <a:p>
            <a:pPr>
              <a:defRPr/>
            </a:pPr>
            <a:fld id="{64DF5B86-1ABD-4303-BF09-AE009693E5ED}" type="slidenum">
              <a:rPr lang="en-US" smtClean="0">
                <a:solidFill>
                  <a:srgbClr val="63666A"/>
                </a:solidFill>
              </a:rPr>
              <a:pPr>
                <a:defRPr/>
              </a:pPr>
              <a:t>8</a:t>
            </a:fld>
            <a:endParaRPr lang="en-US" dirty="0">
              <a:solidFill>
                <a:srgbClr val="63666A"/>
              </a:solidFill>
            </a:endParaRPr>
          </a:p>
        </p:txBody>
      </p:sp>
      <p:pic>
        <p:nvPicPr>
          <p:cNvPr id="6" name="Picture 5">
            <a:extLst>
              <a:ext uri="{FF2B5EF4-FFF2-40B4-BE49-F238E27FC236}">
                <a16:creationId xmlns:a16="http://schemas.microsoft.com/office/drawing/2014/main" id="{5017A575-A1F0-034A-8E67-E29ED925C75D}"/>
              </a:ext>
            </a:extLst>
          </p:cNvPr>
          <p:cNvPicPr>
            <a:picLocks noChangeAspect="1"/>
          </p:cNvPicPr>
          <p:nvPr/>
        </p:nvPicPr>
        <p:blipFill>
          <a:blip r:embed="rId2"/>
          <a:stretch>
            <a:fillRect/>
          </a:stretch>
        </p:blipFill>
        <p:spPr>
          <a:xfrm>
            <a:off x="5767653" y="1511129"/>
            <a:ext cx="2514178" cy="1885633"/>
          </a:xfrm>
          <a:prstGeom prst="rect">
            <a:avLst/>
          </a:prstGeom>
        </p:spPr>
      </p:pic>
      <p:pic>
        <p:nvPicPr>
          <p:cNvPr id="8" name="Picture 7">
            <a:extLst>
              <a:ext uri="{FF2B5EF4-FFF2-40B4-BE49-F238E27FC236}">
                <a16:creationId xmlns:a16="http://schemas.microsoft.com/office/drawing/2014/main" id="{D5E02459-75FB-594C-9424-18A38C77C03C}"/>
              </a:ext>
            </a:extLst>
          </p:cNvPr>
          <p:cNvPicPr>
            <a:picLocks noChangeAspect="1"/>
          </p:cNvPicPr>
          <p:nvPr/>
        </p:nvPicPr>
        <p:blipFill>
          <a:blip r:embed="rId3"/>
          <a:stretch>
            <a:fillRect/>
          </a:stretch>
        </p:blipFill>
        <p:spPr>
          <a:xfrm>
            <a:off x="3035831" y="1639633"/>
            <a:ext cx="2342840" cy="1757130"/>
          </a:xfrm>
          <a:prstGeom prst="rect">
            <a:avLst/>
          </a:prstGeom>
        </p:spPr>
      </p:pic>
      <p:pic>
        <p:nvPicPr>
          <p:cNvPr id="10" name="Picture 9">
            <a:extLst>
              <a:ext uri="{FF2B5EF4-FFF2-40B4-BE49-F238E27FC236}">
                <a16:creationId xmlns:a16="http://schemas.microsoft.com/office/drawing/2014/main" id="{5D0B5E43-E4D9-734E-85CC-EC60264BD040}"/>
              </a:ext>
            </a:extLst>
          </p:cNvPr>
          <p:cNvPicPr>
            <a:picLocks noChangeAspect="1"/>
          </p:cNvPicPr>
          <p:nvPr/>
        </p:nvPicPr>
        <p:blipFill>
          <a:blip r:embed="rId4"/>
          <a:stretch>
            <a:fillRect/>
          </a:stretch>
        </p:blipFill>
        <p:spPr>
          <a:xfrm>
            <a:off x="498500" y="1637980"/>
            <a:ext cx="2342840" cy="1757130"/>
          </a:xfrm>
          <a:prstGeom prst="rect">
            <a:avLst/>
          </a:prstGeom>
        </p:spPr>
      </p:pic>
      <p:sp>
        <p:nvSpPr>
          <p:cNvPr id="11" name="Rectangle 10">
            <a:extLst>
              <a:ext uri="{FF2B5EF4-FFF2-40B4-BE49-F238E27FC236}">
                <a16:creationId xmlns:a16="http://schemas.microsoft.com/office/drawing/2014/main" id="{7D2710C8-A76D-A242-88F2-C86F27BA2272}"/>
              </a:ext>
            </a:extLst>
          </p:cNvPr>
          <p:cNvSpPr/>
          <p:nvPr/>
        </p:nvSpPr>
        <p:spPr bwMode="auto">
          <a:xfrm>
            <a:off x="498500" y="3776133"/>
            <a:ext cx="2276714" cy="872065"/>
          </a:xfrm>
          <a:prstGeom prst="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none" lIns="0" tIns="0" rIns="0" bIns="0" numCol="1" rtlCol="0" anchor="ctr" anchorCtr="0" compatLnSpc="1">
            <a:prstTxWarp prst="textNoShape">
              <a:avLst/>
            </a:prstTxWarp>
          </a:bodyPr>
          <a:lstStyle/>
          <a:p>
            <a:pPr marR="0" algn="ctr" defTabSz="914400" rtl="0" eaLnBrk="1" fontAlgn="base" latinLnBrk="0" hangingPunct="1">
              <a:lnSpc>
                <a:spcPct val="95000"/>
              </a:lnSpc>
              <a:spcBef>
                <a:spcPct val="0"/>
              </a:spcBef>
              <a:spcAft>
                <a:spcPct val="35000"/>
              </a:spcAft>
              <a:buClr>
                <a:schemeClr val="accent1"/>
              </a:buClr>
              <a:buSzTx/>
              <a:tabLst/>
            </a:pPr>
            <a:r>
              <a:rPr lang="en-US" sz="1400" dirty="0">
                <a:solidFill>
                  <a:schemeClr val="bg1"/>
                </a:solidFill>
                <a:latin typeface="Arial" pitchFamily="34" charset="0"/>
                <a:ea typeface="Arial Unicode MS" pitchFamily="34" charset="-128"/>
                <a:cs typeface="Arial Unicode MS" pitchFamily="34" charset="-128"/>
              </a:rPr>
              <a:t>Confidence level:</a:t>
            </a:r>
          </a:p>
          <a:p>
            <a:pPr algn="ctr" fontAlgn="base">
              <a:lnSpc>
                <a:spcPct val="95000"/>
              </a:lnSpc>
              <a:spcBef>
                <a:spcPct val="0"/>
              </a:spcBef>
              <a:spcAft>
                <a:spcPct val="35000"/>
              </a:spcAft>
              <a:buClr>
                <a:schemeClr val="accent1"/>
              </a:buClr>
            </a:pPr>
            <a:r>
              <a:rPr lang="en-US" sz="1400" dirty="0"/>
              <a:t>0.0001270</a:t>
            </a:r>
            <a:endParaRPr kumimoji="0" lang="en-US" sz="1400" b="0" i="0" u="none" strike="noStrike" cap="none" normalizeH="0" baseline="0" dirty="0">
              <a:ln>
                <a:noFill/>
              </a:ln>
              <a:solidFill>
                <a:schemeClr val="bg1"/>
              </a:solidFill>
              <a:effectLst/>
              <a:latin typeface="Arial" pitchFamily="34" charset="0"/>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C050F313-EABA-1948-A368-695932994348}"/>
              </a:ext>
            </a:extLst>
          </p:cNvPr>
          <p:cNvSpPr txBox="1"/>
          <p:nvPr/>
        </p:nvSpPr>
        <p:spPr>
          <a:xfrm>
            <a:off x="782497" y="997105"/>
            <a:ext cx="1774845" cy="646331"/>
          </a:xfrm>
          <a:prstGeom prst="rect">
            <a:avLst/>
          </a:prstGeom>
          <a:noFill/>
        </p:spPr>
        <p:txBody>
          <a:bodyPr wrap="none" rtlCol="0">
            <a:spAutoFit/>
          </a:bodyPr>
          <a:lstStyle/>
          <a:p>
            <a:r>
              <a:rPr lang="en-US" dirty="0">
                <a:solidFill>
                  <a:srgbClr val="00549F"/>
                </a:solidFill>
              </a:rPr>
              <a:t>The model has </a:t>
            </a:r>
          </a:p>
          <a:p>
            <a:r>
              <a:rPr lang="en-US" dirty="0">
                <a:solidFill>
                  <a:srgbClr val="00549F"/>
                </a:solidFill>
              </a:rPr>
              <a:t>seen this drug</a:t>
            </a:r>
          </a:p>
        </p:txBody>
      </p:sp>
      <p:sp>
        <p:nvSpPr>
          <p:cNvPr id="13" name="TextBox 12">
            <a:extLst>
              <a:ext uri="{FF2B5EF4-FFF2-40B4-BE49-F238E27FC236}">
                <a16:creationId xmlns:a16="http://schemas.microsoft.com/office/drawing/2014/main" id="{21ADA432-5AF3-8C46-A8F0-901FB1575D6B}"/>
              </a:ext>
            </a:extLst>
          </p:cNvPr>
          <p:cNvSpPr txBox="1"/>
          <p:nvPr/>
        </p:nvSpPr>
        <p:spPr>
          <a:xfrm>
            <a:off x="3156793" y="997105"/>
            <a:ext cx="2159566" cy="646331"/>
          </a:xfrm>
          <a:prstGeom prst="rect">
            <a:avLst/>
          </a:prstGeom>
          <a:noFill/>
        </p:spPr>
        <p:txBody>
          <a:bodyPr wrap="none" rtlCol="0">
            <a:spAutoFit/>
          </a:bodyPr>
          <a:lstStyle/>
          <a:p>
            <a:r>
              <a:rPr lang="en-US" dirty="0">
                <a:solidFill>
                  <a:srgbClr val="00549F"/>
                </a:solidFill>
              </a:rPr>
              <a:t>The model has </a:t>
            </a:r>
            <a:r>
              <a:rPr lang="en-US" dirty="0">
                <a:solidFill>
                  <a:srgbClr val="C8100C"/>
                </a:solidFill>
              </a:rPr>
              <a:t>not </a:t>
            </a:r>
          </a:p>
          <a:p>
            <a:r>
              <a:rPr lang="en-US" dirty="0">
                <a:solidFill>
                  <a:srgbClr val="00549F"/>
                </a:solidFill>
              </a:rPr>
              <a:t>seen this drug</a:t>
            </a:r>
          </a:p>
        </p:txBody>
      </p:sp>
      <p:sp>
        <p:nvSpPr>
          <p:cNvPr id="17" name="TextBox 16">
            <a:extLst>
              <a:ext uri="{FF2B5EF4-FFF2-40B4-BE49-F238E27FC236}">
                <a16:creationId xmlns:a16="http://schemas.microsoft.com/office/drawing/2014/main" id="{0DDEB7C8-DF4D-624B-94A9-0AB5601DAC52}"/>
              </a:ext>
            </a:extLst>
          </p:cNvPr>
          <p:cNvSpPr txBox="1"/>
          <p:nvPr/>
        </p:nvSpPr>
        <p:spPr>
          <a:xfrm>
            <a:off x="1025458" y="3381930"/>
            <a:ext cx="1210588" cy="369332"/>
          </a:xfrm>
          <a:prstGeom prst="rect">
            <a:avLst/>
          </a:prstGeom>
          <a:noFill/>
        </p:spPr>
        <p:txBody>
          <a:bodyPr wrap="none" rtlCol="0">
            <a:spAutoFit/>
          </a:bodyPr>
          <a:lstStyle/>
          <a:p>
            <a:r>
              <a:rPr lang="en-US" dirty="0">
                <a:solidFill>
                  <a:srgbClr val="C8100C"/>
                </a:solidFill>
              </a:rPr>
              <a:t>Metformin</a:t>
            </a:r>
          </a:p>
        </p:txBody>
      </p:sp>
      <p:sp>
        <p:nvSpPr>
          <p:cNvPr id="18" name="TextBox 17">
            <a:extLst>
              <a:ext uri="{FF2B5EF4-FFF2-40B4-BE49-F238E27FC236}">
                <a16:creationId xmlns:a16="http://schemas.microsoft.com/office/drawing/2014/main" id="{BE1C39C4-B2FE-7542-A8B1-71565C1B8352}"/>
              </a:ext>
            </a:extLst>
          </p:cNvPr>
          <p:cNvSpPr txBox="1"/>
          <p:nvPr/>
        </p:nvSpPr>
        <p:spPr>
          <a:xfrm>
            <a:off x="3516940" y="3389844"/>
            <a:ext cx="1249060" cy="369332"/>
          </a:xfrm>
          <a:prstGeom prst="rect">
            <a:avLst/>
          </a:prstGeom>
          <a:noFill/>
        </p:spPr>
        <p:txBody>
          <a:bodyPr wrap="none" rtlCol="0">
            <a:spAutoFit/>
          </a:bodyPr>
          <a:lstStyle/>
          <a:p>
            <a:r>
              <a:rPr lang="en-US" dirty="0">
                <a:solidFill>
                  <a:srgbClr val="C8100C"/>
                </a:solidFill>
              </a:rPr>
              <a:t>Fluoxetine</a:t>
            </a:r>
          </a:p>
        </p:txBody>
      </p:sp>
      <p:sp>
        <p:nvSpPr>
          <p:cNvPr id="19" name="TextBox 18">
            <a:extLst>
              <a:ext uri="{FF2B5EF4-FFF2-40B4-BE49-F238E27FC236}">
                <a16:creationId xmlns:a16="http://schemas.microsoft.com/office/drawing/2014/main" id="{98DF292F-F25A-3A42-8160-D288E7DC7F86}"/>
              </a:ext>
            </a:extLst>
          </p:cNvPr>
          <p:cNvSpPr txBox="1"/>
          <p:nvPr/>
        </p:nvSpPr>
        <p:spPr>
          <a:xfrm>
            <a:off x="5763915" y="3382978"/>
            <a:ext cx="2813591" cy="369332"/>
          </a:xfrm>
          <a:prstGeom prst="rect">
            <a:avLst/>
          </a:prstGeom>
          <a:noFill/>
        </p:spPr>
        <p:txBody>
          <a:bodyPr wrap="none" rtlCol="0">
            <a:spAutoFit/>
          </a:bodyPr>
          <a:lstStyle/>
          <a:p>
            <a:r>
              <a:rPr lang="en-US" dirty="0">
                <a:solidFill>
                  <a:srgbClr val="C8100C"/>
                </a:solidFill>
              </a:rPr>
              <a:t>Memantine Hydrochloride</a:t>
            </a:r>
          </a:p>
        </p:txBody>
      </p:sp>
      <p:sp>
        <p:nvSpPr>
          <p:cNvPr id="20" name="Rectangle 19">
            <a:extLst>
              <a:ext uri="{FF2B5EF4-FFF2-40B4-BE49-F238E27FC236}">
                <a16:creationId xmlns:a16="http://schemas.microsoft.com/office/drawing/2014/main" id="{1618FE16-09A8-E940-B157-0AF8EDFF3219}"/>
              </a:ext>
            </a:extLst>
          </p:cNvPr>
          <p:cNvSpPr/>
          <p:nvPr/>
        </p:nvSpPr>
        <p:spPr bwMode="auto">
          <a:xfrm>
            <a:off x="3098219" y="3764442"/>
            <a:ext cx="2276714" cy="872065"/>
          </a:xfrm>
          <a:prstGeom prst="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none" lIns="0" tIns="0" rIns="0" bIns="0" numCol="1" rtlCol="0" anchor="ctr" anchorCtr="0" compatLnSpc="1">
            <a:prstTxWarp prst="textNoShape">
              <a:avLst/>
            </a:prstTxWarp>
          </a:bodyPr>
          <a:lstStyle/>
          <a:p>
            <a:pPr marR="0" algn="ctr" defTabSz="914400" rtl="0" eaLnBrk="1" fontAlgn="base" latinLnBrk="0" hangingPunct="1">
              <a:lnSpc>
                <a:spcPct val="95000"/>
              </a:lnSpc>
              <a:spcBef>
                <a:spcPct val="0"/>
              </a:spcBef>
              <a:spcAft>
                <a:spcPct val="35000"/>
              </a:spcAft>
              <a:buClr>
                <a:schemeClr val="accent1"/>
              </a:buClr>
              <a:buSzTx/>
              <a:tabLst/>
            </a:pPr>
            <a:r>
              <a:rPr lang="en-US" sz="1400" dirty="0">
                <a:solidFill>
                  <a:schemeClr val="bg1"/>
                </a:solidFill>
                <a:latin typeface="Arial" pitchFamily="34" charset="0"/>
                <a:ea typeface="Arial Unicode MS" pitchFamily="34" charset="-128"/>
                <a:cs typeface="Arial Unicode MS" pitchFamily="34" charset="-128"/>
              </a:rPr>
              <a:t>Confidence level:</a:t>
            </a:r>
          </a:p>
          <a:p>
            <a:pPr algn="ctr" fontAlgn="base">
              <a:lnSpc>
                <a:spcPct val="95000"/>
              </a:lnSpc>
              <a:spcBef>
                <a:spcPct val="0"/>
              </a:spcBef>
              <a:spcAft>
                <a:spcPct val="35000"/>
              </a:spcAft>
              <a:buClr>
                <a:schemeClr val="accent1"/>
              </a:buClr>
            </a:pPr>
            <a:r>
              <a:rPr lang="en-US" sz="1400" dirty="0"/>
              <a:t>0.0000014</a:t>
            </a:r>
            <a:endParaRPr kumimoji="0" lang="en-US" sz="1400" b="0" i="0" u="none" strike="noStrike" cap="none" normalizeH="0" baseline="0" dirty="0">
              <a:ln>
                <a:noFill/>
              </a:ln>
              <a:solidFill>
                <a:schemeClr val="bg1"/>
              </a:solidFill>
              <a:effectLst/>
              <a:latin typeface="Arial" pitchFamily="34" charset="0"/>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7CB65ED7-524C-AC46-858E-83488C82E141}"/>
              </a:ext>
            </a:extLst>
          </p:cNvPr>
          <p:cNvSpPr/>
          <p:nvPr/>
        </p:nvSpPr>
        <p:spPr bwMode="auto">
          <a:xfrm>
            <a:off x="5795109" y="3752310"/>
            <a:ext cx="2276714" cy="872065"/>
          </a:xfrm>
          <a:prstGeom prst="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none" lIns="0" tIns="0" rIns="0" bIns="0" numCol="1" rtlCol="0" anchor="ctr" anchorCtr="0" compatLnSpc="1">
            <a:prstTxWarp prst="textNoShape">
              <a:avLst/>
            </a:prstTxWarp>
          </a:bodyPr>
          <a:lstStyle/>
          <a:p>
            <a:pPr marR="0" algn="ctr" defTabSz="914400" rtl="0" eaLnBrk="1" fontAlgn="base" latinLnBrk="0" hangingPunct="1">
              <a:lnSpc>
                <a:spcPct val="95000"/>
              </a:lnSpc>
              <a:spcBef>
                <a:spcPct val="0"/>
              </a:spcBef>
              <a:spcAft>
                <a:spcPct val="35000"/>
              </a:spcAft>
              <a:buClr>
                <a:schemeClr val="accent1"/>
              </a:buClr>
              <a:buSzTx/>
              <a:tabLst/>
            </a:pPr>
            <a:r>
              <a:rPr lang="en-US" sz="1400" dirty="0">
                <a:solidFill>
                  <a:schemeClr val="bg1"/>
                </a:solidFill>
                <a:latin typeface="Arial" pitchFamily="34" charset="0"/>
                <a:ea typeface="Arial Unicode MS" pitchFamily="34" charset="-128"/>
                <a:cs typeface="Arial Unicode MS" pitchFamily="34" charset="-128"/>
              </a:rPr>
              <a:t>Confidence level:</a:t>
            </a:r>
          </a:p>
          <a:p>
            <a:pPr algn="ctr" fontAlgn="base">
              <a:lnSpc>
                <a:spcPct val="95000"/>
              </a:lnSpc>
              <a:spcBef>
                <a:spcPct val="0"/>
              </a:spcBef>
              <a:spcAft>
                <a:spcPct val="35000"/>
              </a:spcAft>
              <a:buClr>
                <a:schemeClr val="accent1"/>
              </a:buClr>
            </a:pPr>
            <a:r>
              <a:rPr lang="en-US" sz="1400" dirty="0"/>
              <a:t>0.8855288</a:t>
            </a:r>
            <a:endParaRPr kumimoji="0" lang="en-US" sz="1400" b="0" i="0" u="none" strike="noStrike" cap="none" normalizeH="0" baseline="0" dirty="0">
              <a:ln>
                <a:noFill/>
              </a:ln>
              <a:solidFill>
                <a:schemeClr val="bg1"/>
              </a:solidFill>
              <a:effectLst/>
              <a:latin typeface="Arial" pitchFamily="34" charset="0"/>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96F40B1E-38B1-5844-A935-7CA5D38AC564}"/>
              </a:ext>
            </a:extLst>
          </p:cNvPr>
          <p:cNvSpPr txBox="1"/>
          <p:nvPr/>
        </p:nvSpPr>
        <p:spPr>
          <a:xfrm>
            <a:off x="5944959" y="895888"/>
            <a:ext cx="2159566" cy="646331"/>
          </a:xfrm>
          <a:prstGeom prst="rect">
            <a:avLst/>
          </a:prstGeom>
          <a:noFill/>
        </p:spPr>
        <p:txBody>
          <a:bodyPr wrap="none" rtlCol="0">
            <a:spAutoFit/>
          </a:bodyPr>
          <a:lstStyle/>
          <a:p>
            <a:r>
              <a:rPr lang="en-US" dirty="0">
                <a:solidFill>
                  <a:srgbClr val="00549F"/>
                </a:solidFill>
              </a:rPr>
              <a:t>The model has </a:t>
            </a:r>
            <a:r>
              <a:rPr lang="en-US" dirty="0">
                <a:solidFill>
                  <a:srgbClr val="C8100C"/>
                </a:solidFill>
              </a:rPr>
              <a:t>not</a:t>
            </a:r>
            <a:r>
              <a:rPr lang="en-US" dirty="0">
                <a:solidFill>
                  <a:srgbClr val="00549F"/>
                </a:solidFill>
              </a:rPr>
              <a:t> </a:t>
            </a:r>
          </a:p>
          <a:p>
            <a:r>
              <a:rPr lang="en-US" dirty="0">
                <a:solidFill>
                  <a:srgbClr val="00549F"/>
                </a:solidFill>
              </a:rPr>
              <a:t>seen this drug</a:t>
            </a:r>
          </a:p>
        </p:txBody>
      </p:sp>
    </p:spTree>
    <p:extLst>
      <p:ext uri="{BB962C8B-B14F-4D97-AF65-F5344CB8AC3E}">
        <p14:creationId xmlns:p14="http://schemas.microsoft.com/office/powerpoint/2010/main" val="17448843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5AAD-2179-444D-AD29-329E9808DD99}"/>
              </a:ext>
            </a:extLst>
          </p:cNvPr>
          <p:cNvSpPr>
            <a:spLocks noGrp="1"/>
          </p:cNvSpPr>
          <p:nvPr>
            <p:ph type="title"/>
          </p:nvPr>
        </p:nvSpPr>
        <p:spPr/>
        <p:txBody>
          <a:bodyPr/>
          <a:lstStyle/>
          <a:p>
            <a:r>
              <a:rPr lang="en-US" sz="2100" dirty="0"/>
              <a:t>Metoprolol Succinate Confidence Levels</a:t>
            </a:r>
          </a:p>
        </p:txBody>
      </p:sp>
      <p:sp>
        <p:nvSpPr>
          <p:cNvPr id="3" name="Content Placeholder 2">
            <a:extLst>
              <a:ext uri="{FF2B5EF4-FFF2-40B4-BE49-F238E27FC236}">
                <a16:creationId xmlns:a16="http://schemas.microsoft.com/office/drawing/2014/main" id="{8795ED3A-B41A-514A-ADB8-E95037ED50BF}"/>
              </a:ext>
            </a:extLst>
          </p:cNvPr>
          <p:cNvSpPr>
            <a:spLocks noGrp="1"/>
          </p:cNvSpPr>
          <p:nvPr>
            <p:ph idx="1"/>
          </p:nvPr>
        </p:nvSpPr>
        <p:spPr>
          <a:xfrm>
            <a:off x="457200" y="720330"/>
            <a:ext cx="8228013" cy="452303"/>
          </a:xfrm>
        </p:spPr>
        <p:txBody>
          <a:bodyPr/>
          <a:lstStyle/>
          <a:p>
            <a:r>
              <a:rPr lang="en-US" dirty="0"/>
              <a:t>Other drugs that</a:t>
            </a:r>
            <a:r>
              <a:rPr lang="en-US" i="1" dirty="0"/>
              <a:t> resembles </a:t>
            </a:r>
            <a:r>
              <a:rPr lang="en-US" dirty="0"/>
              <a:t>Metoprolol Succinate</a:t>
            </a:r>
          </a:p>
        </p:txBody>
      </p:sp>
      <p:sp>
        <p:nvSpPr>
          <p:cNvPr id="4" name="Slide Number Placeholder 3">
            <a:extLst>
              <a:ext uri="{FF2B5EF4-FFF2-40B4-BE49-F238E27FC236}">
                <a16:creationId xmlns:a16="http://schemas.microsoft.com/office/drawing/2014/main" id="{EF038F42-6975-1D4D-8DA9-7C4797C11C9A}"/>
              </a:ext>
            </a:extLst>
          </p:cNvPr>
          <p:cNvSpPr>
            <a:spLocks noGrp="1"/>
          </p:cNvSpPr>
          <p:nvPr>
            <p:ph type="sldNum" sz="quarter" idx="10"/>
          </p:nvPr>
        </p:nvSpPr>
        <p:spPr/>
        <p:txBody>
          <a:bodyPr/>
          <a:lstStyle/>
          <a:p>
            <a:pPr>
              <a:defRPr/>
            </a:pPr>
            <a:fld id="{64DF5B86-1ABD-4303-BF09-AE009693E5ED}" type="slidenum">
              <a:rPr lang="en-US" smtClean="0">
                <a:solidFill>
                  <a:srgbClr val="63666A"/>
                </a:solidFill>
              </a:rPr>
              <a:pPr>
                <a:defRPr/>
              </a:pPr>
              <a:t>9</a:t>
            </a:fld>
            <a:endParaRPr lang="en-US" dirty="0">
              <a:solidFill>
                <a:srgbClr val="63666A"/>
              </a:solidFill>
            </a:endParaRPr>
          </a:p>
        </p:txBody>
      </p:sp>
      <p:pic>
        <p:nvPicPr>
          <p:cNvPr id="8" name="Picture 7">
            <a:extLst>
              <a:ext uri="{FF2B5EF4-FFF2-40B4-BE49-F238E27FC236}">
                <a16:creationId xmlns:a16="http://schemas.microsoft.com/office/drawing/2014/main" id="{D5E02459-75FB-594C-9424-18A38C77C03C}"/>
              </a:ext>
            </a:extLst>
          </p:cNvPr>
          <p:cNvPicPr>
            <a:picLocks noChangeAspect="1"/>
          </p:cNvPicPr>
          <p:nvPr/>
        </p:nvPicPr>
        <p:blipFill>
          <a:blip r:embed="rId2"/>
          <a:stretch>
            <a:fillRect/>
          </a:stretch>
        </p:blipFill>
        <p:spPr>
          <a:xfrm>
            <a:off x="4551364" y="1665033"/>
            <a:ext cx="2342840" cy="1757130"/>
          </a:xfrm>
          <a:prstGeom prst="rect">
            <a:avLst/>
          </a:prstGeom>
        </p:spPr>
      </p:pic>
      <p:pic>
        <p:nvPicPr>
          <p:cNvPr id="10" name="Picture 9">
            <a:extLst>
              <a:ext uri="{FF2B5EF4-FFF2-40B4-BE49-F238E27FC236}">
                <a16:creationId xmlns:a16="http://schemas.microsoft.com/office/drawing/2014/main" id="{5D0B5E43-E4D9-734E-85CC-EC60264BD040}"/>
              </a:ext>
            </a:extLst>
          </p:cNvPr>
          <p:cNvPicPr>
            <a:picLocks noChangeAspect="1"/>
          </p:cNvPicPr>
          <p:nvPr/>
        </p:nvPicPr>
        <p:blipFill>
          <a:blip r:embed="rId3"/>
          <a:stretch>
            <a:fillRect/>
          </a:stretch>
        </p:blipFill>
        <p:spPr>
          <a:xfrm>
            <a:off x="2014033" y="1663380"/>
            <a:ext cx="2342840" cy="1757130"/>
          </a:xfrm>
          <a:prstGeom prst="rect">
            <a:avLst/>
          </a:prstGeom>
        </p:spPr>
      </p:pic>
      <p:sp>
        <p:nvSpPr>
          <p:cNvPr id="11" name="Rectangle 10">
            <a:extLst>
              <a:ext uri="{FF2B5EF4-FFF2-40B4-BE49-F238E27FC236}">
                <a16:creationId xmlns:a16="http://schemas.microsoft.com/office/drawing/2014/main" id="{7D2710C8-A76D-A242-88F2-C86F27BA2272}"/>
              </a:ext>
            </a:extLst>
          </p:cNvPr>
          <p:cNvSpPr/>
          <p:nvPr/>
        </p:nvSpPr>
        <p:spPr bwMode="auto">
          <a:xfrm>
            <a:off x="2014033" y="3801533"/>
            <a:ext cx="2276714" cy="872065"/>
          </a:xfrm>
          <a:prstGeom prst="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none" lIns="0" tIns="0" rIns="0" bIns="0" numCol="1" rtlCol="0" anchor="ctr" anchorCtr="0" compatLnSpc="1">
            <a:prstTxWarp prst="textNoShape">
              <a:avLst/>
            </a:prstTxWarp>
          </a:bodyPr>
          <a:lstStyle/>
          <a:p>
            <a:pPr marR="0" algn="ctr" defTabSz="914400" rtl="0" eaLnBrk="1" fontAlgn="base" latinLnBrk="0" hangingPunct="1">
              <a:lnSpc>
                <a:spcPct val="95000"/>
              </a:lnSpc>
              <a:spcBef>
                <a:spcPct val="0"/>
              </a:spcBef>
              <a:spcAft>
                <a:spcPct val="35000"/>
              </a:spcAft>
              <a:buClr>
                <a:schemeClr val="accent1"/>
              </a:buClr>
              <a:buSzTx/>
              <a:tabLst/>
            </a:pPr>
            <a:r>
              <a:rPr lang="en-US" sz="1400" dirty="0">
                <a:solidFill>
                  <a:schemeClr val="bg1"/>
                </a:solidFill>
                <a:latin typeface="Arial" pitchFamily="34" charset="0"/>
                <a:ea typeface="Arial Unicode MS" pitchFamily="34" charset="-128"/>
                <a:cs typeface="Arial Unicode MS" pitchFamily="34" charset="-128"/>
              </a:rPr>
              <a:t>Confidence level:</a:t>
            </a:r>
          </a:p>
          <a:p>
            <a:pPr algn="ctr" fontAlgn="base">
              <a:lnSpc>
                <a:spcPct val="95000"/>
              </a:lnSpc>
              <a:spcBef>
                <a:spcPct val="0"/>
              </a:spcBef>
              <a:spcAft>
                <a:spcPct val="35000"/>
              </a:spcAft>
              <a:buClr>
                <a:schemeClr val="accent1"/>
              </a:buClr>
            </a:pPr>
            <a:r>
              <a:rPr lang="en-US" sz="1400" dirty="0"/>
              <a:t>0.7408031</a:t>
            </a:r>
            <a:endParaRPr kumimoji="0" lang="en-US" sz="1400" b="0" i="0" u="none" strike="noStrike" cap="none" normalizeH="0" baseline="0" dirty="0">
              <a:ln>
                <a:noFill/>
              </a:ln>
              <a:solidFill>
                <a:schemeClr val="bg1"/>
              </a:solidFill>
              <a:effectLst/>
              <a:latin typeface="Arial" pitchFamily="34" charset="0"/>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C050F313-EABA-1948-A368-695932994348}"/>
              </a:ext>
            </a:extLst>
          </p:cNvPr>
          <p:cNvSpPr txBox="1"/>
          <p:nvPr/>
        </p:nvSpPr>
        <p:spPr>
          <a:xfrm>
            <a:off x="2298030" y="1022505"/>
            <a:ext cx="2159566" cy="646331"/>
          </a:xfrm>
          <a:prstGeom prst="rect">
            <a:avLst/>
          </a:prstGeom>
          <a:noFill/>
        </p:spPr>
        <p:txBody>
          <a:bodyPr wrap="none" rtlCol="0">
            <a:spAutoFit/>
          </a:bodyPr>
          <a:lstStyle/>
          <a:p>
            <a:r>
              <a:rPr lang="en-US" dirty="0">
                <a:solidFill>
                  <a:srgbClr val="00549F"/>
                </a:solidFill>
              </a:rPr>
              <a:t>The model has </a:t>
            </a:r>
            <a:r>
              <a:rPr lang="en-US" dirty="0">
                <a:solidFill>
                  <a:srgbClr val="C8100C"/>
                </a:solidFill>
              </a:rPr>
              <a:t>not</a:t>
            </a:r>
            <a:r>
              <a:rPr lang="en-US" dirty="0">
                <a:solidFill>
                  <a:srgbClr val="00549F"/>
                </a:solidFill>
              </a:rPr>
              <a:t> </a:t>
            </a:r>
          </a:p>
          <a:p>
            <a:r>
              <a:rPr lang="en-US" dirty="0">
                <a:solidFill>
                  <a:srgbClr val="00549F"/>
                </a:solidFill>
              </a:rPr>
              <a:t>seen this drug</a:t>
            </a:r>
          </a:p>
        </p:txBody>
      </p:sp>
      <p:sp>
        <p:nvSpPr>
          <p:cNvPr id="13" name="TextBox 12">
            <a:extLst>
              <a:ext uri="{FF2B5EF4-FFF2-40B4-BE49-F238E27FC236}">
                <a16:creationId xmlns:a16="http://schemas.microsoft.com/office/drawing/2014/main" id="{21ADA432-5AF3-8C46-A8F0-901FB1575D6B}"/>
              </a:ext>
            </a:extLst>
          </p:cNvPr>
          <p:cNvSpPr txBox="1"/>
          <p:nvPr/>
        </p:nvSpPr>
        <p:spPr>
          <a:xfrm>
            <a:off x="4672326" y="1022505"/>
            <a:ext cx="2159566" cy="646331"/>
          </a:xfrm>
          <a:prstGeom prst="rect">
            <a:avLst/>
          </a:prstGeom>
          <a:noFill/>
        </p:spPr>
        <p:txBody>
          <a:bodyPr wrap="none" rtlCol="0">
            <a:spAutoFit/>
          </a:bodyPr>
          <a:lstStyle/>
          <a:p>
            <a:r>
              <a:rPr lang="en-US" dirty="0">
                <a:solidFill>
                  <a:srgbClr val="00549F"/>
                </a:solidFill>
              </a:rPr>
              <a:t>The model has </a:t>
            </a:r>
            <a:r>
              <a:rPr lang="en-US" dirty="0">
                <a:solidFill>
                  <a:srgbClr val="C8100C"/>
                </a:solidFill>
              </a:rPr>
              <a:t>not</a:t>
            </a:r>
            <a:r>
              <a:rPr lang="en-US" dirty="0">
                <a:solidFill>
                  <a:srgbClr val="00549F"/>
                </a:solidFill>
              </a:rPr>
              <a:t> </a:t>
            </a:r>
          </a:p>
          <a:p>
            <a:r>
              <a:rPr lang="en-US" dirty="0">
                <a:solidFill>
                  <a:srgbClr val="00549F"/>
                </a:solidFill>
              </a:rPr>
              <a:t>seen this drug</a:t>
            </a:r>
          </a:p>
        </p:txBody>
      </p:sp>
      <p:sp>
        <p:nvSpPr>
          <p:cNvPr id="17" name="TextBox 16">
            <a:extLst>
              <a:ext uri="{FF2B5EF4-FFF2-40B4-BE49-F238E27FC236}">
                <a16:creationId xmlns:a16="http://schemas.microsoft.com/office/drawing/2014/main" id="{0DDEB7C8-DF4D-624B-94A9-0AB5601DAC52}"/>
              </a:ext>
            </a:extLst>
          </p:cNvPr>
          <p:cNvSpPr txBox="1"/>
          <p:nvPr/>
        </p:nvSpPr>
        <p:spPr>
          <a:xfrm>
            <a:off x="2540991" y="3407330"/>
            <a:ext cx="1082348" cy="369332"/>
          </a:xfrm>
          <a:prstGeom prst="rect">
            <a:avLst/>
          </a:prstGeom>
          <a:noFill/>
        </p:spPr>
        <p:txBody>
          <a:bodyPr wrap="none" rtlCol="0">
            <a:spAutoFit/>
          </a:bodyPr>
          <a:lstStyle/>
          <a:p>
            <a:r>
              <a:rPr lang="en-US" dirty="0">
                <a:solidFill>
                  <a:srgbClr val="C8100C"/>
                </a:solidFill>
              </a:rPr>
              <a:t>Baclofen</a:t>
            </a:r>
          </a:p>
        </p:txBody>
      </p:sp>
      <p:sp>
        <p:nvSpPr>
          <p:cNvPr id="18" name="TextBox 17">
            <a:extLst>
              <a:ext uri="{FF2B5EF4-FFF2-40B4-BE49-F238E27FC236}">
                <a16:creationId xmlns:a16="http://schemas.microsoft.com/office/drawing/2014/main" id="{BE1C39C4-B2FE-7542-A8B1-71565C1B8352}"/>
              </a:ext>
            </a:extLst>
          </p:cNvPr>
          <p:cNvSpPr txBox="1"/>
          <p:nvPr/>
        </p:nvSpPr>
        <p:spPr>
          <a:xfrm>
            <a:off x="4356873" y="3423711"/>
            <a:ext cx="2890535" cy="369332"/>
          </a:xfrm>
          <a:prstGeom prst="rect">
            <a:avLst/>
          </a:prstGeom>
          <a:noFill/>
        </p:spPr>
        <p:txBody>
          <a:bodyPr wrap="none" rtlCol="0">
            <a:spAutoFit/>
          </a:bodyPr>
          <a:lstStyle/>
          <a:p>
            <a:r>
              <a:rPr lang="en-US" dirty="0">
                <a:solidFill>
                  <a:srgbClr val="C8100C"/>
                </a:solidFill>
              </a:rPr>
              <a:t>Hydralazine Hydrochloride</a:t>
            </a:r>
          </a:p>
        </p:txBody>
      </p:sp>
      <p:sp>
        <p:nvSpPr>
          <p:cNvPr id="20" name="Rectangle 19">
            <a:extLst>
              <a:ext uri="{FF2B5EF4-FFF2-40B4-BE49-F238E27FC236}">
                <a16:creationId xmlns:a16="http://schemas.microsoft.com/office/drawing/2014/main" id="{1618FE16-09A8-E940-B157-0AF8EDFF3219}"/>
              </a:ext>
            </a:extLst>
          </p:cNvPr>
          <p:cNvSpPr/>
          <p:nvPr/>
        </p:nvSpPr>
        <p:spPr bwMode="auto">
          <a:xfrm>
            <a:off x="4613752" y="3789842"/>
            <a:ext cx="2276714" cy="872065"/>
          </a:xfrm>
          <a:prstGeom prst="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none" lIns="0" tIns="0" rIns="0" bIns="0" numCol="1" rtlCol="0" anchor="ctr" anchorCtr="0" compatLnSpc="1">
            <a:prstTxWarp prst="textNoShape">
              <a:avLst/>
            </a:prstTxWarp>
          </a:bodyPr>
          <a:lstStyle/>
          <a:p>
            <a:pPr marR="0" algn="ctr" defTabSz="914400" rtl="0" eaLnBrk="1" fontAlgn="base" latinLnBrk="0" hangingPunct="1">
              <a:lnSpc>
                <a:spcPct val="95000"/>
              </a:lnSpc>
              <a:spcBef>
                <a:spcPct val="0"/>
              </a:spcBef>
              <a:spcAft>
                <a:spcPct val="35000"/>
              </a:spcAft>
              <a:buClr>
                <a:schemeClr val="accent1"/>
              </a:buClr>
              <a:buSzTx/>
              <a:tabLst/>
            </a:pPr>
            <a:r>
              <a:rPr lang="en-US" sz="1400">
                <a:solidFill>
                  <a:schemeClr val="bg1"/>
                </a:solidFill>
                <a:latin typeface="Arial" pitchFamily="34" charset="0"/>
                <a:ea typeface="Arial Unicode MS" pitchFamily="34" charset="-128"/>
                <a:cs typeface="Arial Unicode MS" pitchFamily="34" charset="-128"/>
              </a:rPr>
              <a:t>Confidence </a:t>
            </a:r>
            <a:r>
              <a:rPr lang="en-US" sz="1400" dirty="0">
                <a:solidFill>
                  <a:schemeClr val="bg1"/>
                </a:solidFill>
                <a:latin typeface="Arial" pitchFamily="34" charset="0"/>
                <a:ea typeface="Arial Unicode MS" pitchFamily="34" charset="-128"/>
                <a:cs typeface="Arial Unicode MS" pitchFamily="34" charset="-128"/>
              </a:rPr>
              <a:t>level:</a:t>
            </a:r>
          </a:p>
          <a:p>
            <a:pPr algn="ctr" fontAlgn="base">
              <a:lnSpc>
                <a:spcPct val="95000"/>
              </a:lnSpc>
              <a:spcBef>
                <a:spcPct val="0"/>
              </a:spcBef>
              <a:spcAft>
                <a:spcPct val="35000"/>
              </a:spcAft>
              <a:buClr>
                <a:schemeClr val="accent1"/>
              </a:buClr>
            </a:pPr>
            <a:r>
              <a:rPr lang="en-US" sz="1400" dirty="0"/>
              <a:t>0.4727986</a:t>
            </a:r>
            <a:endParaRPr kumimoji="0" lang="en-US" sz="1400" b="0" i="0" u="none" strike="noStrike" cap="none" normalizeH="0" baseline="0" dirty="0">
              <a:ln>
                <a:noFill/>
              </a:ln>
              <a:solidFill>
                <a:schemeClr val="bg1"/>
              </a:solidFill>
              <a:effectLst/>
              <a:latin typeface="Arial"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302689691"/>
      </p:ext>
    </p:extLst>
  </p:cSld>
  <p:clrMapOvr>
    <a:masterClrMapping/>
  </p:clrMapOvr>
  <p:transition>
    <p:fade/>
  </p:transition>
</p:sld>
</file>

<file path=ppt/theme/theme1.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0" tIns="0" rIns="0" bIns="0" numCol="1" anchor="ctr" anchorCtr="0" compatLnSpc="1">
        <a:prstTxWarp prst="textNoShape">
          <a:avLst/>
        </a:prstTxWarp>
      </a:bodyPr>
      <a:lstStyle>
        <a:defPPr marL="168275" marR="0" indent="-168275" algn="ctr"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0" tIns="0" rIns="0" bIns="0" numCol="1" anchor="ctr" anchorCtr="0" compatLnSpc="1">
        <a:prstTxWarp prst="textNoShape">
          <a:avLst/>
        </a:prstTxWarp>
      </a:bodyPr>
      <a:lstStyle>
        <a:defPPr marL="168275" marR="0" indent="-168275" algn="ctr"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itiatives xmlns="a91bfc1f-a0b2-4d09-aae2-b25062571f0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F49FC598DD5F74D8F2B38EC0D68DF53" ma:contentTypeVersion="1" ma:contentTypeDescription="Create a new document." ma:contentTypeScope="" ma:versionID="b39e35bf5eb7b1ab248d54b3d3239ad0">
  <xsd:schema xmlns:xsd="http://www.w3.org/2001/XMLSchema" xmlns:xs="http://www.w3.org/2001/XMLSchema" xmlns:p="http://schemas.microsoft.com/office/2006/metadata/properties" xmlns:ns2="a91bfc1f-a0b2-4d09-aae2-b25062571f0d" targetNamespace="http://schemas.microsoft.com/office/2006/metadata/properties" ma:root="true" ma:fieldsID="fb91479600a9871510a5d8d504d54d23" ns2:_="">
    <xsd:import namespace="a91bfc1f-a0b2-4d09-aae2-b25062571f0d"/>
    <xsd:element name="properties">
      <xsd:complexType>
        <xsd:sequence>
          <xsd:element name="documentManagement">
            <xsd:complexType>
              <xsd:all>
                <xsd:element ref="ns2:Initiativ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1bfc1f-a0b2-4d09-aae2-b25062571f0d" elementFormDefault="qualified">
    <xsd:import namespace="http://schemas.microsoft.com/office/2006/documentManagement/types"/>
    <xsd:import namespace="http://schemas.microsoft.com/office/infopath/2007/PartnerControls"/>
    <xsd:element name="Initiatives" ma:index="8" nillable="true" ma:displayName="Initiatives" ma:format="Dropdown" ma:internalName="Initiatives">
      <xsd:simpleType>
        <xsd:restriction base="dms:Choice">
          <xsd:enumeration value="Recruiting"/>
          <xsd:enumeration value="Curriculum"/>
          <xsd:enumeration value="Mentor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A316CA-CBB4-4671-99F1-EBF4D424A168}">
  <ds:schemaRefs>
    <ds:schemaRef ds:uri="http://schemas.microsoft.com/sharepoint/v3/contenttype/forms"/>
  </ds:schemaRefs>
</ds:datastoreItem>
</file>

<file path=customXml/itemProps2.xml><?xml version="1.0" encoding="utf-8"?>
<ds:datastoreItem xmlns:ds="http://schemas.openxmlformats.org/officeDocument/2006/customXml" ds:itemID="{AC8DEA35-FC3D-4B5A-99A8-F62FBD7FDA2D}">
  <ds:schemaRefs>
    <ds:schemaRef ds:uri="http://purl.org/dc/terms/"/>
    <ds:schemaRef ds:uri="http://schemas.microsoft.com/office/2006/documentManagement/types"/>
    <ds:schemaRef ds:uri="http://purl.org/dc/elements/1.1/"/>
    <ds:schemaRef ds:uri="http://www.w3.org/XML/1998/namespace"/>
    <ds:schemaRef ds:uri="http://schemas.microsoft.com/office/infopath/2007/PartnerControls"/>
    <ds:schemaRef ds:uri="http://schemas.microsoft.com/office/2006/metadata/properties"/>
    <ds:schemaRef ds:uri="http://schemas.openxmlformats.org/package/2006/metadata/core-properties"/>
    <ds:schemaRef ds:uri="a91bfc1f-a0b2-4d09-aae2-b25062571f0d"/>
    <ds:schemaRef ds:uri="http://purl.org/dc/dcmitype/"/>
  </ds:schemaRefs>
</ds:datastoreItem>
</file>

<file path=customXml/itemProps3.xml><?xml version="1.0" encoding="utf-8"?>
<ds:datastoreItem xmlns:ds="http://schemas.openxmlformats.org/officeDocument/2006/customXml" ds:itemID="{4108063A-DFD6-4DB6-A559-5054670919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1bfc1f-a0b2-4d09-aae2-b25062571f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89061</TotalTime>
  <Words>633</Words>
  <Application>Microsoft Macintosh PowerPoint</Application>
  <PresentationFormat>On-screen Show (16:9)</PresentationFormat>
  <Paragraphs>126</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 Unicode MS</vt:lpstr>
      <vt:lpstr>Arial</vt:lpstr>
      <vt:lpstr>Calibri</vt:lpstr>
      <vt:lpstr>Main</vt:lpstr>
      <vt:lpstr>PowerPoint Presentation</vt:lpstr>
      <vt:lpstr>Use Case</vt:lpstr>
      <vt:lpstr>Approach: CNN Models</vt:lpstr>
      <vt:lpstr>Binary CNN for Metoprolol Succinate Metrics</vt:lpstr>
      <vt:lpstr>Binary CNN for Omeprazole Metrics</vt:lpstr>
      <vt:lpstr>Binary CNN for Metformin Metrics</vt:lpstr>
      <vt:lpstr>Metoprolol Succinate Confidence Levels</vt:lpstr>
      <vt:lpstr>Metoprolol Succinate Confidence Levels</vt:lpstr>
      <vt:lpstr>Metoprolol Succinate Confidence Levels</vt:lpstr>
      <vt:lpstr>Confidence ≠ Probability of being Right</vt:lpstr>
      <vt:lpstr>Limitations of Current Work &amp; How to Potentially Solve Them</vt:lpstr>
      <vt:lpstr>Limitations of Current Work &amp; How to Potentially Solve Them</vt:lpstr>
      <vt:lpstr>Limitations of Current Work &amp; How to Potentially Solve Them</vt:lpstr>
      <vt:lpstr>Transfer Learning ResNet50 Metrics</vt:lpstr>
      <vt:lpstr>Transfer Learning VGG16 Metrics</vt:lpstr>
      <vt:lpstr>Categorical CNN Metrics</vt:lpstr>
      <vt:lpstr>Example Prediction from Categorical CNN</vt:lpstr>
    </vt:vector>
  </TitlesOfParts>
  <Company>UnitedHealth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 with lifestyle image</dc:title>
  <dc:creator>Reutiman, Steven A</dc:creator>
  <cp:lastModifiedBy>Microsoft Office User</cp:lastModifiedBy>
  <cp:revision>1080</cp:revision>
  <cp:lastPrinted>2016-06-01T15:16:09Z</cp:lastPrinted>
  <dcterms:created xsi:type="dcterms:W3CDTF">2013-11-07T21:12:08Z</dcterms:created>
  <dcterms:modified xsi:type="dcterms:W3CDTF">2020-02-17T22:28:47Z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0x0101004F49FC598DD5F74D8F2B38EC0D68DF53</vt:lpwstr>
  </property>
</Properties>
</file>