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82" r:id="rId4"/>
    <p:sldId id="281" r:id="rId5"/>
    <p:sldId id="280" r:id="rId6"/>
    <p:sldId id="272" r:id="rId7"/>
    <p:sldId id="275" r:id="rId8"/>
    <p:sldId id="273" r:id="rId9"/>
    <p:sldId id="266" r:id="rId10"/>
    <p:sldId id="265" r:id="rId11"/>
    <p:sldId id="268" r:id="rId12"/>
    <p:sldId id="270" r:id="rId13"/>
    <p:sldId id="262" r:id="rId14"/>
    <p:sldId id="264" r:id="rId15"/>
    <p:sldId id="263" r:id="rId16"/>
    <p:sldId id="269" r:id="rId17"/>
    <p:sldId id="271" r:id="rId18"/>
    <p:sldId id="283" r:id="rId19"/>
    <p:sldId id="284" r:id="rId20"/>
    <p:sldId id="285" r:id="rId21"/>
    <p:sldId id="286" r:id="rId22"/>
    <p:sldId id="276"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snapToGrid="0">
      <p:cViewPr varScale="1">
        <p:scale>
          <a:sx n="111" d="100"/>
          <a:sy n="111" d="100"/>
        </p:scale>
        <p:origin x="24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8/10/25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DOC-EVO-201 – Training Systems Engineering</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006</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4" name="Picture 3">
            <a:extLst>
              <a:ext uri="{FF2B5EF4-FFF2-40B4-BE49-F238E27FC236}">
                <a16:creationId xmlns:a16="http://schemas.microsoft.com/office/drawing/2014/main" id="{B3409393-7B5B-66D8-DBB1-7CDF850759D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penregulatory.com/is-our-software-medical-devi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lectronics.stackexchange.com/questions/544125/how-does-a-bare-pcb-product-such-as-a-raspberry-pi-pass-esd-testing-for-ce-ma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Systems Engineering for Medical Devices</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92500" lnSpcReduction="10000"/>
          </a:bodyPr>
          <a:lstStyle/>
          <a:p>
            <a:r>
              <a:rPr lang="en-US" dirty="0"/>
              <a:t>Once the target market has been identified, identify the applicable local regulations.</a:t>
            </a:r>
          </a:p>
          <a:p>
            <a:r>
              <a:rPr lang="en-US" dirty="0"/>
              <a:t>Choose a regulatory pathway:</a:t>
            </a:r>
          </a:p>
          <a:p>
            <a:pPr lvl="1"/>
            <a:r>
              <a:rPr lang="en-US" dirty="0"/>
              <a:t>Medical devices</a:t>
            </a:r>
          </a:p>
          <a:p>
            <a:pPr lvl="2"/>
            <a:r>
              <a:rPr lang="en-US" dirty="0"/>
              <a:t>FDA: Premarket Notification 510(k), Premarket Approval (PMA), Humanitarian Device Exemption (HDE)</a:t>
            </a:r>
          </a:p>
          <a:p>
            <a:pPr lvl="2"/>
            <a:r>
              <a:rPr lang="en-US" dirty="0"/>
              <a:t>Other markets: MDR (EU), NMPA (PRC), MFDS/KFDA (KOR), ANVISA (BRA) ..</a:t>
            </a:r>
          </a:p>
          <a:p>
            <a:pPr lvl="1"/>
            <a:r>
              <a:rPr lang="en-US" dirty="0"/>
              <a:t>Non-medical devices</a:t>
            </a:r>
          </a:p>
          <a:p>
            <a:pPr lvl="2"/>
            <a:r>
              <a:rPr lang="en-US" dirty="0"/>
              <a:t>Further reading: </a:t>
            </a:r>
            <a:r>
              <a:rPr lang="en-US" dirty="0">
                <a:hlinkClick r:id="rId2"/>
              </a:rPr>
              <a:t>https://openregulatory.com/is-our-software-medical-device/</a:t>
            </a:r>
            <a:endParaRPr lang="en-US" dirty="0"/>
          </a:p>
          <a:p>
            <a:pPr lvl="2"/>
            <a:r>
              <a:rPr lang="en-US" dirty="0"/>
              <a:t>Health and wellness applications</a:t>
            </a:r>
          </a:p>
          <a:p>
            <a:pPr lvl="2"/>
            <a:r>
              <a:rPr lang="en-US" dirty="0"/>
              <a:t>Educational purpose</a:t>
            </a:r>
          </a:p>
          <a:p>
            <a:pPr lvl="2"/>
            <a:r>
              <a:rPr lang="en-US" dirty="0"/>
              <a:t>Devices ”intended to be used for research applications only”/ “not designed or intended to be used for diagnosis or treatment of disease”</a:t>
            </a:r>
          </a:p>
          <a:p>
            <a:pPr lvl="2"/>
            <a:r>
              <a:rPr lang="en-US" dirty="0"/>
              <a:t>Machines (EU: Machinery Directive 2006/42/EC), radio equipment (EU: Directive 2014/53/EU)</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10</a:t>
            </a:fld>
            <a:endParaRPr lang="en-US" dirty="0"/>
          </a:p>
        </p:txBody>
      </p:sp>
    </p:spTree>
    <p:extLst>
      <p:ext uri="{BB962C8B-B14F-4D97-AF65-F5344CB8AC3E}">
        <p14:creationId xmlns:p14="http://schemas.microsoft.com/office/powerpoint/2010/main" val="487582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Non-medical devices:</a:t>
            </a:r>
            <a:br>
              <a:rPr lang="en-US" dirty="0"/>
            </a:br>
            <a:r>
              <a:rPr lang="en-US" dirty="0"/>
              <a:t>Example for health and wellness application</a:t>
            </a:r>
          </a:p>
          <a:p>
            <a:pPr lvl="1"/>
            <a:r>
              <a:rPr lang="en-US" dirty="0"/>
              <a:t>Huawei Scale 3 Pro</a:t>
            </a:r>
            <a:br>
              <a:rPr lang="en-US" dirty="0"/>
            </a:br>
            <a:r>
              <a:rPr lang="en-US" dirty="0"/>
              <a:t>“Compliance with the essential requirements and other relevant provisions of Directive 2014/53/EU (radio equipment directive, RAD).”</a:t>
            </a:r>
          </a:p>
          <a:p>
            <a:pPr lvl="2"/>
            <a:r>
              <a:rPr lang="en-US" dirty="0"/>
              <a:t>Intended use:</a:t>
            </a:r>
          </a:p>
          <a:p>
            <a:pPr lvl="3"/>
            <a:r>
              <a:rPr lang="en-US" dirty="0"/>
              <a:t>Weight measurements, body fat measurements, heart rate measurements, for use with HUAWEI Health App</a:t>
            </a:r>
          </a:p>
          <a:p>
            <a:pPr lvl="3"/>
            <a:r>
              <a:rPr lang="en-US" dirty="0"/>
              <a:t>This product is not designed to be a medical device, and is not intended to diagnose, treat, cure or prevent any disease. All data and measurements should be used for personal reference only.</a:t>
            </a:r>
          </a:p>
          <a:p>
            <a:pPr lvl="3"/>
            <a:r>
              <a:rPr lang="en-US" dirty="0"/>
              <a:t>The product is suitable for daily use, especially for people who would like to understand more about their weight, body shape, body fat, and </a:t>
            </a:r>
            <a:r>
              <a:rPr lang="en-US" dirty="0" err="1"/>
              <a:t>musclemass</a:t>
            </a:r>
            <a:r>
              <a:rPr lang="en-US" dirty="0"/>
              <a:t>. The data it provides is for personal reference only, and is not intended for medical treatment or as a basis for medical diagnosis, and should not be used in clinics or other medical institutions such as hospitals.”</a:t>
            </a:r>
          </a:p>
          <a:p>
            <a:pPr lvl="1"/>
            <a:r>
              <a:rPr lang="en-US" dirty="0"/>
              <a:t>HUAWEI Health App</a:t>
            </a:r>
          </a:p>
          <a:p>
            <a:pPr lvl="2"/>
            <a:r>
              <a:rPr lang="en-US" dirty="0"/>
              <a:t>Intended use:</a:t>
            </a:r>
          </a:p>
          <a:p>
            <a:pPr lvl="3"/>
            <a:r>
              <a:rPr lang="en-US" dirty="0"/>
              <a:t>“The Huawei Health app is designed for fitness and wellness only. It is not intended for the diagnosis or treatment of disease or other health problems, nor for the cure or prevention of disease. Huawei makes no representations or warranties to you in this respect.”</a:t>
            </a:r>
          </a:p>
        </p:txBody>
      </p:sp>
      <p:sp>
        <p:nvSpPr>
          <p:cNvPr id="2" name="Title 1"/>
          <p:cNvSpPr>
            <a:spLocks noGrp="1"/>
          </p:cNvSpPr>
          <p:nvPr>
            <p:ph type="title"/>
          </p:nvPr>
        </p:nvSpPr>
        <p:spPr/>
        <p:txBody>
          <a:bodyPr/>
          <a:lstStyle/>
          <a:p>
            <a:r>
              <a:rPr lang="en-US" dirty="0"/>
              <a:t>Regulatory Strategy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11</a:t>
            </a:fld>
            <a:endParaRPr lang="en-US" dirty="0"/>
          </a:p>
        </p:txBody>
      </p:sp>
    </p:spTree>
    <p:extLst>
      <p:ext uri="{BB962C8B-B14F-4D97-AF65-F5344CB8AC3E}">
        <p14:creationId xmlns:p14="http://schemas.microsoft.com/office/powerpoint/2010/main" val="66401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Regulatory Strategy</a:t>
            </a:r>
          </a:p>
        </p:txBody>
      </p:sp>
      <p:sp>
        <p:nvSpPr>
          <p:cNvPr id="3" name="Content Placeholder 2"/>
          <p:cNvSpPr>
            <a:spLocks noGrp="1"/>
          </p:cNvSpPr>
          <p:nvPr>
            <p:ph idx="1"/>
          </p:nvPr>
        </p:nvSpPr>
        <p:spPr/>
        <p:txBody>
          <a:bodyPr>
            <a:normAutofit fontScale="85000" lnSpcReduction="10000"/>
          </a:bodyPr>
          <a:lstStyle/>
          <a:p>
            <a:r>
              <a:rPr lang="en-US" dirty="0"/>
              <a:t>EU, medical devices with hardware: all active devices need to comply with EMC and EMF (these require tests in official test labs).</a:t>
            </a:r>
          </a:p>
          <a:p>
            <a:r>
              <a:rPr lang="en-US" dirty="0"/>
              <a:t>For any </a:t>
            </a:r>
            <a:r>
              <a:rPr lang="en-US" dirty="0" err="1"/>
              <a:t>Wifi</a:t>
            </a:r>
            <a:r>
              <a:rPr lang="en-US" dirty="0"/>
              <a:t> device that is put on the market, compliance with the Radio Equipment Directive (RED) needs to be demonstrated.</a:t>
            </a:r>
          </a:p>
          <a:p>
            <a:pPr lvl="1"/>
            <a:r>
              <a:rPr lang="en-US" dirty="0">
                <a:effectLst/>
              </a:rPr>
              <a:t>Even if radio modules are installed that already comply with RED, the RED conformity must be demonstrated again for the entire device in most cases. You can avoid certain tests, but the radio module must be appropriately installed and exemptions must be substantiated by a risk analysis.</a:t>
            </a:r>
            <a:endParaRPr lang="en-US" dirty="0"/>
          </a:p>
          <a:p>
            <a:pPr lvl="1"/>
            <a:r>
              <a:rPr lang="en-US" dirty="0"/>
              <a:t>Interesting note: Ho</a:t>
            </a:r>
            <a:r>
              <a:rPr lang="en-US" dirty="0">
                <a:effectLst/>
              </a:rPr>
              <a:t>w does the RPI get CE marking, even though it has an open PCB board? Answer is: it meets the standards, e.g. EMC, and uses a particular clause, where the user manual specifically needs to indicate a requirement for protective measures.</a:t>
            </a:r>
            <a:br>
              <a:rPr lang="en-US" dirty="0">
                <a:effectLst/>
              </a:rPr>
            </a:br>
            <a:r>
              <a:rPr lang="en-US" dirty="0">
                <a:effectLst/>
                <a:hlinkClick r:id="rId2" tooltip="https://electronics.stackexchange.com/questions/544125/how-does-a-bare-pcb-product-such-as-a-raspberry-pi-pass-esd-testing-for-ce-mark"/>
              </a:rPr>
              <a:t>https://electronics.stackexchange.com/questions/544125/how-does-a-bare-pcb-product-such-as-a-raspberry-pi-pass-esd-testing-for-ce-mark</a:t>
            </a:r>
            <a:endParaRPr lang="en-US" dirty="0">
              <a:effectLst/>
            </a:endParaRPr>
          </a:p>
          <a:p>
            <a:r>
              <a:rPr lang="en-US" dirty="0"/>
              <a:t>EU: Is CE-Marking even needed?</a:t>
            </a:r>
          </a:p>
          <a:p>
            <a:pPr lvl="1"/>
            <a:r>
              <a:rPr lang="en-US" dirty="0">
                <a:effectLst/>
              </a:rPr>
              <a:t>CE marking is only obligatory for products for which EU specifications exist and require the affixing of CE marking.</a:t>
            </a:r>
          </a:p>
          <a:p>
            <a:pPr lvl="1"/>
            <a:r>
              <a:rPr lang="en-US" dirty="0"/>
              <a:t>Not applicable for</a:t>
            </a:r>
            <a:r>
              <a:rPr lang="en-US" dirty="0">
                <a:effectLst/>
              </a:rPr>
              <a:t> resistors and other components</a:t>
            </a:r>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spTree>
    <p:extLst>
      <p:ext uri="{BB962C8B-B14F-4D97-AF65-F5344CB8AC3E}">
        <p14:creationId xmlns:p14="http://schemas.microsoft.com/office/powerpoint/2010/main" val="2716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Often synonymously referred to as “intended use”</a:t>
            </a:r>
          </a:p>
          <a:p>
            <a:r>
              <a:rPr lang="en-US" dirty="0"/>
              <a:t>Cornerstone for:</a:t>
            </a:r>
          </a:p>
          <a:p>
            <a:pPr lvl="1"/>
            <a:r>
              <a:rPr lang="en-US" dirty="0"/>
              <a:t>Classification as a medical device</a:t>
            </a:r>
          </a:p>
          <a:p>
            <a:pPr lvl="1"/>
            <a:r>
              <a:rPr lang="en-US" dirty="0"/>
              <a:t>Classification of the medical device</a:t>
            </a:r>
          </a:p>
          <a:p>
            <a:pPr lvl="1"/>
            <a:r>
              <a:rPr lang="en-US" dirty="0"/>
              <a:t>What needs to be proven in the clinical evaluation</a:t>
            </a:r>
          </a:p>
          <a:p>
            <a:pPr lvl="1"/>
            <a:r>
              <a:rPr lang="en-US" dirty="0"/>
              <a:t>Reimbursement (may require particular wording, also in indications for use)</a:t>
            </a:r>
          </a:p>
          <a:p>
            <a:pPr lvl="1"/>
            <a:r>
              <a:rPr lang="en-US" dirty="0"/>
              <a:t>Liability</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13</a:t>
            </a:fld>
            <a:endParaRPr lang="en-US" dirty="0"/>
          </a:p>
        </p:txBody>
      </p:sp>
      <p:sp>
        <p:nvSpPr>
          <p:cNvPr id="10" name="TextBox 9">
            <a:extLst>
              <a:ext uri="{FF2B5EF4-FFF2-40B4-BE49-F238E27FC236}">
                <a16:creationId xmlns:a16="http://schemas.microsoft.com/office/drawing/2014/main" id="{7EEDC4AE-2441-246C-F406-5936FDB59959}"/>
              </a:ext>
            </a:extLst>
          </p:cNvPr>
          <p:cNvSpPr txBox="1"/>
          <p:nvPr/>
        </p:nvSpPr>
        <p:spPr>
          <a:xfrm>
            <a:off x="3046142" y="4724543"/>
            <a:ext cx="6099716" cy="923330"/>
          </a:xfrm>
          <a:prstGeom prst="rect">
            <a:avLst/>
          </a:prstGeom>
          <a:noFill/>
        </p:spPr>
        <p:txBody>
          <a:bodyPr wrap="square">
            <a:spAutoFit/>
          </a:bodyPr>
          <a:lstStyle/>
          <a:p>
            <a:pPr algn="ctr"/>
            <a:r>
              <a:rPr lang="en-US" dirty="0"/>
              <a:t>Note: The MDR also applies for some devices without a medical intended purpose (e.g. cosmetic lenses, aesthetic implants).</a:t>
            </a:r>
          </a:p>
        </p:txBody>
      </p:sp>
    </p:spTree>
    <p:extLst>
      <p:ext uri="{BB962C8B-B14F-4D97-AF65-F5344CB8AC3E}">
        <p14:creationId xmlns:p14="http://schemas.microsoft.com/office/powerpoint/2010/main" val="265715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Claims: what the device does</a:t>
            </a:r>
          </a:p>
          <a:p>
            <a:pPr lvl="1"/>
            <a:r>
              <a:rPr lang="en-US" dirty="0"/>
              <a:t>performance claims</a:t>
            </a:r>
          </a:p>
          <a:p>
            <a:pPr lvl="1"/>
            <a:r>
              <a:rPr lang="en-US" dirty="0"/>
              <a:t>benefit claims</a:t>
            </a:r>
          </a:p>
          <a:p>
            <a:pPr lvl="1"/>
            <a:r>
              <a:rPr lang="en-US" dirty="0"/>
              <a:t>non-clinical claims, list for clarity: other technical claims not to be evaluated in the CER, but can be claimed in the labeling and marketing</a:t>
            </a:r>
          </a:p>
          <a:p>
            <a:pPr lvl="1"/>
            <a:r>
              <a:rPr lang="en-US" dirty="0"/>
              <a:t>Disclaimers</a:t>
            </a:r>
          </a:p>
          <a:p>
            <a:pPr lvl="1"/>
            <a:r>
              <a:rPr lang="en-US" dirty="0"/>
              <a:t>risks and side-effects</a:t>
            </a:r>
          </a:p>
          <a:p>
            <a:r>
              <a:rPr lang="en-US" dirty="0"/>
              <a:t>Intended patient population</a:t>
            </a:r>
          </a:p>
          <a:p>
            <a:pPr lvl="1"/>
            <a:r>
              <a:rPr lang="en-US" dirty="0"/>
              <a:t>demographics (not diseases): age, weight, gender, ethnicity (e.g. AI trained on skin type), nationality, ..</a:t>
            </a:r>
            <a:endParaRPr lang="en-US" sz="1200"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14</a:t>
            </a:fld>
            <a:endParaRPr lang="en-US" dirty="0"/>
          </a:p>
        </p:txBody>
      </p:sp>
    </p:spTree>
    <p:extLst>
      <p:ext uri="{BB962C8B-B14F-4D97-AF65-F5344CB8AC3E}">
        <p14:creationId xmlns:p14="http://schemas.microsoft.com/office/powerpoint/2010/main" val="3916010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a:bodyPr>
          <a:lstStyle/>
          <a:p>
            <a:r>
              <a:rPr lang="en-US" dirty="0"/>
              <a:t>Strategy:</a:t>
            </a:r>
          </a:p>
          <a:p>
            <a:pPr lvl="1"/>
            <a:r>
              <a:rPr lang="en-US" dirty="0"/>
              <a:t>FDA submissions</a:t>
            </a:r>
          </a:p>
          <a:p>
            <a:pPr lvl="2"/>
            <a:r>
              <a:rPr lang="en-US" dirty="0"/>
              <a:t>“Me-too strategy”: follow the intended purpose of a previously cleared predicate device, even up to the point of copying its 510(k) submission. This is the easiest, least risky and most effective path to get to the market.</a:t>
            </a:r>
            <a:br>
              <a:rPr lang="en-US" dirty="0"/>
            </a:br>
            <a:r>
              <a:rPr lang="en-US" dirty="0"/>
              <a:t>(best practice: browse FDA database for predicates in same product category)</a:t>
            </a:r>
          </a:p>
          <a:p>
            <a:pPr lvl="2"/>
            <a:r>
              <a:rPr lang="en-US" dirty="0"/>
              <a:t>“Me-too +”: while generating revenue with the first, submit a second, high-risk submission with claims for an innovative device</a:t>
            </a:r>
          </a:p>
          <a:p>
            <a:pPr lvl="2"/>
            <a:r>
              <a:rPr lang="en-US" dirty="0"/>
              <a:t>Classification as a medical device:</a:t>
            </a:r>
          </a:p>
          <a:p>
            <a:pPr lvl="3"/>
            <a:r>
              <a:rPr lang="en-US" dirty="0"/>
              <a:t>Note that exemptions apply for certain devices (e.g. Non-Device clinical decision support, see CDS)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15</a:t>
            </a:fld>
            <a:endParaRPr lang="en-US" dirty="0"/>
          </a:p>
        </p:txBody>
      </p:sp>
    </p:spTree>
    <p:extLst>
      <p:ext uri="{BB962C8B-B14F-4D97-AF65-F5344CB8AC3E}">
        <p14:creationId xmlns:p14="http://schemas.microsoft.com/office/powerpoint/2010/main" val="1989624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Intended Purpose</a:t>
            </a:r>
          </a:p>
        </p:txBody>
      </p:sp>
      <p:sp>
        <p:nvSpPr>
          <p:cNvPr id="3" name="Content Placeholder 2"/>
          <p:cNvSpPr>
            <a:spLocks noGrp="1"/>
          </p:cNvSpPr>
          <p:nvPr>
            <p:ph idx="1"/>
          </p:nvPr>
        </p:nvSpPr>
        <p:spPr/>
        <p:txBody>
          <a:bodyPr>
            <a:normAutofit fontScale="92500" lnSpcReduction="20000"/>
          </a:bodyPr>
          <a:lstStyle/>
          <a:p>
            <a:r>
              <a:rPr lang="en-US" dirty="0"/>
              <a:t>General vs. narrow intended purpose:</a:t>
            </a:r>
          </a:p>
          <a:p>
            <a:pPr lvl="1"/>
            <a:r>
              <a:rPr lang="en-US" dirty="0"/>
              <a:t>Europe:</a:t>
            </a:r>
          </a:p>
          <a:p>
            <a:pPr lvl="2"/>
            <a:r>
              <a:rPr lang="en-US" dirty="0"/>
              <a:t>Innovative devices should ideally/ theoretically claim a narrow scope, then extend it gradually through additional studies when the first device is already on the market.</a:t>
            </a:r>
          </a:p>
          <a:p>
            <a:pPr lvl="2"/>
            <a:r>
              <a:rPr lang="en-US" dirty="0"/>
              <a:t>Being specific may significantly reduce the required efforts, e.g. for:</a:t>
            </a:r>
          </a:p>
          <a:p>
            <a:pPr lvl="3"/>
            <a:r>
              <a:rPr lang="en-US" dirty="0"/>
              <a:t>Clinical evaluation: indication, patient population</a:t>
            </a:r>
          </a:p>
          <a:p>
            <a:pPr lvl="3"/>
            <a:r>
              <a:rPr lang="en-US" dirty="0"/>
              <a:t>Design and validation: patient population</a:t>
            </a:r>
          </a:p>
          <a:p>
            <a:pPr lvl="3"/>
            <a:r>
              <a:rPr lang="en-US" dirty="0"/>
              <a:t>Usability validation: user groups (number of groups, homogeneous?, trained?)</a:t>
            </a:r>
          </a:p>
          <a:p>
            <a:pPr lvl="1"/>
            <a:r>
              <a:rPr lang="en-US" dirty="0"/>
              <a:t>FDA</a:t>
            </a:r>
          </a:p>
          <a:p>
            <a:pPr lvl="2"/>
            <a:r>
              <a:rPr lang="en-US" dirty="0"/>
              <a:t>The “me-too strategy” often leads to a general intended purpose</a:t>
            </a:r>
          </a:p>
          <a:p>
            <a:pPr lvl="2"/>
            <a:r>
              <a:rPr lang="en-US" dirty="0"/>
              <a:t>The FDA’s guidance document “General/Specific Intended Use - Guidance for Industry” provides indications to “determine whether the addition of a specific indication for use to a medical device cleared for marketing with a general indication for use could trigger the need for a PMA” or a Class III designation [FDA-2020-D-0957].</a:t>
            </a:r>
          </a:p>
          <a:p>
            <a:pPr lvl="2"/>
            <a:r>
              <a:rPr lang="en-US" dirty="0"/>
              <a:t>Herein, substantial equivalence or non-equivalence is determined in part by general/specific uses. E.g., adding a more specific intended purpose with “treatment character” (e.g. knife for eye surgery or lithotripter) to a general intended use with a “tool” character (scalpel, typically Class I) may lead to a Class III designation.</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16</a:t>
            </a:fld>
            <a:endParaRPr lang="en-US" dirty="0"/>
          </a:p>
        </p:txBody>
      </p:sp>
    </p:spTree>
    <p:extLst>
      <p:ext uri="{BB962C8B-B14F-4D97-AF65-F5344CB8AC3E}">
        <p14:creationId xmlns:p14="http://schemas.microsoft.com/office/powerpoint/2010/main" val="306463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 RFLP</a:t>
            </a:r>
          </a:p>
        </p:txBody>
      </p:sp>
      <p:sp>
        <p:nvSpPr>
          <p:cNvPr id="3" name="Content Placeholder 2"/>
          <p:cNvSpPr>
            <a:spLocks noGrp="1"/>
          </p:cNvSpPr>
          <p:nvPr>
            <p:ph idx="1"/>
          </p:nvPr>
        </p:nvSpPr>
        <p:spPr/>
        <p:txBody>
          <a:bodyPr>
            <a:normAutofit fontScale="70000" lnSpcReduction="20000"/>
          </a:bodyPr>
          <a:lstStyle/>
          <a:p>
            <a:r>
              <a:rPr lang="en-US" dirty="0"/>
              <a:t>Requirements:</a:t>
            </a:r>
            <a:br>
              <a:rPr lang="en-US" dirty="0"/>
            </a:br>
            <a:r>
              <a:rPr lang="en-US" dirty="0"/>
              <a:t>“The system shall generate a 3D patient-specific model of the teeth from intraoral videos in real-time.”</a:t>
            </a:r>
          </a:p>
          <a:p>
            <a:pPr lvl="1"/>
            <a:r>
              <a:rPr lang="en-US" dirty="0"/>
              <a:t>Wording:</a:t>
            </a:r>
          </a:p>
          <a:p>
            <a:pPr lvl="2"/>
            <a:r>
              <a:rPr lang="en-US" dirty="0"/>
              <a:t>shall (mandatory requirement)</a:t>
            </a:r>
          </a:p>
          <a:p>
            <a:pPr lvl="2"/>
            <a:r>
              <a:rPr lang="en-US" dirty="0"/>
              <a:t>should (goal)</a:t>
            </a:r>
          </a:p>
          <a:p>
            <a:pPr lvl="2"/>
            <a:r>
              <a:rPr lang="en-US" dirty="0"/>
              <a:t>not commonly used, to be defined if used: must, will</a:t>
            </a:r>
          </a:p>
          <a:p>
            <a:pPr lvl="1"/>
            <a:r>
              <a:rPr lang="en-US" dirty="0"/>
              <a:t>Criteria of a proper requirement:</a:t>
            </a:r>
          </a:p>
          <a:p>
            <a:pPr lvl="2"/>
            <a:r>
              <a:rPr lang="en-US" dirty="0"/>
              <a:t>Clarity</a:t>
            </a:r>
          </a:p>
          <a:p>
            <a:pPr lvl="2"/>
            <a:r>
              <a:rPr lang="en-US" dirty="0"/>
              <a:t>Completeness</a:t>
            </a:r>
          </a:p>
          <a:p>
            <a:pPr lvl="2"/>
            <a:r>
              <a:rPr lang="en-US" dirty="0"/>
              <a:t>Compliance</a:t>
            </a:r>
          </a:p>
          <a:p>
            <a:pPr lvl="2"/>
            <a:r>
              <a:rPr lang="en-US" dirty="0"/>
              <a:t>Consistency</a:t>
            </a:r>
          </a:p>
          <a:p>
            <a:pPr lvl="2"/>
            <a:r>
              <a:rPr lang="en-US" dirty="0"/>
              <a:t>Traceability</a:t>
            </a:r>
          </a:p>
          <a:p>
            <a:pPr lvl="2"/>
            <a:r>
              <a:rPr lang="en-US" dirty="0"/>
              <a:t>Correctness</a:t>
            </a:r>
          </a:p>
          <a:p>
            <a:pPr lvl="2"/>
            <a:r>
              <a:rPr lang="en-US" dirty="0"/>
              <a:t>Functionality</a:t>
            </a:r>
          </a:p>
          <a:p>
            <a:pPr lvl="2"/>
            <a:r>
              <a:rPr lang="en-US" dirty="0"/>
              <a:t>Performance</a:t>
            </a:r>
          </a:p>
          <a:p>
            <a:pPr lvl="2"/>
            <a:r>
              <a:rPr lang="en-US" dirty="0"/>
              <a:t>Interfaces</a:t>
            </a:r>
          </a:p>
          <a:p>
            <a:pPr lvl="2"/>
            <a:r>
              <a:rPr lang="en-US" dirty="0"/>
              <a:t>Maintainability</a:t>
            </a:r>
          </a:p>
          <a:p>
            <a:pPr lvl="2"/>
            <a:r>
              <a:rPr lang="en-US" dirty="0"/>
              <a:t>Reliability</a:t>
            </a:r>
          </a:p>
          <a:p>
            <a:pPr lvl="2"/>
            <a:r>
              <a:rPr lang="en-US" dirty="0"/>
              <a:t>Verifiability/Testability</a:t>
            </a:r>
          </a:p>
          <a:p>
            <a:pPr marL="914400" lvl="2" indent="0">
              <a:buNone/>
            </a:pPr>
            <a:r>
              <a:rPr lang="en-US" dirty="0"/>
              <a:t>These and more, see [NASA Systems Engineering Handbook, Appendix C: How to Write a Good Requirement]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17</a:t>
            </a:fld>
            <a:endParaRPr lang="en-US" dirty="0"/>
          </a:p>
        </p:txBody>
      </p:sp>
    </p:spTree>
    <p:extLst>
      <p:ext uri="{BB962C8B-B14F-4D97-AF65-F5344CB8AC3E}">
        <p14:creationId xmlns:p14="http://schemas.microsoft.com/office/powerpoint/2010/main" val="309909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B8BF5-BEED-FC70-72C0-90CF80F3D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EA609-FCB1-8EF8-21DE-E9239002131A}"/>
              </a:ext>
            </a:extLst>
          </p:cNvPr>
          <p:cNvSpPr>
            <a:spLocks noGrp="1"/>
          </p:cNvSpPr>
          <p:nvPr>
            <p:ph type="title"/>
          </p:nvPr>
        </p:nvSpPr>
        <p:spPr/>
        <p:txBody>
          <a:bodyPr/>
          <a:lstStyle/>
          <a:p>
            <a:r>
              <a:rPr lang="en-US" dirty="0"/>
              <a:t>System Model: RFLP</a:t>
            </a:r>
          </a:p>
        </p:txBody>
      </p:sp>
      <p:sp>
        <p:nvSpPr>
          <p:cNvPr id="3" name="Content Placeholder 2">
            <a:extLst>
              <a:ext uri="{FF2B5EF4-FFF2-40B4-BE49-F238E27FC236}">
                <a16:creationId xmlns:a16="http://schemas.microsoft.com/office/drawing/2014/main" id="{C0F12FCC-1C8F-57F0-A037-E8CF48B72F19}"/>
              </a:ext>
            </a:extLst>
          </p:cNvPr>
          <p:cNvSpPr>
            <a:spLocks noGrp="1"/>
          </p:cNvSpPr>
          <p:nvPr>
            <p:ph idx="1"/>
          </p:nvPr>
        </p:nvSpPr>
        <p:spPr/>
        <p:txBody>
          <a:bodyPr>
            <a:normAutofit/>
          </a:bodyPr>
          <a:lstStyle/>
          <a:p>
            <a:r>
              <a:rPr lang="en-US" dirty="0"/>
              <a:t>Functional architecture</a:t>
            </a:r>
          </a:p>
          <a:p>
            <a:pPr lvl="1"/>
            <a:r>
              <a:rPr lang="en-US" dirty="0"/>
              <a:t>Functional flow block diagram</a:t>
            </a:r>
          </a:p>
          <a:p>
            <a:pPr lvl="1"/>
            <a:r>
              <a:rPr lang="en-US" dirty="0"/>
              <a:t>Acquire images =&gt; generate 3D model =&gt; clean =&gt; send for 3-D print</a:t>
            </a:r>
          </a:p>
        </p:txBody>
      </p:sp>
      <p:sp>
        <p:nvSpPr>
          <p:cNvPr id="4" name="Slide Number Placeholder 3">
            <a:extLst>
              <a:ext uri="{FF2B5EF4-FFF2-40B4-BE49-F238E27FC236}">
                <a16:creationId xmlns:a16="http://schemas.microsoft.com/office/drawing/2014/main" id="{BF8E6412-9A2E-1F45-2F6C-AC8D4A154128}"/>
              </a:ext>
            </a:extLst>
          </p:cNvPr>
          <p:cNvSpPr>
            <a:spLocks noGrp="1"/>
          </p:cNvSpPr>
          <p:nvPr>
            <p:ph type="sldNum" sz="quarter" idx="12"/>
          </p:nvPr>
        </p:nvSpPr>
        <p:spPr/>
        <p:txBody>
          <a:bodyPr/>
          <a:lstStyle/>
          <a:p>
            <a:pPr algn="l"/>
            <a:fld id="{11CDFDCC-1F45-4E80-8B17-15DA0BDDC059}" type="slidenum">
              <a:rPr lang="en-US" smtClean="0"/>
              <a:pPr algn="l"/>
              <a:t>18</a:t>
            </a:fld>
            <a:endParaRPr lang="en-US" dirty="0"/>
          </a:p>
        </p:txBody>
      </p:sp>
    </p:spTree>
    <p:extLst>
      <p:ext uri="{BB962C8B-B14F-4D97-AF65-F5344CB8AC3E}">
        <p14:creationId xmlns:p14="http://schemas.microsoft.com/office/powerpoint/2010/main" val="78414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6503-C18D-3E84-675F-99C3407DAC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9E55C-1BA8-0FB9-7958-5B1AD15BCEBB}"/>
              </a:ext>
            </a:extLst>
          </p:cNvPr>
          <p:cNvSpPr>
            <a:spLocks noGrp="1"/>
          </p:cNvSpPr>
          <p:nvPr>
            <p:ph type="title"/>
          </p:nvPr>
        </p:nvSpPr>
        <p:spPr/>
        <p:txBody>
          <a:bodyPr/>
          <a:lstStyle/>
          <a:p>
            <a:r>
              <a:rPr lang="en-US" dirty="0"/>
              <a:t>System Model: RFLP</a:t>
            </a:r>
          </a:p>
        </p:txBody>
      </p:sp>
      <p:sp>
        <p:nvSpPr>
          <p:cNvPr id="3" name="Content Placeholder 2">
            <a:extLst>
              <a:ext uri="{FF2B5EF4-FFF2-40B4-BE49-F238E27FC236}">
                <a16:creationId xmlns:a16="http://schemas.microsoft.com/office/drawing/2014/main" id="{878C4B8E-2C56-219C-FE9A-5B27DC3CC791}"/>
              </a:ext>
            </a:extLst>
          </p:cNvPr>
          <p:cNvSpPr>
            <a:spLocks noGrp="1"/>
          </p:cNvSpPr>
          <p:nvPr>
            <p:ph idx="1"/>
          </p:nvPr>
        </p:nvSpPr>
        <p:spPr/>
        <p:txBody>
          <a:bodyPr>
            <a:normAutofit/>
          </a:bodyPr>
          <a:lstStyle/>
          <a:p>
            <a:r>
              <a:rPr lang="en-US" dirty="0"/>
              <a:t>Logical architecture</a:t>
            </a:r>
          </a:p>
          <a:p>
            <a:pPr lvl="1"/>
            <a:r>
              <a:rPr lang="en-US" dirty="0"/>
              <a:t>Algorithms: This is also where algorithms live.</a:t>
            </a:r>
          </a:p>
        </p:txBody>
      </p:sp>
      <p:sp>
        <p:nvSpPr>
          <p:cNvPr id="4" name="Slide Number Placeholder 3">
            <a:extLst>
              <a:ext uri="{FF2B5EF4-FFF2-40B4-BE49-F238E27FC236}">
                <a16:creationId xmlns:a16="http://schemas.microsoft.com/office/drawing/2014/main" id="{ADF4DB5D-DE54-A70D-EEF2-4BC89970B1F8}"/>
              </a:ext>
            </a:extLst>
          </p:cNvPr>
          <p:cNvSpPr>
            <a:spLocks noGrp="1"/>
          </p:cNvSpPr>
          <p:nvPr>
            <p:ph type="sldNum" sz="quarter" idx="12"/>
          </p:nvPr>
        </p:nvSpPr>
        <p:spPr/>
        <p:txBody>
          <a:bodyPr/>
          <a:lstStyle/>
          <a:p>
            <a:pPr algn="l"/>
            <a:fld id="{11CDFDCC-1F45-4E80-8B17-15DA0BDDC059}" type="slidenum">
              <a:rPr lang="en-US" smtClean="0"/>
              <a:pPr algn="l"/>
              <a:t>19</a:t>
            </a:fld>
            <a:endParaRPr lang="en-US" dirty="0"/>
          </a:p>
        </p:txBody>
      </p:sp>
    </p:spTree>
    <p:extLst>
      <p:ext uri="{BB962C8B-B14F-4D97-AF65-F5344CB8AC3E}">
        <p14:creationId xmlns:p14="http://schemas.microsoft.com/office/powerpoint/2010/main" val="402485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evidence</a:t>
            </a:r>
          </a:p>
        </p:txBody>
      </p:sp>
      <p:sp>
        <p:nvSpPr>
          <p:cNvPr id="3" name="Content Placeholder 2"/>
          <p:cNvSpPr>
            <a:spLocks noGrp="1"/>
          </p:cNvSpPr>
          <p:nvPr>
            <p:ph idx="1"/>
          </p:nvPr>
        </p:nvSpPr>
        <p:spPr/>
        <p:txBody>
          <a:bodyPr>
            <a:normAutofit/>
          </a:bodyPr>
          <a:lstStyle/>
          <a:p>
            <a:pPr marL="0" indent="0">
              <a:buNone/>
            </a:pPr>
            <a:r>
              <a:rPr lang="en-US" dirty="0"/>
              <a:t>Proving cause and effect in biomedical sciences is the foundation of any treatment.</a:t>
            </a:r>
          </a:p>
          <a:p>
            <a:pPr marL="0" indent="0">
              <a:buNone/>
            </a:pPr>
            <a:endParaRPr lang="en-US" dirty="0"/>
          </a:p>
          <a:p>
            <a:pPr marL="0" indent="0">
              <a:buNone/>
            </a:pPr>
            <a:r>
              <a:rPr lang="en-US" dirty="0"/>
              <a:t>For a treatment device, the medical device can only fulfill its intended purpose if this foundation is right.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spTree>
    <p:extLst>
      <p:ext uri="{BB962C8B-B14F-4D97-AF65-F5344CB8AC3E}">
        <p14:creationId xmlns:p14="http://schemas.microsoft.com/office/powerpoint/2010/main" val="145074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8812C-EA1C-B588-3FB0-47A77B419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D41A5-2CDB-7402-F420-DF26CD68CC11}"/>
              </a:ext>
            </a:extLst>
          </p:cNvPr>
          <p:cNvSpPr>
            <a:spLocks noGrp="1"/>
          </p:cNvSpPr>
          <p:nvPr>
            <p:ph type="title"/>
          </p:nvPr>
        </p:nvSpPr>
        <p:spPr/>
        <p:txBody>
          <a:bodyPr/>
          <a:lstStyle/>
          <a:p>
            <a:r>
              <a:rPr lang="en-US" dirty="0"/>
              <a:t>System Model: RFLP</a:t>
            </a:r>
          </a:p>
        </p:txBody>
      </p:sp>
      <p:sp>
        <p:nvSpPr>
          <p:cNvPr id="3" name="Content Placeholder 2">
            <a:extLst>
              <a:ext uri="{FF2B5EF4-FFF2-40B4-BE49-F238E27FC236}">
                <a16:creationId xmlns:a16="http://schemas.microsoft.com/office/drawing/2014/main" id="{0CF1632E-60EF-070D-499F-FB402B1FAC12}"/>
              </a:ext>
            </a:extLst>
          </p:cNvPr>
          <p:cNvSpPr>
            <a:spLocks noGrp="1"/>
          </p:cNvSpPr>
          <p:nvPr>
            <p:ph idx="1"/>
          </p:nvPr>
        </p:nvSpPr>
        <p:spPr/>
        <p:txBody>
          <a:bodyPr>
            <a:normAutofit/>
          </a:bodyPr>
          <a:lstStyle/>
          <a:p>
            <a:r>
              <a:rPr lang="en-US" dirty="0"/>
              <a:t>Physical architecture</a:t>
            </a:r>
          </a:p>
          <a:p>
            <a:pPr lvl="1"/>
            <a:r>
              <a:rPr lang="en-US" dirty="0"/>
              <a:t>Design tied to specific software/hardware</a:t>
            </a:r>
          </a:p>
          <a:p>
            <a:pPr lvl="1"/>
            <a:r>
              <a:rPr lang="en-US" dirty="0"/>
              <a:t>For algorithms: model weights, parameterization, or training data if deployed with the product (or if required to be provided with it as model validation traceability data)</a:t>
            </a:r>
          </a:p>
          <a:p>
            <a:pPr lvl="1"/>
            <a:endParaRPr lang="en-US" dirty="0"/>
          </a:p>
        </p:txBody>
      </p:sp>
      <p:sp>
        <p:nvSpPr>
          <p:cNvPr id="4" name="Slide Number Placeholder 3">
            <a:extLst>
              <a:ext uri="{FF2B5EF4-FFF2-40B4-BE49-F238E27FC236}">
                <a16:creationId xmlns:a16="http://schemas.microsoft.com/office/drawing/2014/main" id="{A28AB385-D4FA-C21D-428A-4B0D4A107369}"/>
              </a:ext>
            </a:extLst>
          </p:cNvPr>
          <p:cNvSpPr>
            <a:spLocks noGrp="1"/>
          </p:cNvSpPr>
          <p:nvPr>
            <p:ph type="sldNum" sz="quarter" idx="12"/>
          </p:nvPr>
        </p:nvSpPr>
        <p:spPr/>
        <p:txBody>
          <a:bodyPr/>
          <a:lstStyle/>
          <a:p>
            <a:pPr algn="l"/>
            <a:fld id="{11CDFDCC-1F45-4E80-8B17-15DA0BDDC059}" type="slidenum">
              <a:rPr lang="en-US" smtClean="0"/>
              <a:pPr algn="l"/>
              <a:t>20</a:t>
            </a:fld>
            <a:endParaRPr lang="en-US" dirty="0"/>
          </a:p>
        </p:txBody>
      </p:sp>
    </p:spTree>
    <p:extLst>
      <p:ext uri="{BB962C8B-B14F-4D97-AF65-F5344CB8AC3E}">
        <p14:creationId xmlns:p14="http://schemas.microsoft.com/office/powerpoint/2010/main" val="159412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080C1-8C9B-0853-D7BC-AFDDAE729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65B2F1-625C-A09E-D970-7F99DA02806A}"/>
              </a:ext>
            </a:extLst>
          </p:cNvPr>
          <p:cNvSpPr>
            <a:spLocks noGrp="1"/>
          </p:cNvSpPr>
          <p:nvPr>
            <p:ph type="title"/>
          </p:nvPr>
        </p:nvSpPr>
        <p:spPr/>
        <p:txBody>
          <a:bodyPr/>
          <a:lstStyle/>
          <a:p>
            <a:r>
              <a:rPr lang="en-US" dirty="0"/>
              <a:t>System Model: RFLP</a:t>
            </a:r>
          </a:p>
        </p:txBody>
      </p:sp>
      <p:sp>
        <p:nvSpPr>
          <p:cNvPr id="3" name="Content Placeholder 2">
            <a:extLst>
              <a:ext uri="{FF2B5EF4-FFF2-40B4-BE49-F238E27FC236}">
                <a16:creationId xmlns:a16="http://schemas.microsoft.com/office/drawing/2014/main" id="{89B6FDDB-3703-B4E1-6860-B7CDA386B4E8}"/>
              </a:ext>
            </a:extLst>
          </p:cNvPr>
          <p:cNvSpPr>
            <a:spLocks noGrp="1"/>
          </p:cNvSpPr>
          <p:nvPr>
            <p:ph idx="1"/>
          </p:nvPr>
        </p:nvSpPr>
        <p:spPr/>
        <p:txBody>
          <a:bodyPr>
            <a:normAutofit/>
          </a:bodyPr>
          <a:lstStyle/>
          <a:p>
            <a:r>
              <a:rPr lang="en-US" dirty="0"/>
              <a:t>Incremental build-up with the Feynman technique:</a:t>
            </a:r>
          </a:p>
          <a:p>
            <a:pPr lvl="1"/>
            <a:r>
              <a:rPr lang="en-US" dirty="0"/>
              <a:t>Pick a concept (identify what you want to understand)</a:t>
            </a:r>
          </a:p>
          <a:p>
            <a:pPr lvl="1"/>
            <a:r>
              <a:rPr lang="en-US" dirty="0"/>
              <a:t>Teach it to a child/ a novice/ .. </a:t>
            </a:r>
          </a:p>
          <a:p>
            <a:pPr lvl="1"/>
            <a:r>
              <a:rPr lang="en-US" dirty="0"/>
              <a:t>Explain in very simple words, pinpoint what you don't quite know.</a:t>
            </a:r>
          </a:p>
          <a:p>
            <a:pPr lvl="1"/>
            <a:r>
              <a:rPr lang="en-US" dirty="0"/>
              <a:t>Review what you have pinpointed you don't know. Study about those specific gaps. Refine and simplify.</a:t>
            </a:r>
          </a:p>
          <a:p>
            <a:pPr lvl="1"/>
            <a:r>
              <a:rPr lang="en-US" dirty="0"/>
              <a:t>Restart, e.g. explain to a novice/ ..</a:t>
            </a:r>
          </a:p>
        </p:txBody>
      </p:sp>
      <p:sp>
        <p:nvSpPr>
          <p:cNvPr id="4" name="Slide Number Placeholder 3">
            <a:extLst>
              <a:ext uri="{FF2B5EF4-FFF2-40B4-BE49-F238E27FC236}">
                <a16:creationId xmlns:a16="http://schemas.microsoft.com/office/drawing/2014/main" id="{DBAF8154-CBEF-12A5-EE3F-124297551434}"/>
              </a:ext>
            </a:extLst>
          </p:cNvPr>
          <p:cNvSpPr>
            <a:spLocks noGrp="1"/>
          </p:cNvSpPr>
          <p:nvPr>
            <p:ph type="sldNum" sz="quarter" idx="12"/>
          </p:nvPr>
        </p:nvSpPr>
        <p:spPr/>
        <p:txBody>
          <a:bodyPr/>
          <a:lstStyle/>
          <a:p>
            <a:pPr algn="l"/>
            <a:fld id="{11CDFDCC-1F45-4E80-8B17-15DA0BDDC059}" type="slidenum">
              <a:rPr lang="en-US" smtClean="0"/>
              <a:pPr algn="l"/>
              <a:t>21</a:t>
            </a:fld>
            <a:endParaRPr lang="en-US" dirty="0"/>
          </a:p>
        </p:txBody>
      </p:sp>
    </p:spTree>
    <p:extLst>
      <p:ext uri="{BB962C8B-B14F-4D97-AF65-F5344CB8AC3E}">
        <p14:creationId xmlns:p14="http://schemas.microsoft.com/office/powerpoint/2010/main" val="343235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Concepts Full-Stack Web</a:t>
            </a:r>
          </a:p>
        </p:txBody>
      </p:sp>
      <p:sp>
        <p:nvSpPr>
          <p:cNvPr id="3" name="Content Placeholder 2"/>
          <p:cNvSpPr>
            <a:spLocks noGrp="1"/>
          </p:cNvSpPr>
          <p:nvPr>
            <p:ph idx="1"/>
          </p:nvPr>
        </p:nvSpPr>
        <p:spPr>
          <a:xfrm>
            <a:off x="838200" y="1825625"/>
            <a:ext cx="10515600" cy="4071700"/>
          </a:xfrm>
        </p:spPr>
        <p:txBody>
          <a:bodyPr>
            <a:normAutofit fontScale="55000" lnSpcReduction="20000"/>
          </a:bodyPr>
          <a:lstStyle/>
          <a:p>
            <a:r>
              <a:rPr lang="en-US" dirty="0"/>
              <a:t>Full-stack web programming includes:</a:t>
            </a:r>
          </a:p>
          <a:p>
            <a:pPr lvl="1"/>
            <a:r>
              <a:rPr lang="en-US" dirty="0"/>
              <a:t>front-end: client software (e.g. JavaScript, jQuery, Angular, Vue)</a:t>
            </a:r>
          </a:p>
          <a:p>
            <a:pPr lvl="1"/>
            <a:r>
              <a:rPr lang="en-US" dirty="0"/>
              <a:t>back-end: server software (e.g. PHP, ASP, Python, Node) including databases (e.g. SQL, SQLite, MongoDB)</a:t>
            </a:r>
          </a:p>
          <a:p>
            <a:r>
              <a:rPr lang="en-US" dirty="0"/>
              <a:t>Standard design concepts:</a:t>
            </a:r>
          </a:p>
          <a:p>
            <a:pPr lvl="1"/>
            <a:r>
              <a:rPr lang="en-US" dirty="0"/>
              <a:t>web server:</a:t>
            </a:r>
          </a:p>
          <a:p>
            <a:pPr lvl="2"/>
            <a:r>
              <a:rPr lang="en-US" dirty="0"/>
              <a:t>Load balancing: distribute traffic to multiple servers, e.g. DNS load balancing (resolve website to multiple IP addresses)</a:t>
            </a:r>
          </a:p>
          <a:p>
            <a:pPr lvl="1"/>
            <a:r>
              <a:rPr lang="en-US" dirty="0"/>
              <a:t>static assets servers (images/videos)</a:t>
            </a:r>
          </a:p>
          <a:p>
            <a:pPr lvl="2"/>
            <a:r>
              <a:rPr lang="en-US" dirty="0"/>
              <a:t>content delivery networks: global network of caching servers makes accessing content quick, e.g. pool technique: first user fetches the file, then it remains in cache.</a:t>
            </a:r>
          </a:p>
          <a:p>
            <a:pPr lvl="2"/>
            <a:r>
              <a:rPr lang="en-US" dirty="0"/>
              <a:t>Distributed file systems (e.g. for users to upload images), e.g. Amazon S3</a:t>
            </a:r>
          </a:p>
          <a:p>
            <a:pPr lvl="1"/>
            <a:r>
              <a:rPr lang="en-US" dirty="0"/>
              <a:t>database server:</a:t>
            </a:r>
          </a:p>
          <a:p>
            <a:pPr lvl="2"/>
            <a:r>
              <a:rPr lang="en-US" dirty="0"/>
              <a:t>Use caching services: place popular data in caching layer instead of slow disk (e.g. NYT website). </a:t>
            </a:r>
          </a:p>
          <a:p>
            <a:pPr lvl="2"/>
            <a:r>
              <a:rPr lang="en-US" dirty="0" err="1"/>
              <a:t>Indicing</a:t>
            </a:r>
            <a:r>
              <a:rPr lang="en-US" dirty="0"/>
              <a:t> using database schema design: the index points to the data record; use composite indices (an index table, e.g. sorted by longitude, latitude, last active) to make queries fast</a:t>
            </a:r>
          </a:p>
          <a:p>
            <a:pPr lvl="2"/>
            <a:r>
              <a:rPr lang="en-US" dirty="0"/>
              <a:t>Slave-master replication: only master used to write to, slave databases replicate master for read-only (with a delay). To avoid delay for high priority request, read from master or a cache that is always up-to-date.</a:t>
            </a:r>
          </a:p>
          <a:p>
            <a:pPr lvl="2"/>
            <a:r>
              <a:rPr lang="en-US" dirty="0"/>
              <a:t>Database </a:t>
            </a:r>
            <a:r>
              <a:rPr lang="en-US" dirty="0" err="1"/>
              <a:t>sharding</a:t>
            </a:r>
            <a:r>
              <a:rPr lang="en-US" dirty="0"/>
              <a:t>: split database into master databases on multiple servers.</a:t>
            </a:r>
          </a:p>
          <a:p>
            <a:pPr lvl="3"/>
            <a:r>
              <a:rPr lang="en-US" dirty="0"/>
              <a:t>Allows lots of users write to the database simultaneously (e.g. Twitter)</a:t>
            </a:r>
          </a:p>
          <a:p>
            <a:pPr lvl="3"/>
            <a:r>
              <a:rPr lang="en-US" dirty="0" err="1"/>
              <a:t>Verticle</a:t>
            </a:r>
            <a:r>
              <a:rPr lang="en-US" dirty="0"/>
              <a:t>: split into databases with different information (users, tweets, comments)</a:t>
            </a:r>
          </a:p>
          <a:p>
            <a:pPr lvl="3"/>
            <a:r>
              <a:rPr lang="en-US" dirty="0"/>
              <a:t>Horizontal: split same content (e.g. tweets) over multiple machines, method: e.g. </a:t>
            </a:r>
            <a:r>
              <a:rPr lang="en-US" dirty="0" err="1"/>
              <a:t>userID</a:t>
            </a:r>
            <a:r>
              <a:rPr lang="en-US" dirty="0"/>
              <a:t> MOD N =&gt; server</a:t>
            </a:r>
          </a:p>
          <a:p>
            <a:pPr lvl="2"/>
            <a:r>
              <a:rPr lang="en-US" dirty="0"/>
              <a:t>NoSQL databases: not relational (not tables), scale automatically across multiples machines (e.g. MongoDB, Firebase).</a:t>
            </a:r>
          </a:p>
          <a:p>
            <a:pPr lvl="1"/>
            <a:r>
              <a:rPr lang="en-US" dirty="0"/>
              <a:t>API design (client-server communication): consider transport mechanism (e.g. JSON or protocol buffers), security requirements, support of offline usage</a:t>
            </a:r>
          </a:p>
          <a:p>
            <a:pPr marL="457200" lvl="1" indent="0">
              <a:buNone/>
            </a:pPr>
            <a:r>
              <a:rPr lang="en-US" dirty="0"/>
              <a:t>General remark: Simplicity comes before optimization! No two applications scale the same way. Load and usage scenarios are important.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22</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[TechLead, 2020: Systems Design Interview concepts (for software engineers / full-stack web)]</a:t>
            </a:r>
          </a:p>
        </p:txBody>
      </p:sp>
    </p:spTree>
    <p:extLst>
      <p:ext uri="{BB962C8B-B14F-4D97-AF65-F5344CB8AC3E}">
        <p14:creationId xmlns:p14="http://schemas.microsoft.com/office/powerpoint/2010/main" val="1408404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Programming</a:t>
            </a:r>
          </a:p>
        </p:txBody>
      </p:sp>
      <p:sp>
        <p:nvSpPr>
          <p:cNvPr id="3" name="Content Placeholder 2"/>
          <p:cNvSpPr>
            <a:spLocks noGrp="1"/>
          </p:cNvSpPr>
          <p:nvPr>
            <p:ph idx="1"/>
          </p:nvPr>
        </p:nvSpPr>
        <p:spPr>
          <a:xfrm>
            <a:off x="838200" y="1825625"/>
            <a:ext cx="10515600" cy="4071700"/>
          </a:xfrm>
        </p:spPr>
        <p:txBody>
          <a:bodyPr>
            <a:normAutofit fontScale="92500" lnSpcReduction="20000"/>
          </a:bodyPr>
          <a:lstStyle/>
          <a:p>
            <a:r>
              <a:rPr lang="en-US" dirty="0"/>
              <a:t>Great programming can be practiced.</a:t>
            </a:r>
          </a:p>
          <a:p>
            <a:r>
              <a:rPr lang="en-US" dirty="0"/>
              <a:t>The core art is problem decomposition (e.g. using layers of abstraction)</a:t>
            </a:r>
          </a:p>
          <a:p>
            <a:r>
              <a:rPr lang="en-US" dirty="0"/>
              <a:t>Classes should be deep (i.e. simple interface (cost), lots of functionality contained (benefit); shallow classes create unnecessary overhead and complexity).</a:t>
            </a:r>
          </a:p>
          <a:p>
            <a:r>
              <a:rPr lang="en-US" dirty="0"/>
              <a:t>Ideally write classes for a general purpose (simpler and easier to maintain, special-purpose leads to complexity from sharing information through APIs)</a:t>
            </a:r>
          </a:p>
          <a:p>
            <a:r>
              <a:rPr lang="en-US" dirty="0"/>
              <a:t>Ideally write APIs for a general purpose</a:t>
            </a:r>
          </a:p>
          <a:p>
            <a:r>
              <a:rPr lang="en-US" dirty="0"/>
              <a:t>Spend 10% to continue improving your code base (as it will automatically become more complex otherwise); ideally, after a  change, it should be designed/structured as if change had been known from the start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23</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[Talk by </a:t>
            </a:r>
            <a:r>
              <a:rPr lang="en-US" sz="1600" dirty="0" err="1"/>
              <a:t>Ousterhout</a:t>
            </a:r>
            <a:r>
              <a:rPr lang="en-US" sz="1600" dirty="0"/>
              <a:t>, John related to: A Philosophy of Software Design]</a:t>
            </a:r>
          </a:p>
        </p:txBody>
      </p:sp>
    </p:spTree>
    <p:extLst>
      <p:ext uri="{BB962C8B-B14F-4D97-AF65-F5344CB8AC3E}">
        <p14:creationId xmlns:p14="http://schemas.microsoft.com/office/powerpoint/2010/main" val="3004995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 Engineering</a:t>
            </a:r>
          </a:p>
        </p:txBody>
      </p:sp>
      <p:sp>
        <p:nvSpPr>
          <p:cNvPr id="3" name="Content Placeholder 2"/>
          <p:cNvSpPr>
            <a:spLocks noGrp="1"/>
          </p:cNvSpPr>
          <p:nvPr>
            <p:ph idx="1"/>
          </p:nvPr>
        </p:nvSpPr>
        <p:spPr>
          <a:xfrm>
            <a:off x="838200" y="1825625"/>
            <a:ext cx="10515600" cy="4071700"/>
          </a:xfrm>
        </p:spPr>
        <p:txBody>
          <a:bodyPr>
            <a:normAutofit fontScale="77500" lnSpcReduction="20000"/>
          </a:bodyPr>
          <a:lstStyle/>
          <a:p>
            <a:r>
              <a:rPr lang="en-US" dirty="0"/>
              <a:t>10x-engineers produce 10x the impact, they do not work 10x the hours. </a:t>
            </a:r>
          </a:p>
          <a:p>
            <a:r>
              <a:rPr lang="en-US" dirty="0"/>
              <a:t>These engineers, per observation:</a:t>
            </a:r>
          </a:p>
          <a:p>
            <a:pPr lvl="1"/>
            <a:r>
              <a:rPr lang="en-US" dirty="0"/>
              <a:t>Focus on big levers (work on what has the most impact), e.g. reduce complexity in design, do unit tests where they are most relevant, ..</a:t>
            </a:r>
          </a:p>
          <a:p>
            <a:pPr lvl="1"/>
            <a:r>
              <a:rPr lang="en-US" dirty="0"/>
              <a:t>Optimize for learning (use opportunities to learn, educate themselves, do side projects, ..)</a:t>
            </a:r>
          </a:p>
          <a:p>
            <a:pPr lvl="1"/>
            <a:r>
              <a:rPr lang="en-US" dirty="0"/>
              <a:t>Invest in iteration speed (learn and provide tooling, create tools when you need to do something twice, fasten build processes, [learn to focus and complete things in time] ..)</a:t>
            </a:r>
          </a:p>
          <a:p>
            <a:pPr lvl="1"/>
            <a:r>
              <a:rPr lang="en-US" dirty="0"/>
              <a:t>Validate your ideas aggressively and iteratively, validate the assumptions that go into your ideas (this is sometimes very simple to do)</a:t>
            </a:r>
          </a:p>
          <a:p>
            <a:pPr lvl="1"/>
            <a:r>
              <a:rPr lang="en-US" dirty="0"/>
              <a:t>Reduce complexity:</a:t>
            </a:r>
          </a:p>
          <a:p>
            <a:pPr lvl="2"/>
            <a:r>
              <a:rPr lang="en-US" dirty="0"/>
              <a:t>Code and system complexity (easier-to-maintain, easier-to-learn for beginners)</a:t>
            </a:r>
          </a:p>
          <a:p>
            <a:pPr lvl="2"/>
            <a:r>
              <a:rPr lang="en-US" dirty="0"/>
              <a:t>Product complexity (no clear vision; each feature adds a lot to that)</a:t>
            </a:r>
          </a:p>
          <a:p>
            <a:pPr lvl="2"/>
            <a:r>
              <a:rPr lang="en-US" dirty="0"/>
              <a:t>Minimize operational burden (at its core, this is a cost of code complexity). With organizational complexity, quality and motivation goes down due to lack of feedback/work in isolation, bus factor goes down.</a:t>
            </a:r>
          </a:p>
          <a:p>
            <a:pPr lvl="1"/>
            <a:r>
              <a:rPr lang="en-US" dirty="0"/>
              <a:t>Build a great engineering culture</a:t>
            </a:r>
          </a:p>
          <a:p>
            <a:pPr lvl="2"/>
            <a:r>
              <a:rPr lang="en-US" dirty="0"/>
              <a:t>Candidates like companies with all of the above.</a:t>
            </a:r>
          </a:p>
          <a:p>
            <a:pPr lvl="2"/>
            <a:r>
              <a:rPr lang="en-US" dirty="0"/>
              <a:t>Resource conflicts: communicate between teams on their priorities. Align priorities, otherwise, understand them to see if possibly your team has to do some of the low-priority work of others</a:t>
            </a:r>
          </a:p>
          <a:p>
            <a:endParaRPr lang="en-US" dirty="0"/>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24</a:t>
            </a:fld>
            <a:endParaRPr lang="en-US" dirty="0"/>
          </a:p>
        </p:txBody>
      </p:sp>
      <p:sp>
        <p:nvSpPr>
          <p:cNvPr id="6" name="TextBox 5">
            <a:extLst>
              <a:ext uri="{FF2B5EF4-FFF2-40B4-BE49-F238E27FC236}">
                <a16:creationId xmlns:a16="http://schemas.microsoft.com/office/drawing/2014/main" id="{C7C555AA-6A66-253C-E0D7-89387CBF4661}"/>
              </a:ext>
            </a:extLst>
          </p:cNvPr>
          <p:cNvSpPr txBox="1"/>
          <p:nvPr/>
        </p:nvSpPr>
        <p:spPr>
          <a:xfrm>
            <a:off x="830029" y="5897325"/>
            <a:ext cx="10354644" cy="338554"/>
          </a:xfrm>
          <a:prstGeom prst="rect">
            <a:avLst/>
          </a:prstGeom>
          <a:noFill/>
        </p:spPr>
        <p:txBody>
          <a:bodyPr wrap="square">
            <a:spAutoFit/>
          </a:bodyPr>
          <a:lstStyle/>
          <a:p>
            <a:r>
              <a:rPr lang="en-US" sz="1600" dirty="0"/>
              <a:t>[The Effective Engineer, Edmond Lau]</a:t>
            </a:r>
          </a:p>
        </p:txBody>
      </p:sp>
    </p:spTree>
    <p:extLst>
      <p:ext uri="{BB962C8B-B14F-4D97-AF65-F5344CB8AC3E}">
        <p14:creationId xmlns:p14="http://schemas.microsoft.com/office/powerpoint/2010/main" val="41824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02E2-1CC0-3038-DF42-968F7090D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02914-29A1-8E55-EB39-0A695189FC03}"/>
              </a:ext>
            </a:extLst>
          </p:cNvPr>
          <p:cNvSpPr>
            <a:spLocks noGrp="1"/>
          </p:cNvSpPr>
          <p:nvPr>
            <p:ph type="title"/>
          </p:nvPr>
        </p:nvSpPr>
        <p:spPr/>
        <p:txBody>
          <a:bodyPr>
            <a:normAutofit/>
          </a:bodyPr>
          <a:lstStyle/>
          <a:p>
            <a:r>
              <a:rPr lang="en-US" dirty="0"/>
              <a:t>Proving Cause and Effect</a:t>
            </a:r>
          </a:p>
        </p:txBody>
      </p:sp>
      <p:sp>
        <p:nvSpPr>
          <p:cNvPr id="3" name="Content Placeholder 2">
            <a:extLst>
              <a:ext uri="{FF2B5EF4-FFF2-40B4-BE49-F238E27FC236}">
                <a16:creationId xmlns:a16="http://schemas.microsoft.com/office/drawing/2014/main" id="{1D7C149A-5FC5-AF30-70B4-767977B1241A}"/>
              </a:ext>
            </a:extLst>
          </p:cNvPr>
          <p:cNvSpPr>
            <a:spLocks noGrp="1"/>
          </p:cNvSpPr>
          <p:nvPr>
            <p:ph idx="1"/>
          </p:nvPr>
        </p:nvSpPr>
        <p:spPr/>
        <p:txBody>
          <a:bodyPr>
            <a:normAutofit lnSpcReduction="10000"/>
          </a:bodyPr>
          <a:lstStyle/>
          <a:p>
            <a:r>
              <a:rPr lang="en-US" dirty="0"/>
              <a:t>Model (</a:t>
            </a:r>
            <a:r>
              <a:rPr lang="en-US" dirty="0" err="1"/>
              <a:t>reproducable</a:t>
            </a:r>
            <a:r>
              <a:rPr lang="en-US" dirty="0"/>
              <a:t> experiment)</a:t>
            </a:r>
          </a:p>
          <a:p>
            <a:r>
              <a:rPr lang="en-US" dirty="0"/>
              <a:t>Empirical science (translational science)</a:t>
            </a:r>
          </a:p>
          <a:p>
            <a:pPr lvl="1"/>
            <a:r>
              <a:rPr lang="en-US" dirty="0"/>
              <a:t>Observational studies</a:t>
            </a:r>
          </a:p>
          <a:p>
            <a:pPr lvl="2"/>
            <a:r>
              <a:rPr lang="en-US" dirty="0"/>
              <a:t>Retrospective (correlation, difficult to establish causality)</a:t>
            </a:r>
          </a:p>
          <a:p>
            <a:pPr lvl="2"/>
            <a:r>
              <a:rPr lang="en-US" dirty="0"/>
              <a:t>Prospective (better for establishing causality)</a:t>
            </a:r>
          </a:p>
          <a:p>
            <a:pPr lvl="3"/>
            <a:r>
              <a:rPr lang="en-US" dirty="0"/>
              <a:t>Gold standard: Randomized controlled trials. RCTs “are prospective studies that measure the effectiveness of a new intervention or treatment. Although no study is likely on its own to prove causality, randomization reduces bias and provides a rigorous tool to examine cause-effect relationships between an intervention and outcome.” [PMID: 29916205]</a:t>
            </a:r>
          </a:p>
          <a:p>
            <a:pPr lvl="1"/>
            <a:r>
              <a:rPr lang="en-US" dirty="0"/>
              <a:t>Reporting standards:</a:t>
            </a:r>
          </a:p>
          <a:p>
            <a:pPr lvl="2"/>
            <a:r>
              <a:rPr lang="en-US" dirty="0"/>
              <a:t>STROBE (</a:t>
            </a:r>
            <a:r>
              <a:rPr lang="en-US" dirty="0" err="1"/>
              <a:t>STrengthening</a:t>
            </a:r>
            <a:r>
              <a:rPr lang="en-US" dirty="0"/>
              <a:t> the Reporting of </a:t>
            </a:r>
            <a:r>
              <a:rPr lang="en-US" dirty="0" err="1"/>
              <a:t>OBservational</a:t>
            </a:r>
            <a:r>
              <a:rPr lang="en-US" dirty="0"/>
              <a:t> studies in Epidemiology)</a:t>
            </a:r>
            <a:br>
              <a:rPr lang="en-US" dirty="0"/>
            </a:br>
            <a:r>
              <a:rPr lang="en-US" dirty="0"/>
              <a:t>Provides clear definitions of what pro-/retrospective can mean</a:t>
            </a:r>
          </a:p>
          <a:p>
            <a:pPr lvl="2"/>
            <a:r>
              <a:rPr lang="en-US" dirty="0"/>
              <a:t>ICMJE Recommendations (adapted by many journals)</a:t>
            </a:r>
            <a:br>
              <a:rPr lang="en-US" dirty="0"/>
            </a:br>
            <a:r>
              <a:rPr lang="en-US" dirty="0"/>
              <a:t>Formerly called Uniform Requirements for Manuscripts Submitted to Biomedical Journals (URMs) https://</a:t>
            </a:r>
            <a:r>
              <a:rPr lang="en-US" dirty="0" err="1"/>
              <a:t>www.icmje.org</a:t>
            </a:r>
            <a:r>
              <a:rPr lang="en-US" dirty="0"/>
              <a:t>/recommendations/</a:t>
            </a:r>
          </a:p>
          <a:p>
            <a:endParaRPr lang="en-US" dirty="0"/>
          </a:p>
        </p:txBody>
      </p:sp>
      <p:sp>
        <p:nvSpPr>
          <p:cNvPr id="4" name="Slide Number Placeholder 3">
            <a:extLst>
              <a:ext uri="{FF2B5EF4-FFF2-40B4-BE49-F238E27FC236}">
                <a16:creationId xmlns:a16="http://schemas.microsoft.com/office/drawing/2014/main" id="{FC5E4D6F-F38B-D538-ADC4-FA9F5B4D5825}"/>
              </a:ext>
            </a:extLst>
          </p:cNvPr>
          <p:cNvSpPr>
            <a:spLocks noGrp="1"/>
          </p:cNvSpPr>
          <p:nvPr>
            <p:ph type="sldNum" sz="quarter" idx="12"/>
          </p:nvPr>
        </p:nvSpPr>
        <p:spPr/>
        <p:txBody>
          <a:bodyPr/>
          <a:lstStyle/>
          <a:p>
            <a:pPr algn="l"/>
            <a:fld id="{11CDFDCC-1F45-4E80-8B17-15DA0BDDC059}" type="slidenum">
              <a:rPr lang="en-US" smtClean="0"/>
              <a:pPr algn="l"/>
              <a:t>3</a:t>
            </a:fld>
            <a:endParaRPr lang="en-US" dirty="0"/>
          </a:p>
        </p:txBody>
      </p:sp>
    </p:spTree>
    <p:extLst>
      <p:ext uri="{BB962C8B-B14F-4D97-AF65-F5344CB8AC3E}">
        <p14:creationId xmlns:p14="http://schemas.microsoft.com/office/powerpoint/2010/main" val="8386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BD48-20E1-6EA6-006C-3023BC10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4653B-E74A-908E-F036-1D469CF2D4FF}"/>
              </a:ext>
            </a:extLst>
          </p:cNvPr>
          <p:cNvSpPr>
            <a:spLocks noGrp="1"/>
          </p:cNvSpPr>
          <p:nvPr>
            <p:ph type="title"/>
          </p:nvPr>
        </p:nvSpPr>
        <p:spPr/>
        <p:txBody>
          <a:bodyPr/>
          <a:lstStyle/>
          <a:p>
            <a:r>
              <a:rPr lang="en-US" dirty="0"/>
              <a:t>Business Strategy</a:t>
            </a:r>
          </a:p>
        </p:txBody>
      </p:sp>
      <p:sp>
        <p:nvSpPr>
          <p:cNvPr id="3" name="Content Placeholder 2">
            <a:extLst>
              <a:ext uri="{FF2B5EF4-FFF2-40B4-BE49-F238E27FC236}">
                <a16:creationId xmlns:a16="http://schemas.microsoft.com/office/drawing/2014/main" id="{E5BE485D-BE68-B942-BC5A-68AF4F2C302C}"/>
              </a:ext>
            </a:extLst>
          </p:cNvPr>
          <p:cNvSpPr>
            <a:spLocks noGrp="1"/>
          </p:cNvSpPr>
          <p:nvPr>
            <p:ph idx="1"/>
          </p:nvPr>
        </p:nvSpPr>
        <p:spPr/>
        <p:txBody>
          <a:bodyPr>
            <a:normAutofit/>
          </a:bodyPr>
          <a:lstStyle/>
          <a:p>
            <a:r>
              <a:rPr lang="en-US" dirty="0"/>
              <a:t>A proper business strategy is a fundamental anchor for product design and development.</a:t>
            </a:r>
          </a:p>
          <a:p>
            <a:r>
              <a:rPr lang="en-US" dirty="0"/>
              <a:t>To define a business strategy with “strategic positioning” [1]:</a:t>
            </a:r>
          </a:p>
          <a:p>
            <a:pPr marL="1371600" lvl="2" indent="-457200">
              <a:buFont typeface="+mj-lt"/>
              <a:buAutoNum type="arabicPeriod"/>
            </a:pPr>
            <a:r>
              <a:rPr lang="en-US" dirty="0"/>
              <a:t>Create a unique and valuable position:</a:t>
            </a:r>
            <a:br>
              <a:rPr lang="en-US" dirty="0"/>
            </a:br>
            <a:r>
              <a:rPr lang="en-US" dirty="0"/>
              <a:t>serve few needs of many customers</a:t>
            </a:r>
            <a:br>
              <a:rPr lang="en-US" dirty="0"/>
            </a:br>
            <a:r>
              <a:rPr lang="en-US" dirty="0"/>
              <a:t>serve broad needs of few customers</a:t>
            </a:r>
            <a:br>
              <a:rPr lang="en-US" dirty="0"/>
            </a:br>
            <a:r>
              <a:rPr lang="en-US" dirty="0"/>
              <a:t>serve broad needs of many customers in a narrow market</a:t>
            </a:r>
          </a:p>
          <a:p>
            <a:pPr marL="1371600" lvl="2" indent="-457200">
              <a:buFont typeface="+mj-lt"/>
              <a:buAutoNum type="arabicPeriod"/>
            </a:pPr>
            <a:r>
              <a:rPr lang="en-US" dirty="0"/>
              <a:t>Chose what not to do.</a:t>
            </a:r>
          </a:p>
          <a:p>
            <a:pPr marL="1371600" lvl="2" indent="-457200">
              <a:buFont typeface="+mj-lt"/>
              <a:buAutoNum type="arabicPeriod"/>
            </a:pPr>
            <a:r>
              <a:rPr lang="en-US" dirty="0"/>
              <a:t>Create “fit” among the company’s activities.</a:t>
            </a:r>
            <a:br>
              <a:rPr lang="en-US" dirty="0"/>
            </a:br>
            <a:r>
              <a:rPr lang="en-US" dirty="0"/>
              <a:t>Create competitive advantage and sustainability: align activities with the strategy until they mutually reinforce each other.</a:t>
            </a:r>
          </a:p>
          <a:p>
            <a:pPr marL="457200" lvl="1" indent="0">
              <a:buNone/>
            </a:pPr>
            <a:r>
              <a:rPr lang="en-US" dirty="0"/>
              <a:t>[1] Porter, M.E., 2011. Chapter 1: What is Strategy? HBR's 10 Must Reads on Strategy. Harvard Business Press</a:t>
            </a:r>
          </a:p>
        </p:txBody>
      </p:sp>
      <p:sp>
        <p:nvSpPr>
          <p:cNvPr id="4" name="Slide Number Placeholder 3">
            <a:extLst>
              <a:ext uri="{FF2B5EF4-FFF2-40B4-BE49-F238E27FC236}">
                <a16:creationId xmlns:a16="http://schemas.microsoft.com/office/drawing/2014/main" id="{EBB8CA4E-8C22-25AA-67C2-3EB8B04709E1}"/>
              </a:ext>
            </a:extLst>
          </p:cNvPr>
          <p:cNvSpPr>
            <a:spLocks noGrp="1"/>
          </p:cNvSpPr>
          <p:nvPr>
            <p:ph type="sldNum" sz="quarter" idx="12"/>
          </p:nvPr>
        </p:nvSpPr>
        <p:spPr/>
        <p:txBody>
          <a:bodyPr/>
          <a:lstStyle/>
          <a:p>
            <a:pPr algn="l"/>
            <a:fld id="{11CDFDCC-1F45-4E80-8B17-15DA0BDDC059}" type="slidenum">
              <a:rPr lang="en-US" smtClean="0"/>
              <a:pPr algn="l"/>
              <a:t>4</a:t>
            </a:fld>
            <a:endParaRPr lang="en-US" dirty="0"/>
          </a:p>
        </p:txBody>
      </p:sp>
    </p:spTree>
    <p:extLst>
      <p:ext uri="{BB962C8B-B14F-4D97-AF65-F5344CB8AC3E}">
        <p14:creationId xmlns:p14="http://schemas.microsoft.com/office/powerpoint/2010/main" val="406329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Profitability is the ability to avoid pure competition.</a:t>
            </a:r>
          </a:p>
          <a:p>
            <a:r>
              <a:rPr lang="en-US" dirty="0"/>
              <a:t>Competitive intensity is driven by Porter’s five [1]:</a:t>
            </a:r>
          </a:p>
          <a:p>
            <a:pPr marL="1371600" lvl="2" indent="-457200">
              <a:buFont typeface="+mj-lt"/>
              <a:buAutoNum type="arabicPeriod"/>
            </a:pPr>
            <a:r>
              <a:rPr lang="en-US" dirty="0"/>
              <a:t>Threat of new entrants</a:t>
            </a:r>
          </a:p>
          <a:p>
            <a:pPr lvl="3"/>
            <a:r>
              <a:rPr lang="en-US" dirty="0"/>
              <a:t>Put barriers to entry</a:t>
            </a:r>
          </a:p>
          <a:p>
            <a:pPr marL="1371600" lvl="2" indent="-457200">
              <a:buFont typeface="+mj-lt"/>
              <a:buAutoNum type="arabicPeriod"/>
            </a:pPr>
            <a:r>
              <a:rPr lang="en-US" dirty="0"/>
              <a:t>Threat of substitutes </a:t>
            </a:r>
          </a:p>
          <a:p>
            <a:pPr lvl="3"/>
            <a:r>
              <a:rPr lang="en-US" dirty="0"/>
              <a:t>Make use of, e.g. buyer switching costs</a:t>
            </a:r>
          </a:p>
          <a:p>
            <a:pPr marL="1371600" lvl="2" indent="-457200">
              <a:buFont typeface="+mj-lt"/>
              <a:buAutoNum type="arabicPeriod"/>
            </a:pPr>
            <a:r>
              <a:rPr lang="en-US" dirty="0"/>
              <a:t>Bargaining power of customers</a:t>
            </a:r>
          </a:p>
          <a:p>
            <a:pPr lvl="3"/>
            <a:r>
              <a:rPr lang="en-US" dirty="0"/>
              <a:t>Make use of, e.g. buyer information availability</a:t>
            </a:r>
          </a:p>
          <a:p>
            <a:pPr marL="1371600" lvl="2" indent="-457200">
              <a:buFont typeface="+mj-lt"/>
              <a:buAutoNum type="arabicPeriod"/>
            </a:pPr>
            <a:r>
              <a:rPr lang="en-US" dirty="0"/>
              <a:t>Bargaining power of suppliers</a:t>
            </a:r>
          </a:p>
          <a:p>
            <a:pPr lvl="3"/>
            <a:r>
              <a:rPr lang="en-US" dirty="0"/>
              <a:t>Avoid, or, e.g. make use of supplier switching costs relative to firm switching costs</a:t>
            </a:r>
          </a:p>
          <a:p>
            <a:pPr marL="1371600" lvl="2" indent="-457200">
              <a:buFont typeface="+mj-lt"/>
              <a:buAutoNum type="arabicPeriod"/>
            </a:pPr>
            <a:r>
              <a:rPr lang="en-US" dirty="0"/>
              <a:t>Competitive rivalry</a:t>
            </a:r>
          </a:p>
          <a:p>
            <a:pPr lvl="3"/>
            <a:r>
              <a:rPr lang="en-US" dirty="0"/>
              <a:t>Know your competitors' marketing strategies and pricing</a:t>
            </a:r>
          </a:p>
          <a:p>
            <a:pPr marL="457200" lvl="1" indent="0">
              <a:buNone/>
            </a:pPr>
            <a:r>
              <a:rPr lang="en-US" dirty="0"/>
              <a:t>[1] Porter, M.E., 1979 Harvard Business Review</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5</a:t>
            </a:fld>
            <a:endParaRPr lang="en-US" dirty="0"/>
          </a:p>
        </p:txBody>
      </p:sp>
    </p:spTree>
    <p:extLst>
      <p:ext uri="{BB962C8B-B14F-4D97-AF65-F5344CB8AC3E}">
        <p14:creationId xmlns:p14="http://schemas.microsoft.com/office/powerpoint/2010/main" val="408905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r>
              <a:rPr lang="en-US" dirty="0"/>
              <a:t>For a product, projects and early startups first need to find a business model.</a:t>
            </a:r>
          </a:p>
          <a:p>
            <a:r>
              <a:rPr lang="en-US" dirty="0"/>
              <a:t>To validate a business model, time and cost are typically limited.</a:t>
            </a:r>
          </a:p>
          <a:p>
            <a:r>
              <a:rPr lang="en-US" dirty="0"/>
              <a:t>Fill relevant fields of the Business Model Canvas, then validate and iterate it, ideally through early market exposure: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6</a:t>
            </a:fld>
            <a:endParaRPr lang="en-US" dirty="0"/>
          </a:p>
        </p:txBody>
      </p:sp>
      <p:graphicFrame>
        <p:nvGraphicFramePr>
          <p:cNvPr id="5" name="Content Placeholder 5">
            <a:extLst>
              <a:ext uri="{FF2B5EF4-FFF2-40B4-BE49-F238E27FC236}">
                <a16:creationId xmlns:a16="http://schemas.microsoft.com/office/drawing/2014/main" id="{61C99DB9-B5AA-9834-72A9-717E4240C4E7}"/>
              </a:ext>
            </a:extLst>
          </p:cNvPr>
          <p:cNvGraphicFramePr>
            <a:graphicFrameLocks/>
          </p:cNvGraphicFramePr>
          <p:nvPr>
            <p:extLst>
              <p:ext uri="{D42A27DB-BD31-4B8C-83A1-F6EECF244321}">
                <p14:modId xmlns:p14="http://schemas.microsoft.com/office/powerpoint/2010/main" val="379989609"/>
              </p:ext>
            </p:extLst>
          </p:nvPr>
        </p:nvGraphicFramePr>
        <p:xfrm>
          <a:off x="830029" y="3902927"/>
          <a:ext cx="10515600" cy="2012305"/>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830769">
                <a:tc rowSpan="2">
                  <a:txBody>
                    <a:bodyPr/>
                    <a:lstStyle/>
                    <a:p>
                      <a:r>
                        <a:rPr lang="en-US" sz="1300" dirty="0">
                          <a:latin typeface="Open Sans" charset="0"/>
                          <a:ea typeface="Open Sans" charset="0"/>
                          <a:cs typeface="Open Sans" charset="0"/>
                        </a:rPr>
                        <a:t>Key partners</a:t>
                      </a:r>
                    </a:p>
                    <a:p>
                      <a:pPr marL="285750" indent="-285750">
                        <a:buFont typeface="Arial" charset="0"/>
                        <a:buChar char="•"/>
                      </a:pPr>
                      <a:r>
                        <a:rPr lang="en-US" sz="1300" dirty="0">
                          <a:latin typeface="Open Sans" charset="0"/>
                          <a:ea typeface="Open Sans" charset="0"/>
                          <a:cs typeface="Open Sans" charset="0"/>
                        </a:rPr>
                        <a:t>_</a:t>
                      </a:r>
                    </a:p>
                  </a:txBody>
                  <a:tcPr/>
                </a:tc>
                <a:tc>
                  <a:txBody>
                    <a:bodyPr/>
                    <a:lstStyle/>
                    <a:p>
                      <a:r>
                        <a:rPr lang="en-US" sz="1300" dirty="0">
                          <a:latin typeface="Open Sans" charset="0"/>
                          <a:ea typeface="Open Sans" charset="0"/>
                          <a:cs typeface="Open Sans" charset="0"/>
                        </a:rPr>
                        <a:t>Key</a:t>
                      </a:r>
                      <a:r>
                        <a:rPr lang="en-US" sz="1300" baseline="0" dirty="0">
                          <a:latin typeface="Open Sans" charset="0"/>
                          <a:ea typeface="Open Sans" charset="0"/>
                          <a:cs typeface="Open Sans" charset="0"/>
                        </a:rPr>
                        <a:t> activities</a:t>
                      </a:r>
                    </a:p>
                    <a:p>
                      <a:pPr marL="285750" indent="-285750">
                        <a:buFont typeface="Arial" charset="0"/>
                        <a:buChar char="•"/>
                      </a:pPr>
                      <a:r>
                        <a:rPr lang="en-US" sz="1300" dirty="0">
                          <a:latin typeface="Open Sans" charset="0"/>
                          <a:ea typeface="Open Sans" charset="0"/>
                          <a:cs typeface="Open Sans" charset="0"/>
                        </a:rPr>
                        <a:t>_</a:t>
                      </a:r>
                    </a:p>
                  </a:txBody>
                  <a:tcPr/>
                </a:tc>
                <a:tc rowSpan="2" gridSpan="2">
                  <a:txBody>
                    <a:bodyPr/>
                    <a:lstStyle/>
                    <a:p>
                      <a:r>
                        <a:rPr lang="en-US" sz="1300" dirty="0">
                          <a:latin typeface="Open Sans" charset="0"/>
                          <a:ea typeface="Open Sans" charset="0"/>
                          <a:cs typeface="Open Sans" charset="0"/>
                        </a:rPr>
                        <a:t>Value proposition</a:t>
                      </a:r>
                    </a:p>
                    <a:p>
                      <a:pPr marL="285750" indent="-285750">
                        <a:buFont typeface="Arial" charset="0"/>
                        <a:buChar char="•"/>
                      </a:pPr>
                      <a:r>
                        <a:rPr lang="en-US" sz="1300" dirty="0">
                          <a:latin typeface="Open Sans" charset="0"/>
                          <a:ea typeface="Open Sans" charset="0"/>
                          <a:cs typeface="Open Sans" charset="0"/>
                        </a:rPr>
                        <a:t>_</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Customer relationships</a:t>
                      </a:r>
                    </a:p>
                    <a:p>
                      <a:pPr marL="285750" indent="-285750">
                        <a:buFont typeface="Arial" charset="0"/>
                        <a:buChar char="•"/>
                      </a:pPr>
                      <a:r>
                        <a:rPr lang="en-US" sz="1300" dirty="0">
                          <a:latin typeface="Open Sans" charset="0"/>
                          <a:ea typeface="Open Sans" charset="0"/>
                          <a:cs typeface="Open Sans" charset="0"/>
                        </a:rPr>
                        <a:t>_</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_</a:t>
                      </a:r>
                    </a:p>
                  </a:txBody>
                  <a:tcPr/>
                </a:tc>
                <a:extLst>
                  <a:ext uri="{0D108BD9-81ED-4DB2-BD59-A6C34878D82A}">
                    <a16:rowId xmlns:a16="http://schemas.microsoft.com/office/drawing/2014/main" val="10000"/>
                  </a:ext>
                </a:extLst>
              </a:tr>
              <a:tr h="590768">
                <a:tc vMerge="1">
                  <a:txBody>
                    <a:bodyPr/>
                    <a:lstStyle/>
                    <a:p>
                      <a:endParaRPr lang="en-US" dirty="0"/>
                    </a:p>
                  </a:txBody>
                  <a:tcPr/>
                </a:tc>
                <a:tc>
                  <a:txBody>
                    <a:bodyPr/>
                    <a:lstStyle/>
                    <a:p>
                      <a:r>
                        <a:rPr lang="en-US" sz="1300" dirty="0">
                          <a:latin typeface="Open Sans" charset="0"/>
                          <a:ea typeface="Open Sans" charset="0"/>
                          <a:cs typeface="Open Sans" charset="0"/>
                        </a:rPr>
                        <a:t>Key resources</a:t>
                      </a:r>
                    </a:p>
                    <a:p>
                      <a:pPr marL="285750" indent="-285750">
                        <a:buFont typeface="Arial" charset="0"/>
                        <a:buChar char="•"/>
                      </a:pPr>
                      <a:r>
                        <a:rPr lang="en-US" sz="1300" dirty="0">
                          <a:latin typeface="Open Sans" charset="0"/>
                          <a:ea typeface="Open Sans" charset="0"/>
                          <a:cs typeface="Open Sans" charset="0"/>
                        </a:rPr>
                        <a:t>_</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_</a:t>
                      </a:r>
                    </a:p>
                  </a:txBody>
                  <a:tcPr/>
                </a:tc>
                <a:tc vMerge="1">
                  <a:txBody>
                    <a:bodyPr/>
                    <a:lstStyle/>
                    <a:p>
                      <a:endParaRPr lang="en-US" dirty="0"/>
                    </a:p>
                  </a:txBody>
                  <a:tcPr/>
                </a:tc>
                <a:extLst>
                  <a:ext uri="{0D108BD9-81ED-4DB2-BD59-A6C34878D82A}">
                    <a16:rowId xmlns:a16="http://schemas.microsoft.com/office/drawing/2014/main" val="10001"/>
                  </a:ext>
                </a:extLst>
              </a:tr>
              <a:tr h="590768">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_</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A3636880-C6B3-2352-5675-BDF9F5059134}"/>
              </a:ext>
            </a:extLst>
          </p:cNvPr>
          <p:cNvSpPr txBox="1"/>
          <p:nvPr/>
        </p:nvSpPr>
        <p:spPr>
          <a:xfrm>
            <a:off x="830028" y="5915232"/>
            <a:ext cx="10515599" cy="338554"/>
          </a:xfrm>
          <a:prstGeom prst="rect">
            <a:avLst/>
          </a:prstGeom>
          <a:noFill/>
        </p:spPr>
        <p:txBody>
          <a:bodyPr wrap="square">
            <a:spAutoFit/>
          </a:bodyPr>
          <a:lstStyle/>
          <a:p>
            <a:pPr marL="0" indent="0">
              <a:buNone/>
            </a:pPr>
            <a:r>
              <a:rPr lang="en-US" sz="1600" dirty="0"/>
              <a:t>[Osterwalder, 2004. The business model ontology a proposition in a design science approach.]</a:t>
            </a:r>
          </a:p>
        </p:txBody>
      </p:sp>
    </p:spTree>
    <p:extLst>
      <p:ext uri="{BB962C8B-B14F-4D97-AF65-F5344CB8AC3E}">
        <p14:creationId xmlns:p14="http://schemas.microsoft.com/office/powerpoint/2010/main" val="308204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a:bodyPr>
          <a:lstStyle/>
          <a:p>
            <a:pPr marL="0" indent="0">
              <a:buNone/>
            </a:pPr>
            <a:r>
              <a:rPr lang="en-US" dirty="0"/>
              <a:t>The “Lean” variant is an alternative to the Business Model Canvas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7</a:t>
            </a:fld>
            <a:endParaRPr lang="en-US" dirty="0"/>
          </a:p>
        </p:txBody>
      </p:sp>
      <p:graphicFrame>
        <p:nvGraphicFramePr>
          <p:cNvPr id="6" name="Content Placeholder 5">
            <a:extLst>
              <a:ext uri="{FF2B5EF4-FFF2-40B4-BE49-F238E27FC236}">
                <a16:creationId xmlns:a16="http://schemas.microsoft.com/office/drawing/2014/main" id="{69A5A38C-EBA4-D0B1-3D32-81DED757F29E}"/>
              </a:ext>
            </a:extLst>
          </p:cNvPr>
          <p:cNvGraphicFramePr>
            <a:graphicFrameLocks/>
          </p:cNvGraphicFramePr>
          <p:nvPr>
            <p:extLst>
              <p:ext uri="{D42A27DB-BD31-4B8C-83A1-F6EECF244321}">
                <p14:modId xmlns:p14="http://schemas.microsoft.com/office/powerpoint/2010/main" val="84558789"/>
              </p:ext>
            </p:extLst>
          </p:nvPr>
        </p:nvGraphicFramePr>
        <p:xfrm>
          <a:off x="838200" y="2310918"/>
          <a:ext cx="10515600" cy="3202289"/>
        </p:xfrm>
        <a:graphic>
          <a:graphicData uri="http://schemas.openxmlformats.org/drawingml/2006/table">
            <a:tbl>
              <a:tblPr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5156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gridCol w="2103120">
                  <a:extLst>
                    <a:ext uri="{9D8B030D-6E8A-4147-A177-3AD203B41FA5}">
                      <a16:colId xmlns:a16="http://schemas.microsoft.com/office/drawing/2014/main" val="20005"/>
                    </a:ext>
                  </a:extLst>
                </a:gridCol>
              </a:tblGrid>
              <a:tr h="953535">
                <a:tc rowSpan="2">
                  <a:txBody>
                    <a:bodyPr/>
                    <a:lstStyle/>
                    <a:p>
                      <a:r>
                        <a:rPr lang="en-US" sz="1300" dirty="0">
                          <a:latin typeface="Open Sans" charset="0"/>
                          <a:ea typeface="Open Sans" charset="0"/>
                          <a:cs typeface="Open Sans" charset="0"/>
                        </a:rPr>
                        <a:t>Problem</a:t>
                      </a:r>
                    </a:p>
                    <a:p>
                      <a:pPr marL="285750" indent="-285750">
                        <a:buFont typeface="Arial" charset="0"/>
                        <a:buChar char="•"/>
                      </a:pPr>
                      <a:r>
                        <a:rPr lang="en-US" sz="1300" dirty="0">
                          <a:latin typeface="Open Sans" charset="0"/>
                          <a:ea typeface="Open Sans" charset="0"/>
                          <a:cs typeface="Open Sans" charset="0"/>
                        </a:rPr>
                        <a:t>List your customer’s top 3 problems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Existing alternatives</a:t>
                      </a:r>
                    </a:p>
                    <a:p>
                      <a:pPr marL="285750" indent="-285750">
                        <a:buFont typeface="Arial" panose="020B0604020202020204" pitchFamily="34" charset="0"/>
                        <a:buChar char="•"/>
                      </a:pPr>
                      <a:r>
                        <a:rPr lang="en-US" sz="1300" dirty="0">
                          <a:latin typeface="Open Sans" charset="0"/>
                          <a:ea typeface="Open Sans" charset="0"/>
                          <a:cs typeface="Open Sans" charset="0"/>
                        </a:rPr>
                        <a:t>List how these problems are solved today</a:t>
                      </a:r>
                    </a:p>
                  </a:txBody>
                  <a:tcPr/>
                </a:tc>
                <a:tc>
                  <a:txBody>
                    <a:bodyPr/>
                    <a:lstStyle/>
                    <a:p>
                      <a:r>
                        <a:rPr lang="en-US" sz="1300" dirty="0">
                          <a:latin typeface="Open Sans" charset="0"/>
                          <a:ea typeface="Open Sans" charset="0"/>
                          <a:cs typeface="Open Sans" charset="0"/>
                        </a:rPr>
                        <a:t>Solution</a:t>
                      </a:r>
                      <a:endParaRPr lang="en-US" sz="1300" baseline="0" dirty="0">
                        <a:latin typeface="Open Sans" charset="0"/>
                        <a:ea typeface="Open Sans" charset="0"/>
                        <a:cs typeface="Open Sans" charset="0"/>
                      </a:endParaRPr>
                    </a:p>
                    <a:p>
                      <a:pPr marL="285750" indent="-285750">
                        <a:buFont typeface="Arial" charset="0"/>
                        <a:buChar char="•"/>
                      </a:pPr>
                      <a:r>
                        <a:rPr lang="en-US" sz="1300" dirty="0">
                          <a:latin typeface="Open Sans" charset="0"/>
                          <a:ea typeface="Open Sans" charset="0"/>
                          <a:cs typeface="Open Sans" charset="0"/>
                        </a:rPr>
                        <a:t>Outline a possible solution for each problem</a:t>
                      </a:r>
                    </a:p>
                    <a:p>
                      <a:pPr marL="285750" indent="-285750">
                        <a:buFont typeface="Arial" charset="0"/>
                        <a:buChar char="•"/>
                      </a:pPr>
                      <a:endParaRPr lang="en-US" sz="1300" dirty="0">
                        <a:latin typeface="Open Sans" charset="0"/>
                        <a:ea typeface="Open Sans" charset="0"/>
                        <a:cs typeface="Open Sans" charset="0"/>
                      </a:endParaRPr>
                    </a:p>
                  </a:txBody>
                  <a:tcPr/>
                </a:tc>
                <a:tc rowSpan="2" gridSpan="2">
                  <a:txBody>
                    <a:bodyPr/>
                    <a:lstStyle/>
                    <a:p>
                      <a:r>
                        <a:rPr lang="en-US" sz="1300" dirty="0">
                          <a:latin typeface="Open Sans" charset="0"/>
                          <a:ea typeface="Open Sans" charset="0"/>
                          <a:cs typeface="Open Sans" charset="0"/>
                        </a:rPr>
                        <a:t>Unique value proposition</a:t>
                      </a:r>
                    </a:p>
                    <a:p>
                      <a:pPr marL="285750" indent="-285750">
                        <a:buFont typeface="Arial" charset="0"/>
                        <a:buChar char="•"/>
                      </a:pPr>
                      <a:r>
                        <a:rPr lang="en-US" sz="1300" dirty="0">
                          <a:latin typeface="Open Sans" charset="0"/>
                          <a:ea typeface="Open Sans" charset="0"/>
                          <a:cs typeface="Open Sans" charset="0"/>
                        </a:rPr>
                        <a:t>Single, clear, compelling message that turns an unaware visitor into an interested prospect</a:t>
                      </a:r>
                    </a:p>
                    <a:p>
                      <a:pPr marL="0" indent="0">
                        <a:buFont typeface="Arial" charset="0"/>
                        <a:buNone/>
                      </a:pPr>
                      <a:r>
                        <a:rPr lang="en-US" sz="1300" dirty="0">
                          <a:latin typeface="Open Sans" charset="0"/>
                          <a:ea typeface="Open Sans" charset="0"/>
                          <a:cs typeface="Open Sans" charset="0"/>
                        </a:rPr>
                        <a:t>High level concept</a:t>
                      </a:r>
                    </a:p>
                    <a:p>
                      <a:pPr marL="285750" indent="-285750">
                        <a:buFont typeface="Arial" charset="0"/>
                        <a:buChar char="•"/>
                      </a:pPr>
                      <a:r>
                        <a:rPr lang="en-US" sz="1300" dirty="0">
                          <a:latin typeface="Open Sans" charset="0"/>
                          <a:ea typeface="Open Sans" charset="0"/>
                          <a:cs typeface="Open Sans" charset="0"/>
                        </a:rPr>
                        <a:t>List your X for Y analogy (e.g. YouTube = Flickr for videos)</a:t>
                      </a:r>
                    </a:p>
                  </a:txBody>
                  <a:tcPr/>
                </a:tc>
                <a:tc rowSpan="2" hMerge="1">
                  <a:txBody>
                    <a:bodyPr/>
                    <a:lstStyle/>
                    <a:p>
                      <a:endParaRPr lang="en-US" dirty="0"/>
                    </a:p>
                  </a:txBody>
                  <a:tcPr/>
                </a:tc>
                <a:tc>
                  <a:txBody>
                    <a:bodyPr/>
                    <a:lstStyle/>
                    <a:p>
                      <a:r>
                        <a:rPr lang="en-US" sz="1300" dirty="0">
                          <a:latin typeface="Open Sans" charset="0"/>
                          <a:ea typeface="Open Sans" charset="0"/>
                          <a:cs typeface="Open Sans" charset="0"/>
                        </a:rPr>
                        <a:t>Unfair advantage</a:t>
                      </a:r>
                    </a:p>
                    <a:p>
                      <a:pPr marL="285750" indent="-285750">
                        <a:buFont typeface="Arial" charset="0"/>
                        <a:buChar char="•"/>
                      </a:pPr>
                      <a:r>
                        <a:rPr lang="en-US" sz="1300" dirty="0">
                          <a:latin typeface="Open Sans" charset="0"/>
                          <a:ea typeface="Open Sans" charset="0"/>
                          <a:cs typeface="Open Sans" charset="0"/>
                        </a:rPr>
                        <a:t>Something that can not be easily copied or bought</a:t>
                      </a:r>
                    </a:p>
                  </a:txBody>
                  <a:tcPr/>
                </a:tc>
                <a:tc rowSpan="2">
                  <a:txBody>
                    <a:bodyPr/>
                    <a:lstStyle/>
                    <a:p>
                      <a:r>
                        <a:rPr lang="en-US" sz="1300" dirty="0">
                          <a:latin typeface="Open Sans" charset="0"/>
                          <a:ea typeface="Open Sans" charset="0"/>
                          <a:cs typeface="Open Sans" charset="0"/>
                        </a:rPr>
                        <a:t>Customer segments</a:t>
                      </a:r>
                    </a:p>
                    <a:p>
                      <a:pPr marL="285750" indent="-285750">
                        <a:buFont typeface="Arial" charset="0"/>
                        <a:buChar char="•"/>
                      </a:pPr>
                      <a:r>
                        <a:rPr lang="en-US" sz="1300" dirty="0">
                          <a:latin typeface="Open Sans" charset="0"/>
                          <a:ea typeface="Open Sans" charset="0"/>
                          <a:cs typeface="Open Sans" charset="0"/>
                        </a:rPr>
                        <a:t>List your target customers and users</a:t>
                      </a:r>
                    </a:p>
                    <a:p>
                      <a:pPr marL="285750" indent="-285750">
                        <a:buFont typeface="Arial" charset="0"/>
                        <a:buChar char="•"/>
                      </a:pPr>
                      <a:endParaRPr lang="en-US" sz="1300" dirty="0">
                        <a:latin typeface="Open Sans" charset="0"/>
                        <a:ea typeface="Open Sans" charset="0"/>
                        <a:cs typeface="Open Sans" charset="0"/>
                      </a:endParaRPr>
                    </a:p>
                    <a:p>
                      <a:pPr marL="0" indent="0">
                        <a:buFont typeface="Arial" charset="0"/>
                        <a:buNone/>
                      </a:pPr>
                      <a:r>
                        <a:rPr lang="en-US" sz="1300" dirty="0">
                          <a:latin typeface="Open Sans" charset="0"/>
                          <a:ea typeface="Open Sans" charset="0"/>
                          <a:cs typeface="Open Sans" charset="0"/>
                        </a:rPr>
                        <a:t>Early adopters</a:t>
                      </a:r>
                    </a:p>
                    <a:p>
                      <a:pPr marL="285750" indent="-285750">
                        <a:buFont typeface="Arial" charset="0"/>
                        <a:buChar char="•"/>
                      </a:pPr>
                      <a:r>
                        <a:rPr lang="en-US" sz="1300" dirty="0">
                          <a:latin typeface="Open Sans" charset="0"/>
                          <a:ea typeface="Open Sans" charset="0"/>
                          <a:cs typeface="Open Sans" charset="0"/>
                        </a:rPr>
                        <a:t>List the characteristics of your ideal customers</a:t>
                      </a:r>
                    </a:p>
                  </a:txBody>
                  <a:tcPr/>
                </a:tc>
                <a:extLst>
                  <a:ext uri="{0D108BD9-81ED-4DB2-BD59-A6C34878D82A}">
                    <a16:rowId xmlns:a16="http://schemas.microsoft.com/office/drawing/2014/main" val="10000"/>
                  </a:ext>
                </a:extLst>
              </a:tr>
              <a:tr h="1396727">
                <a:tc vMerge="1">
                  <a:txBody>
                    <a:bodyPr/>
                    <a:lstStyle/>
                    <a:p>
                      <a:endParaRPr lang="en-US" dirty="0"/>
                    </a:p>
                  </a:txBody>
                  <a:tcPr/>
                </a:tc>
                <a:tc>
                  <a:txBody>
                    <a:bodyPr/>
                    <a:lstStyle/>
                    <a:p>
                      <a:r>
                        <a:rPr lang="en-US" sz="1300" dirty="0">
                          <a:latin typeface="Open Sans" charset="0"/>
                          <a:ea typeface="Open Sans" charset="0"/>
                          <a:cs typeface="Open Sans" charset="0"/>
                        </a:rPr>
                        <a:t>Key metrics</a:t>
                      </a:r>
                    </a:p>
                    <a:p>
                      <a:pPr marL="285750" indent="-285750">
                        <a:buFont typeface="Arial" charset="0"/>
                        <a:buChar char="•"/>
                      </a:pPr>
                      <a:r>
                        <a:rPr lang="en-US" sz="1300" dirty="0">
                          <a:latin typeface="Open Sans" charset="0"/>
                          <a:ea typeface="Open Sans" charset="0"/>
                          <a:cs typeface="Open Sans" charset="0"/>
                        </a:rPr>
                        <a:t>List the key numbers that tell you how your business is doing</a:t>
                      </a:r>
                    </a:p>
                  </a:txBody>
                  <a:tcPr/>
                </a:tc>
                <a:tc gridSpan="2" vMerge="1">
                  <a:txBody>
                    <a:bodyPr/>
                    <a:lstStyle/>
                    <a:p>
                      <a:endParaRPr lang="en-US" dirty="0"/>
                    </a:p>
                  </a:txBody>
                  <a:tcPr/>
                </a:tc>
                <a:tc hMerge="1" vMerge="1">
                  <a:txBody>
                    <a:bodyPr/>
                    <a:lstStyle/>
                    <a:p>
                      <a:endParaRPr lang="en-US" dirty="0"/>
                    </a:p>
                  </a:txBody>
                  <a:tcPr/>
                </a:tc>
                <a:tc>
                  <a:txBody>
                    <a:bodyPr/>
                    <a:lstStyle/>
                    <a:p>
                      <a:r>
                        <a:rPr lang="en-US" sz="1300" dirty="0">
                          <a:latin typeface="Open Sans" charset="0"/>
                          <a:ea typeface="Open Sans" charset="0"/>
                          <a:cs typeface="Open Sans" charset="0"/>
                        </a:rPr>
                        <a:t>Channels</a:t>
                      </a:r>
                    </a:p>
                    <a:p>
                      <a:pPr marL="285750" indent="-285750">
                        <a:buFont typeface="Arial" charset="0"/>
                        <a:buChar char="•"/>
                      </a:pPr>
                      <a:r>
                        <a:rPr lang="en-US" sz="1300" dirty="0">
                          <a:latin typeface="Open Sans" charset="0"/>
                          <a:ea typeface="Open Sans" charset="0"/>
                          <a:cs typeface="Open Sans" charset="0"/>
                        </a:rPr>
                        <a:t>List your path to customers</a:t>
                      </a:r>
                    </a:p>
                  </a:txBody>
                  <a:tcPr/>
                </a:tc>
                <a:tc vMerge="1">
                  <a:txBody>
                    <a:bodyPr/>
                    <a:lstStyle/>
                    <a:p>
                      <a:endParaRPr lang="en-US" dirty="0"/>
                    </a:p>
                  </a:txBody>
                  <a:tcPr/>
                </a:tc>
                <a:extLst>
                  <a:ext uri="{0D108BD9-81ED-4DB2-BD59-A6C34878D82A}">
                    <a16:rowId xmlns:a16="http://schemas.microsoft.com/office/drawing/2014/main" val="10001"/>
                  </a:ext>
                </a:extLst>
              </a:tr>
              <a:tr h="535289">
                <a:tc gridSpan="3">
                  <a:txBody>
                    <a:bodyPr/>
                    <a:lstStyle/>
                    <a:p>
                      <a:r>
                        <a:rPr lang="en-US" sz="1300" b="0" dirty="0">
                          <a:latin typeface="Open Sans" charset="0"/>
                          <a:ea typeface="Open Sans" charset="0"/>
                          <a:cs typeface="Open Sans" charset="0"/>
                        </a:rPr>
                        <a:t>Cost </a:t>
                      </a:r>
                      <a:r>
                        <a:rPr lang="en-US" sz="1300" dirty="0">
                          <a:latin typeface="Open Sans" charset="0"/>
                          <a:ea typeface="Open Sans" charset="0"/>
                          <a:cs typeface="Open Sans" charset="0"/>
                        </a:rPr>
                        <a:t>structure</a:t>
                      </a:r>
                    </a:p>
                    <a:p>
                      <a:pPr marL="285750" marR="0" indent="-285750" algn="l" defTabSz="914400" rtl="0" eaLnBrk="1" fontAlgn="auto" latinLnBrk="0" hangingPunct="1">
                        <a:lnSpc>
                          <a:spcPct val="100000"/>
                        </a:lnSpc>
                        <a:spcBef>
                          <a:spcPts val="0"/>
                        </a:spcBef>
                        <a:spcAft>
                          <a:spcPts val="0"/>
                        </a:spcAft>
                        <a:buClrTx/>
                        <a:buSzTx/>
                        <a:buFont typeface="Arial" charset="0"/>
                        <a:buChar char="•"/>
                        <a:tabLst/>
                        <a:defRPr/>
                      </a:pPr>
                      <a:r>
                        <a:rPr lang="en-US" sz="1300" dirty="0">
                          <a:latin typeface="Open Sans" charset="0"/>
                          <a:ea typeface="Open Sans" charset="0"/>
                          <a:cs typeface="Open Sans" charset="0"/>
                        </a:rPr>
                        <a:t>List your fixed and variable costs</a:t>
                      </a:r>
                    </a:p>
                  </a:txBody>
                  <a:tcPr/>
                </a:tc>
                <a:tc hMerge="1">
                  <a:txBody>
                    <a:bodyPr/>
                    <a:lstStyle/>
                    <a:p>
                      <a:endParaRPr lang="en-US" dirty="0"/>
                    </a:p>
                  </a:txBody>
                  <a:tcPr/>
                </a:tc>
                <a:tc hMerge="1">
                  <a:txBody>
                    <a:bodyPr/>
                    <a:lstStyle/>
                    <a:p>
                      <a:endParaRPr lang="en-US" dirty="0"/>
                    </a:p>
                  </a:txBody>
                  <a:tcPr/>
                </a:tc>
                <a:tc gridSpan="3">
                  <a:txBody>
                    <a:bodyPr/>
                    <a:lstStyle/>
                    <a:p>
                      <a:r>
                        <a:rPr lang="en-US" sz="1300" dirty="0">
                          <a:latin typeface="Open Sans" charset="0"/>
                          <a:ea typeface="Open Sans" charset="0"/>
                          <a:cs typeface="Open Sans" charset="0"/>
                        </a:rPr>
                        <a:t>Revenue streams</a:t>
                      </a:r>
                    </a:p>
                    <a:p>
                      <a:pPr marL="285750" indent="-285750">
                        <a:buFont typeface="Arial" charset="0"/>
                        <a:buChar char="•"/>
                      </a:pPr>
                      <a:r>
                        <a:rPr lang="en-US" sz="1300" dirty="0">
                          <a:latin typeface="Open Sans" charset="0"/>
                          <a:ea typeface="Open Sans" charset="0"/>
                          <a:cs typeface="Open Sans" charset="0"/>
                        </a:rPr>
                        <a:t>List your sources of revenue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B6AA045D-2CBB-CB9E-FC8C-8E74DAF282FE}"/>
              </a:ext>
            </a:extLst>
          </p:cNvPr>
          <p:cNvSpPr txBox="1"/>
          <p:nvPr/>
        </p:nvSpPr>
        <p:spPr>
          <a:xfrm>
            <a:off x="830028" y="5569545"/>
            <a:ext cx="10515599" cy="338554"/>
          </a:xfrm>
          <a:prstGeom prst="rect">
            <a:avLst/>
          </a:prstGeom>
          <a:noFill/>
        </p:spPr>
        <p:txBody>
          <a:bodyPr wrap="square">
            <a:spAutoFit/>
          </a:bodyPr>
          <a:lstStyle/>
          <a:p>
            <a:pPr marL="0" indent="0">
              <a:buNone/>
            </a:pPr>
            <a:r>
              <a:rPr lang="en-US" sz="1600" dirty="0"/>
              <a:t>[Maurya, A., 2022. Running lean. " O'Reilly Media, Inc.”] </a:t>
            </a:r>
          </a:p>
        </p:txBody>
      </p:sp>
    </p:spTree>
    <p:extLst>
      <p:ext uri="{BB962C8B-B14F-4D97-AF65-F5344CB8AC3E}">
        <p14:creationId xmlns:p14="http://schemas.microsoft.com/office/powerpoint/2010/main" val="778694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Strategy</a:t>
            </a:r>
          </a:p>
        </p:txBody>
      </p:sp>
      <p:sp>
        <p:nvSpPr>
          <p:cNvPr id="3" name="Content Placeholder 2"/>
          <p:cNvSpPr>
            <a:spLocks noGrp="1"/>
          </p:cNvSpPr>
          <p:nvPr>
            <p:ph idx="1"/>
          </p:nvPr>
        </p:nvSpPr>
        <p:spPr/>
        <p:txBody>
          <a:bodyPr>
            <a:normAutofit fontScale="92500" lnSpcReduction="20000"/>
          </a:bodyPr>
          <a:lstStyle/>
          <a:p>
            <a:r>
              <a:rPr lang="en-US" dirty="0"/>
              <a:t>While validating a product idea, engaging in heavily regulated product development per industry standards is not suitable.</a:t>
            </a:r>
          </a:p>
          <a:p>
            <a:pPr lvl="1"/>
            <a:r>
              <a:rPr lang="en-US" dirty="0"/>
              <a:t>During exploratory product development, requirements need to be identified through iterations, ideally with market exposure </a:t>
            </a:r>
          </a:p>
          <a:p>
            <a:pPr lvl="1"/>
            <a:r>
              <a:rPr lang="en-US" dirty="0"/>
              <a:t>Methods, e.g.: website/shop with specifications, pre-orders/ “notify me when this product is available”, mock-ups, prototype demonstrations, expert panels</a:t>
            </a:r>
          </a:p>
          <a:p>
            <a:r>
              <a:rPr lang="en-US" dirty="0"/>
              <a:t>For this purpose, it may be advisable to run an agile approach before starting the regulated development.</a:t>
            </a:r>
          </a:p>
          <a:p>
            <a:r>
              <a:rPr lang="en-US" dirty="0"/>
              <a:t>Concept:</a:t>
            </a:r>
          </a:p>
          <a:p>
            <a:pPr marL="914400" lvl="1" indent="-457200">
              <a:buFont typeface="+mj-lt"/>
              <a:buAutoNum type="arabicPeriod"/>
            </a:pPr>
            <a:r>
              <a:rPr lang="en-US" dirty="0">
                <a:solidFill>
                  <a:schemeClr val="bg2">
                    <a:lumMod val="50000"/>
                  </a:schemeClr>
                </a:solidFill>
              </a:rPr>
              <a:t>Agile development (create a prototype)</a:t>
            </a:r>
          </a:p>
          <a:p>
            <a:pPr marL="914400" lvl="2" indent="0">
              <a:buNone/>
            </a:pPr>
            <a:r>
              <a:rPr lang="en-US" dirty="0">
                <a:solidFill>
                  <a:schemeClr val="bg2">
                    <a:lumMod val="50000"/>
                  </a:schemeClr>
                </a:solidFill>
              </a:rPr>
              <a:t>Vision-driven</a:t>
            </a:r>
          </a:p>
          <a:p>
            <a:pPr marL="914400" lvl="2" indent="0">
              <a:buNone/>
            </a:pPr>
            <a:r>
              <a:rPr lang="en-US" dirty="0">
                <a:solidFill>
                  <a:schemeClr val="bg2">
                    <a:lumMod val="50000"/>
                  </a:schemeClr>
                </a:solidFill>
              </a:rPr>
              <a:t>Fixed: time and cost, Flexible: deliverables (requirements)</a:t>
            </a:r>
          </a:p>
          <a:p>
            <a:pPr marL="914400" lvl="1" indent="-457200">
              <a:buFont typeface="+mj-lt"/>
              <a:buAutoNum type="arabicPeriod"/>
            </a:pPr>
            <a:r>
              <a:rPr lang="en-US" dirty="0"/>
              <a:t>Get funding and structure</a:t>
            </a:r>
          </a:p>
          <a:p>
            <a:pPr marL="914400" lvl="1" indent="-457200">
              <a:buFont typeface="+mj-lt"/>
              <a:buAutoNum type="arabicPeriod"/>
            </a:pPr>
            <a:r>
              <a:rPr lang="en-US" dirty="0">
                <a:solidFill>
                  <a:schemeClr val="accent1"/>
                </a:solidFill>
              </a:rPr>
              <a:t>Regulated product development (market release)</a:t>
            </a:r>
          </a:p>
          <a:p>
            <a:pPr marL="914400" lvl="2" indent="0">
              <a:buNone/>
            </a:pPr>
            <a:r>
              <a:rPr lang="en-US" dirty="0">
                <a:solidFill>
                  <a:schemeClr val="accent1"/>
                </a:solidFill>
              </a:rPr>
              <a:t>Plan-driven</a:t>
            </a:r>
          </a:p>
          <a:p>
            <a:pPr marL="914400" lvl="2" indent="0">
              <a:buNone/>
            </a:pPr>
            <a:r>
              <a:rPr lang="en-US" dirty="0">
                <a:solidFill>
                  <a:schemeClr val="accent1"/>
                </a:solidFill>
              </a:rPr>
              <a:t>Fixed: deliverables (requirements), Estimated: time and cost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8</a:t>
            </a:fld>
            <a:endParaRPr lang="en-US" dirty="0"/>
          </a:p>
        </p:txBody>
      </p:sp>
      <p:sp>
        <p:nvSpPr>
          <p:cNvPr id="10" name="TextBox 9">
            <a:extLst>
              <a:ext uri="{FF2B5EF4-FFF2-40B4-BE49-F238E27FC236}">
                <a16:creationId xmlns:a16="http://schemas.microsoft.com/office/drawing/2014/main" id="{37682B35-E267-DBEE-D187-6E2BDC28C778}"/>
              </a:ext>
            </a:extLst>
          </p:cNvPr>
          <p:cNvSpPr txBox="1"/>
          <p:nvPr/>
        </p:nvSpPr>
        <p:spPr>
          <a:xfrm>
            <a:off x="7588500" y="3740679"/>
            <a:ext cx="4454912" cy="307777"/>
          </a:xfrm>
          <a:prstGeom prst="rect">
            <a:avLst/>
          </a:prstGeom>
          <a:noFill/>
        </p:spPr>
        <p:txBody>
          <a:bodyPr wrap="square">
            <a:spAutoFit/>
          </a:bodyPr>
          <a:lstStyle/>
          <a:p>
            <a:pPr marL="914400" lvl="2" indent="0" algn="ctr">
              <a:buNone/>
            </a:pPr>
            <a:r>
              <a:rPr lang="en-US" sz="1400" dirty="0"/>
              <a:t>deliverables (requirements)</a:t>
            </a:r>
          </a:p>
        </p:txBody>
      </p:sp>
      <p:sp>
        <p:nvSpPr>
          <p:cNvPr id="15" name="TextBox 14">
            <a:extLst>
              <a:ext uri="{FF2B5EF4-FFF2-40B4-BE49-F238E27FC236}">
                <a16:creationId xmlns:a16="http://schemas.microsoft.com/office/drawing/2014/main" id="{DD0C7195-22F4-BC07-A41D-F104F37942BA}"/>
              </a:ext>
            </a:extLst>
          </p:cNvPr>
          <p:cNvSpPr txBox="1"/>
          <p:nvPr/>
        </p:nvSpPr>
        <p:spPr>
          <a:xfrm>
            <a:off x="7409986" y="5836948"/>
            <a:ext cx="6099716" cy="307777"/>
          </a:xfrm>
          <a:prstGeom prst="rect">
            <a:avLst/>
          </a:prstGeom>
          <a:noFill/>
        </p:spPr>
        <p:txBody>
          <a:bodyPr wrap="square">
            <a:spAutoFit/>
          </a:bodyPr>
          <a:lstStyle/>
          <a:p>
            <a:pPr marL="914400" lvl="2" indent="0" algn="ctr">
              <a:buNone/>
            </a:pPr>
            <a:r>
              <a:rPr lang="en-US" sz="1400" dirty="0"/>
              <a:t>cost</a:t>
            </a:r>
          </a:p>
        </p:txBody>
      </p:sp>
      <p:sp>
        <p:nvSpPr>
          <p:cNvPr id="16" name="TextBox 15">
            <a:extLst>
              <a:ext uri="{FF2B5EF4-FFF2-40B4-BE49-F238E27FC236}">
                <a16:creationId xmlns:a16="http://schemas.microsoft.com/office/drawing/2014/main" id="{B32FD73F-6FF5-F0AC-498F-4DA8AE55A3CC}"/>
              </a:ext>
            </a:extLst>
          </p:cNvPr>
          <p:cNvSpPr txBox="1"/>
          <p:nvPr/>
        </p:nvSpPr>
        <p:spPr>
          <a:xfrm>
            <a:off x="5700132" y="5816546"/>
            <a:ext cx="6099716" cy="307777"/>
          </a:xfrm>
          <a:prstGeom prst="rect">
            <a:avLst/>
          </a:prstGeom>
          <a:noFill/>
        </p:spPr>
        <p:txBody>
          <a:bodyPr wrap="square">
            <a:spAutoFit/>
          </a:bodyPr>
          <a:lstStyle/>
          <a:p>
            <a:pPr marL="914400" lvl="2" indent="0" algn="ctr">
              <a:buNone/>
            </a:pPr>
            <a:r>
              <a:rPr lang="en-US" sz="1400" dirty="0"/>
              <a:t>time</a:t>
            </a:r>
          </a:p>
        </p:txBody>
      </p:sp>
      <p:grpSp>
        <p:nvGrpSpPr>
          <p:cNvPr id="28" name="Group 27">
            <a:extLst>
              <a:ext uri="{FF2B5EF4-FFF2-40B4-BE49-F238E27FC236}">
                <a16:creationId xmlns:a16="http://schemas.microsoft.com/office/drawing/2014/main" id="{0186435A-803F-AE9E-6356-902A871322D3}"/>
              </a:ext>
            </a:extLst>
          </p:cNvPr>
          <p:cNvGrpSpPr/>
          <p:nvPr/>
        </p:nvGrpSpPr>
        <p:grpSpPr>
          <a:xfrm>
            <a:off x="9263341" y="4225369"/>
            <a:ext cx="1687946" cy="1586156"/>
            <a:chOff x="9241039" y="4069253"/>
            <a:chExt cx="1687946" cy="1586156"/>
          </a:xfrm>
        </p:grpSpPr>
        <p:sp>
          <p:nvSpPr>
            <p:cNvPr id="6" name="Triangle 5">
              <a:extLst>
                <a:ext uri="{FF2B5EF4-FFF2-40B4-BE49-F238E27FC236}">
                  <a16:creationId xmlns:a16="http://schemas.microsoft.com/office/drawing/2014/main" id="{EF323BDE-00A4-9D15-74A9-87A66FBDFFD4}"/>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350DE990-5E95-C442-8C12-7ABB323A8D82}"/>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3CC7914-5C1D-E45B-C61C-67258D58AD78}"/>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B663B60-1F6D-B123-192C-DB566E420610}"/>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C2666E9-0F0A-9614-0E2B-7D07B922B187}"/>
              </a:ext>
            </a:extLst>
          </p:cNvPr>
          <p:cNvGrpSpPr/>
          <p:nvPr/>
        </p:nvGrpSpPr>
        <p:grpSpPr>
          <a:xfrm>
            <a:off x="9635956" y="4029899"/>
            <a:ext cx="1637905" cy="1580345"/>
            <a:chOff x="9498446" y="4074114"/>
            <a:chExt cx="1637905" cy="1580345"/>
          </a:xfrm>
        </p:grpSpPr>
        <p:sp>
          <p:nvSpPr>
            <p:cNvPr id="25" name="Triangle 24">
              <a:extLst>
                <a:ext uri="{FF2B5EF4-FFF2-40B4-BE49-F238E27FC236}">
                  <a16:creationId xmlns:a16="http://schemas.microsoft.com/office/drawing/2014/main" id="{21CEEC9F-065D-9F5E-C998-CC7E4546C6D1}"/>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70EFCB-4A9F-5E2D-BBE9-3196D6BD2A85}"/>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BC19A2-E746-C040-CB29-194A44B6BB53}"/>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80471AD-E99D-528B-38DF-4BBD60177836}"/>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539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Go-To-Market Strategy</a:t>
            </a:r>
          </a:p>
        </p:txBody>
      </p:sp>
      <p:sp>
        <p:nvSpPr>
          <p:cNvPr id="3" name="Content Placeholder 2"/>
          <p:cNvSpPr>
            <a:spLocks noGrp="1"/>
          </p:cNvSpPr>
          <p:nvPr>
            <p:ph idx="1"/>
          </p:nvPr>
        </p:nvSpPr>
        <p:spPr/>
        <p:txBody>
          <a:bodyPr>
            <a:normAutofit/>
          </a:bodyPr>
          <a:lstStyle/>
          <a:p>
            <a:r>
              <a:rPr lang="en-US" dirty="0"/>
              <a:t>Go-to-market approach by Alpha </a:t>
            </a:r>
            <a:r>
              <a:rPr lang="en-US" dirty="0" err="1"/>
              <a:t>Innomed</a:t>
            </a:r>
            <a:r>
              <a:rPr lang="en-US" dirty="0"/>
              <a:t>:</a:t>
            </a:r>
          </a:p>
          <a:p>
            <a:pPr lvl="1"/>
            <a:r>
              <a:rPr lang="en-US" dirty="0"/>
              <a:t>Define what constitutes the most ready and most suitable target market</a:t>
            </a:r>
          </a:p>
          <a:p>
            <a:pPr lvl="1"/>
            <a:r>
              <a:rPr lang="en-US" dirty="0"/>
              <a:t>Think globally and find a favorable market (the “beach head”) among regulated and non-regulated markets</a:t>
            </a:r>
          </a:p>
          <a:p>
            <a:pPr lvl="1"/>
            <a:r>
              <a:rPr lang="en-US" dirty="0"/>
              <a:t>Identify adoption barriers to reach the required market readiness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9</a:t>
            </a:fld>
            <a:endParaRPr lang="en-US" dirty="0"/>
          </a:p>
        </p:txBody>
      </p:sp>
    </p:spTree>
    <p:extLst>
      <p:ext uri="{BB962C8B-B14F-4D97-AF65-F5344CB8AC3E}">
        <p14:creationId xmlns:p14="http://schemas.microsoft.com/office/powerpoint/2010/main" val="408740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26453</TotalTime>
  <Words>2968</Words>
  <Application>Microsoft Macintosh PowerPoint</Application>
  <PresentationFormat>Widescreen</PresentationFormat>
  <Paragraphs>284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Open Sans</vt:lpstr>
      <vt:lpstr>Office Theme</vt:lpstr>
      <vt:lpstr>Systems Engineering for Medical Devices</vt:lpstr>
      <vt:lpstr>Scientific evidence</vt:lpstr>
      <vt:lpstr>Proving Cause and Effect</vt:lpstr>
      <vt:lpstr>Business Strategy</vt:lpstr>
      <vt:lpstr>Business Strategy</vt:lpstr>
      <vt:lpstr>Business Strategy</vt:lpstr>
      <vt:lpstr>Business Strategy</vt:lpstr>
      <vt:lpstr>Business Strategy</vt:lpstr>
      <vt:lpstr>Go-To-Market Strategy</vt:lpstr>
      <vt:lpstr>Regulatory Strategy</vt:lpstr>
      <vt:lpstr>Regulatory Strategy</vt:lpstr>
      <vt:lpstr>Regulatory Strategy</vt:lpstr>
      <vt:lpstr>Intended Purpose</vt:lpstr>
      <vt:lpstr>Intended Purpose</vt:lpstr>
      <vt:lpstr>Intended Purpose</vt:lpstr>
      <vt:lpstr>Intended Purpose</vt:lpstr>
      <vt:lpstr>System Model: RFLP</vt:lpstr>
      <vt:lpstr>System Model: RFLP</vt:lpstr>
      <vt:lpstr>System Model: RFLP</vt:lpstr>
      <vt:lpstr>System Model: RFLP</vt:lpstr>
      <vt:lpstr>System Model: RFLP</vt:lpstr>
      <vt:lpstr>System Design Concepts Full-Stack Web</vt:lpstr>
      <vt:lpstr>Great Programming</vt:lpstr>
      <vt:lpstr>Effective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191</cp:revision>
  <dcterms:created xsi:type="dcterms:W3CDTF">2019-10-23T21:53:36Z</dcterms:created>
  <dcterms:modified xsi:type="dcterms:W3CDTF">2025-08-10T15:33:48Z</dcterms:modified>
</cp:coreProperties>
</file>