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7" r:id="rId3"/>
    <p:sldId id="262" r:id="rId4"/>
    <p:sldId id="289" r:id="rId5"/>
    <p:sldId id="290" r:id="rId6"/>
    <p:sldId id="291" r:id="rId7"/>
    <p:sldId id="271" r:id="rId8"/>
    <p:sldId id="272" r:id="rId9"/>
    <p:sldId id="275" r:id="rId10"/>
    <p:sldId id="285" r:id="rId11"/>
    <p:sldId id="265" r:id="rId12"/>
    <p:sldId id="267" r:id="rId13"/>
    <p:sldId id="269" r:id="rId14"/>
    <p:sldId id="280" r:id="rId15"/>
    <p:sldId id="270" r:id="rId16"/>
    <p:sldId id="278" r:id="rId17"/>
    <p:sldId id="279" r:id="rId18"/>
    <p:sldId id="281" r:id="rId19"/>
    <p:sldId id="288" r:id="rId20"/>
    <p:sldId id="283" r:id="rId21"/>
    <p:sldId id="292" r:id="rId22"/>
    <p:sldId id="286" r:id="rId23"/>
    <p:sldId id="287" r:id="rId24"/>
    <p:sldId id="282"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09" autoAdjust="0"/>
    <p:restoredTop sz="94660"/>
  </p:normalViewPr>
  <p:slideViewPr>
    <p:cSldViewPr snapToGrid="0">
      <p:cViewPr varScale="1">
        <p:scale>
          <a:sx n="115" d="100"/>
          <a:sy n="115" d="100"/>
        </p:scale>
        <p:origin x="20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4E162-CBEC-4925-93AE-447FF31D8791}" type="datetimeFigureOut">
              <a:rPr lang="en-US" smtClean="0"/>
              <a:t>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5ACD-C332-45FE-9638-F6D9F08F0AAD}" type="slidenum">
              <a:rPr lang="en-US" smtClean="0"/>
              <a:t>‹#›</a:t>
            </a:fld>
            <a:endParaRPr lang="en-US"/>
          </a:p>
        </p:txBody>
      </p:sp>
    </p:spTree>
    <p:extLst>
      <p:ext uri="{BB962C8B-B14F-4D97-AF65-F5344CB8AC3E}">
        <p14:creationId xmlns:p14="http://schemas.microsoft.com/office/powerpoint/2010/main" val="920002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75766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33810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87598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41516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356385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81401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33135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90258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47737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lvl1pPr algn="l">
              <a:defRPr/>
            </a:lvl1pPr>
          </a:lstStyle>
          <a:p>
            <a:fld id="{11CDFDCC-1F45-4E80-8B17-15DA0BDDC059}" type="slidenum">
              <a:rPr lang="en-US" smtClean="0"/>
              <a:pPr/>
              <a:t>‹#›</a:t>
            </a:fld>
            <a:endParaRPr lang="en-US" dirty="0"/>
          </a:p>
        </p:txBody>
      </p:sp>
    </p:spTree>
    <p:extLst>
      <p:ext uri="{BB962C8B-B14F-4D97-AF65-F5344CB8AC3E}">
        <p14:creationId xmlns:p14="http://schemas.microsoft.com/office/powerpoint/2010/main" val="36974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219493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0029"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11CDFDCC-1F45-4E80-8B17-15DA0BDDC059}" type="slidenum">
              <a:rPr lang="en-US" smtClean="0"/>
              <a:pPr algn="l"/>
              <a:t>‹#›</a:t>
            </a:fld>
            <a:endParaRPr lang="en-US" dirty="0"/>
          </a:p>
        </p:txBody>
      </p:sp>
      <p:cxnSp>
        <p:nvCxnSpPr>
          <p:cNvPr id="8" name="Straight Connector 7"/>
          <p:cNvCxnSpPr/>
          <p:nvPr userDrawn="1"/>
        </p:nvCxnSpPr>
        <p:spPr>
          <a:xfrm>
            <a:off x="838200" y="6259739"/>
            <a:ext cx="10515600" cy="0"/>
          </a:xfrm>
          <a:prstGeom prst="line">
            <a:avLst/>
          </a:prstGeom>
          <a:ln>
            <a:solidFill>
              <a:srgbClr val="5B9BD5"/>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txBox="1">
            <a:spLocks/>
          </p:cNvSpPr>
          <p:nvPr userDrawn="1"/>
        </p:nvSpPr>
        <p:spPr>
          <a:xfrm>
            <a:off x="830029" y="390526"/>
            <a:ext cx="37419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DOC-202 - Training Leadership</a:t>
            </a:r>
          </a:p>
        </p:txBody>
      </p:sp>
      <p:sp>
        <p:nvSpPr>
          <p:cNvPr id="15" name="Footer Placeholder 4"/>
          <p:cNvSpPr txBox="1">
            <a:spLocks/>
          </p:cNvSpPr>
          <p:nvPr userDrawn="1"/>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openQMS</a:t>
            </a:r>
            <a:r>
              <a:rPr lang="en-US" dirty="0"/>
              <a:t> </a:t>
            </a:r>
            <a:r>
              <a:rPr lang="de-DE" dirty="0"/>
              <a:t>© </a:t>
            </a:r>
            <a:r>
              <a:rPr lang="en-US" dirty="0" err="1"/>
              <a:t>Evolunis</a:t>
            </a:r>
            <a:r>
              <a:rPr lang="en-US" dirty="0"/>
              <a:t> GmbH (MIT license)</a:t>
            </a:r>
            <a:br>
              <a:rPr lang="en-US" dirty="0"/>
            </a:br>
            <a:r>
              <a:rPr lang="en-US" dirty="0"/>
              <a:t>Copies are not controlled.</a:t>
            </a:r>
          </a:p>
        </p:txBody>
      </p:sp>
      <p:sp>
        <p:nvSpPr>
          <p:cNvPr id="10" name="Footer Placeholder 4"/>
          <p:cNvSpPr txBox="1">
            <a:spLocks/>
          </p:cNvSpPr>
          <p:nvPr userDrawn="1"/>
        </p:nvSpPr>
        <p:spPr>
          <a:xfrm>
            <a:off x="7125322" y="39052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Version:</a:t>
            </a:r>
            <a:r>
              <a:rPr lang="en-US" baseline="0" dirty="0"/>
              <a:t> 003</a:t>
            </a:r>
            <a:endParaRPr lang="en-US" dirty="0"/>
          </a:p>
        </p:txBody>
      </p:sp>
      <p:sp>
        <p:nvSpPr>
          <p:cNvPr id="12" name="Footer Placeholder 4">
            <a:extLst>
              <a:ext uri="{FF2B5EF4-FFF2-40B4-BE49-F238E27FC236}">
                <a16:creationId xmlns:a16="http://schemas.microsoft.com/office/drawing/2014/main" id="{AAD75AD3-29D2-C692-9E66-E73B73A6CC92}"/>
              </a:ext>
            </a:extLst>
          </p:cNvPr>
          <p:cNvSpPr txBox="1">
            <a:spLocks/>
          </p:cNvSpPr>
          <p:nvPr userDrawn="1"/>
        </p:nvSpPr>
        <p:spPr>
          <a:xfrm>
            <a:off x="4220928" y="390524"/>
            <a:ext cx="37419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Author: </a:t>
            </a:r>
            <a:r>
              <a:rPr lang="en-US" dirty="0" err="1"/>
              <a:t>Evolunis</a:t>
            </a:r>
            <a:r>
              <a:rPr lang="en-US" dirty="0"/>
              <a:t> GmbH</a:t>
            </a:r>
          </a:p>
        </p:txBody>
      </p:sp>
      <p:pic>
        <p:nvPicPr>
          <p:cNvPr id="7" name="Picture 6">
            <a:extLst>
              <a:ext uri="{FF2B5EF4-FFF2-40B4-BE49-F238E27FC236}">
                <a16:creationId xmlns:a16="http://schemas.microsoft.com/office/drawing/2014/main" id="{912485A9-A829-7373-51E1-938C87D28BF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36623" y="6307992"/>
            <a:ext cx="1615330" cy="449792"/>
          </a:xfrm>
          <a:prstGeom prst="rect">
            <a:avLst/>
          </a:prstGeom>
        </p:spPr>
      </p:pic>
    </p:spTree>
    <p:extLst>
      <p:ext uri="{BB962C8B-B14F-4D97-AF65-F5344CB8AC3E}">
        <p14:creationId xmlns:p14="http://schemas.microsoft.com/office/powerpoint/2010/main" val="2479707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Leadership in Medical Device Engineering</a:t>
            </a:r>
          </a:p>
        </p:txBody>
      </p:sp>
      <p:sp>
        <p:nvSpPr>
          <p:cNvPr id="3" name="Subtitle 2"/>
          <p:cNvSpPr>
            <a:spLocks noGrp="1"/>
          </p:cNvSpPr>
          <p:nvPr>
            <p:ph type="subTitle" idx="1"/>
          </p:nvPr>
        </p:nvSpPr>
        <p:spPr/>
        <p:txBody>
          <a:bodyPr/>
          <a:lstStyle/>
          <a:p>
            <a:r>
              <a:rPr lang="en-US" dirty="0"/>
              <a:t>Training Material</a:t>
            </a:r>
          </a:p>
        </p:txBody>
      </p:sp>
      <p:sp>
        <p:nvSpPr>
          <p:cNvPr id="5" name="Slide Number Placeholder 4"/>
          <p:cNvSpPr>
            <a:spLocks noGrp="1"/>
          </p:cNvSpPr>
          <p:nvPr>
            <p:ph type="sldNum" sz="quarter" idx="12"/>
          </p:nvPr>
        </p:nvSpPr>
        <p:spPr/>
        <p:txBody>
          <a:bodyPr/>
          <a:lstStyle/>
          <a:p>
            <a:pPr algn="l"/>
            <a:fld id="{11CDFDCC-1F45-4E80-8B17-15DA0BDDC059}" type="slidenum">
              <a:rPr lang="en-US" smtClean="0"/>
              <a:pPr algn="l"/>
              <a:t>1</a:t>
            </a:fld>
            <a:endParaRPr lang="en-US" dirty="0"/>
          </a:p>
        </p:txBody>
      </p:sp>
    </p:spTree>
    <p:extLst>
      <p:ext uri="{BB962C8B-B14F-4D97-AF65-F5344CB8AC3E}">
        <p14:creationId xmlns:p14="http://schemas.microsoft.com/office/powerpoint/2010/main" val="171299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FC7B-CEC6-4D4F-CA77-71A6AC01BD4D}"/>
              </a:ext>
            </a:extLst>
          </p:cNvPr>
          <p:cNvSpPr>
            <a:spLocks noGrp="1"/>
          </p:cNvSpPr>
          <p:nvPr>
            <p:ph type="title"/>
          </p:nvPr>
        </p:nvSpPr>
        <p:spPr/>
        <p:txBody>
          <a:bodyPr/>
          <a:lstStyle/>
          <a:p>
            <a:r>
              <a:rPr lang="en-US" dirty="0"/>
              <a:t>Roles and Communication</a:t>
            </a:r>
          </a:p>
        </p:txBody>
      </p:sp>
      <p:sp>
        <p:nvSpPr>
          <p:cNvPr id="3" name="Content Placeholder 2">
            <a:extLst>
              <a:ext uri="{FF2B5EF4-FFF2-40B4-BE49-F238E27FC236}">
                <a16:creationId xmlns:a16="http://schemas.microsoft.com/office/drawing/2014/main" id="{45F12395-FAB7-454D-418A-7B74D59C371D}"/>
              </a:ext>
            </a:extLst>
          </p:cNvPr>
          <p:cNvSpPr>
            <a:spLocks noGrp="1"/>
          </p:cNvSpPr>
          <p:nvPr>
            <p:ph idx="1"/>
          </p:nvPr>
        </p:nvSpPr>
        <p:spPr/>
        <p:txBody>
          <a:bodyPr>
            <a:normAutofit fontScale="92500"/>
          </a:bodyPr>
          <a:lstStyle/>
          <a:p>
            <a:r>
              <a:rPr lang="en-US" dirty="0"/>
              <a:t>Some say, communication is</a:t>
            </a:r>
          </a:p>
          <a:p>
            <a:pPr lvl="1"/>
            <a:r>
              <a:rPr lang="en-US" dirty="0"/>
              <a:t>7% content</a:t>
            </a:r>
          </a:p>
          <a:p>
            <a:pPr lvl="1"/>
            <a:r>
              <a:rPr lang="en-US" dirty="0"/>
              <a:t>35% voice</a:t>
            </a:r>
          </a:p>
          <a:p>
            <a:pPr lvl="1"/>
            <a:r>
              <a:rPr lang="en-US" dirty="0"/>
              <a:t>58% body language</a:t>
            </a:r>
          </a:p>
          <a:p>
            <a:r>
              <a:rPr lang="en-US" dirty="0"/>
              <a:t>However, people notice when you superimpose language/ external appearance over your own personality or role</a:t>
            </a:r>
          </a:p>
          <a:p>
            <a:r>
              <a:rPr lang="en-US" dirty="0"/>
              <a:t>Instead, use playgrounds to create and practice spaces of language</a:t>
            </a:r>
          </a:p>
          <a:p>
            <a:r>
              <a:rPr lang="en-US" dirty="0"/>
              <a:t>Always use language from inside out, so it is in line with your personality/role.</a:t>
            </a:r>
          </a:p>
          <a:p>
            <a:r>
              <a:rPr lang="en-US" dirty="0"/>
              <a:t>Basic attitude for a communication, by Carl Rogers:</a:t>
            </a:r>
            <a:br>
              <a:rPr lang="en-US" dirty="0"/>
            </a:br>
            <a:r>
              <a:rPr lang="en-US" dirty="0"/>
              <a:t>be real (I-message), be empathic (active listening), show acceptance (avoid blockers, open doors for active listening of others)</a:t>
            </a:r>
          </a:p>
        </p:txBody>
      </p:sp>
      <p:sp>
        <p:nvSpPr>
          <p:cNvPr id="4" name="Slide Number Placeholder 3">
            <a:extLst>
              <a:ext uri="{FF2B5EF4-FFF2-40B4-BE49-F238E27FC236}">
                <a16:creationId xmlns:a16="http://schemas.microsoft.com/office/drawing/2014/main" id="{DAFAA701-9760-DA1A-F46A-8E1512BD3F74}"/>
              </a:ext>
            </a:extLst>
          </p:cNvPr>
          <p:cNvSpPr>
            <a:spLocks noGrp="1"/>
          </p:cNvSpPr>
          <p:nvPr>
            <p:ph type="sldNum" sz="quarter" idx="12"/>
          </p:nvPr>
        </p:nvSpPr>
        <p:spPr/>
        <p:txBody>
          <a:bodyPr/>
          <a:lstStyle/>
          <a:p>
            <a:pPr algn="l"/>
            <a:fld id="{11CDFDCC-1F45-4E80-8B17-15DA0BDDC059}" type="slidenum">
              <a:rPr lang="en-US" smtClean="0"/>
              <a:pPr algn="l"/>
              <a:t>10</a:t>
            </a:fld>
            <a:endParaRPr lang="en-US" dirty="0"/>
          </a:p>
        </p:txBody>
      </p:sp>
    </p:spTree>
    <p:extLst>
      <p:ext uri="{BB962C8B-B14F-4D97-AF65-F5344CB8AC3E}">
        <p14:creationId xmlns:p14="http://schemas.microsoft.com/office/powerpoint/2010/main" val="4003558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Disciplinary vs. Networking Aspects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11</a:t>
            </a:fld>
            <a:endParaRPr lang="en-US" dirty="0"/>
          </a:p>
        </p:txBody>
      </p:sp>
      <p:graphicFrame>
        <p:nvGraphicFramePr>
          <p:cNvPr id="7" name="Content Placeholder 6">
            <a:extLst>
              <a:ext uri="{FF2B5EF4-FFF2-40B4-BE49-F238E27FC236}">
                <a16:creationId xmlns:a16="http://schemas.microsoft.com/office/drawing/2014/main" id="{0CF3CD01-5975-76E8-55B6-F20401AF21DC}"/>
              </a:ext>
            </a:extLst>
          </p:cNvPr>
          <p:cNvGraphicFramePr>
            <a:graphicFrameLocks noGrp="1"/>
          </p:cNvGraphicFramePr>
          <p:nvPr>
            <p:ph idx="1"/>
            <p:extLst>
              <p:ext uri="{D42A27DB-BD31-4B8C-83A1-F6EECF244321}">
                <p14:modId xmlns:p14="http://schemas.microsoft.com/office/powerpoint/2010/main" val="2373680936"/>
              </p:ext>
            </p:extLst>
          </p:nvPr>
        </p:nvGraphicFramePr>
        <p:xfrm>
          <a:off x="838200" y="1825625"/>
          <a:ext cx="10515600" cy="3474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19209214"/>
                    </a:ext>
                  </a:extLst>
                </a:gridCol>
                <a:gridCol w="5257800">
                  <a:extLst>
                    <a:ext uri="{9D8B030D-6E8A-4147-A177-3AD203B41FA5}">
                      <a16:colId xmlns:a16="http://schemas.microsoft.com/office/drawing/2014/main" val="3338708222"/>
                    </a:ext>
                  </a:extLst>
                </a:gridCol>
              </a:tblGrid>
              <a:tr h="370840">
                <a:tc>
                  <a:txBody>
                    <a:bodyPr/>
                    <a:lstStyle/>
                    <a:p>
                      <a:endParaRPr lang="en-US" dirty="0"/>
                    </a:p>
                    <a:p>
                      <a:endParaRPr lang="en-US" dirty="0"/>
                    </a:p>
                    <a:p>
                      <a:endParaRPr lang="en-US" dirty="0"/>
                    </a:p>
                    <a:p>
                      <a:endParaRPr lang="en-US" dirty="0"/>
                    </a:p>
                    <a:p>
                      <a:endParaRPr lang="en-US" dirty="0"/>
                    </a:p>
                    <a:p>
                      <a:endParaRPr lang="en-US" dirty="0"/>
                    </a:p>
                  </a:txBody>
                  <a:tcPr/>
                </a:tc>
                <a:tc>
                  <a:txBody>
                    <a:bodyPr/>
                    <a:lstStyle/>
                    <a:p>
                      <a:endParaRPr lang="en-US"/>
                    </a:p>
                  </a:txBody>
                  <a:tcPr/>
                </a:tc>
                <a:extLst>
                  <a:ext uri="{0D108BD9-81ED-4DB2-BD59-A6C34878D82A}">
                    <a16:rowId xmlns:a16="http://schemas.microsoft.com/office/drawing/2014/main" val="843218150"/>
                  </a:ext>
                </a:extLst>
              </a:tr>
              <a:tr h="370840">
                <a:tc>
                  <a:txBody>
                    <a:bodyPr/>
                    <a:lstStyle/>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3197788000"/>
                  </a:ext>
                </a:extLst>
              </a:tr>
            </a:tbl>
          </a:graphicData>
        </a:graphic>
      </p:graphicFrame>
      <p:cxnSp>
        <p:nvCxnSpPr>
          <p:cNvPr id="9" name="Straight Arrow Connector 8">
            <a:extLst>
              <a:ext uri="{FF2B5EF4-FFF2-40B4-BE49-F238E27FC236}">
                <a16:creationId xmlns:a16="http://schemas.microsoft.com/office/drawing/2014/main" id="{EB35E541-53F8-673D-B280-838CE96275A1}"/>
              </a:ext>
            </a:extLst>
          </p:cNvPr>
          <p:cNvCxnSpPr/>
          <p:nvPr/>
        </p:nvCxnSpPr>
        <p:spPr>
          <a:xfrm>
            <a:off x="838200" y="5606228"/>
            <a:ext cx="105156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02902B5-6D29-F0BE-1513-658ADC9E0490}"/>
              </a:ext>
            </a:extLst>
          </p:cNvPr>
          <p:cNvSpPr txBox="1"/>
          <p:nvPr/>
        </p:nvSpPr>
        <p:spPr>
          <a:xfrm>
            <a:off x="4863835" y="5727446"/>
            <a:ext cx="2464329" cy="369332"/>
          </a:xfrm>
          <a:prstGeom prst="rect">
            <a:avLst/>
          </a:prstGeom>
          <a:noFill/>
        </p:spPr>
        <p:txBody>
          <a:bodyPr wrap="none" rtlCol="0">
            <a:spAutoFit/>
          </a:bodyPr>
          <a:lstStyle/>
          <a:p>
            <a:r>
              <a:rPr lang="en-US" dirty="0"/>
              <a:t>Level of networking</a:t>
            </a:r>
          </a:p>
        </p:txBody>
      </p:sp>
      <p:sp>
        <p:nvSpPr>
          <p:cNvPr id="11" name="TextBox 10">
            <a:extLst>
              <a:ext uri="{FF2B5EF4-FFF2-40B4-BE49-F238E27FC236}">
                <a16:creationId xmlns:a16="http://schemas.microsoft.com/office/drawing/2014/main" id="{45A92875-E9C7-3B42-E902-316D19500672}"/>
              </a:ext>
            </a:extLst>
          </p:cNvPr>
          <p:cNvSpPr txBox="1"/>
          <p:nvPr/>
        </p:nvSpPr>
        <p:spPr>
          <a:xfrm rot="16200000">
            <a:off x="-817014" y="3378318"/>
            <a:ext cx="2352119" cy="369332"/>
          </a:xfrm>
          <a:prstGeom prst="rect">
            <a:avLst/>
          </a:prstGeom>
          <a:noFill/>
        </p:spPr>
        <p:txBody>
          <a:bodyPr wrap="none" rtlCol="0">
            <a:spAutoFit/>
          </a:bodyPr>
          <a:lstStyle/>
          <a:p>
            <a:r>
              <a:rPr lang="en-US" dirty="0"/>
              <a:t>Level of leadership</a:t>
            </a:r>
          </a:p>
        </p:txBody>
      </p:sp>
      <p:cxnSp>
        <p:nvCxnSpPr>
          <p:cNvPr id="12" name="Straight Arrow Connector 11">
            <a:extLst>
              <a:ext uri="{FF2B5EF4-FFF2-40B4-BE49-F238E27FC236}">
                <a16:creationId xmlns:a16="http://schemas.microsoft.com/office/drawing/2014/main" id="{12AAA994-1D12-BA12-22E3-1D7CE2273765}"/>
              </a:ext>
            </a:extLst>
          </p:cNvPr>
          <p:cNvCxnSpPr>
            <a:cxnSpLocks/>
          </p:cNvCxnSpPr>
          <p:nvPr/>
        </p:nvCxnSpPr>
        <p:spPr>
          <a:xfrm flipV="1">
            <a:off x="665136" y="1862380"/>
            <a:ext cx="0" cy="374384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E285-C4C4-93BF-B628-3D96D2334216}"/>
              </a:ext>
            </a:extLst>
          </p:cNvPr>
          <p:cNvSpPr/>
          <p:nvPr/>
        </p:nvSpPr>
        <p:spPr>
          <a:xfrm>
            <a:off x="1100379" y="4494508"/>
            <a:ext cx="1642821" cy="525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coordinator</a:t>
            </a:r>
          </a:p>
        </p:txBody>
      </p:sp>
      <p:sp>
        <p:nvSpPr>
          <p:cNvPr id="15" name="Rectangle 14">
            <a:extLst>
              <a:ext uri="{FF2B5EF4-FFF2-40B4-BE49-F238E27FC236}">
                <a16:creationId xmlns:a16="http://schemas.microsoft.com/office/drawing/2014/main" id="{E0023A69-0E42-AAE7-B5EC-365390EE6ABF}"/>
              </a:ext>
            </a:extLst>
          </p:cNvPr>
          <p:cNvSpPr/>
          <p:nvPr/>
        </p:nvSpPr>
        <p:spPr>
          <a:xfrm>
            <a:off x="3694631" y="3716674"/>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leader</a:t>
            </a:r>
          </a:p>
        </p:txBody>
      </p:sp>
      <p:sp>
        <p:nvSpPr>
          <p:cNvPr id="18" name="Rectangle 17">
            <a:extLst>
              <a:ext uri="{FF2B5EF4-FFF2-40B4-BE49-F238E27FC236}">
                <a16:creationId xmlns:a16="http://schemas.microsoft.com/office/drawing/2014/main" id="{E300C6DD-ED58-1E3E-C0F6-232E63DA1480}"/>
              </a:ext>
            </a:extLst>
          </p:cNvPr>
          <p:cNvSpPr/>
          <p:nvPr/>
        </p:nvSpPr>
        <p:spPr>
          <a:xfrm>
            <a:off x="3694632" y="225298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leader with limited disciplinary responsibility</a:t>
            </a:r>
          </a:p>
        </p:txBody>
      </p:sp>
      <p:sp>
        <p:nvSpPr>
          <p:cNvPr id="19" name="Rectangle 18">
            <a:extLst>
              <a:ext uri="{FF2B5EF4-FFF2-40B4-BE49-F238E27FC236}">
                <a16:creationId xmlns:a16="http://schemas.microsoft.com/office/drawing/2014/main" id="{9551AF1A-4DC1-79F8-5D4C-DC66336F8699}"/>
              </a:ext>
            </a:extLst>
          </p:cNvPr>
          <p:cNvSpPr/>
          <p:nvPr/>
        </p:nvSpPr>
        <p:spPr>
          <a:xfrm>
            <a:off x="6418073" y="3745498"/>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a:t>
            </a:r>
          </a:p>
        </p:txBody>
      </p:sp>
      <p:sp>
        <p:nvSpPr>
          <p:cNvPr id="20" name="Rectangle 19">
            <a:extLst>
              <a:ext uri="{FF2B5EF4-FFF2-40B4-BE49-F238E27FC236}">
                <a16:creationId xmlns:a16="http://schemas.microsoft.com/office/drawing/2014/main" id="{BCA03A08-F0D7-CB6F-3B84-65129DA55B77}"/>
              </a:ext>
            </a:extLst>
          </p:cNvPr>
          <p:cNvSpPr/>
          <p:nvPr/>
        </p:nvSpPr>
        <p:spPr>
          <a:xfrm>
            <a:off x="6418073" y="4499231"/>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Subject matter expert</a:t>
            </a:r>
          </a:p>
        </p:txBody>
      </p:sp>
      <p:sp>
        <p:nvSpPr>
          <p:cNvPr id="21" name="Rectangle 20">
            <a:extLst>
              <a:ext uri="{FF2B5EF4-FFF2-40B4-BE49-F238E27FC236}">
                <a16:creationId xmlns:a16="http://schemas.microsoft.com/office/drawing/2014/main" id="{9B221FFB-6547-2709-3C41-930A2D368D73}"/>
              </a:ext>
            </a:extLst>
          </p:cNvPr>
          <p:cNvSpPr/>
          <p:nvPr/>
        </p:nvSpPr>
        <p:spPr>
          <a:xfrm>
            <a:off x="9143192" y="4494508"/>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Change manager</a:t>
            </a:r>
          </a:p>
        </p:txBody>
      </p:sp>
      <p:sp>
        <p:nvSpPr>
          <p:cNvPr id="22" name="Rectangle 21">
            <a:extLst>
              <a:ext uri="{FF2B5EF4-FFF2-40B4-BE49-F238E27FC236}">
                <a16:creationId xmlns:a16="http://schemas.microsoft.com/office/drawing/2014/main" id="{074641CE-D39B-96E4-7F2A-BFBA5A3BD514}"/>
              </a:ext>
            </a:extLst>
          </p:cNvPr>
          <p:cNvSpPr/>
          <p:nvPr/>
        </p:nvSpPr>
        <p:spPr>
          <a:xfrm>
            <a:off x="8300839" y="2794150"/>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 manager</a:t>
            </a:r>
          </a:p>
        </p:txBody>
      </p:sp>
      <p:sp>
        <p:nvSpPr>
          <p:cNvPr id="23" name="Rectangle 22">
            <a:extLst>
              <a:ext uri="{FF2B5EF4-FFF2-40B4-BE49-F238E27FC236}">
                <a16:creationId xmlns:a16="http://schemas.microsoft.com/office/drawing/2014/main" id="{A8E6AB0F-BB97-B28E-4898-4F4956BA6F62}"/>
              </a:ext>
            </a:extLst>
          </p:cNvPr>
          <p:cNvSpPr/>
          <p:nvPr/>
        </p:nvSpPr>
        <p:spPr>
          <a:xfrm>
            <a:off x="6394126" y="2198880"/>
            <a:ext cx="1820181" cy="11697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 large-scale projects</a:t>
            </a:r>
          </a:p>
        </p:txBody>
      </p:sp>
      <p:sp>
        <p:nvSpPr>
          <p:cNvPr id="24" name="Rectangle 23">
            <a:extLst>
              <a:ext uri="{FF2B5EF4-FFF2-40B4-BE49-F238E27FC236}">
                <a16:creationId xmlns:a16="http://schemas.microsoft.com/office/drawing/2014/main" id="{C7310AFC-B609-46D1-DF68-99BD26FA412D}"/>
              </a:ext>
            </a:extLst>
          </p:cNvPr>
          <p:cNvSpPr/>
          <p:nvPr/>
        </p:nvSpPr>
        <p:spPr>
          <a:xfrm>
            <a:off x="9063185" y="1988313"/>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C-level manager</a:t>
            </a:r>
          </a:p>
        </p:txBody>
      </p:sp>
    </p:spTree>
    <p:extLst>
      <p:ext uri="{BB962C8B-B14F-4D97-AF65-F5344CB8AC3E}">
        <p14:creationId xmlns:p14="http://schemas.microsoft.com/office/powerpoint/2010/main" val="39798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Expectations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12</a:t>
            </a:fld>
            <a:endParaRPr lang="en-US" dirty="0"/>
          </a:p>
        </p:txBody>
      </p:sp>
      <p:sp>
        <p:nvSpPr>
          <p:cNvPr id="18" name="Rectangle 17">
            <a:extLst>
              <a:ext uri="{FF2B5EF4-FFF2-40B4-BE49-F238E27FC236}">
                <a16:creationId xmlns:a16="http://schemas.microsoft.com/office/drawing/2014/main" id="{E300C6DD-ED58-1E3E-C0F6-232E63DA1480}"/>
              </a:ext>
            </a:extLst>
          </p:cNvPr>
          <p:cNvSpPr/>
          <p:nvPr/>
        </p:nvSpPr>
        <p:spPr>
          <a:xfrm>
            <a:off x="8846105" y="176540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8" name="Rectangle 7">
            <a:extLst>
              <a:ext uri="{FF2B5EF4-FFF2-40B4-BE49-F238E27FC236}">
                <a16:creationId xmlns:a16="http://schemas.microsoft.com/office/drawing/2014/main" id="{596EF5A0-E795-0786-94A8-68060CA5C5B1}"/>
              </a:ext>
            </a:extLst>
          </p:cNvPr>
          <p:cNvSpPr/>
          <p:nvPr/>
        </p:nvSpPr>
        <p:spPr>
          <a:xfrm>
            <a:off x="2060428" y="433615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organization</a:t>
            </a:r>
          </a:p>
        </p:txBody>
      </p:sp>
      <p:sp>
        <p:nvSpPr>
          <p:cNvPr id="9" name="Rectangle 8">
            <a:extLst>
              <a:ext uri="{FF2B5EF4-FFF2-40B4-BE49-F238E27FC236}">
                <a16:creationId xmlns:a16="http://schemas.microsoft.com/office/drawing/2014/main" id="{B0AC2450-B076-526B-B54A-3EF0A766AD53}"/>
              </a:ext>
            </a:extLst>
          </p:cNvPr>
          <p:cNvSpPr/>
          <p:nvPr/>
        </p:nvSpPr>
        <p:spPr>
          <a:xfrm>
            <a:off x="8846105" y="433615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Disciplinary superior</a:t>
            </a:r>
          </a:p>
        </p:txBody>
      </p:sp>
      <p:sp>
        <p:nvSpPr>
          <p:cNvPr id="11" name="Rectangle 10">
            <a:extLst>
              <a:ext uri="{FF2B5EF4-FFF2-40B4-BE49-F238E27FC236}">
                <a16:creationId xmlns:a16="http://schemas.microsoft.com/office/drawing/2014/main" id="{7F9C6272-E9C6-E092-4C17-5D8FB367AB8B}"/>
              </a:ext>
            </a:extLst>
          </p:cNvPr>
          <p:cNvSpPr/>
          <p:nvPr/>
        </p:nvSpPr>
        <p:spPr>
          <a:xfrm>
            <a:off x="2060429" y="176540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Other stakeholders</a:t>
            </a:r>
          </a:p>
        </p:txBody>
      </p:sp>
      <p:cxnSp>
        <p:nvCxnSpPr>
          <p:cNvPr id="12" name="Straight Arrow Connector 11">
            <a:extLst>
              <a:ext uri="{FF2B5EF4-FFF2-40B4-BE49-F238E27FC236}">
                <a16:creationId xmlns:a16="http://schemas.microsoft.com/office/drawing/2014/main" id="{B59F1D0E-BC44-8CA0-D40A-88B0EC3C61E0}"/>
              </a:ext>
            </a:extLst>
          </p:cNvPr>
          <p:cNvCxnSpPr>
            <a:cxnSpLocks/>
            <a:stCxn id="13" idx="1"/>
            <a:endCxn id="11" idx="3"/>
          </p:cNvCxnSpPr>
          <p:nvPr/>
        </p:nvCxnSpPr>
        <p:spPr>
          <a:xfrm flipH="1" flipV="1">
            <a:off x="3880610" y="2344313"/>
            <a:ext cx="1572657" cy="115781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B3570B-FA96-364E-F16C-676444A6C285}"/>
              </a:ext>
            </a:extLst>
          </p:cNvPr>
          <p:cNvSpPr/>
          <p:nvPr/>
        </p:nvSpPr>
        <p:spPr>
          <a:xfrm>
            <a:off x="5453267" y="292321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 systems engineer</a:t>
            </a:r>
          </a:p>
        </p:txBody>
      </p:sp>
      <p:sp>
        <p:nvSpPr>
          <p:cNvPr id="27" name="TextBox 26">
            <a:extLst>
              <a:ext uri="{FF2B5EF4-FFF2-40B4-BE49-F238E27FC236}">
                <a16:creationId xmlns:a16="http://schemas.microsoft.com/office/drawing/2014/main" id="{53390723-E4BC-52EF-D48E-C51514C32C90}"/>
              </a:ext>
            </a:extLst>
          </p:cNvPr>
          <p:cNvSpPr txBox="1"/>
          <p:nvPr/>
        </p:nvSpPr>
        <p:spPr>
          <a:xfrm>
            <a:off x="388791" y="3344820"/>
            <a:ext cx="2162772" cy="461665"/>
          </a:xfrm>
          <a:prstGeom prst="rect">
            <a:avLst/>
          </a:prstGeom>
          <a:noFill/>
        </p:spPr>
        <p:txBody>
          <a:bodyPr wrap="none" rtlCol="0">
            <a:spAutoFit/>
          </a:bodyPr>
          <a:lstStyle/>
          <a:p>
            <a:r>
              <a:rPr lang="en-US" sz="2400" dirty="0">
                <a:solidFill>
                  <a:srgbClr val="0070C0"/>
                </a:solidFill>
              </a:rPr>
              <a:t>Expectations</a:t>
            </a:r>
          </a:p>
        </p:txBody>
      </p:sp>
      <p:cxnSp>
        <p:nvCxnSpPr>
          <p:cNvPr id="31" name="Straight Arrow Connector 30">
            <a:extLst>
              <a:ext uri="{FF2B5EF4-FFF2-40B4-BE49-F238E27FC236}">
                <a16:creationId xmlns:a16="http://schemas.microsoft.com/office/drawing/2014/main" id="{DC466366-60CC-464C-69A2-508C9455CA61}"/>
              </a:ext>
            </a:extLst>
          </p:cNvPr>
          <p:cNvCxnSpPr>
            <a:cxnSpLocks/>
            <a:stCxn id="13" idx="1"/>
            <a:endCxn id="8" idx="3"/>
          </p:cNvCxnSpPr>
          <p:nvPr/>
        </p:nvCxnSpPr>
        <p:spPr>
          <a:xfrm flipH="1">
            <a:off x="3880609" y="3502123"/>
            <a:ext cx="1572658" cy="1412933"/>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AA4205D-B369-80BD-4F74-36229E94F441}"/>
              </a:ext>
            </a:extLst>
          </p:cNvPr>
          <p:cNvSpPr txBox="1"/>
          <p:nvPr/>
        </p:nvSpPr>
        <p:spPr>
          <a:xfrm>
            <a:off x="8784948" y="3168019"/>
            <a:ext cx="2568852" cy="923330"/>
          </a:xfrm>
          <a:prstGeom prst="rect">
            <a:avLst/>
          </a:prstGeom>
          <a:noFill/>
        </p:spPr>
        <p:txBody>
          <a:bodyPr wrap="square" rtlCol="0">
            <a:spAutoFit/>
          </a:bodyPr>
          <a:lstStyle/>
          <a:p>
            <a:r>
              <a:rPr lang="en-US" dirty="0"/>
              <a:t>Often, expectations are antinomies (mutually exclusive)</a:t>
            </a:r>
          </a:p>
        </p:txBody>
      </p:sp>
      <p:cxnSp>
        <p:nvCxnSpPr>
          <p:cNvPr id="39" name="Straight Arrow Connector 38">
            <a:extLst>
              <a:ext uri="{FF2B5EF4-FFF2-40B4-BE49-F238E27FC236}">
                <a16:creationId xmlns:a16="http://schemas.microsoft.com/office/drawing/2014/main" id="{501BC47C-1CF7-228F-C18E-0AC9BD7B44D1}"/>
              </a:ext>
            </a:extLst>
          </p:cNvPr>
          <p:cNvCxnSpPr>
            <a:cxnSpLocks/>
            <a:stCxn id="18" idx="1"/>
            <a:endCxn id="13" idx="3"/>
          </p:cNvCxnSpPr>
          <p:nvPr/>
        </p:nvCxnSpPr>
        <p:spPr>
          <a:xfrm flipH="1">
            <a:off x="7273448" y="2344313"/>
            <a:ext cx="1572657" cy="115781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C40DCEC-642D-20E3-712E-64F2A33E4F8E}"/>
              </a:ext>
            </a:extLst>
          </p:cNvPr>
          <p:cNvCxnSpPr>
            <a:cxnSpLocks/>
            <a:stCxn id="9" idx="1"/>
          </p:cNvCxnSpPr>
          <p:nvPr/>
        </p:nvCxnSpPr>
        <p:spPr>
          <a:xfrm flipH="1" flipV="1">
            <a:off x="7273448" y="3576843"/>
            <a:ext cx="1572657" cy="13382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9E1491B-AF70-1E28-839B-C4BDEC4F09D2}"/>
              </a:ext>
            </a:extLst>
          </p:cNvPr>
          <p:cNvSpPr txBox="1"/>
          <p:nvPr/>
        </p:nvSpPr>
        <p:spPr>
          <a:xfrm>
            <a:off x="6746395" y="4662964"/>
            <a:ext cx="1880038" cy="830997"/>
          </a:xfrm>
          <a:prstGeom prst="rect">
            <a:avLst/>
          </a:prstGeom>
          <a:noFill/>
        </p:spPr>
        <p:txBody>
          <a:bodyPr wrap="square" rtlCol="0">
            <a:spAutoFit/>
          </a:bodyPr>
          <a:lstStyle/>
          <a:p>
            <a:r>
              <a:rPr lang="en-US" sz="1600" dirty="0">
                <a:solidFill>
                  <a:srgbClr val="0070C0"/>
                </a:solidFill>
              </a:rPr>
              <a:t>Develop well as a resource for the organization</a:t>
            </a:r>
          </a:p>
        </p:txBody>
      </p:sp>
      <p:sp>
        <p:nvSpPr>
          <p:cNvPr id="47" name="TextBox 46">
            <a:extLst>
              <a:ext uri="{FF2B5EF4-FFF2-40B4-BE49-F238E27FC236}">
                <a16:creationId xmlns:a16="http://schemas.microsoft.com/office/drawing/2014/main" id="{93E17521-5B0E-7A75-A8F6-A4CEEC011D7D}"/>
              </a:ext>
            </a:extLst>
          </p:cNvPr>
          <p:cNvSpPr txBox="1"/>
          <p:nvPr/>
        </p:nvSpPr>
        <p:spPr>
          <a:xfrm>
            <a:off x="6782313" y="1508746"/>
            <a:ext cx="1880038" cy="1323439"/>
          </a:xfrm>
          <a:prstGeom prst="rect">
            <a:avLst/>
          </a:prstGeom>
          <a:noFill/>
        </p:spPr>
        <p:txBody>
          <a:bodyPr wrap="square" rtlCol="0">
            <a:spAutoFit/>
          </a:bodyPr>
          <a:lstStyle/>
          <a:p>
            <a:r>
              <a:rPr lang="en-US" sz="1600" dirty="0">
                <a:solidFill>
                  <a:srgbClr val="0070C0"/>
                </a:solidFill>
              </a:rPr>
              <a:t>Deliver what you promise and what is specified (time, money and quality)</a:t>
            </a:r>
          </a:p>
        </p:txBody>
      </p:sp>
      <p:sp>
        <p:nvSpPr>
          <p:cNvPr id="48" name="TextBox 47">
            <a:extLst>
              <a:ext uri="{FF2B5EF4-FFF2-40B4-BE49-F238E27FC236}">
                <a16:creationId xmlns:a16="http://schemas.microsoft.com/office/drawing/2014/main" id="{044BCA1F-D058-5132-8C8C-22AD3E0A19F0}"/>
              </a:ext>
            </a:extLst>
          </p:cNvPr>
          <p:cNvSpPr txBox="1"/>
          <p:nvPr/>
        </p:nvSpPr>
        <p:spPr>
          <a:xfrm>
            <a:off x="4100483" y="4681392"/>
            <a:ext cx="2426239" cy="584775"/>
          </a:xfrm>
          <a:prstGeom prst="rect">
            <a:avLst/>
          </a:prstGeom>
          <a:noFill/>
        </p:spPr>
        <p:txBody>
          <a:bodyPr wrap="square" rtlCol="0">
            <a:spAutoFit/>
          </a:bodyPr>
          <a:lstStyle/>
          <a:p>
            <a:r>
              <a:rPr lang="en-US" sz="1600" dirty="0">
                <a:solidFill>
                  <a:srgbClr val="0070C0"/>
                </a:solidFill>
              </a:rPr>
              <a:t>Get clear instructions</a:t>
            </a:r>
          </a:p>
          <a:p>
            <a:r>
              <a:rPr lang="en-US" sz="1600" dirty="0">
                <a:solidFill>
                  <a:srgbClr val="0070C0"/>
                </a:solidFill>
              </a:rPr>
              <a:t>(“Tell us where to go”)</a:t>
            </a:r>
          </a:p>
        </p:txBody>
      </p:sp>
      <p:sp>
        <p:nvSpPr>
          <p:cNvPr id="49" name="TextBox 48">
            <a:extLst>
              <a:ext uri="{FF2B5EF4-FFF2-40B4-BE49-F238E27FC236}">
                <a16:creationId xmlns:a16="http://schemas.microsoft.com/office/drawing/2014/main" id="{F8D42C03-2AAE-EE30-0710-8CF4C25C6F80}"/>
              </a:ext>
            </a:extLst>
          </p:cNvPr>
          <p:cNvSpPr txBox="1"/>
          <p:nvPr/>
        </p:nvSpPr>
        <p:spPr>
          <a:xfrm>
            <a:off x="3921907" y="1588453"/>
            <a:ext cx="2350445" cy="830997"/>
          </a:xfrm>
          <a:prstGeom prst="rect">
            <a:avLst/>
          </a:prstGeom>
          <a:noFill/>
        </p:spPr>
        <p:txBody>
          <a:bodyPr wrap="square" rtlCol="0">
            <a:spAutoFit/>
          </a:bodyPr>
          <a:lstStyle/>
          <a:p>
            <a:r>
              <a:rPr lang="en-US" sz="1600" dirty="0">
                <a:solidFill>
                  <a:srgbClr val="0070C0"/>
                </a:solidFill>
              </a:rPr>
              <a:t>“The future of the company” / generate business/ visibility</a:t>
            </a:r>
          </a:p>
        </p:txBody>
      </p:sp>
      <p:sp>
        <p:nvSpPr>
          <p:cNvPr id="50" name="TextBox 49">
            <a:extLst>
              <a:ext uri="{FF2B5EF4-FFF2-40B4-BE49-F238E27FC236}">
                <a16:creationId xmlns:a16="http://schemas.microsoft.com/office/drawing/2014/main" id="{EB23BAE0-BCF8-532D-40A9-D6318174CF68}"/>
              </a:ext>
            </a:extLst>
          </p:cNvPr>
          <p:cNvSpPr txBox="1"/>
          <p:nvPr/>
        </p:nvSpPr>
        <p:spPr>
          <a:xfrm>
            <a:off x="2252945" y="5649259"/>
            <a:ext cx="4125826" cy="338554"/>
          </a:xfrm>
          <a:prstGeom prst="rect">
            <a:avLst/>
          </a:prstGeom>
          <a:noFill/>
        </p:spPr>
        <p:txBody>
          <a:bodyPr wrap="square" rtlCol="0">
            <a:spAutoFit/>
          </a:bodyPr>
          <a:lstStyle/>
          <a:p>
            <a:r>
              <a:rPr lang="en-US" sz="1600" dirty="0">
                <a:solidFill>
                  <a:srgbClr val="0070C0"/>
                </a:solidFill>
              </a:rPr>
              <a:t>“You have no authority/competency”</a:t>
            </a:r>
          </a:p>
        </p:txBody>
      </p:sp>
      <p:sp>
        <p:nvSpPr>
          <p:cNvPr id="51" name="TextBox 50">
            <a:extLst>
              <a:ext uri="{FF2B5EF4-FFF2-40B4-BE49-F238E27FC236}">
                <a16:creationId xmlns:a16="http://schemas.microsoft.com/office/drawing/2014/main" id="{716B3E5F-83B3-D797-6AFA-CFFA3BA94E54}"/>
              </a:ext>
            </a:extLst>
          </p:cNvPr>
          <p:cNvSpPr txBox="1"/>
          <p:nvPr/>
        </p:nvSpPr>
        <p:spPr>
          <a:xfrm>
            <a:off x="3942002" y="5298148"/>
            <a:ext cx="2743200" cy="338554"/>
          </a:xfrm>
          <a:prstGeom prst="rect">
            <a:avLst/>
          </a:prstGeom>
          <a:noFill/>
        </p:spPr>
        <p:txBody>
          <a:bodyPr wrap="square" rtlCol="0">
            <a:spAutoFit/>
          </a:bodyPr>
          <a:lstStyle/>
          <a:p>
            <a:r>
              <a:rPr lang="en-US" sz="1600" dirty="0">
                <a:solidFill>
                  <a:srgbClr val="0070C0"/>
                </a:solidFill>
              </a:rPr>
              <a:t>“Let me do my job”</a:t>
            </a:r>
          </a:p>
        </p:txBody>
      </p:sp>
      <p:cxnSp>
        <p:nvCxnSpPr>
          <p:cNvPr id="52" name="Straight Arrow Connector 51">
            <a:extLst>
              <a:ext uri="{FF2B5EF4-FFF2-40B4-BE49-F238E27FC236}">
                <a16:creationId xmlns:a16="http://schemas.microsoft.com/office/drawing/2014/main" id="{06E8CCD6-F6EB-DF85-3C3A-BE7B5A428F6A}"/>
              </a:ext>
            </a:extLst>
          </p:cNvPr>
          <p:cNvCxnSpPr>
            <a:cxnSpLocks/>
            <a:stCxn id="13" idx="1"/>
          </p:cNvCxnSpPr>
          <p:nvPr/>
        </p:nvCxnSpPr>
        <p:spPr>
          <a:xfrm flipH="1">
            <a:off x="3941767" y="3502123"/>
            <a:ext cx="1511500" cy="1157810"/>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FA95619-96DC-ED43-B95F-8BF7797F8FDF}"/>
              </a:ext>
            </a:extLst>
          </p:cNvPr>
          <p:cNvSpPr txBox="1"/>
          <p:nvPr/>
        </p:nvSpPr>
        <p:spPr>
          <a:xfrm>
            <a:off x="2718909" y="3467794"/>
            <a:ext cx="2370953" cy="830997"/>
          </a:xfrm>
          <a:prstGeom prst="rect">
            <a:avLst/>
          </a:prstGeom>
          <a:noFill/>
        </p:spPr>
        <p:txBody>
          <a:bodyPr wrap="square" rtlCol="0">
            <a:spAutoFit/>
          </a:bodyPr>
          <a:lstStyle/>
          <a:p>
            <a:r>
              <a:rPr lang="en-US" sz="1600" dirty="0">
                <a:solidFill>
                  <a:srgbClr val="0070C0"/>
                </a:solidFill>
              </a:rPr>
              <a:t>Work independently, per common values/ understanding</a:t>
            </a:r>
          </a:p>
        </p:txBody>
      </p:sp>
      <p:sp>
        <p:nvSpPr>
          <p:cNvPr id="56" name="TextBox 55">
            <a:extLst>
              <a:ext uri="{FF2B5EF4-FFF2-40B4-BE49-F238E27FC236}">
                <a16:creationId xmlns:a16="http://schemas.microsoft.com/office/drawing/2014/main" id="{49C02033-3E24-BB59-4DF4-9E59AD684FD8}"/>
              </a:ext>
            </a:extLst>
          </p:cNvPr>
          <p:cNvSpPr txBox="1"/>
          <p:nvPr/>
        </p:nvSpPr>
        <p:spPr>
          <a:xfrm>
            <a:off x="6685202" y="5568680"/>
            <a:ext cx="4086187" cy="584775"/>
          </a:xfrm>
          <a:prstGeom prst="rect">
            <a:avLst/>
          </a:prstGeom>
          <a:noFill/>
        </p:spPr>
        <p:txBody>
          <a:bodyPr wrap="square" rtlCol="0">
            <a:spAutoFit/>
          </a:bodyPr>
          <a:lstStyle/>
          <a:p>
            <a:r>
              <a:rPr lang="en-US" sz="1600" dirty="0">
                <a:solidFill>
                  <a:srgbClr val="0070C0"/>
                </a:solidFill>
              </a:rPr>
              <a:t>Independent/pro-active development (grow by looking left and right)</a:t>
            </a:r>
          </a:p>
        </p:txBody>
      </p:sp>
      <p:sp>
        <p:nvSpPr>
          <p:cNvPr id="57" name="TextBox 56">
            <a:extLst>
              <a:ext uri="{FF2B5EF4-FFF2-40B4-BE49-F238E27FC236}">
                <a16:creationId xmlns:a16="http://schemas.microsoft.com/office/drawing/2014/main" id="{A31CF023-B69B-1002-37DC-2757C124ADD4}"/>
              </a:ext>
            </a:extLst>
          </p:cNvPr>
          <p:cNvSpPr txBox="1"/>
          <p:nvPr/>
        </p:nvSpPr>
        <p:spPr>
          <a:xfrm>
            <a:off x="1115878" y="5925048"/>
            <a:ext cx="5047518" cy="338554"/>
          </a:xfrm>
          <a:prstGeom prst="rect">
            <a:avLst/>
          </a:prstGeom>
          <a:noFill/>
        </p:spPr>
        <p:txBody>
          <a:bodyPr wrap="square" rtlCol="0">
            <a:spAutoFit/>
          </a:bodyPr>
          <a:lstStyle/>
          <a:p>
            <a:r>
              <a:rPr lang="en-US" sz="1600" dirty="0">
                <a:solidFill>
                  <a:srgbClr val="0070C0"/>
                </a:solidFill>
              </a:rPr>
              <a:t>Let me know early to raise needs for resources</a:t>
            </a:r>
          </a:p>
        </p:txBody>
      </p:sp>
    </p:spTree>
    <p:extLst>
      <p:ext uri="{BB962C8B-B14F-4D97-AF65-F5344CB8AC3E}">
        <p14:creationId xmlns:p14="http://schemas.microsoft.com/office/powerpoint/2010/main" val="1861987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Tricks and Tools</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normAutofit/>
          </a:bodyPr>
          <a:lstStyle/>
          <a:p>
            <a:r>
              <a:rPr lang="en-US" dirty="0"/>
              <a:t>“If you want to travel fast, travel alone. If you want to embark on a long journey, travel together.”</a:t>
            </a:r>
          </a:p>
          <a:p>
            <a:r>
              <a:rPr lang="en-US" dirty="0"/>
              <a:t>Expectation Management</a:t>
            </a:r>
          </a:p>
          <a:p>
            <a:pPr lvl="1"/>
            <a:r>
              <a:rPr lang="en-US" dirty="0"/>
              <a:t>Communicate expectations early-on, so you can relate to them in case of conflict.</a:t>
            </a:r>
          </a:p>
          <a:p>
            <a:pPr lvl="1"/>
            <a:r>
              <a:rPr lang="en-US" dirty="0"/>
              <a:t>As an alternative strategy to explicit communication: validate expectations early-on with micro milestones (keep it simple, e.g., run a sprint with small yet challenging tasks)</a:t>
            </a:r>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13</a:t>
            </a:fld>
            <a:endParaRPr lang="en-US" dirty="0"/>
          </a:p>
        </p:txBody>
      </p:sp>
    </p:spTree>
    <p:extLst>
      <p:ext uri="{BB962C8B-B14F-4D97-AF65-F5344CB8AC3E}">
        <p14:creationId xmlns:p14="http://schemas.microsoft.com/office/powerpoint/2010/main" val="274535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Management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14</a:t>
            </a:fld>
            <a:endParaRPr lang="en-US" dirty="0"/>
          </a:p>
        </p:txBody>
      </p:sp>
      <p:sp>
        <p:nvSpPr>
          <p:cNvPr id="18" name="Rectangle 17">
            <a:extLst>
              <a:ext uri="{FF2B5EF4-FFF2-40B4-BE49-F238E27FC236}">
                <a16:creationId xmlns:a16="http://schemas.microsoft.com/office/drawing/2014/main" id="{E300C6DD-ED58-1E3E-C0F6-232E63DA1480}"/>
              </a:ext>
            </a:extLst>
          </p:cNvPr>
          <p:cNvSpPr/>
          <p:nvPr/>
        </p:nvSpPr>
        <p:spPr>
          <a:xfrm>
            <a:off x="8846105" y="176540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8" name="Rectangle 7">
            <a:extLst>
              <a:ext uri="{FF2B5EF4-FFF2-40B4-BE49-F238E27FC236}">
                <a16:creationId xmlns:a16="http://schemas.microsoft.com/office/drawing/2014/main" id="{596EF5A0-E795-0786-94A8-68060CA5C5B1}"/>
              </a:ext>
            </a:extLst>
          </p:cNvPr>
          <p:cNvSpPr/>
          <p:nvPr/>
        </p:nvSpPr>
        <p:spPr>
          <a:xfrm>
            <a:off x="2060428" y="433615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organization</a:t>
            </a:r>
          </a:p>
        </p:txBody>
      </p:sp>
      <p:sp>
        <p:nvSpPr>
          <p:cNvPr id="9" name="Rectangle 8">
            <a:extLst>
              <a:ext uri="{FF2B5EF4-FFF2-40B4-BE49-F238E27FC236}">
                <a16:creationId xmlns:a16="http://schemas.microsoft.com/office/drawing/2014/main" id="{B0AC2450-B076-526B-B54A-3EF0A766AD53}"/>
              </a:ext>
            </a:extLst>
          </p:cNvPr>
          <p:cNvSpPr/>
          <p:nvPr/>
        </p:nvSpPr>
        <p:spPr>
          <a:xfrm>
            <a:off x="8846105" y="433615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Disciplinary superior</a:t>
            </a:r>
          </a:p>
        </p:txBody>
      </p:sp>
      <p:sp>
        <p:nvSpPr>
          <p:cNvPr id="11" name="Rectangle 10">
            <a:extLst>
              <a:ext uri="{FF2B5EF4-FFF2-40B4-BE49-F238E27FC236}">
                <a16:creationId xmlns:a16="http://schemas.microsoft.com/office/drawing/2014/main" id="{7F9C6272-E9C6-E092-4C17-5D8FB367AB8B}"/>
              </a:ext>
            </a:extLst>
          </p:cNvPr>
          <p:cNvSpPr/>
          <p:nvPr/>
        </p:nvSpPr>
        <p:spPr>
          <a:xfrm>
            <a:off x="2060429" y="176540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Other stakeholders</a:t>
            </a:r>
          </a:p>
        </p:txBody>
      </p:sp>
      <p:cxnSp>
        <p:nvCxnSpPr>
          <p:cNvPr id="12" name="Straight Arrow Connector 11">
            <a:extLst>
              <a:ext uri="{FF2B5EF4-FFF2-40B4-BE49-F238E27FC236}">
                <a16:creationId xmlns:a16="http://schemas.microsoft.com/office/drawing/2014/main" id="{B59F1D0E-BC44-8CA0-D40A-88B0EC3C61E0}"/>
              </a:ext>
            </a:extLst>
          </p:cNvPr>
          <p:cNvCxnSpPr>
            <a:cxnSpLocks/>
            <a:stCxn id="13" idx="1"/>
            <a:endCxn id="11" idx="3"/>
          </p:cNvCxnSpPr>
          <p:nvPr/>
        </p:nvCxnSpPr>
        <p:spPr>
          <a:xfrm flipH="1" flipV="1">
            <a:off x="3880610" y="2344313"/>
            <a:ext cx="1572657" cy="1157810"/>
          </a:xfrm>
          <a:prstGeom prst="straightConnector1">
            <a:avLst/>
          </a:prstGeom>
          <a:ln w="508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B3570B-FA96-364E-F16C-676444A6C285}"/>
              </a:ext>
            </a:extLst>
          </p:cNvPr>
          <p:cNvSpPr/>
          <p:nvPr/>
        </p:nvSpPr>
        <p:spPr>
          <a:xfrm>
            <a:off x="5453267" y="292321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 systems engineer</a:t>
            </a:r>
          </a:p>
        </p:txBody>
      </p:sp>
      <p:sp>
        <p:nvSpPr>
          <p:cNvPr id="27" name="TextBox 26">
            <a:extLst>
              <a:ext uri="{FF2B5EF4-FFF2-40B4-BE49-F238E27FC236}">
                <a16:creationId xmlns:a16="http://schemas.microsoft.com/office/drawing/2014/main" id="{53390723-E4BC-52EF-D48E-C51514C32C90}"/>
              </a:ext>
            </a:extLst>
          </p:cNvPr>
          <p:cNvSpPr txBox="1"/>
          <p:nvPr/>
        </p:nvSpPr>
        <p:spPr>
          <a:xfrm>
            <a:off x="388791" y="3344820"/>
            <a:ext cx="3145413" cy="461665"/>
          </a:xfrm>
          <a:prstGeom prst="rect">
            <a:avLst/>
          </a:prstGeom>
          <a:noFill/>
        </p:spPr>
        <p:txBody>
          <a:bodyPr wrap="none" rtlCol="0">
            <a:spAutoFit/>
          </a:bodyPr>
          <a:lstStyle/>
          <a:p>
            <a:r>
              <a:rPr lang="en-US" sz="2400" dirty="0">
                <a:solidFill>
                  <a:srgbClr val="00B050"/>
                </a:solidFill>
              </a:rPr>
              <a:t>Influence / manage</a:t>
            </a:r>
          </a:p>
        </p:txBody>
      </p:sp>
      <p:cxnSp>
        <p:nvCxnSpPr>
          <p:cNvPr id="31" name="Straight Arrow Connector 30">
            <a:extLst>
              <a:ext uri="{FF2B5EF4-FFF2-40B4-BE49-F238E27FC236}">
                <a16:creationId xmlns:a16="http://schemas.microsoft.com/office/drawing/2014/main" id="{DC466366-60CC-464C-69A2-508C9455CA61}"/>
              </a:ext>
            </a:extLst>
          </p:cNvPr>
          <p:cNvCxnSpPr>
            <a:cxnSpLocks/>
            <a:stCxn id="13" idx="1"/>
            <a:endCxn id="8" idx="3"/>
          </p:cNvCxnSpPr>
          <p:nvPr/>
        </p:nvCxnSpPr>
        <p:spPr>
          <a:xfrm flipH="1">
            <a:off x="3880609" y="3502123"/>
            <a:ext cx="1572658" cy="1412933"/>
          </a:xfrm>
          <a:prstGeom prst="straightConnector1">
            <a:avLst/>
          </a:prstGeom>
          <a:ln w="508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AA4205D-B369-80BD-4F74-36229E94F441}"/>
              </a:ext>
            </a:extLst>
          </p:cNvPr>
          <p:cNvSpPr txBox="1"/>
          <p:nvPr/>
        </p:nvSpPr>
        <p:spPr>
          <a:xfrm>
            <a:off x="8784948" y="3040226"/>
            <a:ext cx="2568852" cy="1200329"/>
          </a:xfrm>
          <a:prstGeom prst="rect">
            <a:avLst/>
          </a:prstGeom>
          <a:noFill/>
        </p:spPr>
        <p:txBody>
          <a:bodyPr wrap="square" rtlCol="0">
            <a:spAutoFit/>
          </a:bodyPr>
          <a:lstStyle/>
          <a:p>
            <a:r>
              <a:rPr lang="en-US" dirty="0"/>
              <a:t>Stakeholders are the key to get priority in case of project needs</a:t>
            </a:r>
          </a:p>
        </p:txBody>
      </p:sp>
      <p:cxnSp>
        <p:nvCxnSpPr>
          <p:cNvPr id="39" name="Straight Arrow Connector 38">
            <a:extLst>
              <a:ext uri="{FF2B5EF4-FFF2-40B4-BE49-F238E27FC236}">
                <a16:creationId xmlns:a16="http://schemas.microsoft.com/office/drawing/2014/main" id="{501BC47C-1CF7-228F-C18E-0AC9BD7B44D1}"/>
              </a:ext>
            </a:extLst>
          </p:cNvPr>
          <p:cNvCxnSpPr>
            <a:cxnSpLocks/>
            <a:stCxn id="18" idx="1"/>
            <a:endCxn id="13" idx="3"/>
          </p:cNvCxnSpPr>
          <p:nvPr/>
        </p:nvCxnSpPr>
        <p:spPr>
          <a:xfrm flipH="1">
            <a:off x="7273448" y="2344313"/>
            <a:ext cx="1572657" cy="1157810"/>
          </a:xfrm>
          <a:prstGeom prst="straightConnector1">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C40DCEC-642D-20E3-712E-64F2A33E4F8E}"/>
              </a:ext>
            </a:extLst>
          </p:cNvPr>
          <p:cNvCxnSpPr>
            <a:cxnSpLocks/>
            <a:stCxn id="9" idx="1"/>
          </p:cNvCxnSpPr>
          <p:nvPr/>
        </p:nvCxnSpPr>
        <p:spPr>
          <a:xfrm flipH="1" flipV="1">
            <a:off x="7273448" y="3576843"/>
            <a:ext cx="1572657" cy="1338213"/>
          </a:xfrm>
          <a:prstGeom prst="straightConnector1">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9E1491B-AF70-1E28-839B-C4BDEC4F09D2}"/>
              </a:ext>
            </a:extLst>
          </p:cNvPr>
          <p:cNvSpPr txBox="1"/>
          <p:nvPr/>
        </p:nvSpPr>
        <p:spPr>
          <a:xfrm>
            <a:off x="7119757" y="4696677"/>
            <a:ext cx="1880038" cy="338554"/>
          </a:xfrm>
          <a:prstGeom prst="rect">
            <a:avLst/>
          </a:prstGeom>
          <a:noFill/>
        </p:spPr>
        <p:txBody>
          <a:bodyPr wrap="square" rtlCol="0">
            <a:spAutoFit/>
          </a:bodyPr>
          <a:lstStyle/>
          <a:p>
            <a:r>
              <a:rPr lang="en-US" sz="1600" dirty="0">
                <a:solidFill>
                  <a:srgbClr val="00B050"/>
                </a:solidFill>
              </a:rPr>
              <a:t>Grow!</a:t>
            </a:r>
          </a:p>
        </p:txBody>
      </p:sp>
      <p:sp>
        <p:nvSpPr>
          <p:cNvPr id="47" name="TextBox 46">
            <a:extLst>
              <a:ext uri="{FF2B5EF4-FFF2-40B4-BE49-F238E27FC236}">
                <a16:creationId xmlns:a16="http://schemas.microsoft.com/office/drawing/2014/main" id="{93E17521-5B0E-7A75-A8F6-A4CEEC011D7D}"/>
              </a:ext>
            </a:extLst>
          </p:cNvPr>
          <p:cNvSpPr txBox="1"/>
          <p:nvPr/>
        </p:nvSpPr>
        <p:spPr>
          <a:xfrm>
            <a:off x="7119757" y="2453682"/>
            <a:ext cx="1880038" cy="338554"/>
          </a:xfrm>
          <a:prstGeom prst="rect">
            <a:avLst/>
          </a:prstGeom>
          <a:noFill/>
        </p:spPr>
        <p:txBody>
          <a:bodyPr wrap="square" rtlCol="0">
            <a:spAutoFit/>
          </a:bodyPr>
          <a:lstStyle/>
          <a:p>
            <a:r>
              <a:rPr lang="en-US" sz="1600" dirty="0">
                <a:solidFill>
                  <a:srgbClr val="00B050"/>
                </a:solidFill>
              </a:rPr>
              <a:t>Deliver!</a:t>
            </a:r>
          </a:p>
        </p:txBody>
      </p:sp>
      <p:sp>
        <p:nvSpPr>
          <p:cNvPr id="48" name="TextBox 47">
            <a:extLst>
              <a:ext uri="{FF2B5EF4-FFF2-40B4-BE49-F238E27FC236}">
                <a16:creationId xmlns:a16="http://schemas.microsoft.com/office/drawing/2014/main" id="{044BCA1F-D058-5132-8C8C-22AD3E0A19F0}"/>
              </a:ext>
            </a:extLst>
          </p:cNvPr>
          <p:cNvSpPr txBox="1"/>
          <p:nvPr/>
        </p:nvSpPr>
        <p:spPr>
          <a:xfrm>
            <a:off x="4100483" y="4681392"/>
            <a:ext cx="2584719" cy="338554"/>
          </a:xfrm>
          <a:prstGeom prst="rect">
            <a:avLst/>
          </a:prstGeom>
          <a:noFill/>
        </p:spPr>
        <p:txBody>
          <a:bodyPr wrap="square" rtlCol="0">
            <a:spAutoFit/>
          </a:bodyPr>
          <a:lstStyle/>
          <a:p>
            <a:r>
              <a:rPr lang="en-US" sz="1600" dirty="0">
                <a:solidFill>
                  <a:srgbClr val="00B050"/>
                </a:solidFill>
              </a:rPr>
              <a:t>Give clear instructions</a:t>
            </a:r>
          </a:p>
        </p:txBody>
      </p:sp>
      <p:sp>
        <p:nvSpPr>
          <p:cNvPr id="49" name="TextBox 48">
            <a:extLst>
              <a:ext uri="{FF2B5EF4-FFF2-40B4-BE49-F238E27FC236}">
                <a16:creationId xmlns:a16="http://schemas.microsoft.com/office/drawing/2014/main" id="{F8D42C03-2AAE-EE30-0710-8CF4C25C6F80}"/>
              </a:ext>
            </a:extLst>
          </p:cNvPr>
          <p:cNvSpPr txBox="1"/>
          <p:nvPr/>
        </p:nvSpPr>
        <p:spPr>
          <a:xfrm>
            <a:off x="4334757" y="1427303"/>
            <a:ext cx="2350445" cy="1323439"/>
          </a:xfrm>
          <a:prstGeom prst="rect">
            <a:avLst/>
          </a:prstGeom>
          <a:noFill/>
        </p:spPr>
        <p:txBody>
          <a:bodyPr wrap="square" rtlCol="0">
            <a:spAutoFit/>
          </a:bodyPr>
          <a:lstStyle/>
          <a:p>
            <a:r>
              <a:rPr lang="en-US" sz="1600" dirty="0">
                <a:solidFill>
                  <a:srgbClr val="00B050"/>
                </a:solidFill>
              </a:rPr>
              <a:t>Demonstrate! that the project  is “the future of the company” / generate business/ </a:t>
            </a:r>
            <a:r>
              <a:rPr lang="en-US" sz="1600" dirty="0" err="1">
                <a:solidFill>
                  <a:srgbClr val="00B050"/>
                </a:solidFill>
              </a:rPr>
              <a:t>visibilty</a:t>
            </a:r>
            <a:endParaRPr lang="en-US" sz="1600" dirty="0">
              <a:solidFill>
                <a:srgbClr val="00B050"/>
              </a:solidFill>
            </a:endParaRPr>
          </a:p>
        </p:txBody>
      </p:sp>
      <p:sp>
        <p:nvSpPr>
          <p:cNvPr id="50" name="TextBox 49">
            <a:extLst>
              <a:ext uri="{FF2B5EF4-FFF2-40B4-BE49-F238E27FC236}">
                <a16:creationId xmlns:a16="http://schemas.microsoft.com/office/drawing/2014/main" id="{EB23BAE0-BCF8-532D-40A9-D6318174CF68}"/>
              </a:ext>
            </a:extLst>
          </p:cNvPr>
          <p:cNvSpPr txBox="1"/>
          <p:nvPr/>
        </p:nvSpPr>
        <p:spPr>
          <a:xfrm>
            <a:off x="2252945" y="5649259"/>
            <a:ext cx="4713122" cy="338554"/>
          </a:xfrm>
          <a:prstGeom prst="rect">
            <a:avLst/>
          </a:prstGeom>
          <a:noFill/>
        </p:spPr>
        <p:txBody>
          <a:bodyPr wrap="square" rtlCol="0">
            <a:spAutoFit/>
          </a:bodyPr>
          <a:lstStyle/>
          <a:p>
            <a:r>
              <a:rPr lang="en-US" sz="1600" dirty="0">
                <a:solidFill>
                  <a:srgbClr val="00B050"/>
                </a:solidFill>
              </a:rPr>
              <a:t>Ask for expertise/ subject matter education</a:t>
            </a:r>
          </a:p>
        </p:txBody>
      </p:sp>
      <p:sp>
        <p:nvSpPr>
          <p:cNvPr id="51" name="TextBox 50">
            <a:extLst>
              <a:ext uri="{FF2B5EF4-FFF2-40B4-BE49-F238E27FC236}">
                <a16:creationId xmlns:a16="http://schemas.microsoft.com/office/drawing/2014/main" id="{716B3E5F-83B3-D797-6AFA-CFFA3BA94E54}"/>
              </a:ext>
            </a:extLst>
          </p:cNvPr>
          <p:cNvSpPr txBox="1"/>
          <p:nvPr/>
        </p:nvSpPr>
        <p:spPr>
          <a:xfrm>
            <a:off x="3942002" y="5064484"/>
            <a:ext cx="2743200" cy="584775"/>
          </a:xfrm>
          <a:prstGeom prst="rect">
            <a:avLst/>
          </a:prstGeom>
          <a:noFill/>
        </p:spPr>
        <p:txBody>
          <a:bodyPr wrap="square" rtlCol="0">
            <a:spAutoFit/>
          </a:bodyPr>
          <a:lstStyle/>
          <a:p>
            <a:r>
              <a:rPr lang="en-US" sz="1600" dirty="0">
                <a:solidFill>
                  <a:srgbClr val="00B050"/>
                </a:solidFill>
              </a:rPr>
              <a:t>Delegate tasks and responsibilities</a:t>
            </a:r>
          </a:p>
        </p:txBody>
      </p:sp>
      <p:cxnSp>
        <p:nvCxnSpPr>
          <p:cNvPr id="52" name="Straight Arrow Connector 51">
            <a:extLst>
              <a:ext uri="{FF2B5EF4-FFF2-40B4-BE49-F238E27FC236}">
                <a16:creationId xmlns:a16="http://schemas.microsoft.com/office/drawing/2014/main" id="{06E8CCD6-F6EB-DF85-3C3A-BE7B5A428F6A}"/>
              </a:ext>
            </a:extLst>
          </p:cNvPr>
          <p:cNvCxnSpPr>
            <a:cxnSpLocks/>
            <a:stCxn id="13" idx="1"/>
          </p:cNvCxnSpPr>
          <p:nvPr/>
        </p:nvCxnSpPr>
        <p:spPr>
          <a:xfrm flipH="1">
            <a:off x="3941767" y="3502123"/>
            <a:ext cx="1511500" cy="1157810"/>
          </a:xfrm>
          <a:prstGeom prst="straightConnector1">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FA95619-96DC-ED43-B95F-8BF7797F8FDF}"/>
              </a:ext>
            </a:extLst>
          </p:cNvPr>
          <p:cNvSpPr txBox="1"/>
          <p:nvPr/>
        </p:nvSpPr>
        <p:spPr>
          <a:xfrm>
            <a:off x="2416954" y="3863060"/>
            <a:ext cx="2370953" cy="338554"/>
          </a:xfrm>
          <a:prstGeom prst="rect">
            <a:avLst/>
          </a:prstGeom>
          <a:noFill/>
        </p:spPr>
        <p:txBody>
          <a:bodyPr wrap="square" rtlCol="0">
            <a:spAutoFit/>
          </a:bodyPr>
          <a:lstStyle/>
          <a:p>
            <a:r>
              <a:rPr lang="en-US" sz="1600" dirty="0">
                <a:solidFill>
                  <a:srgbClr val="00B050"/>
                </a:solidFill>
              </a:rPr>
              <a:t>Work independently</a:t>
            </a:r>
          </a:p>
        </p:txBody>
      </p:sp>
      <p:sp>
        <p:nvSpPr>
          <p:cNvPr id="57" name="TextBox 56">
            <a:extLst>
              <a:ext uri="{FF2B5EF4-FFF2-40B4-BE49-F238E27FC236}">
                <a16:creationId xmlns:a16="http://schemas.microsoft.com/office/drawing/2014/main" id="{A31CF023-B69B-1002-37DC-2757C124ADD4}"/>
              </a:ext>
            </a:extLst>
          </p:cNvPr>
          <p:cNvSpPr txBox="1"/>
          <p:nvPr/>
        </p:nvSpPr>
        <p:spPr>
          <a:xfrm>
            <a:off x="2263763" y="5970503"/>
            <a:ext cx="5047518" cy="338554"/>
          </a:xfrm>
          <a:prstGeom prst="rect">
            <a:avLst/>
          </a:prstGeom>
          <a:noFill/>
        </p:spPr>
        <p:txBody>
          <a:bodyPr wrap="square" rtlCol="0">
            <a:spAutoFit/>
          </a:bodyPr>
          <a:lstStyle/>
          <a:p>
            <a:r>
              <a:rPr lang="en-US" sz="1600" dirty="0">
                <a:solidFill>
                  <a:srgbClr val="00B050"/>
                </a:solidFill>
              </a:rPr>
              <a:t>Ask for needs</a:t>
            </a:r>
          </a:p>
        </p:txBody>
      </p:sp>
      <p:sp>
        <p:nvSpPr>
          <p:cNvPr id="5" name="TextBox 4">
            <a:extLst>
              <a:ext uri="{FF2B5EF4-FFF2-40B4-BE49-F238E27FC236}">
                <a16:creationId xmlns:a16="http://schemas.microsoft.com/office/drawing/2014/main" id="{43CB632E-D4A7-510B-7698-AF8294A1B3AF}"/>
              </a:ext>
            </a:extLst>
          </p:cNvPr>
          <p:cNvSpPr txBox="1"/>
          <p:nvPr/>
        </p:nvSpPr>
        <p:spPr>
          <a:xfrm>
            <a:off x="6966067" y="1762473"/>
            <a:ext cx="1880038" cy="584775"/>
          </a:xfrm>
          <a:prstGeom prst="rect">
            <a:avLst/>
          </a:prstGeom>
          <a:noFill/>
        </p:spPr>
        <p:txBody>
          <a:bodyPr wrap="square" rtlCol="0">
            <a:spAutoFit/>
          </a:bodyPr>
          <a:lstStyle/>
          <a:p>
            <a:r>
              <a:rPr lang="en-US" sz="1600" dirty="0">
                <a:solidFill>
                  <a:srgbClr val="00B050"/>
                </a:solidFill>
              </a:rPr>
              <a:t>Build and maintain trust</a:t>
            </a:r>
          </a:p>
        </p:txBody>
      </p:sp>
    </p:spTree>
    <p:extLst>
      <p:ext uri="{BB962C8B-B14F-4D97-AF65-F5344CB8AC3E}">
        <p14:creationId xmlns:p14="http://schemas.microsoft.com/office/powerpoint/2010/main" val="405024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Tricks and Tools</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lstStyle/>
          <a:p>
            <a:r>
              <a:rPr lang="en-US" dirty="0"/>
              <a:t>Talk openly to stakeholders: What are your expectations? Only this allows you to obtain </a:t>
            </a:r>
            <a:r>
              <a:rPr lang="en-US" u="sng" dirty="0"/>
              <a:t>actionable</a:t>
            </a:r>
            <a:r>
              <a:rPr lang="en-US" dirty="0"/>
              <a:t> intelligence.</a:t>
            </a:r>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15</a:t>
            </a:fld>
            <a:endParaRPr lang="en-US" dirty="0"/>
          </a:p>
        </p:txBody>
      </p:sp>
    </p:spTree>
    <p:extLst>
      <p:ext uri="{BB962C8B-B14F-4D97-AF65-F5344CB8AC3E}">
        <p14:creationId xmlns:p14="http://schemas.microsoft.com/office/powerpoint/2010/main" val="125659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Steps in a conflict:</a:t>
            </a:r>
          </a:p>
          <a:p>
            <a:pPr lvl="1"/>
            <a:r>
              <a:rPr lang="en-US" dirty="0"/>
              <a:t>Participants solve the conflict by themselves. Suggest a conflict discussion.</a:t>
            </a:r>
          </a:p>
          <a:p>
            <a:pPr lvl="1"/>
            <a:r>
              <a:rPr lang="en-US" dirty="0"/>
              <a:t>Conflict discussion</a:t>
            </a:r>
          </a:p>
          <a:p>
            <a:pPr lvl="1"/>
            <a:r>
              <a:rPr lang="en-US" dirty="0"/>
              <a:t>“Clarification bridge”:</a:t>
            </a:r>
          </a:p>
          <a:p>
            <a:pPr lvl="2"/>
            <a:r>
              <a:rPr lang="en-US" dirty="0"/>
              <a:t>self explanation</a:t>
            </a:r>
          </a:p>
          <a:p>
            <a:pPr lvl="2"/>
            <a:r>
              <a:rPr lang="en-US" dirty="0"/>
              <a:t>diagnosis</a:t>
            </a:r>
          </a:p>
          <a:p>
            <a:pPr lvl="2"/>
            <a:r>
              <a:rPr lang="en-US" dirty="0"/>
              <a:t>dialogue</a:t>
            </a:r>
          </a:p>
          <a:p>
            <a:pPr lvl="1"/>
            <a:r>
              <a:rPr lang="en-US" dirty="0"/>
              <a:t>Exit: If the conflict cannot be solved, the project must be protected from the conflict. The conflict participants must leave the project.</a:t>
            </a:r>
          </a:p>
          <a:p>
            <a:pPr marL="0" indent="0">
              <a:buNone/>
            </a:pPr>
            <a:r>
              <a:rPr lang="en-US" dirty="0"/>
              <a:t>Note: An organization without healthy conflicts does likely not have objectives.</a:t>
            </a:r>
          </a:p>
        </p:txBody>
      </p:sp>
      <p:sp>
        <p:nvSpPr>
          <p:cNvPr id="2" name="Title 1"/>
          <p:cNvSpPr>
            <a:spLocks noGrp="1"/>
          </p:cNvSpPr>
          <p:nvPr>
            <p:ph type="title"/>
          </p:nvPr>
        </p:nvSpPr>
        <p:spPr/>
        <p:txBody>
          <a:bodyPr/>
          <a:lstStyle/>
          <a:p>
            <a:r>
              <a:rPr lang="en-US" dirty="0"/>
              <a:t>Conflict Management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16</a:t>
            </a:fld>
            <a:endParaRPr lang="en-US" dirty="0"/>
          </a:p>
        </p:txBody>
      </p:sp>
    </p:spTree>
    <p:extLst>
      <p:ext uri="{BB962C8B-B14F-4D97-AF65-F5344CB8AC3E}">
        <p14:creationId xmlns:p14="http://schemas.microsoft.com/office/powerpoint/2010/main" val="1723862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How to avoid badmouthing: resolve conflicts directly (not indirectly). Use proven (razer sharp) arguments, no presumptions or vague insinuations. Note that this is a great effort, but it pays off.</a:t>
            </a:r>
          </a:p>
          <a:p>
            <a:r>
              <a:rPr lang="en-US" dirty="0"/>
              <a:t>Conflict resolution in case of expectation violations: make sure to have set an expectation benchmark.</a:t>
            </a:r>
          </a:p>
          <a:p>
            <a:r>
              <a:rPr lang="en-US" dirty="0"/>
              <a:t>Seek conflicts: Have the courage to state the own needs and problems (example: when management/ internal customers change directions all the time, middle management needs to raise the conflict).</a:t>
            </a:r>
          </a:p>
          <a:p>
            <a:r>
              <a:rPr lang="en-US" dirty="0"/>
              <a:t>Question behaviors and learn from experienced peers: Habits are often based on rationale conclusions from experiences made in the past. With experienced peers, use their wisdom to reach the common objective most efficiently, identify the essential interfaces for collaboration.</a:t>
            </a:r>
          </a:p>
        </p:txBody>
      </p:sp>
      <p:sp>
        <p:nvSpPr>
          <p:cNvPr id="2" name="Title 1"/>
          <p:cNvSpPr>
            <a:spLocks noGrp="1"/>
          </p:cNvSpPr>
          <p:nvPr>
            <p:ph type="title"/>
          </p:nvPr>
        </p:nvSpPr>
        <p:spPr/>
        <p:txBody>
          <a:bodyPr/>
          <a:lstStyle/>
          <a:p>
            <a:r>
              <a:rPr lang="en-US" dirty="0"/>
              <a:t>Tricks and Tools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17</a:t>
            </a:fld>
            <a:endParaRPr lang="en-US" dirty="0"/>
          </a:p>
        </p:txBody>
      </p:sp>
    </p:spTree>
    <p:extLst>
      <p:ext uri="{BB962C8B-B14F-4D97-AF65-F5344CB8AC3E}">
        <p14:creationId xmlns:p14="http://schemas.microsoft.com/office/powerpoint/2010/main" val="1601236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Purpose, Process, Payoff</a:t>
            </a:r>
          </a:p>
          <a:p>
            <a:pPr lvl="1"/>
            <a:r>
              <a:rPr lang="en-US" dirty="0"/>
              <a:t>Communicate in the invitation</a:t>
            </a:r>
          </a:p>
          <a:p>
            <a:r>
              <a:rPr lang="en-US" dirty="0"/>
              <a:t>Types</a:t>
            </a:r>
          </a:p>
          <a:p>
            <a:pPr lvl="1"/>
            <a:r>
              <a:rPr lang="en-US" dirty="0"/>
              <a:t>informative</a:t>
            </a:r>
          </a:p>
          <a:p>
            <a:pPr lvl="1"/>
            <a:r>
              <a:rPr lang="en-US" dirty="0"/>
              <a:t>management (planning/reporting)</a:t>
            </a:r>
          </a:p>
          <a:p>
            <a:pPr lvl="1"/>
            <a:r>
              <a:rPr lang="en-US" dirty="0"/>
              <a:t>problem solving (creative/ brainstorming)</a:t>
            </a:r>
          </a:p>
          <a:p>
            <a:pPr lvl="1"/>
            <a:r>
              <a:rPr lang="en-US" dirty="0"/>
              <a:t>productive (work session)</a:t>
            </a:r>
          </a:p>
          <a:p>
            <a:r>
              <a:rPr lang="en-US" dirty="0"/>
              <a:t>Maker's Schedule, Manager's Schedule</a:t>
            </a:r>
          </a:p>
          <a:p>
            <a:pPr lvl="1"/>
            <a:r>
              <a:rPr lang="en-US" dirty="0"/>
              <a:t>Make sure not to interrupt the schedules of the makers</a:t>
            </a:r>
          </a:p>
          <a:p>
            <a:r>
              <a:rPr lang="en-US" dirty="0"/>
              <a:t>Delegate roles</a:t>
            </a:r>
          </a:p>
          <a:p>
            <a:pPr lvl="1"/>
            <a:r>
              <a:rPr lang="en-US" dirty="0"/>
              <a:t>Preparations</a:t>
            </a:r>
          </a:p>
          <a:p>
            <a:pPr lvl="1"/>
            <a:r>
              <a:rPr lang="en-US" dirty="0"/>
              <a:t>Minutes</a:t>
            </a:r>
          </a:p>
          <a:p>
            <a:pPr lvl="1"/>
            <a:r>
              <a:rPr lang="en-US" dirty="0"/>
              <a:t>Action items</a:t>
            </a:r>
          </a:p>
          <a:p>
            <a:pPr lvl="1"/>
            <a:r>
              <a:rPr lang="en-US" dirty="0"/>
              <a:t>Visualization</a:t>
            </a:r>
          </a:p>
          <a:p>
            <a:pPr lvl="1"/>
            <a:r>
              <a:rPr lang="en-US" dirty="0"/>
              <a:t>Feedback provider (ask participant to provide feedback in the wrap-up)</a:t>
            </a:r>
          </a:p>
          <a:p>
            <a:r>
              <a:rPr lang="en-US" dirty="0"/>
              <a:t>Document results (SMART)</a:t>
            </a:r>
          </a:p>
          <a:p>
            <a:pPr lvl="1"/>
            <a:r>
              <a:rPr lang="en-US" dirty="0"/>
              <a:t>After each item, formulate and record results in the MOM</a:t>
            </a:r>
          </a:p>
          <a:p>
            <a:pPr lvl="1"/>
            <a:r>
              <a:rPr lang="en-US" dirty="0"/>
              <a:t>Share minutes right after the meeting</a:t>
            </a:r>
          </a:p>
        </p:txBody>
      </p:sp>
      <p:sp>
        <p:nvSpPr>
          <p:cNvPr id="2" name="Title 1"/>
          <p:cNvSpPr>
            <a:spLocks noGrp="1"/>
          </p:cNvSpPr>
          <p:nvPr>
            <p:ph type="title"/>
          </p:nvPr>
        </p:nvSpPr>
        <p:spPr/>
        <p:txBody>
          <a:bodyPr/>
          <a:lstStyle/>
          <a:p>
            <a:r>
              <a:rPr lang="en-US" dirty="0"/>
              <a:t>Meetings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18</a:t>
            </a:fld>
            <a:endParaRPr lang="en-US" dirty="0"/>
          </a:p>
        </p:txBody>
      </p:sp>
    </p:spTree>
    <p:extLst>
      <p:ext uri="{BB962C8B-B14F-4D97-AF65-F5344CB8AC3E}">
        <p14:creationId xmlns:p14="http://schemas.microsoft.com/office/powerpoint/2010/main" val="3962400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Feed forward method (for regular daily/weekly meetings)</a:t>
            </a:r>
          </a:p>
          <a:p>
            <a:pPr lvl="1"/>
            <a:r>
              <a:rPr lang="en-US" dirty="0"/>
              <a:t>3 sentences, 2 min per participant</a:t>
            </a:r>
          </a:p>
          <a:p>
            <a:pPr lvl="1"/>
            <a:r>
              <a:rPr lang="en-US" dirty="0"/>
              <a:t>Each participant reports on current work, successes, problems, help needed.</a:t>
            </a:r>
          </a:p>
        </p:txBody>
      </p:sp>
      <p:sp>
        <p:nvSpPr>
          <p:cNvPr id="2" name="Title 1"/>
          <p:cNvSpPr>
            <a:spLocks noGrp="1"/>
          </p:cNvSpPr>
          <p:nvPr>
            <p:ph type="title"/>
          </p:nvPr>
        </p:nvSpPr>
        <p:spPr/>
        <p:txBody>
          <a:bodyPr/>
          <a:lstStyle/>
          <a:p>
            <a:r>
              <a:rPr lang="en-US" dirty="0"/>
              <a:t>Meetings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19</a:t>
            </a:fld>
            <a:endParaRPr lang="en-US" dirty="0"/>
          </a:p>
        </p:txBody>
      </p:sp>
    </p:spTree>
    <p:extLst>
      <p:ext uri="{BB962C8B-B14F-4D97-AF65-F5344CB8AC3E}">
        <p14:creationId xmlns:p14="http://schemas.microsoft.com/office/powerpoint/2010/main" val="223811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Styles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a:t>
            </a:fld>
            <a:endParaRPr lang="en-US" dirty="0"/>
          </a:p>
        </p:txBody>
      </p:sp>
      <p:graphicFrame>
        <p:nvGraphicFramePr>
          <p:cNvPr id="7" name="Content Placeholder 6">
            <a:extLst>
              <a:ext uri="{FF2B5EF4-FFF2-40B4-BE49-F238E27FC236}">
                <a16:creationId xmlns:a16="http://schemas.microsoft.com/office/drawing/2014/main" id="{0CF3CD01-5975-76E8-55B6-F20401AF21DC}"/>
              </a:ext>
            </a:extLst>
          </p:cNvPr>
          <p:cNvGraphicFramePr>
            <a:graphicFrameLocks noGrp="1"/>
          </p:cNvGraphicFramePr>
          <p:nvPr>
            <p:ph idx="1"/>
          </p:nvPr>
        </p:nvGraphicFramePr>
        <p:xfrm>
          <a:off x="838200" y="1825625"/>
          <a:ext cx="10515600" cy="3474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19209214"/>
                    </a:ext>
                  </a:extLst>
                </a:gridCol>
                <a:gridCol w="5257800">
                  <a:extLst>
                    <a:ext uri="{9D8B030D-6E8A-4147-A177-3AD203B41FA5}">
                      <a16:colId xmlns:a16="http://schemas.microsoft.com/office/drawing/2014/main" val="3338708222"/>
                    </a:ext>
                  </a:extLst>
                </a:gridCol>
              </a:tblGrid>
              <a:tr h="370840">
                <a:tc>
                  <a:txBody>
                    <a:bodyPr/>
                    <a:lstStyle/>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843218150"/>
                  </a:ext>
                </a:extLst>
              </a:tr>
              <a:tr h="370840">
                <a:tc>
                  <a:txBody>
                    <a:bodyPr/>
                    <a:lstStyle/>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3197788000"/>
                  </a:ext>
                </a:extLst>
              </a:tr>
            </a:tbl>
          </a:graphicData>
        </a:graphic>
      </p:graphicFrame>
      <p:cxnSp>
        <p:nvCxnSpPr>
          <p:cNvPr id="9" name="Straight Arrow Connector 8">
            <a:extLst>
              <a:ext uri="{FF2B5EF4-FFF2-40B4-BE49-F238E27FC236}">
                <a16:creationId xmlns:a16="http://schemas.microsoft.com/office/drawing/2014/main" id="{EB35E541-53F8-673D-B280-838CE96275A1}"/>
              </a:ext>
            </a:extLst>
          </p:cNvPr>
          <p:cNvCxnSpPr/>
          <p:nvPr/>
        </p:nvCxnSpPr>
        <p:spPr>
          <a:xfrm>
            <a:off x="838200" y="5606228"/>
            <a:ext cx="105156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02902B5-6D29-F0BE-1513-658ADC9E0490}"/>
              </a:ext>
            </a:extLst>
          </p:cNvPr>
          <p:cNvSpPr txBox="1"/>
          <p:nvPr/>
        </p:nvSpPr>
        <p:spPr>
          <a:xfrm>
            <a:off x="4863835" y="5727446"/>
            <a:ext cx="2682145" cy="369332"/>
          </a:xfrm>
          <a:prstGeom prst="rect">
            <a:avLst/>
          </a:prstGeom>
          <a:noFill/>
        </p:spPr>
        <p:txBody>
          <a:bodyPr wrap="none" rtlCol="0">
            <a:spAutoFit/>
          </a:bodyPr>
          <a:lstStyle/>
          <a:p>
            <a:r>
              <a:rPr lang="en-US" dirty="0"/>
              <a:t>Relationship oriented</a:t>
            </a:r>
          </a:p>
        </p:txBody>
      </p:sp>
      <p:sp>
        <p:nvSpPr>
          <p:cNvPr id="11" name="TextBox 10">
            <a:extLst>
              <a:ext uri="{FF2B5EF4-FFF2-40B4-BE49-F238E27FC236}">
                <a16:creationId xmlns:a16="http://schemas.microsoft.com/office/drawing/2014/main" id="{45A92875-E9C7-3B42-E902-316D19500672}"/>
              </a:ext>
            </a:extLst>
          </p:cNvPr>
          <p:cNvSpPr txBox="1"/>
          <p:nvPr/>
        </p:nvSpPr>
        <p:spPr>
          <a:xfrm rot="16200000">
            <a:off x="-513531" y="3378318"/>
            <a:ext cx="1745158" cy="369332"/>
          </a:xfrm>
          <a:prstGeom prst="rect">
            <a:avLst/>
          </a:prstGeom>
          <a:noFill/>
        </p:spPr>
        <p:txBody>
          <a:bodyPr wrap="none" rtlCol="0">
            <a:spAutoFit/>
          </a:bodyPr>
          <a:lstStyle/>
          <a:p>
            <a:r>
              <a:rPr lang="en-US" dirty="0"/>
              <a:t>Task oriented</a:t>
            </a:r>
          </a:p>
        </p:txBody>
      </p:sp>
      <p:cxnSp>
        <p:nvCxnSpPr>
          <p:cNvPr id="12" name="Straight Arrow Connector 11">
            <a:extLst>
              <a:ext uri="{FF2B5EF4-FFF2-40B4-BE49-F238E27FC236}">
                <a16:creationId xmlns:a16="http://schemas.microsoft.com/office/drawing/2014/main" id="{12AAA994-1D12-BA12-22E3-1D7CE2273765}"/>
              </a:ext>
            </a:extLst>
          </p:cNvPr>
          <p:cNvCxnSpPr>
            <a:cxnSpLocks/>
          </p:cNvCxnSpPr>
          <p:nvPr/>
        </p:nvCxnSpPr>
        <p:spPr>
          <a:xfrm flipV="1">
            <a:off x="665136" y="1862380"/>
            <a:ext cx="0" cy="374384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E285-C4C4-93BF-B628-3D96D2334216}"/>
              </a:ext>
            </a:extLst>
          </p:cNvPr>
          <p:cNvSpPr/>
          <p:nvPr/>
        </p:nvSpPr>
        <p:spPr>
          <a:xfrm>
            <a:off x="1697012" y="3648546"/>
            <a:ext cx="3166822" cy="1587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Laisser</a:t>
            </a:r>
            <a:r>
              <a:rPr lang="en-US" dirty="0"/>
              <a:t> faire:</a:t>
            </a:r>
            <a:br>
              <a:rPr lang="en-US" dirty="0"/>
            </a:br>
            <a:r>
              <a:rPr lang="en-US" dirty="0"/>
              <a:t>(delegation)</a:t>
            </a:r>
            <a:br>
              <a:rPr lang="en-US" dirty="0"/>
            </a:br>
            <a:r>
              <a:rPr lang="en-US" dirty="0"/>
              <a:t>Requires ability and motivation to perform independently</a:t>
            </a:r>
          </a:p>
        </p:txBody>
      </p:sp>
      <p:sp>
        <p:nvSpPr>
          <p:cNvPr id="6" name="Rectangle 5">
            <a:extLst>
              <a:ext uri="{FF2B5EF4-FFF2-40B4-BE49-F238E27FC236}">
                <a16:creationId xmlns:a16="http://schemas.microsoft.com/office/drawing/2014/main" id="{925D5ED4-2440-7894-FA2B-2868B8B58213}"/>
              </a:ext>
            </a:extLst>
          </p:cNvPr>
          <p:cNvSpPr/>
          <p:nvPr/>
        </p:nvSpPr>
        <p:spPr>
          <a:xfrm>
            <a:off x="7076884" y="4002353"/>
            <a:ext cx="3299791" cy="9932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Climatic*:</a:t>
            </a:r>
          </a:p>
          <a:p>
            <a:pPr algn="ctr"/>
            <a:r>
              <a:rPr lang="en-US" dirty="0"/>
              <a:t>Needs of and relationships to employees have priority</a:t>
            </a:r>
          </a:p>
        </p:txBody>
      </p:sp>
      <p:sp>
        <p:nvSpPr>
          <p:cNvPr id="8" name="Rectangle 7">
            <a:extLst>
              <a:ext uri="{FF2B5EF4-FFF2-40B4-BE49-F238E27FC236}">
                <a16:creationId xmlns:a16="http://schemas.microsoft.com/office/drawing/2014/main" id="{965536F2-E389-687C-6239-AA25A4816F75}"/>
              </a:ext>
            </a:extLst>
          </p:cNvPr>
          <p:cNvSpPr/>
          <p:nvPr/>
        </p:nvSpPr>
        <p:spPr>
          <a:xfrm>
            <a:off x="7076884" y="2193772"/>
            <a:ext cx="3299791" cy="993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Cooperative:</a:t>
            </a:r>
            <a:br>
              <a:rPr lang="en-US" dirty="0"/>
            </a:br>
            <a:r>
              <a:rPr lang="en-US" dirty="0"/>
              <a:t>Requires training and contact to team leader</a:t>
            </a:r>
          </a:p>
        </p:txBody>
      </p:sp>
      <p:sp>
        <p:nvSpPr>
          <p:cNvPr id="13" name="Rectangle 12">
            <a:extLst>
              <a:ext uri="{FF2B5EF4-FFF2-40B4-BE49-F238E27FC236}">
                <a16:creationId xmlns:a16="http://schemas.microsoft.com/office/drawing/2014/main" id="{2C86A714-ECE1-53C8-FA1E-EE8D83532A1A}"/>
              </a:ext>
            </a:extLst>
          </p:cNvPr>
          <p:cNvSpPr/>
          <p:nvPr/>
        </p:nvSpPr>
        <p:spPr>
          <a:xfrm>
            <a:off x="1697012" y="1973985"/>
            <a:ext cx="3166823" cy="14328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Authoritarian:</a:t>
            </a:r>
            <a:br>
              <a:rPr lang="en-US" dirty="0"/>
            </a:br>
            <a:r>
              <a:rPr lang="en-US" dirty="0"/>
              <a:t>(commanding/directing)</a:t>
            </a:r>
            <a:br>
              <a:rPr lang="en-US" dirty="0"/>
            </a:br>
            <a:r>
              <a:rPr lang="en-US" dirty="0"/>
              <a:t>Suited for low level of qualification or performance</a:t>
            </a:r>
          </a:p>
        </p:txBody>
      </p:sp>
      <p:sp>
        <p:nvSpPr>
          <p:cNvPr id="16" name="TextBox 15">
            <a:extLst>
              <a:ext uri="{FF2B5EF4-FFF2-40B4-BE49-F238E27FC236}">
                <a16:creationId xmlns:a16="http://schemas.microsoft.com/office/drawing/2014/main" id="{6D7D44D2-FE4A-B04D-031C-CF578BB3F5A7}"/>
              </a:ext>
            </a:extLst>
          </p:cNvPr>
          <p:cNvSpPr txBox="1"/>
          <p:nvPr/>
        </p:nvSpPr>
        <p:spPr>
          <a:xfrm>
            <a:off x="6096000" y="1163667"/>
            <a:ext cx="5257800" cy="646331"/>
          </a:xfrm>
          <a:prstGeom prst="rect">
            <a:avLst/>
          </a:prstGeom>
          <a:noFill/>
        </p:spPr>
        <p:txBody>
          <a:bodyPr wrap="square" rtlCol="0">
            <a:spAutoFit/>
          </a:bodyPr>
          <a:lstStyle/>
          <a:p>
            <a:r>
              <a:rPr lang="en-US" dirty="0"/>
              <a:t>*Remember that every human has a need for belonging and growth</a:t>
            </a:r>
          </a:p>
        </p:txBody>
      </p:sp>
    </p:spTree>
    <p:extLst>
      <p:ext uri="{BB962C8B-B14F-4D97-AF65-F5344CB8AC3E}">
        <p14:creationId xmlns:p14="http://schemas.microsoft.com/office/powerpoint/2010/main" val="104803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Spiral of success: people in your environment and places help you stay on course and give you energy</a:t>
            </a:r>
          </a:p>
          <a:p>
            <a:r>
              <a:rPr lang="en-US" dirty="0"/>
              <a:t>Exercise: Draw a balance sheet</a:t>
            </a:r>
          </a:p>
          <a:p>
            <a:pPr lvl="1"/>
            <a:r>
              <a:rPr lang="en-US" dirty="0"/>
              <a:t>Put yourself in the middle</a:t>
            </a:r>
          </a:p>
          <a:p>
            <a:pPr lvl="1"/>
            <a:r>
              <a:rPr lang="en-US" dirty="0"/>
              <a:t>Draw down the core people around you</a:t>
            </a:r>
          </a:p>
          <a:p>
            <a:pPr lvl="1"/>
            <a:r>
              <a:rPr lang="en-US" dirty="0"/>
              <a:t>Mark the energy givers and absorbers with +,++,+++ or -, --, ---</a:t>
            </a:r>
          </a:p>
          <a:p>
            <a:pPr lvl="1"/>
            <a:r>
              <a:rPr lang="en-US" dirty="0"/>
              <a:t>Derive conclusions (e.g. whom to thank/avoid, conflict resolution?)</a:t>
            </a:r>
          </a:p>
          <a:p>
            <a:r>
              <a:rPr lang="en-US" dirty="0"/>
              <a:t>Networking interaction is a means to lead yourself/a team to goals beyond an individual’s perception:</a:t>
            </a:r>
          </a:p>
          <a:p>
            <a:pPr lvl="1"/>
            <a:r>
              <a:rPr lang="en-US" dirty="0"/>
              <a:t>One cannot be better than one’s self-perceived permits</a:t>
            </a:r>
          </a:p>
          <a:p>
            <a:pPr lvl="1"/>
            <a:r>
              <a:rPr lang="en-US" dirty="0"/>
              <a:t>Self-perception is also a result of interaction with others</a:t>
            </a:r>
          </a:p>
          <a:p>
            <a:pPr lvl="1"/>
            <a:r>
              <a:rPr lang="en-US" dirty="0"/>
              <a:t>New perspectives needed to break one’s own logic</a:t>
            </a:r>
          </a:p>
        </p:txBody>
      </p:sp>
      <p:sp>
        <p:nvSpPr>
          <p:cNvPr id="2" name="Title 1"/>
          <p:cNvSpPr>
            <a:spLocks noGrp="1"/>
          </p:cNvSpPr>
          <p:nvPr>
            <p:ph type="title"/>
          </p:nvPr>
        </p:nvSpPr>
        <p:spPr/>
        <p:txBody>
          <a:bodyPr/>
          <a:lstStyle/>
          <a:p>
            <a:r>
              <a:rPr lang="en-US" dirty="0"/>
              <a:t>Spiral of Success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20</a:t>
            </a:fld>
            <a:endParaRPr lang="en-US" dirty="0"/>
          </a:p>
        </p:txBody>
      </p:sp>
    </p:spTree>
    <p:extLst>
      <p:ext uri="{BB962C8B-B14F-4D97-AF65-F5344CB8AC3E}">
        <p14:creationId xmlns:p14="http://schemas.microsoft.com/office/powerpoint/2010/main" val="966689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Define Point A (situation)</a:t>
            </a:r>
            <a:br>
              <a:rPr lang="en-US" dirty="0"/>
            </a:br>
            <a:r>
              <a:rPr lang="en-US" dirty="0"/>
              <a:t>Problem statement, e.g. “no business”</a:t>
            </a:r>
          </a:p>
          <a:p>
            <a:r>
              <a:rPr lang="en-US" dirty="0"/>
              <a:t>Define Point B (alternative)</a:t>
            </a:r>
            <a:br>
              <a:rPr lang="en-US" dirty="0"/>
            </a:br>
            <a:r>
              <a:rPr lang="en-US" dirty="0"/>
              <a:t>Specify the alternative, e.g. what it means to have business</a:t>
            </a:r>
          </a:p>
          <a:p>
            <a:r>
              <a:rPr lang="en-US" dirty="0"/>
              <a:t>Draw steps from Point A to Point B</a:t>
            </a:r>
          </a:p>
        </p:txBody>
      </p:sp>
      <p:sp>
        <p:nvSpPr>
          <p:cNvPr id="2" name="Title 1"/>
          <p:cNvSpPr>
            <a:spLocks noGrp="1"/>
          </p:cNvSpPr>
          <p:nvPr>
            <p:ph type="title"/>
          </p:nvPr>
        </p:nvSpPr>
        <p:spPr/>
        <p:txBody>
          <a:bodyPr/>
          <a:lstStyle/>
          <a:p>
            <a:r>
              <a:rPr lang="en-US" dirty="0"/>
              <a:t>Problem Solving through Alternatives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21</a:t>
            </a:fld>
            <a:endParaRPr lang="en-US" dirty="0"/>
          </a:p>
        </p:txBody>
      </p:sp>
    </p:spTree>
    <p:extLst>
      <p:ext uri="{BB962C8B-B14F-4D97-AF65-F5344CB8AC3E}">
        <p14:creationId xmlns:p14="http://schemas.microsoft.com/office/powerpoint/2010/main" val="3129071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Basic questions to ask:</a:t>
            </a:r>
          </a:p>
          <a:p>
            <a:pPr lvl="1"/>
            <a:r>
              <a:rPr lang="en-US" dirty="0"/>
              <a:t>Which tasks belong to the most important 20% of my tasks?</a:t>
            </a:r>
          </a:p>
          <a:p>
            <a:pPr lvl="1"/>
            <a:r>
              <a:rPr lang="en-US" dirty="0"/>
              <a:t>Who can do these tasks better/ faster than me?</a:t>
            </a:r>
          </a:p>
          <a:p>
            <a:pPr lvl="1"/>
            <a:r>
              <a:rPr lang="en-US" dirty="0"/>
              <a:t>Which employees have the potential capacity to do them?</a:t>
            </a:r>
          </a:p>
        </p:txBody>
      </p:sp>
      <p:sp>
        <p:nvSpPr>
          <p:cNvPr id="2" name="Title 1"/>
          <p:cNvSpPr>
            <a:spLocks noGrp="1"/>
          </p:cNvSpPr>
          <p:nvPr>
            <p:ph type="title"/>
          </p:nvPr>
        </p:nvSpPr>
        <p:spPr/>
        <p:txBody>
          <a:bodyPr/>
          <a:lstStyle/>
          <a:p>
            <a:r>
              <a:rPr lang="en-US" dirty="0"/>
              <a:t>Delegating</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22</a:t>
            </a:fld>
            <a:endParaRPr lang="en-US" dirty="0"/>
          </a:p>
        </p:txBody>
      </p:sp>
    </p:spTree>
    <p:extLst>
      <p:ext uri="{BB962C8B-B14F-4D97-AF65-F5344CB8AC3E}">
        <p14:creationId xmlns:p14="http://schemas.microsoft.com/office/powerpoint/2010/main" val="1272220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Task definition for delegation:</a:t>
            </a:r>
          </a:p>
          <a:p>
            <a:pPr lvl="1"/>
            <a:r>
              <a:rPr lang="en-US" dirty="0"/>
              <a:t>What (objective, level of difficulty)</a:t>
            </a:r>
          </a:p>
          <a:p>
            <a:pPr lvl="1"/>
            <a:r>
              <a:rPr lang="en-US" dirty="0"/>
              <a:t>Who (competency, prerequisites)</a:t>
            </a:r>
          </a:p>
          <a:p>
            <a:pPr lvl="1"/>
            <a:r>
              <a:rPr lang="en-US" dirty="0"/>
              <a:t>What for (purpose, objective, who takes responsibility?)</a:t>
            </a:r>
          </a:p>
          <a:p>
            <a:pPr lvl="1"/>
            <a:r>
              <a:rPr lang="en-US" dirty="0"/>
              <a:t>How (process, execution, feedback)</a:t>
            </a:r>
          </a:p>
          <a:p>
            <a:pPr lvl="1"/>
            <a:r>
              <a:rPr lang="en-US" dirty="0"/>
              <a:t>With what (tools, resources)</a:t>
            </a:r>
          </a:p>
          <a:p>
            <a:pPr lvl="1"/>
            <a:r>
              <a:rPr lang="en-US" dirty="0"/>
              <a:t>When (start, end, priority)</a:t>
            </a:r>
          </a:p>
          <a:p>
            <a:r>
              <a:rPr lang="en-US" dirty="0"/>
              <a:t>Guideline to delegate a task:</a:t>
            </a:r>
          </a:p>
          <a:p>
            <a:pPr lvl="1"/>
            <a:r>
              <a:rPr lang="en-US" dirty="0"/>
              <a:t>Preparation (explain the objective, reason, qualifications of the employee)</a:t>
            </a:r>
          </a:p>
          <a:p>
            <a:pPr lvl="1"/>
            <a:r>
              <a:rPr lang="en-US" dirty="0"/>
              <a:t>Orientation (reason to delegate, meeting objective)</a:t>
            </a:r>
          </a:p>
          <a:p>
            <a:pPr lvl="1"/>
            <a:r>
              <a:rPr lang="en-US" dirty="0"/>
              <a:t>Clarification (explain task type, agree on task (what/who/..), measures, actions, control of success, documentation)</a:t>
            </a:r>
          </a:p>
          <a:p>
            <a:pPr lvl="1"/>
            <a:r>
              <a:rPr lang="en-US" dirty="0"/>
              <a:t>Anchoring (who by when and what)</a:t>
            </a:r>
          </a:p>
          <a:p>
            <a:pPr lvl="1"/>
            <a:r>
              <a:rPr lang="en-US" dirty="0"/>
              <a:t>Conclusion (summarize meeting results)</a:t>
            </a:r>
          </a:p>
        </p:txBody>
      </p:sp>
      <p:sp>
        <p:nvSpPr>
          <p:cNvPr id="2" name="Title 1"/>
          <p:cNvSpPr>
            <a:spLocks noGrp="1"/>
          </p:cNvSpPr>
          <p:nvPr>
            <p:ph type="title"/>
          </p:nvPr>
        </p:nvSpPr>
        <p:spPr/>
        <p:txBody>
          <a:bodyPr/>
          <a:lstStyle/>
          <a:p>
            <a:r>
              <a:rPr lang="en-US" dirty="0"/>
              <a:t>Delegating</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23</a:t>
            </a:fld>
            <a:endParaRPr lang="en-US" dirty="0"/>
          </a:p>
        </p:txBody>
      </p:sp>
    </p:spTree>
    <p:extLst>
      <p:ext uri="{BB962C8B-B14F-4D97-AF65-F5344CB8AC3E}">
        <p14:creationId xmlns:p14="http://schemas.microsoft.com/office/powerpoint/2010/main" val="2170637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Read about the effects of sleep/ food intake/ caffeine/ exercise. Understand your biological rhythm.</a:t>
            </a:r>
          </a:p>
          <a:p>
            <a:r>
              <a:rPr lang="en-US" dirty="0"/>
              <a:t>Schedule your intake and activities accordingly.</a:t>
            </a:r>
          </a:p>
        </p:txBody>
      </p:sp>
      <p:sp>
        <p:nvSpPr>
          <p:cNvPr id="2" name="Title 1"/>
          <p:cNvSpPr>
            <a:spLocks noGrp="1"/>
          </p:cNvSpPr>
          <p:nvPr>
            <p:ph type="title"/>
          </p:nvPr>
        </p:nvSpPr>
        <p:spPr/>
        <p:txBody>
          <a:bodyPr/>
          <a:lstStyle/>
          <a:p>
            <a:r>
              <a:rPr lang="en-US" dirty="0"/>
              <a:t>Chemicals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24</a:t>
            </a:fld>
            <a:endParaRPr lang="en-US" dirty="0"/>
          </a:p>
        </p:txBody>
      </p:sp>
    </p:spTree>
    <p:extLst>
      <p:ext uri="{BB962C8B-B14F-4D97-AF65-F5344CB8AC3E}">
        <p14:creationId xmlns:p14="http://schemas.microsoft.com/office/powerpoint/2010/main" val="4021125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Baseline culture:</a:t>
            </a:r>
          </a:p>
          <a:p>
            <a:pPr lvl="1"/>
            <a:r>
              <a:rPr lang="en-US" dirty="0"/>
              <a:t>Criticize negatives, ignore positives</a:t>
            </a:r>
          </a:p>
          <a:p>
            <a:r>
              <a:rPr lang="en-US" dirty="0"/>
              <a:t>Alternative culture: </a:t>
            </a:r>
          </a:p>
          <a:p>
            <a:pPr lvl="1"/>
            <a:r>
              <a:rPr lang="en-US" dirty="0"/>
              <a:t>Highlight, work and penetrate on pain points</a:t>
            </a:r>
            <a:br>
              <a:rPr lang="en-US" dirty="0"/>
            </a:br>
            <a:r>
              <a:rPr lang="en-US" dirty="0"/>
              <a:t>(of oneself and others)</a:t>
            </a:r>
          </a:p>
          <a:p>
            <a:pPr lvl="1"/>
            <a:r>
              <a:rPr lang="en-US" dirty="0"/>
              <a:t>Give positive feedback, highlight and celebrate positives</a:t>
            </a:r>
          </a:p>
          <a:p>
            <a:pPr lvl="1"/>
            <a:r>
              <a:rPr lang="en-US" dirty="0"/>
              <a:t>Effectively move discourse to the relevant points</a:t>
            </a:r>
          </a:p>
        </p:txBody>
      </p:sp>
      <p:sp>
        <p:nvSpPr>
          <p:cNvPr id="2" name="Title 1"/>
          <p:cNvSpPr>
            <a:spLocks noGrp="1"/>
          </p:cNvSpPr>
          <p:nvPr>
            <p:ph type="title"/>
          </p:nvPr>
        </p:nvSpPr>
        <p:spPr/>
        <p:txBody>
          <a:bodyPr/>
          <a:lstStyle/>
          <a:p>
            <a:r>
              <a:rPr lang="en-US" dirty="0"/>
              <a:t>Culture</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25</a:t>
            </a:fld>
            <a:endParaRPr lang="en-US" dirty="0"/>
          </a:p>
        </p:txBody>
      </p:sp>
    </p:spTree>
    <p:extLst>
      <p:ext uri="{BB962C8B-B14F-4D97-AF65-F5344CB8AC3E}">
        <p14:creationId xmlns:p14="http://schemas.microsoft.com/office/powerpoint/2010/main" val="394630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Situational leadership: apply based on situation and skills/ needs of the team members</a:t>
            </a:r>
          </a:p>
          <a:p>
            <a:r>
              <a:rPr lang="en-US" dirty="0"/>
              <a:t>How to learn different leadership styles?</a:t>
            </a:r>
          </a:p>
          <a:p>
            <a:pPr lvl="1"/>
            <a:r>
              <a:rPr lang="en-US" dirty="0"/>
              <a:t>Learn by example: see and understand how your peers do it</a:t>
            </a:r>
          </a:p>
          <a:p>
            <a:pPr lvl="1"/>
            <a:r>
              <a:rPr lang="en-US" dirty="0"/>
              <a:t>Validation: try to consciously apply these styles in micro situations</a:t>
            </a:r>
          </a:p>
          <a:p>
            <a:r>
              <a:rPr lang="en-US" dirty="0"/>
              <a:t>Team size: max. 7 to 8</a:t>
            </a:r>
          </a:p>
          <a:p>
            <a:pPr lvl="1"/>
            <a:r>
              <a:rPr lang="en-US" dirty="0"/>
              <a:t>Beyond that, well-defined roles and structures are needed</a:t>
            </a:r>
          </a:p>
          <a:p>
            <a:r>
              <a:rPr lang="en-US" dirty="0"/>
              <a:t>To build a team, every team needs to go through 4 phases:</a:t>
            </a:r>
          </a:p>
          <a:p>
            <a:pPr lvl="1"/>
            <a:r>
              <a:rPr lang="en-US" dirty="0"/>
              <a:t>Forming</a:t>
            </a:r>
          </a:p>
          <a:p>
            <a:pPr lvl="1"/>
            <a:r>
              <a:rPr lang="en-US" dirty="0"/>
              <a:t>Storming (conflict phase, battle/ positioning)</a:t>
            </a:r>
          </a:p>
          <a:p>
            <a:pPr lvl="1"/>
            <a:r>
              <a:rPr lang="en-US" dirty="0"/>
              <a:t>Norming (create familiarity)</a:t>
            </a:r>
          </a:p>
          <a:p>
            <a:pPr lvl="1"/>
            <a:r>
              <a:rPr lang="en-US" dirty="0"/>
              <a:t>Performing (constructive collaboration)</a:t>
            </a:r>
          </a:p>
          <a:p>
            <a:pPr lvl="1"/>
            <a:endParaRPr lang="en-US" dirty="0"/>
          </a:p>
        </p:txBody>
      </p:sp>
      <p:sp>
        <p:nvSpPr>
          <p:cNvPr id="2" name="Title 1"/>
          <p:cNvSpPr>
            <a:spLocks noGrp="1"/>
          </p:cNvSpPr>
          <p:nvPr>
            <p:ph type="title"/>
          </p:nvPr>
        </p:nvSpPr>
        <p:spPr/>
        <p:txBody>
          <a:bodyPr/>
          <a:lstStyle/>
          <a:p>
            <a:r>
              <a:rPr lang="en-US" dirty="0"/>
              <a:t>Tricks and Tools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3</a:t>
            </a:fld>
            <a:endParaRPr lang="en-US" dirty="0"/>
          </a:p>
        </p:txBody>
      </p:sp>
    </p:spTree>
    <p:extLst>
      <p:ext uri="{BB962C8B-B14F-4D97-AF65-F5344CB8AC3E}">
        <p14:creationId xmlns:p14="http://schemas.microsoft.com/office/powerpoint/2010/main" val="309466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Teams</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lstStyle/>
          <a:p>
            <a:r>
              <a:rPr lang="en-US" dirty="0"/>
              <a:t>Visualization method to create a team:</a:t>
            </a:r>
          </a:p>
          <a:p>
            <a:pPr lvl="1"/>
            <a:r>
              <a:rPr lang="en-US" dirty="0"/>
              <a:t>Who belongs to the core team?</a:t>
            </a:r>
          </a:p>
          <a:p>
            <a:pPr lvl="1"/>
            <a:r>
              <a:rPr lang="en-US" dirty="0"/>
              <a:t>Which areas, departments, projects contribute to the results?</a:t>
            </a:r>
          </a:p>
          <a:p>
            <a:pPr lvl="1"/>
            <a:r>
              <a:rPr lang="en-US" dirty="0"/>
              <a:t>Names of the internal/external customers</a:t>
            </a:r>
          </a:p>
          <a:p>
            <a:r>
              <a:rPr lang="en-US" dirty="0"/>
              <a:t>Mission statement:</a:t>
            </a:r>
          </a:p>
          <a:p>
            <a:pPr lvl="1"/>
            <a:r>
              <a:rPr lang="en-US" dirty="0"/>
              <a:t>What is our mission and the primary purpose of the team?</a:t>
            </a:r>
          </a:p>
          <a:p>
            <a:pPr lvl="1"/>
            <a:r>
              <a:rPr lang="en-US" dirty="0"/>
              <a:t>Why do we exist as a team?</a:t>
            </a:r>
          </a:p>
          <a:p>
            <a:pPr lvl="1"/>
            <a:r>
              <a:rPr lang="en-US" dirty="0"/>
              <a:t>What is our greatest challenge?</a:t>
            </a:r>
          </a:p>
          <a:p>
            <a:pPr lvl="1"/>
            <a:r>
              <a:rPr lang="en-US" dirty="0"/>
              <a:t>Upon completion of our work as a team, what is the desired result?</a:t>
            </a:r>
          </a:p>
          <a:p>
            <a:pPr lvl="1"/>
            <a:r>
              <a:rPr lang="en-US" dirty="0"/>
              <a:t>What exactly are the deliverables to our customers?</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4</a:t>
            </a:fld>
            <a:endParaRPr lang="en-US" dirty="0"/>
          </a:p>
        </p:txBody>
      </p:sp>
    </p:spTree>
    <p:extLst>
      <p:ext uri="{BB962C8B-B14F-4D97-AF65-F5344CB8AC3E}">
        <p14:creationId xmlns:p14="http://schemas.microsoft.com/office/powerpoint/2010/main" val="632137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Teams</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normAutofit fontScale="92500" lnSpcReduction="10000"/>
          </a:bodyPr>
          <a:lstStyle/>
          <a:p>
            <a:r>
              <a:rPr lang="en-US" dirty="0"/>
              <a:t>Team </a:t>
            </a:r>
            <a:r>
              <a:rPr lang="en-US" dirty="0" err="1"/>
              <a:t>charta</a:t>
            </a:r>
            <a:endParaRPr lang="en-US" dirty="0"/>
          </a:p>
          <a:p>
            <a:pPr lvl="1"/>
            <a:r>
              <a:rPr lang="en-US" dirty="0"/>
              <a:t>Identity: team name, members</a:t>
            </a:r>
          </a:p>
          <a:p>
            <a:pPr lvl="1"/>
            <a:r>
              <a:rPr lang="en-US" dirty="0"/>
              <a:t>Mission statement</a:t>
            </a:r>
          </a:p>
          <a:p>
            <a:pPr lvl="1"/>
            <a:r>
              <a:rPr lang="en-US" dirty="0"/>
              <a:t>Objectives (externally specified objectives and own ambitions)</a:t>
            </a:r>
          </a:p>
          <a:p>
            <a:pPr lvl="1"/>
            <a:r>
              <a:rPr lang="en-US" dirty="0"/>
              <a:t>Common rules:</a:t>
            </a:r>
          </a:p>
          <a:p>
            <a:pPr lvl="2"/>
            <a:r>
              <a:rPr lang="en-US" dirty="0"/>
              <a:t>Rules to manage the work</a:t>
            </a:r>
          </a:p>
          <a:p>
            <a:pPr lvl="2"/>
            <a:r>
              <a:rPr lang="en-US" dirty="0"/>
              <a:t>Procedures of team meetings</a:t>
            </a:r>
          </a:p>
          <a:p>
            <a:pPr lvl="2"/>
            <a:r>
              <a:rPr lang="en-US" dirty="0"/>
              <a:t>General rules of collaboration/communication/cooperation, feedback rules</a:t>
            </a:r>
          </a:p>
          <a:p>
            <a:pPr lvl="2"/>
            <a:r>
              <a:rPr lang="en-US" dirty="0"/>
              <a:t>Responsibilities (RACI), who contributes with which competencies? How is information shared and by whom?</a:t>
            </a:r>
          </a:p>
          <a:p>
            <a:pPr lvl="2"/>
            <a:r>
              <a:rPr lang="en-US" dirty="0"/>
              <a:t>How are decisions made?</a:t>
            </a:r>
          </a:p>
          <a:p>
            <a:pPr lvl="2"/>
            <a:r>
              <a:rPr lang="en-US" dirty="0"/>
              <a:t>What are the interfaces that constitute the team boundary?</a:t>
            </a:r>
          </a:p>
          <a:p>
            <a:pPr lvl="2"/>
            <a:r>
              <a:rPr lang="en-US" dirty="0"/>
              <a:t>How to measure results?</a:t>
            </a:r>
          </a:p>
          <a:p>
            <a:pPr lvl="1"/>
            <a:r>
              <a:rPr lang="en-US" dirty="0"/>
              <a:t>Execution plan</a:t>
            </a:r>
          </a:p>
          <a:p>
            <a:pPr lvl="2"/>
            <a:r>
              <a:rPr lang="en-US" dirty="0"/>
              <a:t> What are the milestones and the required means for execution?</a:t>
            </a:r>
          </a:p>
          <a:p>
            <a:pPr lvl="2"/>
            <a:endParaRPr lang="en-US" dirty="0"/>
          </a:p>
          <a:p>
            <a:pPr lvl="2"/>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5</a:t>
            </a:fld>
            <a:endParaRPr lang="en-US" dirty="0"/>
          </a:p>
        </p:txBody>
      </p:sp>
    </p:spTree>
    <p:extLst>
      <p:ext uri="{BB962C8B-B14F-4D97-AF65-F5344CB8AC3E}">
        <p14:creationId xmlns:p14="http://schemas.microsoft.com/office/powerpoint/2010/main" val="190456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Teams</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normAutofit lnSpcReduction="10000"/>
          </a:bodyPr>
          <a:lstStyle/>
          <a:p>
            <a:r>
              <a:rPr lang="en-US" dirty="0"/>
              <a:t>Dimensions to evaluate for team profiling and development</a:t>
            </a:r>
          </a:p>
          <a:p>
            <a:pPr lvl="1"/>
            <a:r>
              <a:rPr lang="en-US" dirty="0"/>
              <a:t>Motivation</a:t>
            </a:r>
          </a:p>
          <a:p>
            <a:pPr lvl="1"/>
            <a:r>
              <a:rPr lang="en-US" dirty="0"/>
              <a:t>Communication</a:t>
            </a:r>
          </a:p>
          <a:p>
            <a:pPr lvl="1"/>
            <a:r>
              <a:rPr lang="en-US" dirty="0"/>
              <a:t>Standards of collaboration/ work ethics</a:t>
            </a:r>
          </a:p>
          <a:p>
            <a:pPr lvl="1"/>
            <a:r>
              <a:rPr lang="en-US" dirty="0"/>
              <a:t>Trust</a:t>
            </a:r>
          </a:p>
          <a:p>
            <a:pPr lvl="1"/>
            <a:r>
              <a:rPr lang="en-US" dirty="0"/>
              <a:t>Ability to take criticism</a:t>
            </a:r>
          </a:p>
          <a:p>
            <a:pPr lvl="1"/>
            <a:r>
              <a:rPr lang="en-US" dirty="0"/>
              <a:t>Cooperation</a:t>
            </a:r>
          </a:p>
          <a:p>
            <a:pPr lvl="1"/>
            <a:r>
              <a:rPr lang="en-US" dirty="0"/>
              <a:t>Clarity of objectives</a:t>
            </a:r>
          </a:p>
          <a:p>
            <a:pPr lvl="1"/>
            <a:r>
              <a:rPr lang="en-US" dirty="0"/>
              <a:t>Customer orientation</a:t>
            </a:r>
          </a:p>
          <a:p>
            <a:pPr lvl="1"/>
            <a:r>
              <a:rPr lang="en-US" dirty="0"/>
              <a:t>Team leadership</a:t>
            </a:r>
          </a:p>
          <a:p>
            <a:pPr lvl="1"/>
            <a:r>
              <a:rPr lang="en-US" dirty="0"/>
              <a:t>Competencies</a:t>
            </a:r>
          </a:p>
          <a:p>
            <a:pPr lvl="1"/>
            <a:r>
              <a:rPr lang="en-US" dirty="0"/>
              <a:t>Level of future readiness</a:t>
            </a:r>
          </a:p>
          <a:p>
            <a:pPr marL="457200" lvl="1" indent="0">
              <a:buNone/>
            </a:pPr>
            <a:r>
              <a:rPr lang="en-US" dirty="0"/>
              <a:t>Implementation: evaluate 1-5, visualize in spider chart</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6</a:t>
            </a:fld>
            <a:endParaRPr lang="en-US" dirty="0"/>
          </a:p>
        </p:txBody>
      </p:sp>
    </p:spTree>
    <p:extLst>
      <p:ext uri="{BB962C8B-B14F-4D97-AF65-F5344CB8AC3E}">
        <p14:creationId xmlns:p14="http://schemas.microsoft.com/office/powerpoint/2010/main" val="413925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The 4 Pillars of Credibility</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lstStyle/>
          <a:p>
            <a:r>
              <a:rPr lang="en-US" dirty="0"/>
              <a:t>Function:</a:t>
            </a:r>
          </a:p>
          <a:p>
            <a:pPr lvl="1"/>
            <a:r>
              <a:rPr lang="en-US" dirty="0"/>
              <a:t>Know-how: Competency in subject matter and methods</a:t>
            </a:r>
          </a:p>
          <a:p>
            <a:pPr lvl="1"/>
            <a:r>
              <a:rPr lang="en-US" dirty="0"/>
              <a:t>Results: Deliver on promises, track record, successes</a:t>
            </a:r>
          </a:p>
          <a:p>
            <a:r>
              <a:rPr lang="en-US" dirty="0"/>
              <a:t>Person:</a:t>
            </a:r>
          </a:p>
          <a:p>
            <a:pPr lvl="1"/>
            <a:r>
              <a:rPr lang="en-US" dirty="0"/>
              <a:t>Integrity: Honesty, congruence between words, action and appearance, values</a:t>
            </a:r>
          </a:p>
          <a:p>
            <a:pPr lvl="1"/>
            <a:r>
              <a:rPr lang="en-US" dirty="0"/>
              <a:t>Intentions: Honest intentions, willingness to provide advantages to stakeholders, loyalty to the organization</a:t>
            </a:r>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7</a:t>
            </a:fld>
            <a:endParaRPr lang="en-US" dirty="0"/>
          </a:p>
        </p:txBody>
      </p:sp>
      <p:sp>
        <p:nvSpPr>
          <p:cNvPr id="7" name="TextBox 6">
            <a:extLst>
              <a:ext uri="{FF2B5EF4-FFF2-40B4-BE49-F238E27FC236}">
                <a16:creationId xmlns:a16="http://schemas.microsoft.com/office/drawing/2014/main" id="{619B28A1-A3CF-5A02-794D-27CF79447D04}"/>
              </a:ext>
            </a:extLst>
          </p:cNvPr>
          <p:cNvSpPr txBox="1"/>
          <p:nvPr/>
        </p:nvSpPr>
        <p:spPr>
          <a:xfrm>
            <a:off x="830029" y="5049943"/>
            <a:ext cx="6096000" cy="369332"/>
          </a:xfrm>
          <a:prstGeom prst="rect">
            <a:avLst/>
          </a:prstGeom>
          <a:noFill/>
        </p:spPr>
        <p:txBody>
          <a:bodyPr wrap="square">
            <a:spAutoFit/>
          </a:bodyPr>
          <a:lstStyle/>
          <a:p>
            <a:r>
              <a:rPr lang="en-US" dirty="0"/>
              <a:t>Originally established by M.R. Covey</a:t>
            </a:r>
          </a:p>
        </p:txBody>
      </p:sp>
    </p:spTree>
    <p:extLst>
      <p:ext uri="{BB962C8B-B14F-4D97-AF65-F5344CB8AC3E}">
        <p14:creationId xmlns:p14="http://schemas.microsoft.com/office/powerpoint/2010/main" val="410423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435A6-E959-C437-C0D5-E57709890C3B}"/>
              </a:ext>
            </a:extLst>
          </p:cNvPr>
          <p:cNvSpPr>
            <a:spLocks noGrp="1"/>
          </p:cNvSpPr>
          <p:nvPr>
            <p:ph type="title"/>
          </p:nvPr>
        </p:nvSpPr>
        <p:spPr/>
        <p:txBody>
          <a:bodyPr/>
          <a:lstStyle/>
          <a:p>
            <a:r>
              <a:rPr lang="en-US" dirty="0"/>
              <a:t>Scope of Leadership Tasks</a:t>
            </a:r>
          </a:p>
        </p:txBody>
      </p:sp>
      <p:sp>
        <p:nvSpPr>
          <p:cNvPr id="4" name="Slide Number Placeholder 3">
            <a:extLst>
              <a:ext uri="{FF2B5EF4-FFF2-40B4-BE49-F238E27FC236}">
                <a16:creationId xmlns:a16="http://schemas.microsoft.com/office/drawing/2014/main" id="{A772580E-8126-A567-D0C2-D43EC96542BD}"/>
              </a:ext>
            </a:extLst>
          </p:cNvPr>
          <p:cNvSpPr>
            <a:spLocks noGrp="1"/>
          </p:cNvSpPr>
          <p:nvPr>
            <p:ph type="sldNum" sz="quarter" idx="12"/>
          </p:nvPr>
        </p:nvSpPr>
        <p:spPr/>
        <p:txBody>
          <a:bodyPr/>
          <a:lstStyle/>
          <a:p>
            <a:pPr algn="l"/>
            <a:fld id="{11CDFDCC-1F45-4E80-8B17-15DA0BDDC059}" type="slidenum">
              <a:rPr lang="en-US" smtClean="0"/>
              <a:pPr algn="l"/>
              <a:t>8</a:t>
            </a:fld>
            <a:endParaRPr lang="en-US" dirty="0"/>
          </a:p>
        </p:txBody>
      </p:sp>
      <p:grpSp>
        <p:nvGrpSpPr>
          <p:cNvPr id="6" name="Group 5">
            <a:extLst>
              <a:ext uri="{FF2B5EF4-FFF2-40B4-BE49-F238E27FC236}">
                <a16:creationId xmlns:a16="http://schemas.microsoft.com/office/drawing/2014/main" id="{6B925F68-644F-5A3C-8043-7B9BA8AF0D47}"/>
              </a:ext>
            </a:extLst>
          </p:cNvPr>
          <p:cNvGrpSpPr/>
          <p:nvPr/>
        </p:nvGrpSpPr>
        <p:grpSpPr>
          <a:xfrm>
            <a:off x="5032304" y="3328176"/>
            <a:ext cx="1687946" cy="1586156"/>
            <a:chOff x="9241039" y="4069253"/>
            <a:chExt cx="1687946" cy="1586156"/>
          </a:xfrm>
        </p:grpSpPr>
        <p:sp>
          <p:nvSpPr>
            <p:cNvPr id="7" name="Triangle 6">
              <a:extLst>
                <a:ext uri="{FF2B5EF4-FFF2-40B4-BE49-F238E27FC236}">
                  <a16:creationId xmlns:a16="http://schemas.microsoft.com/office/drawing/2014/main" id="{7957054C-B2DB-99AE-60B9-2AA97826DA0F}"/>
                </a:ext>
              </a:extLst>
            </p:cNvPr>
            <p:cNvSpPr/>
            <p:nvPr/>
          </p:nvSpPr>
          <p:spPr>
            <a:xfrm>
              <a:off x="9344722" y="4226312"/>
              <a:ext cx="1494263" cy="1338147"/>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ADF0CCC-47D6-0D60-8D6C-8CB0BF2AF8A5}"/>
                </a:ext>
              </a:extLst>
            </p:cNvPr>
            <p:cNvSpPr/>
            <p:nvPr/>
          </p:nvSpPr>
          <p:spPr>
            <a:xfrm>
              <a:off x="9241039" y="5474153"/>
              <a:ext cx="180000" cy="180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BC7849C-A8C4-7805-6436-6EBB5DF3E989}"/>
                </a:ext>
              </a:extLst>
            </p:cNvPr>
            <p:cNvSpPr/>
            <p:nvPr/>
          </p:nvSpPr>
          <p:spPr>
            <a:xfrm>
              <a:off x="10001853" y="4069253"/>
              <a:ext cx="180000" cy="180000"/>
            </a:xfrm>
            <a:prstGeom prst="ellipse">
              <a:avLst/>
            </a:prstGeom>
            <a:solidFill>
              <a:schemeClr val="bg1"/>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F404E74-193D-009A-576B-241CA1E4CD8B}"/>
                </a:ext>
              </a:extLst>
            </p:cNvPr>
            <p:cNvSpPr/>
            <p:nvPr/>
          </p:nvSpPr>
          <p:spPr>
            <a:xfrm>
              <a:off x="10748985" y="5475409"/>
              <a:ext cx="180000" cy="180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202AF665-A75A-D5E9-8A46-44AE614DE134}"/>
              </a:ext>
            </a:extLst>
          </p:cNvPr>
          <p:cNvGrpSpPr/>
          <p:nvPr/>
        </p:nvGrpSpPr>
        <p:grpSpPr>
          <a:xfrm>
            <a:off x="5404919" y="3132706"/>
            <a:ext cx="1637905" cy="1580345"/>
            <a:chOff x="9498446" y="4074114"/>
            <a:chExt cx="1637905" cy="1580345"/>
          </a:xfrm>
        </p:grpSpPr>
        <p:sp>
          <p:nvSpPr>
            <p:cNvPr id="12" name="Triangle 11">
              <a:extLst>
                <a:ext uri="{FF2B5EF4-FFF2-40B4-BE49-F238E27FC236}">
                  <a16:creationId xmlns:a16="http://schemas.microsoft.com/office/drawing/2014/main" id="{81A2EA37-BCA0-BF18-364E-FC926D54002F}"/>
                </a:ext>
              </a:extLst>
            </p:cNvPr>
            <p:cNvSpPr/>
            <p:nvPr/>
          </p:nvSpPr>
          <p:spPr>
            <a:xfrm>
              <a:off x="9552088" y="4235352"/>
              <a:ext cx="1494263" cy="133814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F546B72-FF0E-7272-0C3E-3756BF93D7C3}"/>
                </a:ext>
              </a:extLst>
            </p:cNvPr>
            <p:cNvSpPr/>
            <p:nvPr/>
          </p:nvSpPr>
          <p:spPr>
            <a:xfrm>
              <a:off x="10956351" y="5474459"/>
              <a:ext cx="180000" cy="180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4193119-FF3B-0273-6DC9-B2E33DDD2CAB}"/>
                </a:ext>
              </a:extLst>
            </p:cNvPr>
            <p:cNvSpPr/>
            <p:nvPr/>
          </p:nvSpPr>
          <p:spPr>
            <a:xfrm>
              <a:off x="9498446" y="5474459"/>
              <a:ext cx="180000" cy="180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593E3CF-91C3-77D8-185D-3A55CDC25690}"/>
                </a:ext>
              </a:extLst>
            </p:cNvPr>
            <p:cNvSpPr/>
            <p:nvPr/>
          </p:nvSpPr>
          <p:spPr>
            <a:xfrm>
              <a:off x="10209219" y="4074114"/>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8A444E3C-43F7-CCA6-E564-D7AF9D7D0613}"/>
              </a:ext>
            </a:extLst>
          </p:cNvPr>
          <p:cNvSpPr txBox="1"/>
          <p:nvPr/>
        </p:nvSpPr>
        <p:spPr>
          <a:xfrm>
            <a:off x="4002277" y="4528385"/>
            <a:ext cx="976549" cy="369332"/>
          </a:xfrm>
          <a:prstGeom prst="rect">
            <a:avLst/>
          </a:prstGeom>
          <a:noFill/>
        </p:spPr>
        <p:txBody>
          <a:bodyPr wrap="none" rtlCol="0">
            <a:spAutoFit/>
          </a:bodyPr>
          <a:lstStyle/>
          <a:p>
            <a:r>
              <a:rPr lang="en-US" dirty="0"/>
              <a:t>Leader</a:t>
            </a:r>
          </a:p>
        </p:txBody>
      </p:sp>
      <p:sp>
        <p:nvSpPr>
          <p:cNvPr id="21" name="TextBox 20">
            <a:extLst>
              <a:ext uri="{FF2B5EF4-FFF2-40B4-BE49-F238E27FC236}">
                <a16:creationId xmlns:a16="http://schemas.microsoft.com/office/drawing/2014/main" id="{2F5EDB05-40DC-987F-B773-1AC6EB328AE5}"/>
              </a:ext>
            </a:extLst>
          </p:cNvPr>
          <p:cNvSpPr txBox="1"/>
          <p:nvPr/>
        </p:nvSpPr>
        <p:spPr>
          <a:xfrm>
            <a:off x="1088789" y="4958748"/>
            <a:ext cx="3943515" cy="1323439"/>
          </a:xfrm>
          <a:prstGeom prst="rect">
            <a:avLst/>
          </a:prstGeom>
          <a:noFill/>
        </p:spPr>
        <p:txBody>
          <a:bodyPr wrap="square" rtlCol="0">
            <a:spAutoFit/>
          </a:bodyPr>
          <a:lstStyle/>
          <a:p>
            <a:pPr algn="r"/>
            <a:r>
              <a:rPr lang="en-US" sz="1600" dirty="0"/>
              <a:t>Self leadership</a:t>
            </a:r>
          </a:p>
          <a:p>
            <a:pPr algn="r"/>
            <a:r>
              <a:rPr lang="en-US" sz="1600" dirty="0"/>
              <a:t>Self reflection/ identity, mindset</a:t>
            </a:r>
          </a:p>
          <a:p>
            <a:pPr algn="r"/>
            <a:r>
              <a:rPr lang="en-US" sz="1600" dirty="0"/>
              <a:t>Clarify own role, create acceptance</a:t>
            </a:r>
          </a:p>
          <a:p>
            <a:pPr algn="r"/>
            <a:r>
              <a:rPr lang="en-US" sz="1600" dirty="0"/>
              <a:t>Ability to take decisions</a:t>
            </a:r>
          </a:p>
          <a:p>
            <a:pPr algn="r"/>
            <a:r>
              <a:rPr lang="en-US" sz="1600" dirty="0"/>
              <a:t>Ability to take different perspectives</a:t>
            </a:r>
          </a:p>
        </p:txBody>
      </p:sp>
      <p:sp>
        <p:nvSpPr>
          <p:cNvPr id="22" name="TextBox 21">
            <a:extLst>
              <a:ext uri="{FF2B5EF4-FFF2-40B4-BE49-F238E27FC236}">
                <a16:creationId xmlns:a16="http://schemas.microsoft.com/office/drawing/2014/main" id="{5CE2C4C7-5E5C-5608-F4A1-649BB4E28CA1}"/>
              </a:ext>
            </a:extLst>
          </p:cNvPr>
          <p:cNvSpPr txBox="1"/>
          <p:nvPr/>
        </p:nvSpPr>
        <p:spPr>
          <a:xfrm>
            <a:off x="5207566" y="2712254"/>
            <a:ext cx="2055563" cy="369332"/>
          </a:xfrm>
          <a:prstGeom prst="rect">
            <a:avLst/>
          </a:prstGeom>
          <a:noFill/>
        </p:spPr>
        <p:txBody>
          <a:bodyPr wrap="none" rtlCol="0">
            <a:spAutoFit/>
          </a:bodyPr>
          <a:lstStyle/>
          <a:p>
            <a:r>
              <a:rPr lang="en-US" dirty="0"/>
              <a:t>Employee/ team</a:t>
            </a:r>
          </a:p>
        </p:txBody>
      </p:sp>
      <p:sp>
        <p:nvSpPr>
          <p:cNvPr id="23" name="TextBox 22">
            <a:extLst>
              <a:ext uri="{FF2B5EF4-FFF2-40B4-BE49-F238E27FC236}">
                <a16:creationId xmlns:a16="http://schemas.microsoft.com/office/drawing/2014/main" id="{AD80ACA1-0776-C919-CA82-7498B1CEAFBC}"/>
              </a:ext>
            </a:extLst>
          </p:cNvPr>
          <p:cNvSpPr txBox="1"/>
          <p:nvPr/>
        </p:nvSpPr>
        <p:spPr>
          <a:xfrm>
            <a:off x="7137084" y="4528385"/>
            <a:ext cx="2134687" cy="369332"/>
          </a:xfrm>
          <a:prstGeom prst="rect">
            <a:avLst/>
          </a:prstGeom>
          <a:noFill/>
        </p:spPr>
        <p:txBody>
          <a:bodyPr wrap="none" rtlCol="0">
            <a:spAutoFit/>
          </a:bodyPr>
          <a:lstStyle/>
          <a:p>
            <a:r>
              <a:rPr lang="en-US" dirty="0"/>
              <a:t>Tasks/ objectives</a:t>
            </a:r>
          </a:p>
        </p:txBody>
      </p:sp>
      <p:sp>
        <p:nvSpPr>
          <p:cNvPr id="24" name="TextBox 23">
            <a:extLst>
              <a:ext uri="{FF2B5EF4-FFF2-40B4-BE49-F238E27FC236}">
                <a16:creationId xmlns:a16="http://schemas.microsoft.com/office/drawing/2014/main" id="{3E3FCCDF-9982-4C85-4436-0153D65905B4}"/>
              </a:ext>
            </a:extLst>
          </p:cNvPr>
          <p:cNvSpPr txBox="1"/>
          <p:nvPr/>
        </p:nvSpPr>
        <p:spPr>
          <a:xfrm>
            <a:off x="5207566" y="1470182"/>
            <a:ext cx="3106941" cy="1077218"/>
          </a:xfrm>
          <a:prstGeom prst="rect">
            <a:avLst/>
          </a:prstGeom>
          <a:noFill/>
        </p:spPr>
        <p:txBody>
          <a:bodyPr wrap="none" rtlCol="0">
            <a:spAutoFit/>
          </a:bodyPr>
          <a:lstStyle/>
          <a:p>
            <a:r>
              <a:rPr lang="en-US" sz="1600" dirty="0"/>
              <a:t>Trustful relationships</a:t>
            </a:r>
          </a:p>
          <a:p>
            <a:r>
              <a:rPr lang="en-US" sz="1600" dirty="0"/>
              <a:t>Motivation</a:t>
            </a:r>
          </a:p>
          <a:p>
            <a:r>
              <a:rPr lang="en-US" sz="1600" dirty="0"/>
              <a:t>Communicative competency</a:t>
            </a:r>
          </a:p>
          <a:p>
            <a:r>
              <a:rPr lang="en-US" sz="1600" dirty="0"/>
              <a:t>Merge different interests</a:t>
            </a:r>
          </a:p>
        </p:txBody>
      </p:sp>
      <p:sp>
        <p:nvSpPr>
          <p:cNvPr id="25" name="TextBox 24">
            <a:extLst>
              <a:ext uri="{FF2B5EF4-FFF2-40B4-BE49-F238E27FC236}">
                <a16:creationId xmlns:a16="http://schemas.microsoft.com/office/drawing/2014/main" id="{70C4FF3A-B386-4232-62CC-53802EA40E10}"/>
              </a:ext>
            </a:extLst>
          </p:cNvPr>
          <p:cNvSpPr txBox="1"/>
          <p:nvPr/>
        </p:nvSpPr>
        <p:spPr>
          <a:xfrm>
            <a:off x="7124499" y="4923835"/>
            <a:ext cx="4090671" cy="1323439"/>
          </a:xfrm>
          <a:prstGeom prst="rect">
            <a:avLst/>
          </a:prstGeom>
          <a:noFill/>
        </p:spPr>
        <p:txBody>
          <a:bodyPr wrap="square" rtlCol="0">
            <a:spAutoFit/>
          </a:bodyPr>
          <a:lstStyle/>
          <a:p>
            <a:r>
              <a:rPr lang="en-US" sz="1600" dirty="0"/>
              <a:t>Focus, create objectives</a:t>
            </a:r>
          </a:p>
          <a:p>
            <a:r>
              <a:rPr lang="en-US" sz="1600" dirty="0"/>
              <a:t>Adjust agreements, mobilize support</a:t>
            </a:r>
          </a:p>
          <a:p>
            <a:r>
              <a:rPr lang="en-US" sz="1600" dirty="0"/>
              <a:t>Know the power structures</a:t>
            </a:r>
          </a:p>
          <a:p>
            <a:r>
              <a:rPr lang="en-US" sz="1600" dirty="0"/>
              <a:t>Create roadmap (tactical steps and strategy)</a:t>
            </a:r>
          </a:p>
        </p:txBody>
      </p:sp>
      <p:sp>
        <p:nvSpPr>
          <p:cNvPr id="27" name="TextBox 26">
            <a:extLst>
              <a:ext uri="{FF2B5EF4-FFF2-40B4-BE49-F238E27FC236}">
                <a16:creationId xmlns:a16="http://schemas.microsoft.com/office/drawing/2014/main" id="{8C8E4952-5466-6753-3458-353DFC878483}"/>
              </a:ext>
            </a:extLst>
          </p:cNvPr>
          <p:cNvSpPr txBox="1"/>
          <p:nvPr/>
        </p:nvSpPr>
        <p:spPr>
          <a:xfrm>
            <a:off x="838200" y="3172298"/>
            <a:ext cx="3776602" cy="1200329"/>
          </a:xfrm>
          <a:prstGeom prst="rect">
            <a:avLst/>
          </a:prstGeom>
          <a:noFill/>
        </p:spPr>
        <p:txBody>
          <a:bodyPr wrap="square">
            <a:spAutoFit/>
          </a:bodyPr>
          <a:lstStyle/>
          <a:p>
            <a:r>
              <a:rPr lang="en-US" dirty="0"/>
              <a:t>Core tasks:</a:t>
            </a:r>
          </a:p>
          <a:p>
            <a:r>
              <a:rPr lang="en-US" dirty="0"/>
              <a:t>Focus on objectives</a:t>
            </a:r>
          </a:p>
          <a:p>
            <a:r>
              <a:rPr lang="en-US" dirty="0"/>
              <a:t>Exercise influence</a:t>
            </a:r>
          </a:p>
          <a:p>
            <a:r>
              <a:rPr lang="en-US" dirty="0"/>
              <a:t>Create collaboration</a:t>
            </a:r>
          </a:p>
        </p:txBody>
      </p:sp>
      <p:sp>
        <p:nvSpPr>
          <p:cNvPr id="28" name="TextBox 27">
            <a:extLst>
              <a:ext uri="{FF2B5EF4-FFF2-40B4-BE49-F238E27FC236}">
                <a16:creationId xmlns:a16="http://schemas.microsoft.com/office/drawing/2014/main" id="{ADC5E656-4BC5-D943-121F-4DE45E48C016}"/>
              </a:ext>
            </a:extLst>
          </p:cNvPr>
          <p:cNvSpPr txBox="1"/>
          <p:nvPr/>
        </p:nvSpPr>
        <p:spPr>
          <a:xfrm>
            <a:off x="7796582" y="3160193"/>
            <a:ext cx="3418588" cy="1200329"/>
          </a:xfrm>
          <a:prstGeom prst="rect">
            <a:avLst/>
          </a:prstGeom>
          <a:noFill/>
        </p:spPr>
        <p:txBody>
          <a:bodyPr wrap="square">
            <a:spAutoFit/>
          </a:bodyPr>
          <a:lstStyle/>
          <a:p>
            <a:r>
              <a:rPr lang="en-US" dirty="0"/>
              <a:t>Core levers:</a:t>
            </a:r>
          </a:p>
          <a:p>
            <a:r>
              <a:rPr lang="en-US" dirty="0"/>
              <a:t>Self-leadership</a:t>
            </a:r>
          </a:p>
          <a:p>
            <a:r>
              <a:rPr lang="en-US" dirty="0"/>
              <a:t>Communication</a:t>
            </a:r>
          </a:p>
          <a:p>
            <a:r>
              <a:rPr lang="en-US" dirty="0"/>
              <a:t>Strategy</a:t>
            </a:r>
          </a:p>
        </p:txBody>
      </p:sp>
      <p:sp>
        <p:nvSpPr>
          <p:cNvPr id="29" name="TextBox 28">
            <a:extLst>
              <a:ext uri="{FF2B5EF4-FFF2-40B4-BE49-F238E27FC236}">
                <a16:creationId xmlns:a16="http://schemas.microsoft.com/office/drawing/2014/main" id="{748FE998-8F71-7956-9457-2772DB83CAEB}"/>
              </a:ext>
            </a:extLst>
          </p:cNvPr>
          <p:cNvSpPr txBox="1"/>
          <p:nvPr/>
        </p:nvSpPr>
        <p:spPr>
          <a:xfrm>
            <a:off x="838200" y="1846446"/>
            <a:ext cx="3317642" cy="923330"/>
          </a:xfrm>
          <a:prstGeom prst="rect">
            <a:avLst/>
          </a:prstGeom>
          <a:noFill/>
          <a:ln w="38100">
            <a:solidFill>
              <a:schemeClr val="accent1"/>
            </a:solidFill>
          </a:ln>
        </p:spPr>
        <p:txBody>
          <a:bodyPr wrap="square">
            <a:spAutoFit/>
          </a:bodyPr>
          <a:lstStyle/>
          <a:p>
            <a:pPr algn="ctr"/>
            <a:r>
              <a:rPr lang="en-US" dirty="0"/>
              <a:t>Commitment = Trust x Convincement</a:t>
            </a:r>
            <a:br>
              <a:rPr lang="en-US" dirty="0"/>
            </a:br>
            <a:r>
              <a:rPr lang="en-US" dirty="0"/>
              <a:t>(of objective/ task)</a:t>
            </a:r>
          </a:p>
        </p:txBody>
      </p:sp>
    </p:spTree>
    <p:extLst>
      <p:ext uri="{BB962C8B-B14F-4D97-AF65-F5344CB8AC3E}">
        <p14:creationId xmlns:p14="http://schemas.microsoft.com/office/powerpoint/2010/main" val="192048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FC7B-CEC6-4D4F-CA77-71A6AC01BD4D}"/>
              </a:ext>
            </a:extLst>
          </p:cNvPr>
          <p:cNvSpPr>
            <a:spLocks noGrp="1"/>
          </p:cNvSpPr>
          <p:nvPr>
            <p:ph type="title"/>
          </p:nvPr>
        </p:nvSpPr>
        <p:spPr/>
        <p:txBody>
          <a:bodyPr/>
          <a:lstStyle/>
          <a:p>
            <a:r>
              <a:rPr lang="en-US" dirty="0"/>
              <a:t>Leadership DNA</a:t>
            </a:r>
          </a:p>
        </p:txBody>
      </p:sp>
      <p:sp>
        <p:nvSpPr>
          <p:cNvPr id="3" name="Content Placeholder 2">
            <a:extLst>
              <a:ext uri="{FF2B5EF4-FFF2-40B4-BE49-F238E27FC236}">
                <a16:creationId xmlns:a16="http://schemas.microsoft.com/office/drawing/2014/main" id="{45F12395-FAB7-454D-418A-7B74D59C371D}"/>
              </a:ext>
            </a:extLst>
          </p:cNvPr>
          <p:cNvSpPr>
            <a:spLocks noGrp="1"/>
          </p:cNvSpPr>
          <p:nvPr>
            <p:ph idx="1"/>
          </p:nvPr>
        </p:nvSpPr>
        <p:spPr/>
        <p:txBody>
          <a:bodyPr>
            <a:normAutofit fontScale="92500" lnSpcReduction="10000"/>
          </a:bodyPr>
          <a:lstStyle/>
          <a:p>
            <a:r>
              <a:rPr lang="en-US" dirty="0"/>
              <a:t>Personal values (e.g. hope, excellence, commitment)</a:t>
            </a:r>
            <a:br>
              <a:rPr lang="en-US" dirty="0"/>
            </a:br>
            <a:r>
              <a:rPr lang="en-US" dirty="0"/>
              <a:t>Method to identify them: who are the role models that have influenced you throughout your life? What are the values associated with them? Which ones of these values have to you transferred into your life?</a:t>
            </a:r>
          </a:p>
          <a:p>
            <a:r>
              <a:rPr lang="en-US" dirty="0"/>
              <a:t>Strengths/Weaknesses</a:t>
            </a:r>
            <a:br>
              <a:rPr lang="en-US" dirty="0"/>
            </a:br>
            <a:r>
              <a:rPr lang="en-US" dirty="0"/>
              <a:t>Method to identify them: strengths seen by you, colleagues, friends/family, when do I inspire others?</a:t>
            </a:r>
          </a:p>
          <a:p>
            <a:r>
              <a:rPr lang="en-US" dirty="0"/>
              <a:t>Roles</a:t>
            </a:r>
            <a:br>
              <a:rPr lang="en-US" dirty="0"/>
            </a:br>
            <a:r>
              <a:rPr lang="en-US" dirty="0"/>
              <a:t>Coach, delegator, trainer, decision-maker, role model, mentor, visionary, problem solver, “Macher”, cheerleader, listener, communicator, manager, innovator, networker, supervisor, conflict manager, organizer, strategist, motivator, adaptor, influencer, goal setter, executive</a:t>
            </a:r>
          </a:p>
          <a:p>
            <a:r>
              <a:rPr lang="en-US" dirty="0"/>
              <a:t>Vision/ big picture</a:t>
            </a:r>
          </a:p>
        </p:txBody>
      </p:sp>
      <p:sp>
        <p:nvSpPr>
          <p:cNvPr id="4" name="Slide Number Placeholder 3">
            <a:extLst>
              <a:ext uri="{FF2B5EF4-FFF2-40B4-BE49-F238E27FC236}">
                <a16:creationId xmlns:a16="http://schemas.microsoft.com/office/drawing/2014/main" id="{DAFAA701-9760-DA1A-F46A-8E1512BD3F74}"/>
              </a:ext>
            </a:extLst>
          </p:cNvPr>
          <p:cNvSpPr>
            <a:spLocks noGrp="1"/>
          </p:cNvSpPr>
          <p:nvPr>
            <p:ph type="sldNum" sz="quarter" idx="12"/>
          </p:nvPr>
        </p:nvSpPr>
        <p:spPr/>
        <p:txBody>
          <a:bodyPr/>
          <a:lstStyle/>
          <a:p>
            <a:pPr algn="l"/>
            <a:fld id="{11CDFDCC-1F45-4E80-8B17-15DA0BDDC059}" type="slidenum">
              <a:rPr lang="en-US" smtClean="0"/>
              <a:pPr algn="l"/>
              <a:t>9</a:t>
            </a:fld>
            <a:endParaRPr lang="en-US" dirty="0"/>
          </a:p>
        </p:txBody>
      </p:sp>
    </p:spTree>
    <p:extLst>
      <p:ext uri="{BB962C8B-B14F-4D97-AF65-F5344CB8AC3E}">
        <p14:creationId xmlns:p14="http://schemas.microsoft.com/office/powerpoint/2010/main" val="2487218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voluni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OLUNIStemplate" id="{BFCB2D4E-61CE-4F36-B85B-84E1413D50E2}" vid="{B26D7402-840A-482E-9D10-CD3A92E61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EVOLUNIStemplate</Template>
  <TotalTime>2057</TotalTime>
  <Words>1859</Words>
  <Application>Microsoft Macintosh PowerPoint</Application>
  <PresentationFormat>Widescreen</PresentationFormat>
  <Paragraphs>293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Open Sans</vt:lpstr>
      <vt:lpstr>Office Theme</vt:lpstr>
      <vt:lpstr>Leadership in Medical Device Engineering</vt:lpstr>
      <vt:lpstr>Leadership Styles</vt:lpstr>
      <vt:lpstr>Tricks and Tools</vt:lpstr>
      <vt:lpstr>Teams</vt:lpstr>
      <vt:lpstr>Teams</vt:lpstr>
      <vt:lpstr>Teams</vt:lpstr>
      <vt:lpstr>The 4 Pillars of Credibility</vt:lpstr>
      <vt:lpstr>Scope of Leadership Tasks</vt:lpstr>
      <vt:lpstr>Leadership DNA</vt:lpstr>
      <vt:lpstr>Roles and Communication</vt:lpstr>
      <vt:lpstr>Disciplinary vs. Networking Aspects</vt:lpstr>
      <vt:lpstr>Stakeholder Expectations</vt:lpstr>
      <vt:lpstr>Tricks and Tools</vt:lpstr>
      <vt:lpstr>Stakeholder Management</vt:lpstr>
      <vt:lpstr>Tricks and Tools</vt:lpstr>
      <vt:lpstr>Conflict Management</vt:lpstr>
      <vt:lpstr>Tricks and Tools</vt:lpstr>
      <vt:lpstr>Meetings</vt:lpstr>
      <vt:lpstr>Meetings</vt:lpstr>
      <vt:lpstr>Spiral of Success</vt:lpstr>
      <vt:lpstr>Problem Solving through Alternatives</vt:lpstr>
      <vt:lpstr>Delegating</vt:lpstr>
      <vt:lpstr>Delegating</vt:lpstr>
      <vt:lpstr>Chemicals</vt:lpstr>
      <vt:lpstr>Culture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Walther Schulze</dc:creator>
  <cp:lastModifiedBy>Walther Schulze</cp:lastModifiedBy>
  <cp:revision>211</cp:revision>
  <dcterms:created xsi:type="dcterms:W3CDTF">2019-10-23T21:53:36Z</dcterms:created>
  <dcterms:modified xsi:type="dcterms:W3CDTF">2024-06-20T08:26:11Z</dcterms:modified>
</cp:coreProperties>
</file>