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6" r:id="rId4"/>
    <p:sldId id="280" r:id="rId5"/>
    <p:sldId id="279" r:id="rId6"/>
    <p:sldId id="257" r:id="rId7"/>
    <p:sldId id="259" r:id="rId8"/>
    <p:sldId id="277" r:id="rId9"/>
    <p:sldId id="263" r:id="rId10"/>
    <p:sldId id="278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998FC-F602-47F0-8501-5582C0C59790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7FB7-DC3F-4E59-812D-1B1DC42AA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3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651654" y="1368384"/>
            <a:ext cx="7105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S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ystem 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rogramming</a:t>
            </a:r>
          </a:p>
          <a:p>
            <a:pPr algn="r"/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T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eam 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6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roject</a:t>
            </a:r>
            <a:endParaRPr lang="ko-KR" altLang="en-US" sz="6000" b="1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ea typeface="나눔스퀘어 ExtraBold" panose="020B0600000101010101" pitchFamily="50" charset="-127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891666"/>
            <a:ext cx="1500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6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355043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6801067" y="1742196"/>
            <a:ext cx="3499200" cy="3960000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사용자 친밀 인터페이스</a:t>
              </a:r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1806803" y="1742196"/>
            <a:ext cx="3498441" cy="3960000"/>
            <a:chOff x="7838706" y="1781185"/>
            <a:chExt cx="2765052" cy="396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프로세스 리스트 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수직 스크롤</a:t>
              </a:r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03051" y="86343"/>
            <a:ext cx="51908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ajor </a:t>
            </a:r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F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unctionalities</a:t>
            </a:r>
            <a:endParaRPr lang="ko-KR" altLang="en-US" sz="45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3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3913" y="160609"/>
            <a:ext cx="28296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ilestone</a:t>
            </a:r>
            <a:endParaRPr lang="ko-KR" altLang="en-US" sz="50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2" y="1770722"/>
            <a:ext cx="10376098" cy="39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222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T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eam </a:t>
            </a:r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ember</a:t>
            </a:r>
            <a:endParaRPr lang="ko-KR" altLang="en-US" sz="50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27760" y="1713635"/>
            <a:ext cx="2520000" cy="2520000"/>
            <a:chOff x="1432560" y="1713635"/>
            <a:chExt cx="2520000" cy="2520000"/>
          </a:xfrm>
        </p:grpSpPr>
        <p:sp>
          <p:nvSpPr>
            <p:cNvPr id="5" name="타원 4"/>
            <p:cNvSpPr/>
            <p:nvPr/>
          </p:nvSpPr>
          <p:spPr>
            <a:xfrm>
              <a:off x="1432560" y="1713635"/>
              <a:ext cx="25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474349" y="1767635"/>
              <a:ext cx="2412000" cy="24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522560" y="1803635"/>
              <a:ext cx="2340000" cy="234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916350" y="1623635"/>
            <a:ext cx="2520000" cy="2520000"/>
            <a:chOff x="1432560" y="1713635"/>
            <a:chExt cx="2520000" cy="2520000"/>
          </a:xfrm>
        </p:grpSpPr>
        <p:sp>
          <p:nvSpPr>
            <p:cNvPr id="23" name="타원 22"/>
            <p:cNvSpPr/>
            <p:nvPr/>
          </p:nvSpPr>
          <p:spPr>
            <a:xfrm>
              <a:off x="1432560" y="1713635"/>
              <a:ext cx="25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474349" y="1767635"/>
              <a:ext cx="2412000" cy="24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522560" y="1803635"/>
              <a:ext cx="2340000" cy="2340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22055" y="1713635"/>
            <a:ext cx="2520000" cy="2520000"/>
            <a:chOff x="1432560" y="1713635"/>
            <a:chExt cx="2520000" cy="2520000"/>
          </a:xfrm>
        </p:grpSpPr>
        <p:sp>
          <p:nvSpPr>
            <p:cNvPr id="27" name="타원 26"/>
            <p:cNvSpPr/>
            <p:nvPr/>
          </p:nvSpPr>
          <p:spPr>
            <a:xfrm>
              <a:off x="1432560" y="1713635"/>
              <a:ext cx="25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474349" y="1767635"/>
              <a:ext cx="2412000" cy="24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522560" y="1803635"/>
              <a:ext cx="2340000" cy="23400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99880" y="5038502"/>
            <a:ext cx="203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컴퓨터학부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ea typeface="휴먼엑스포" panose="02030504000101010101" pitchFamily="18" charset="-127"/>
              <a:cs typeface="Segoe UI Semibold" panose="020B0702040204020203" pitchFamily="34" charset="0"/>
            </a:endParaRPr>
          </a:p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2017118012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예진화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51280" y="4467695"/>
            <a:ext cx="1930641" cy="47898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PPT, Develop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04523" y="4482806"/>
            <a:ext cx="1930641" cy="47898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Leader, Develop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11029" y="4467694"/>
            <a:ext cx="1930641" cy="47898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UI, Develop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64905" y="5038502"/>
            <a:ext cx="203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컴퓨터학부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ea typeface="휴먼엑스포" panose="02030504000101010101" pitchFamily="18" charset="-127"/>
              <a:cs typeface="Segoe UI Semibold" panose="020B0702040204020203" pitchFamily="34" charset="0"/>
            </a:endParaRPr>
          </a:p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cs typeface="Segoe UI Semibold" panose="020B0702040204020203" pitchFamily="34" charset="0"/>
              </a:rPr>
              <a:t>2013049101 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황인승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08230" y="5038502"/>
            <a:ext cx="203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영문학과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ea typeface="휴먼엑스포" panose="02030504000101010101" pitchFamily="18" charset="-127"/>
              <a:cs typeface="Segoe UI Semibold" panose="020B0702040204020203" pitchFamily="34" charset="0"/>
            </a:endParaRPr>
          </a:p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ea typeface="나눔바른펜" panose="020B0503000000000000" pitchFamily="50" charset="-127"/>
                <a:cs typeface="Segoe UI Semibold" panose="020B0702040204020203" pitchFamily="34" charset="0"/>
              </a:rPr>
              <a:t>2013002085 </a:t>
            </a: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ea typeface="휴먼엑스포" panose="02030504000101010101" pitchFamily="18" charset="-127"/>
                <a:cs typeface="Segoe UI Semibold" panose="020B0702040204020203" pitchFamily="34" charset="0"/>
              </a:rPr>
              <a:t>최기락</a:t>
            </a:r>
          </a:p>
        </p:txBody>
      </p:sp>
    </p:spTree>
    <p:extLst>
      <p:ext uri="{BB962C8B-B14F-4D97-AF65-F5344CB8AC3E}">
        <p14:creationId xmlns:p14="http://schemas.microsoft.com/office/powerpoint/2010/main" val="29790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06425" y="166875"/>
            <a:ext cx="578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roblem </a:t>
            </a:r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D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escription</a:t>
            </a:r>
            <a:endParaRPr lang="ko-KR" altLang="en-US" sz="50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575" y="1396797"/>
            <a:ext cx="11287157" cy="5093338"/>
            <a:chOff x="464575" y="1244397"/>
            <a:chExt cx="11287157" cy="50933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F1B193-90D8-454D-8667-BE2465F678E7}"/>
                </a:ext>
              </a:extLst>
            </p:cNvPr>
            <p:cNvGrpSpPr/>
            <p:nvPr/>
          </p:nvGrpSpPr>
          <p:grpSpPr>
            <a:xfrm>
              <a:off x="464575" y="1244397"/>
              <a:ext cx="11287157" cy="5093338"/>
              <a:chOff x="743926" y="1611292"/>
              <a:chExt cx="7251032" cy="4757973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F8F5B9D-DFF2-41C1-91CF-65635D89D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6" y="1744642"/>
                <a:ext cx="7251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74D6ADC-9C1A-4F2D-846F-1E307A8DD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6" y="6164242"/>
                <a:ext cx="7251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EEEC8C-1E25-4453-8C37-E4B302697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50" y="1611292"/>
                <a:ext cx="0" cy="4757973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3EFF5E4-3733-4751-B03E-8F7FB3AA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4500" y="1611292"/>
                <a:ext cx="0" cy="4757973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553257C-579B-4ADC-8CA1-2149DC355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958" y="4648200"/>
                <a:ext cx="0" cy="1721065"/>
              </a:xfrm>
              <a:prstGeom prst="line">
                <a:avLst/>
              </a:prstGeom>
              <a:ln w="76200">
                <a:prstDash val="lgDashDotDot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B703390-C68B-4520-8871-801CBAEB476A}"/>
                  </a:ext>
                </a:extLst>
              </p:cNvPr>
              <p:cNvSpPr/>
              <p:nvPr/>
            </p:nvSpPr>
            <p:spPr>
              <a:xfrm>
                <a:off x="7742500" y="16916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CAC5E28-DAB8-4075-8C23-5D8D7FA8E68D}"/>
                  </a:ext>
                </a:extLst>
              </p:cNvPr>
              <p:cNvSpPr/>
              <p:nvPr/>
            </p:nvSpPr>
            <p:spPr>
              <a:xfrm>
                <a:off x="845350" y="61197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98425" y="1489648"/>
              <a:ext cx="9935528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Proc 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파일시스템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(</a:t>
              </a:r>
              <a:r>
                <a:rPr lang="en-US" altLang="ko-KR" sz="2500" dirty="0" err="1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procfs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)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을 이용하여 </a:t>
              </a:r>
              <a:r>
                <a:rPr lang="ko-KR" altLang="en-US" sz="2500" dirty="0" err="1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리눅스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 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top/</a:t>
              </a:r>
              <a:r>
                <a:rPr lang="en-US" altLang="ko-KR" sz="2500" dirty="0" err="1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htop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bold" panose="020B0702040204020203" pitchFamily="34" charset="0"/>
                </a:rPr>
                <a:t> 명령어를 구현</a:t>
              </a:r>
              <a:endParaRPr lang="en-US" altLang="ko-KR" sz="2500" dirty="0">
                <a:solidFill>
                  <a:schemeClr val="accent1">
                    <a:lumMod val="50000"/>
                  </a:schemeClr>
                </a:solidFill>
                <a:cs typeface="Segoe UI Semibold" panose="020B07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25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「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시스템 콜 및 라이브러리 예</a:t>
              </a:r>
              <a:r>
                <a:rPr lang="ko-KR" altLang="en-US" sz="2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」</a:t>
              </a:r>
              <a:endParaRPr lang="en-US" altLang="ko-KR" sz="2500" b="1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“</a:t>
              </a:r>
              <a:r>
                <a:rPr lang="en-US" altLang="ko-KR" sz="2500" dirty="0" err="1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Procfd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 = open(/proc/</a:t>
              </a:r>
              <a:r>
                <a:rPr lang="en-US" altLang="ko-KR" sz="2500" dirty="0" err="1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type_pid_here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/</a:t>
              </a:r>
              <a:r>
                <a:rPr lang="en-US" altLang="ko-KR" sz="2500" dirty="0" err="1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status,O_RDONLY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);”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(open, read, close 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등의 시스템 콜을 통해 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proc</a:t>
              </a:r>
              <a:r>
                <a:rPr lang="ko-KR" altLang="en-US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파일 시스템에 접근하여 관련 정보들을 사용자에게 친근한 인터페이스로 디스플레이 해주는 프로그램</a:t>
              </a:r>
              <a:r>
                <a:rPr lang="en-US" altLang="ko-KR" sz="25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)</a:t>
              </a:r>
              <a:endParaRPr lang="ko-KR" altLang="en-US" sz="25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4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06425" y="166875"/>
            <a:ext cx="578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roblem </a:t>
            </a:r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D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escription</a:t>
            </a:r>
            <a:endParaRPr lang="ko-KR" altLang="en-US" sz="50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575" y="1396797"/>
            <a:ext cx="11287157" cy="5093338"/>
            <a:chOff x="464575" y="1244397"/>
            <a:chExt cx="11287157" cy="50933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F1B193-90D8-454D-8667-BE2465F678E7}"/>
                </a:ext>
              </a:extLst>
            </p:cNvPr>
            <p:cNvGrpSpPr/>
            <p:nvPr/>
          </p:nvGrpSpPr>
          <p:grpSpPr>
            <a:xfrm>
              <a:off x="464575" y="1244397"/>
              <a:ext cx="11287157" cy="5093338"/>
              <a:chOff x="743926" y="1611292"/>
              <a:chExt cx="7251032" cy="4757973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F8F5B9D-DFF2-41C1-91CF-65635D89D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6" y="1744642"/>
                <a:ext cx="7251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74D6ADC-9C1A-4F2D-846F-1E307A8DD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6" y="6164242"/>
                <a:ext cx="7251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EEEC8C-1E25-4453-8C37-E4B302697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50" y="1611292"/>
                <a:ext cx="0" cy="4757973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3EFF5E4-3733-4751-B03E-8F7FB3AA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4500" y="1611292"/>
                <a:ext cx="0" cy="4757973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553257C-579B-4ADC-8CA1-2149DC355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958" y="4648200"/>
                <a:ext cx="0" cy="1721065"/>
              </a:xfrm>
              <a:prstGeom prst="line">
                <a:avLst/>
              </a:prstGeom>
              <a:ln w="76200">
                <a:prstDash val="lgDashDotDot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B703390-C68B-4520-8871-801CBAEB476A}"/>
                  </a:ext>
                </a:extLst>
              </p:cNvPr>
              <p:cNvSpPr/>
              <p:nvPr/>
            </p:nvSpPr>
            <p:spPr>
              <a:xfrm>
                <a:off x="7742500" y="16916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CAC5E28-DAB8-4075-8C23-5D8D7FA8E68D}"/>
                  </a:ext>
                </a:extLst>
              </p:cNvPr>
              <p:cNvSpPr/>
              <p:nvPr/>
            </p:nvSpPr>
            <p:spPr>
              <a:xfrm>
                <a:off x="845350" y="61197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98425" y="1489648"/>
              <a:ext cx="9935528" cy="384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「시스템 콜」</a:t>
              </a:r>
              <a:endParaRPr lang="en-US" altLang="ko-KR" sz="2500" b="1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- open :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제공할 프로그램 정보가 담긴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(/proc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디렉토리의 파일들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)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을 </a:t>
              </a:r>
              <a:r>
                <a:rPr lang="ko-KR" altLang="en-US" sz="2000" dirty="0" err="1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읽어옴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- </a:t>
              </a:r>
              <a:r>
                <a:rPr lang="en-US" altLang="ko-KR" sz="2000" b="1" dirty="0" err="1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fclose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 :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open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한 파일들을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close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하여 메모리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leak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을 최소화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- read :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open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한 파일들의 정보를 읽음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- </a:t>
              </a:r>
              <a:r>
                <a:rPr lang="en-US" altLang="ko-KR" sz="2000" b="1" dirty="0" err="1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settimer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 :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ITIMER_REAL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을 원하는 프로세스 갱신 시간으로 변경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- signal :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SIGARLM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시그널을 받을 때 마다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read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로 읽은 정보를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curses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패키지를 이용해 화면에 송출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- write :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추가 기능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snapshot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기능을 추가하여 현재 정보를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text </a:t>
              </a:r>
              <a:r>
                <a:rPr lang="ko-KR" altLang="en-US" sz="2000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파일로 저장하는 역할</a:t>
              </a:r>
              <a:endParaRPr lang="en-US" altLang="ko-KR" sz="20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06425" y="166875"/>
            <a:ext cx="578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roblem </a:t>
            </a:r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D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escription</a:t>
            </a:r>
            <a:endParaRPr lang="ko-KR" altLang="en-US" sz="50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575" y="1396797"/>
            <a:ext cx="11287157" cy="5570179"/>
            <a:chOff x="464575" y="1244397"/>
            <a:chExt cx="11287157" cy="557017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F1B193-90D8-454D-8667-BE2465F678E7}"/>
                </a:ext>
              </a:extLst>
            </p:cNvPr>
            <p:cNvGrpSpPr/>
            <p:nvPr/>
          </p:nvGrpSpPr>
          <p:grpSpPr>
            <a:xfrm>
              <a:off x="464575" y="1244397"/>
              <a:ext cx="11287157" cy="5093338"/>
              <a:chOff x="743926" y="1611292"/>
              <a:chExt cx="7251032" cy="4757973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1F8F5B9D-DFF2-41C1-91CF-65635D89D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6" y="1744642"/>
                <a:ext cx="7251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74D6ADC-9C1A-4F2D-846F-1E307A8DD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26" y="6164242"/>
                <a:ext cx="7251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EEEC8C-1E25-4453-8C37-E4B302697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50" y="1611292"/>
                <a:ext cx="0" cy="4757973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3EFF5E4-3733-4751-B03E-8F7FB3AA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4500" y="1611292"/>
                <a:ext cx="0" cy="4757973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553257C-579B-4ADC-8CA1-2149DC355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958" y="4648200"/>
                <a:ext cx="0" cy="1721065"/>
              </a:xfrm>
              <a:prstGeom prst="line">
                <a:avLst/>
              </a:prstGeom>
              <a:ln w="76200">
                <a:prstDash val="lgDashDotDot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B703390-C68B-4520-8871-801CBAEB476A}"/>
                  </a:ext>
                </a:extLst>
              </p:cNvPr>
              <p:cNvSpPr/>
              <p:nvPr/>
            </p:nvSpPr>
            <p:spPr>
              <a:xfrm>
                <a:off x="7742500" y="16916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CAC5E28-DAB8-4075-8C23-5D8D7FA8E68D}"/>
                  </a:ext>
                </a:extLst>
              </p:cNvPr>
              <p:cNvSpPr/>
              <p:nvPr/>
            </p:nvSpPr>
            <p:spPr>
              <a:xfrm>
                <a:off x="845350" y="611976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9593" y="1328459"/>
              <a:ext cx="10460324" cy="548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Proc </a:t>
              </a:r>
              <a:r>
                <a:rPr lang="ko-KR" altLang="en-US" sz="2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파일시스템이란</a:t>
              </a:r>
              <a:r>
                <a:rPr lang="en-US" altLang="ko-KR" sz="2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유닉스 기반 </a:t>
              </a:r>
              <a:r>
                <a:rPr lang="en-US" altLang="ko-KR" sz="1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OS</a:t>
              </a:r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에서 프로세스 등 다른 시스템 정보를 계층적 파일 구조 같은 형식으로 보여주는 특별한 파일시스템</a:t>
              </a:r>
              <a:endParaRPr lang="en-US" altLang="ko-KR" sz="1500" b="1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1000" b="1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&lt;</a:t>
              </a:r>
              <a:r>
                <a:rPr lang="ko-KR" altLang="en-US" sz="1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내부 구조</a:t>
              </a:r>
              <a:r>
                <a:rPr lang="en-US" altLang="ko-KR" sz="1500" b="1" dirty="0">
                  <a:solidFill>
                    <a:schemeClr val="accent1">
                      <a:lumMod val="50000"/>
                    </a:schemeClr>
                  </a:solidFill>
                  <a:cs typeface="Segoe UI Semilight" panose="020B0402040204020203" pitchFamily="34" charset="0"/>
                </a:rPr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</a:t>
              </a:r>
              <a:r>
                <a:rPr lang="en-US" altLang="ko-KR" sz="1500" dirty="0" err="1">
                  <a:solidFill>
                    <a:schemeClr val="accent1">
                      <a:lumMod val="50000"/>
                    </a:schemeClr>
                  </a:solidFill>
                </a:rPr>
                <a:t>cmdline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프로세스를 시작한 명령어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</a:t>
              </a:r>
              <a:r>
                <a:rPr lang="en-US" altLang="ko-KR" sz="1500" dirty="0" err="1">
                  <a:solidFill>
                    <a:schemeClr val="accent1">
                      <a:lumMod val="50000"/>
                    </a:schemeClr>
                  </a:solidFill>
                </a:rPr>
                <a:t>cwd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프로세스의 현재 작업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디렉토리에대한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심볼릭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링크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/proc/PID/environ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는 프로세스에 영향을 미치는 환경 변수들의 이름과 값들을 포함한다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/proc/PID/exe,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존재하는 경우 원본 실행 파일에 대한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심볼릭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링크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</a:t>
              </a:r>
              <a:r>
                <a:rPr lang="en-US" altLang="ko-KR" sz="1500" dirty="0" err="1">
                  <a:solidFill>
                    <a:schemeClr val="accent1">
                      <a:lumMod val="50000"/>
                    </a:schemeClr>
                  </a:solidFill>
                </a:rPr>
                <a:t>fd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각 열린 파일 서술자에 대한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심볼릭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링크를 포함하는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디렉토리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</a:t>
              </a:r>
              <a:r>
                <a:rPr lang="en-US" altLang="ko-KR" sz="1500" dirty="0" err="1">
                  <a:solidFill>
                    <a:schemeClr val="accent1">
                      <a:lumMod val="50000"/>
                    </a:schemeClr>
                  </a:solidFill>
                </a:rPr>
                <a:t>fdinfo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각 열린 파일 서술자에 대한 위치와 플래그들을 서술하는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엔트리들을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포함하는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디렉토리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/proc/PID/maps,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매핑된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파일들과 블록들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힙과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스택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같은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에 대한 정보를 포함하는 텍스트 파일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/proc/PID/mem,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프로세스의 가상 메모리를 보여주는 바이너리 이미지로서 오직 </a:t>
              </a:r>
              <a:r>
                <a:rPr lang="en-US" altLang="ko-KR" sz="1500" dirty="0" err="1">
                  <a:solidFill>
                    <a:schemeClr val="accent1">
                      <a:lumMod val="50000"/>
                    </a:schemeClr>
                  </a:solidFill>
                </a:rPr>
                <a:t>ptrace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 하는 프로세스에 의해서만 접근될 수 있다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/proc/PID/root,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프로세스에 의해 보여지는 루트 경로에 대한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심볼릭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링크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프로세스가 </a:t>
              </a:r>
              <a:r>
                <a:rPr lang="en-US" altLang="ko-KR" sz="1500" dirty="0" err="1">
                  <a:solidFill>
                    <a:schemeClr val="accent1">
                      <a:lumMod val="50000"/>
                    </a:schemeClr>
                  </a:solidFill>
                </a:rPr>
                <a:t>chroot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 jail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에서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실행중이지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 않은 이상 대부분의 프로세스들에서 이것은 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에 링크된다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/proc/PID/status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는 실행 상태와 메모리 사용을 포함하는 프로세스에 대한 기본 정보들을 갖는다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/proc/PID/task, </a:t>
              </a:r>
              <a:r>
                <a:rPr lang="ko-KR" altLang="en-US" sz="1500" dirty="0">
                  <a:solidFill>
                    <a:schemeClr val="accent1">
                      <a:lumMod val="50000"/>
                    </a:schemeClr>
                  </a:solidFill>
                </a:rPr>
                <a:t>이 프로세스에 의해 시작된 작업들에 대한 하드 링크를 포함하는 </a:t>
              </a:r>
              <a:r>
                <a:rPr lang="ko-KR" altLang="en-US" sz="1500" dirty="0" err="1">
                  <a:solidFill>
                    <a:schemeClr val="accent1">
                      <a:lumMod val="50000"/>
                    </a:schemeClr>
                  </a:solidFill>
                </a:rPr>
                <a:t>디렉토리</a:t>
              </a:r>
              <a:r>
                <a:rPr lang="en-US" altLang="ko-KR" sz="15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ko-KR" altLang="en-US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500" dirty="0">
                <a:solidFill>
                  <a:schemeClr val="accent1">
                    <a:lumMod val="50000"/>
                  </a:schemeClr>
                </a:solidFill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09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66957" y="197068"/>
            <a:ext cx="16738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T</a:t>
            </a:r>
            <a:r>
              <a:rPr lang="en-US" altLang="ko-KR" sz="50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opic</a:t>
            </a:r>
            <a:endParaRPr lang="ko-KR" altLang="en-US" sz="50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66957" y="2485984"/>
            <a:ext cx="1093119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“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S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ystem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R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esource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onitoring 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5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rogram”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(top feature implementation)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ea typeface="나눔스퀘어 ExtraBold" panose="020B0600000101010101" pitchFamily="50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67141" y="227555"/>
            <a:ext cx="5200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rogram </a:t>
            </a:r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D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escription</a:t>
            </a:r>
            <a:endParaRPr lang="ko-KR" altLang="en-US" sz="45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7141" y="1424678"/>
            <a:ext cx="101951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리눅스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명령어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top/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htop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구현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과 같이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리눅스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시스템의 운용상황을 실시간으로 모니터링이 가능한 프로그램을 구현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추가적으로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Friendly Interface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인 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htop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으로 발전 시켜 나갈 예정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2055" y="3332088"/>
            <a:ext cx="7350745" cy="2959187"/>
            <a:chOff x="964224" y="3483284"/>
            <a:chExt cx="7350745" cy="295918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C4801B6-5744-4AD3-919B-32845A1D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24" y="3483284"/>
              <a:ext cx="7350745" cy="2959187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018363" y="3483284"/>
              <a:ext cx="16821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solidFill>
                    <a:schemeClr val="accent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&lt;TOP&gt;</a:t>
              </a:r>
              <a:endParaRPr lang="ko-KR" altLang="en-US" sz="25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4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67141" y="227555"/>
            <a:ext cx="52001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P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rogram </a:t>
            </a:r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D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escription</a:t>
            </a:r>
            <a:endParaRPr lang="ko-KR" altLang="en-US" sz="45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65516" y="1260460"/>
            <a:ext cx="4120000" cy="5157054"/>
            <a:chOff x="1339670" y="1260460"/>
            <a:chExt cx="4120000" cy="515705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C5806F2-617F-4AA2-9E41-61D85ECCA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670" y="1260460"/>
              <a:ext cx="4120000" cy="4680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558594" y="5940460"/>
              <a:ext cx="16821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solidFill>
                    <a:schemeClr val="accent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&lt;HTOP&gt;</a:t>
              </a:r>
              <a:endParaRPr lang="ko-KR" altLang="en-US" sz="25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05747" y="1260460"/>
            <a:ext cx="4120000" cy="5157054"/>
            <a:chOff x="6799261" y="1260460"/>
            <a:chExt cx="4120000" cy="515705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275E2A9-4E13-4340-8759-6CFC8068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261" y="1260460"/>
              <a:ext cx="4120000" cy="4680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338237" y="5940460"/>
              <a:ext cx="16821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solidFill>
                    <a:schemeClr val="accent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&lt;TOP&gt;</a:t>
              </a:r>
              <a:endParaRPr lang="ko-KR" altLang="en-US" sz="250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3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6861451" y="1781185"/>
            <a:ext cx="3499200" cy="3960000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프로세스 관리자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altLang="ko-KR" sz="1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다양한 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top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옵션 구현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Renicing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(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실행 우선순위 변경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-Kill (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시그널 전달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-p (CPU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사용률 순 정렬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-m (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메모리 사용률 순 정렬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-t(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현재 작동 순서 순 정렬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03051" y="86343"/>
            <a:ext cx="51908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M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ajor </a:t>
            </a:r>
            <a:r>
              <a:rPr lang="en-US" altLang="ko-KR" sz="4500" dirty="0">
                <a:latin typeface="Segoe UI Semibold" panose="020B0702040204020203" pitchFamily="34" charset="0"/>
                <a:ea typeface="나눔스퀘어 ExtraBold" panose="020B0600000101010101" pitchFamily="50" charset="-127"/>
                <a:cs typeface="Segoe UI Semibold" panose="020B0702040204020203" pitchFamily="34" charset="0"/>
              </a:rPr>
              <a:t>F</a:t>
            </a:r>
            <a:r>
              <a:rPr lang="en-US" altLang="ko-KR" sz="4500" dirty="0">
                <a:latin typeface="Segoe UI Light" panose="020B0502040204020203" pitchFamily="34" charset="0"/>
                <a:ea typeface="나눔스퀘어 ExtraBold" panose="020B0600000101010101" pitchFamily="50" charset="-127"/>
                <a:cs typeface="Segoe UI Light" panose="020B0502040204020203" pitchFamily="34" charset="0"/>
              </a:rPr>
              <a:t>unctionalities</a:t>
            </a:r>
            <a:endParaRPr lang="ko-KR" altLang="en-US" sz="4500" dirty="0">
              <a:latin typeface="Segoe UI Light" panose="020B0502040204020203" pitchFamily="34" charset="0"/>
              <a:ea typeface="나눔바른고딕 UltraLight" panose="00000300000000000000" pitchFamily="2" charset="-127"/>
              <a:cs typeface="Segoe UI Light" panose="020B0502040204020203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1806803" y="1742196"/>
            <a:ext cx="3498441" cy="3960000"/>
            <a:chOff x="7838706" y="1781185"/>
            <a:chExt cx="2765052" cy="396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시스템 모니터 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프로세스 </a:t>
              </a:r>
              <a:r>
                <a:rPr lang="ko-KR" altLang="en-US" b="1" dirty="0" err="1">
                  <a:solidFill>
                    <a:schemeClr val="accent1">
                      <a:lumMod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뷰어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(PID, USER, RPID etc..)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535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530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ExtraBold</vt:lpstr>
      <vt:lpstr>맑은 고딕</vt:lpstr>
      <vt:lpstr>Arial</vt:lpstr>
      <vt:lpstr>Segoe UI Light</vt:lpstr>
      <vt:lpstr>Segoe UI Semibold</vt:lpstr>
      <vt:lpstr>Segoe UI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inseungish@gmail.com</cp:lastModifiedBy>
  <cp:revision>151</cp:revision>
  <dcterms:created xsi:type="dcterms:W3CDTF">2019-04-01T11:39:14Z</dcterms:created>
  <dcterms:modified xsi:type="dcterms:W3CDTF">2019-11-10T08:11:20Z</dcterms:modified>
</cp:coreProperties>
</file>