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C6"/>
    <a:srgbClr val="F3CDBB"/>
    <a:srgbClr val="EDB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426B-888D-48D8-A49B-E2973AAA6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1FA30-3E06-4B73-B057-ADD93D4C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BC9A-2910-480B-8320-EFABAC48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C431-276B-49F0-B1F6-9176A1C8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B2EB7-2E11-4E2B-ABD9-0F0035FF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92FD-669A-4F67-AD12-477F2D96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222F5-D67E-46C8-8366-5B853B73B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F572-B30C-42C3-8FA1-CC2F32B2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E5C3D-EE9B-4B6C-9506-4E91AB73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5007-536B-446A-86BA-DACBB91E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0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0338C-73B7-4440-A14D-5B34A2781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BE1B2-5EC6-4190-BAC6-B08B90625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F061-51F2-430F-978A-781BCE4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B994-6869-4838-B26B-DB889E23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9D2A-4867-47C4-B1F5-921B55BA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7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4669-0D86-4D73-ADA1-00EEC7EE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E54C-F3A8-4F6F-9A82-A8262D7D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6B01-1226-4D65-9042-A6F146C7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A4C8-1BB5-4E85-A21B-4DED6666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3FCB-8A83-4BA2-A870-54EDA56B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00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6320-F742-4118-83EA-77AAF757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9C6FD-DB11-4087-897E-1541DB6A4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B3D1-A1A7-4E60-AE27-992A0E3C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CC4B-B143-444E-B8DE-4FCC7D3F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058B1-ABF4-4DB0-A59E-4D505936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7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2ED3-711C-46A5-A024-1D63AFE2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9816-43E2-44D2-8CD8-CAA041DD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BBF01-47DF-453B-AF74-791A6A170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805D1-A7B1-47C8-B9C0-FC837BAA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37D79-6166-4F5E-AF9E-5F6EC4B4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35F74-F626-46D6-8CED-B26455CE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2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A2F6-46DC-49A4-8C25-17AA2352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188B9-12D4-485A-9B79-89FA72E6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8B0C3-4908-46CB-82BA-FD8C53795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B778A-68BD-4C56-92BB-DE9DFE4D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C39AC-6103-40FD-A2D3-9AF53F814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E0310-5FDA-41E5-BBF4-E7B42D46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7276B-D402-44DC-B5E6-1FE11E49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12021-15E7-4585-A357-A3B3B746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7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315E-6CFD-4CD4-9CF0-A3F9E00F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898D5-8E58-41FC-B060-17973878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841E6-19AD-457E-B6CE-8A591CFF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15813-9832-4280-BC1F-B00BD227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64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676F2-5DF9-4BCB-A97D-1301F276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5269D-BA7D-48B0-A273-66F93927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CE0B5-0A9C-4982-817D-7E8A3E4F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4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FFCF-97DE-4794-B965-D854B1DC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913-9D64-417E-B901-9367C621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2ECE5-8CA2-4032-A892-4CEDA40F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B347A-FEC3-4E23-92F8-97DEB178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1C11-7652-4676-A39C-2C9858CE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46884-9A51-4A09-AAE4-37F429E2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4A53-2BD1-43EE-8724-2B87E937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D494F-F765-47DD-8F42-D8A7CFF19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EEC88-2053-41D4-B0AA-F1E955A01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A8F82-1ABD-4681-A3E1-6BCBB678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61B05-FEE9-4646-A640-8ABFBA6B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C929C-2D41-4D58-8097-20FA2C01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5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BD5C5-4C66-47D3-BFF7-DC672B76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31836-24C9-426D-806E-60AF32D4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31C7-EA70-4B87-8D8F-9086B1FAB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9222-A723-48A7-BF60-B8B9E683070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BE7B-9F23-40AA-B26E-32768A529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C452-93A3-47C3-AA87-3C9A41DA5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1341-10D0-4E7B-9459-19DEF6418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6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867B-AC89-44DE-A2C2-EC41894B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108" y="377000"/>
            <a:ext cx="7735784" cy="964911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Coronavirus and the social impacts on Great Britain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E0487-193A-4498-9440-76F0069E7932}"/>
              </a:ext>
            </a:extLst>
          </p:cNvPr>
          <p:cNvSpPr txBox="1"/>
          <p:nvPr/>
        </p:nvSpPr>
        <p:spPr>
          <a:xfrm>
            <a:off x="4432467" y="1080301"/>
            <a:ext cx="3327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Opinions and Lifestyle Survey, Great Britain</a:t>
            </a:r>
          </a:p>
          <a:p>
            <a:pPr algn="ctr"/>
            <a:r>
              <a:rPr lang="en-GB" sz="1400" dirty="0"/>
              <a:t>22 December to 3</a:t>
            </a:r>
            <a:r>
              <a:rPr lang="en-GB" sz="1400" baseline="30000" dirty="0"/>
              <a:t>rd</a:t>
            </a:r>
            <a:r>
              <a:rPr lang="en-GB" sz="1400" dirty="0"/>
              <a:t> January 2021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3D769C-BA85-4F6F-8781-EA45914B07D5}"/>
              </a:ext>
            </a:extLst>
          </p:cNvPr>
          <p:cNvSpPr/>
          <p:nvPr/>
        </p:nvSpPr>
        <p:spPr>
          <a:xfrm>
            <a:off x="1260268" y="1727117"/>
            <a:ext cx="2432957" cy="2369870"/>
          </a:xfrm>
          <a:prstGeom prst="ellipse">
            <a:avLst/>
          </a:prstGeom>
          <a:solidFill>
            <a:srgbClr val="ED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GB" dirty="0">
                <a:solidFill>
                  <a:schemeClr val="tx1"/>
                </a:solidFill>
              </a:rPr>
              <a:t>{{ </a:t>
            </a:r>
            <a:r>
              <a:rPr lang="en-GB" dirty="0" err="1">
                <a:solidFill>
                  <a:schemeClr val="tx1"/>
                </a:solidFill>
              </a:rPr>
              <a:t>PctAvoidedContact</a:t>
            </a:r>
            <a:r>
              <a:rPr lang="en-GB" dirty="0">
                <a:solidFill>
                  <a:schemeClr val="tx1"/>
                </a:solidFill>
              </a:rPr>
              <a:t> }}%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of adults reported avoiding physical contact when outside their home</a:t>
            </a:r>
          </a:p>
        </p:txBody>
      </p:sp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C363BC14-5051-4306-B623-56220656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606" y="1439257"/>
            <a:ext cx="620486" cy="620486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447665C8-2A1E-4C0E-905F-1A7955B89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6046" y="1439257"/>
            <a:ext cx="620486" cy="620486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A818CC24-AB62-4C6C-B08B-5D43F106E59C}"/>
              </a:ext>
            </a:extLst>
          </p:cNvPr>
          <p:cNvSpPr/>
          <p:nvPr/>
        </p:nvSpPr>
        <p:spPr>
          <a:xfrm>
            <a:off x="1461163" y="1749500"/>
            <a:ext cx="244929" cy="9648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0ACF6-079D-454B-B4F9-08D65D20216E}"/>
              </a:ext>
            </a:extLst>
          </p:cNvPr>
          <p:cNvSpPr/>
          <p:nvPr/>
        </p:nvSpPr>
        <p:spPr>
          <a:xfrm>
            <a:off x="4143745" y="2864367"/>
            <a:ext cx="2629891" cy="2566059"/>
          </a:xfrm>
          <a:prstGeom prst="ellipse">
            <a:avLst/>
          </a:prstGeom>
          <a:solidFill>
            <a:srgbClr val="F3C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{{ </a:t>
            </a:r>
            <a:r>
              <a:rPr lang="en-GB" dirty="0" err="1">
                <a:solidFill>
                  <a:schemeClr val="tx1"/>
                </a:solidFill>
              </a:rPr>
              <a:t>PctFaceCoverings</a:t>
            </a:r>
            <a:r>
              <a:rPr lang="en-GB" dirty="0">
                <a:solidFill>
                  <a:schemeClr val="tx1"/>
                </a:solidFill>
              </a:rPr>
              <a:t> }}%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of adults reported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wearing face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coverings when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outside their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homes</a:t>
            </a:r>
          </a:p>
        </p:txBody>
      </p:sp>
      <p:pic>
        <p:nvPicPr>
          <p:cNvPr id="14" name="Graphic 13" descr="Surgical mask outline">
            <a:extLst>
              <a:ext uri="{FF2B5EF4-FFF2-40B4-BE49-F238E27FC236}">
                <a16:creationId xmlns:a16="http://schemas.microsoft.com/office/drawing/2014/main" id="{DB9A7628-5805-4C65-8A64-EF5768B17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2815" y="2804204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9CB67DD-06DD-4B87-9CA7-B0713679BE59}"/>
              </a:ext>
            </a:extLst>
          </p:cNvPr>
          <p:cNvSpPr/>
          <p:nvPr/>
        </p:nvSpPr>
        <p:spPr>
          <a:xfrm>
            <a:off x="7606929" y="2045212"/>
            <a:ext cx="3089025" cy="2799920"/>
          </a:xfrm>
          <a:prstGeom prst="ellipse">
            <a:avLst/>
          </a:prstGeom>
          <a:solidFill>
            <a:srgbClr val="F5F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{{</a:t>
            </a:r>
            <a:r>
              <a:rPr lang="en-GB" dirty="0" err="1">
                <a:solidFill>
                  <a:schemeClr val="tx1"/>
                </a:solidFill>
              </a:rPr>
              <a:t>PctWashingHands</a:t>
            </a:r>
            <a:r>
              <a:rPr lang="en-GB">
                <a:solidFill>
                  <a:schemeClr val="tx1"/>
                </a:solidFill>
              </a:rPr>
              <a:t>}}% 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reported washing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their hands with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soap and water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straight after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returning from a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public place</a:t>
            </a:r>
          </a:p>
        </p:txBody>
      </p:sp>
      <p:pic>
        <p:nvPicPr>
          <p:cNvPr id="17" name="Graphic 16" descr="Sign language outline">
            <a:extLst>
              <a:ext uri="{FF2B5EF4-FFF2-40B4-BE49-F238E27FC236}">
                <a16:creationId xmlns:a16="http://schemas.microsoft.com/office/drawing/2014/main" id="{BEFAC856-0227-46BA-BDE4-62393DB784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7906" y="1727117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4024A9-17DD-4271-B746-7F470D59E8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68" y="5819775"/>
            <a:ext cx="2009775" cy="10382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21E5FB-5276-476C-A39D-AF2C2F32CB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5166" y="6098231"/>
            <a:ext cx="3957451" cy="4813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D7F362-2DBA-4AA2-B974-9E97E9ECA344}"/>
              </a:ext>
            </a:extLst>
          </p:cNvPr>
          <p:cNvSpPr txBox="1"/>
          <p:nvPr/>
        </p:nvSpPr>
        <p:spPr>
          <a:xfrm>
            <a:off x="2228108" y="6015721"/>
            <a:ext cx="537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Opinions and Lifestyle Survey, Office for National Statistics. </a:t>
            </a:r>
          </a:p>
          <a:p>
            <a:r>
              <a:rPr lang="en-GB" sz="900" dirty="0"/>
              <a:t>Further details on data sources can be found here: </a:t>
            </a:r>
          </a:p>
          <a:p>
            <a:r>
              <a:rPr lang="en-GB" sz="900" dirty="0"/>
              <a:t>https://www.gov.uk/government/collections/slides-and-datasets-to-accompany-coronavirus-press-conferences</a:t>
            </a:r>
          </a:p>
        </p:txBody>
      </p:sp>
    </p:spTree>
    <p:extLst>
      <p:ext uri="{BB962C8B-B14F-4D97-AF65-F5344CB8AC3E}">
        <p14:creationId xmlns:p14="http://schemas.microsoft.com/office/powerpoint/2010/main" val="239687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Coronavirus and the social impacts on Great Britain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Brown</dc:creator>
  <cp:lastModifiedBy>Stephen Brown</cp:lastModifiedBy>
  <cp:revision>5</cp:revision>
  <dcterms:created xsi:type="dcterms:W3CDTF">2021-02-19T15:42:49Z</dcterms:created>
  <dcterms:modified xsi:type="dcterms:W3CDTF">2021-02-19T16:56:04Z</dcterms:modified>
</cp:coreProperties>
</file>