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9" r:id="rId7"/>
    <p:sldId id="282" r:id="rId8"/>
    <p:sldId id="300" r:id="rId9"/>
    <p:sldId id="272" r:id="rId10"/>
    <p:sldId id="262" r:id="rId11"/>
    <p:sldId id="276" r:id="rId12"/>
    <p:sldId id="281" r:id="rId13"/>
    <p:sldId id="280" r:id="rId14"/>
    <p:sldId id="277" r:id="rId15"/>
    <p:sldId id="278" r:id="rId16"/>
    <p:sldId id="284" r:id="rId17"/>
    <p:sldId id="291" r:id="rId18"/>
    <p:sldId id="279" r:id="rId19"/>
    <p:sldId id="285" r:id="rId20"/>
    <p:sldId id="286" r:id="rId21"/>
    <p:sldId id="293" r:id="rId22"/>
    <p:sldId id="288" r:id="rId23"/>
    <p:sldId id="292" r:id="rId24"/>
    <p:sldId id="299" r:id="rId25"/>
    <p:sldId id="267" r:id="rId26"/>
    <p:sldId id="294" r:id="rId27"/>
    <p:sldId id="289" r:id="rId28"/>
    <p:sldId id="296" r:id="rId29"/>
    <p:sldId id="295" r:id="rId30"/>
    <p:sldId id="298" r:id="rId31"/>
    <p:sldId id="301" r:id="rId32"/>
    <p:sldId id="287" r:id="rId33"/>
    <p:sldId id="302" r:id="rId34"/>
    <p:sldId id="303" r:id="rId35"/>
    <p:sldId id="265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0" autoAdjust="0"/>
    <p:restoredTop sz="86378" autoAdjust="0"/>
  </p:normalViewPr>
  <p:slideViewPr>
    <p:cSldViewPr snapToGrid="0">
      <p:cViewPr varScale="1">
        <p:scale>
          <a:sx n="82" d="100"/>
          <a:sy n="82" d="100"/>
        </p:scale>
        <p:origin x="-136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aney\SkyDrive\LabMeeting\CoverageForMitoGo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>
                <a:solidFill>
                  <a:sysClr val="windowText" lastClr="000000"/>
                </a:solidFill>
              </a:rPr>
              <a:t>Node</a:t>
            </a:r>
            <a:r>
              <a:rPr lang="en-US" sz="2800" b="1" baseline="0">
                <a:solidFill>
                  <a:sysClr val="windowText" lastClr="000000"/>
                </a:solidFill>
              </a:rPr>
              <a:t> counts at steps of assembly process</a:t>
            </a:r>
            <a:endParaRPr lang="en-US" sz="28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2534690078845"/>
          <c:y val="0.128900838960695"/>
          <c:w val="0.841737200631849"/>
          <c:h val="0.69264242272946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Merged!$I$2:$L$2</c:f>
              <c:numCache>
                <c:formatCode>General</c:formatCode>
                <c:ptCount val="4"/>
                <c:pt idx="0">
                  <c:v>7.701841E6</c:v>
                </c:pt>
                <c:pt idx="1">
                  <c:v>53693.0</c:v>
                </c:pt>
                <c:pt idx="2">
                  <c:v>53187.0</c:v>
                </c:pt>
                <c:pt idx="3">
                  <c:v>16620.0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Merged!$I$3:$L$3</c:f>
              <c:numCache>
                <c:formatCode>General</c:formatCode>
                <c:ptCount val="4"/>
                <c:pt idx="0">
                  <c:v>1.858798E6</c:v>
                </c:pt>
                <c:pt idx="1">
                  <c:v>19407.0</c:v>
                </c:pt>
                <c:pt idx="2">
                  <c:v>19322.0</c:v>
                </c:pt>
                <c:pt idx="3">
                  <c:v>16600.0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Merged!$I$4:$L$4</c:f>
              <c:numCache>
                <c:formatCode>General</c:formatCode>
                <c:ptCount val="4"/>
                <c:pt idx="0">
                  <c:v>1.723955E6</c:v>
                </c:pt>
                <c:pt idx="1">
                  <c:v>19867.0</c:v>
                </c:pt>
                <c:pt idx="2">
                  <c:v>19757.0</c:v>
                </c:pt>
                <c:pt idx="3">
                  <c:v>16551.0</c:v>
                </c:pt>
              </c:numCache>
            </c:numRef>
          </c:val>
          <c:smooth val="0"/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Merged!$I$5:$L$5</c:f>
              <c:numCache>
                <c:formatCode>General</c:formatCode>
                <c:ptCount val="4"/>
                <c:pt idx="0">
                  <c:v>1.999717E6</c:v>
                </c:pt>
                <c:pt idx="1">
                  <c:v>23235.0</c:v>
                </c:pt>
                <c:pt idx="2">
                  <c:v>23129.0</c:v>
                </c:pt>
                <c:pt idx="3">
                  <c:v>16613.0</c:v>
                </c:pt>
              </c:numCache>
            </c:numRef>
          </c:val>
          <c:smooth val="0"/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Merged!$I$6:$L$6</c:f>
              <c:numCache>
                <c:formatCode>General</c:formatCode>
                <c:ptCount val="4"/>
                <c:pt idx="0">
                  <c:v>1.290309E6</c:v>
                </c:pt>
                <c:pt idx="1">
                  <c:v>18002.0</c:v>
                </c:pt>
                <c:pt idx="2">
                  <c:v>17975.0</c:v>
                </c:pt>
                <c:pt idx="3">
                  <c:v>16590.0</c:v>
                </c:pt>
              </c:numCache>
            </c:numRef>
          </c:val>
          <c:smooth val="0"/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Merged!$I$7:$L$7</c:f>
              <c:numCache>
                <c:formatCode>General</c:formatCode>
                <c:ptCount val="4"/>
                <c:pt idx="0">
                  <c:v>1.567936E6</c:v>
                </c:pt>
                <c:pt idx="1">
                  <c:v>19078.0</c:v>
                </c:pt>
                <c:pt idx="2">
                  <c:v>18994.0</c:v>
                </c:pt>
                <c:pt idx="3">
                  <c:v>16574.0</c:v>
                </c:pt>
              </c:numCache>
            </c:numRef>
          </c:val>
          <c:smooth val="0"/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Merged!$I$8:$L$8</c:f>
              <c:numCache>
                <c:formatCode>General</c:formatCode>
                <c:ptCount val="4"/>
                <c:pt idx="0">
                  <c:v>1.338058E6</c:v>
                </c:pt>
                <c:pt idx="1">
                  <c:v>18367.0</c:v>
                </c:pt>
                <c:pt idx="2">
                  <c:v>18336.0</c:v>
                </c:pt>
                <c:pt idx="3">
                  <c:v>16572.0</c:v>
                </c:pt>
              </c:numCache>
            </c:numRef>
          </c:val>
          <c:smooth val="0"/>
        </c:ser>
        <c:ser>
          <c:idx val="7"/>
          <c:order val="7"/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Merged!$I$9:$L$9</c:f>
              <c:numCache>
                <c:formatCode>General</c:formatCode>
                <c:ptCount val="4"/>
                <c:pt idx="0">
                  <c:v>2.902952E6</c:v>
                </c:pt>
                <c:pt idx="1">
                  <c:v>21185.0</c:v>
                </c:pt>
                <c:pt idx="2">
                  <c:v>21042.0</c:v>
                </c:pt>
                <c:pt idx="3">
                  <c:v>16558.0</c:v>
                </c:pt>
              </c:numCache>
            </c:numRef>
          </c:val>
          <c:smooth val="0"/>
        </c:ser>
        <c:ser>
          <c:idx val="8"/>
          <c:order val="8"/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Merged!$I$10:$L$10</c:f>
              <c:numCache>
                <c:formatCode>General</c:formatCode>
                <c:ptCount val="4"/>
                <c:pt idx="0">
                  <c:v>3.83796E6</c:v>
                </c:pt>
                <c:pt idx="1">
                  <c:v>28794.0</c:v>
                </c:pt>
                <c:pt idx="2">
                  <c:v>28712.0</c:v>
                </c:pt>
                <c:pt idx="3">
                  <c:v>16552.0</c:v>
                </c:pt>
              </c:numCache>
            </c:numRef>
          </c:val>
          <c:smooth val="0"/>
        </c:ser>
        <c:ser>
          <c:idx val="9"/>
          <c:order val="9"/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Merged!$I$11:$L$11</c:f>
              <c:numCache>
                <c:formatCode>General</c:formatCode>
                <c:ptCount val="4"/>
                <c:pt idx="0">
                  <c:v>5.40514E6</c:v>
                </c:pt>
                <c:pt idx="1">
                  <c:v>19453.0</c:v>
                </c:pt>
                <c:pt idx="2">
                  <c:v>19414.0</c:v>
                </c:pt>
                <c:pt idx="3">
                  <c:v>16564.0</c:v>
                </c:pt>
              </c:numCache>
            </c:numRef>
          </c:val>
          <c:smooth val="0"/>
        </c:ser>
        <c:ser>
          <c:idx val="10"/>
          <c:order val="10"/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Merged!$I$12:$L$12</c:f>
              <c:numCache>
                <c:formatCode>General</c:formatCode>
                <c:ptCount val="4"/>
                <c:pt idx="0">
                  <c:v>1.921671E6</c:v>
                </c:pt>
                <c:pt idx="1">
                  <c:v>21452.0</c:v>
                </c:pt>
                <c:pt idx="2">
                  <c:v>21368.0</c:v>
                </c:pt>
                <c:pt idx="3">
                  <c:v>16561.0</c:v>
                </c:pt>
              </c:numCache>
            </c:numRef>
          </c:val>
          <c:smooth val="0"/>
        </c:ser>
        <c:ser>
          <c:idx val="11"/>
          <c:order val="11"/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Merged!$I$13:$L$13</c:f>
              <c:numCache>
                <c:formatCode>General</c:formatCode>
                <c:ptCount val="4"/>
                <c:pt idx="0">
                  <c:v>5.939908E6</c:v>
                </c:pt>
                <c:pt idx="1">
                  <c:v>34367.0</c:v>
                </c:pt>
                <c:pt idx="2">
                  <c:v>34211.0</c:v>
                </c:pt>
                <c:pt idx="3">
                  <c:v>16585.0</c:v>
                </c:pt>
              </c:numCache>
            </c:numRef>
          </c:val>
          <c:smooth val="0"/>
        </c:ser>
        <c:ser>
          <c:idx val="12"/>
          <c:order val="12"/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Merged!$I$14:$L$14</c:f>
              <c:numCache>
                <c:formatCode>General</c:formatCode>
                <c:ptCount val="4"/>
                <c:pt idx="0">
                  <c:v>3.695044E6</c:v>
                </c:pt>
                <c:pt idx="1">
                  <c:v>28901.0</c:v>
                </c:pt>
                <c:pt idx="2">
                  <c:v>28778.0</c:v>
                </c:pt>
                <c:pt idx="3">
                  <c:v>16550.0</c:v>
                </c:pt>
              </c:numCache>
            </c:numRef>
          </c:val>
          <c:smooth val="0"/>
        </c:ser>
        <c:ser>
          <c:idx val="13"/>
          <c:order val="13"/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Merged!$I$15:$L$15</c:f>
              <c:numCache>
                <c:formatCode>General</c:formatCode>
                <c:ptCount val="4"/>
                <c:pt idx="0">
                  <c:v>2.567852E6</c:v>
                </c:pt>
                <c:pt idx="1">
                  <c:v>20446.0</c:v>
                </c:pt>
                <c:pt idx="2">
                  <c:v>20392.0</c:v>
                </c:pt>
                <c:pt idx="3">
                  <c:v>16551.0</c:v>
                </c:pt>
              </c:numCache>
            </c:numRef>
          </c:val>
          <c:smooth val="0"/>
        </c:ser>
        <c:ser>
          <c:idx val="14"/>
          <c:order val="14"/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Merged!$I$16:$L$16</c:f>
              <c:numCache>
                <c:formatCode>General</c:formatCode>
                <c:ptCount val="4"/>
                <c:pt idx="0">
                  <c:v>1.531332E6</c:v>
                </c:pt>
                <c:pt idx="1">
                  <c:v>19099.0</c:v>
                </c:pt>
                <c:pt idx="2">
                  <c:v>19019.0</c:v>
                </c:pt>
                <c:pt idx="3">
                  <c:v>16562.0</c:v>
                </c:pt>
              </c:numCache>
            </c:numRef>
          </c:val>
          <c:smooth val="0"/>
        </c:ser>
        <c:ser>
          <c:idx val="15"/>
          <c:order val="15"/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Merged!$I$17:$L$17</c:f>
              <c:numCache>
                <c:formatCode>General</c:formatCode>
                <c:ptCount val="4"/>
                <c:pt idx="0">
                  <c:v>3.030131E6</c:v>
                </c:pt>
                <c:pt idx="1">
                  <c:v>20510.0</c:v>
                </c:pt>
                <c:pt idx="2">
                  <c:v>20354.0</c:v>
                </c:pt>
                <c:pt idx="3">
                  <c:v>16561.0</c:v>
                </c:pt>
              </c:numCache>
            </c:numRef>
          </c:val>
          <c:smooth val="0"/>
        </c:ser>
        <c:ser>
          <c:idx val="16"/>
          <c:order val="16"/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Merged!$I$18:$L$18</c:f>
              <c:numCache>
                <c:formatCode>General</c:formatCode>
                <c:ptCount val="4"/>
                <c:pt idx="0">
                  <c:v>3.295689E6</c:v>
                </c:pt>
                <c:pt idx="1">
                  <c:v>26214.0</c:v>
                </c:pt>
                <c:pt idx="2">
                  <c:v>26159.0</c:v>
                </c:pt>
                <c:pt idx="3">
                  <c:v>16562.0</c:v>
                </c:pt>
              </c:numCache>
            </c:numRef>
          </c:val>
          <c:smooth val="0"/>
        </c:ser>
        <c:ser>
          <c:idx val="17"/>
          <c:order val="17"/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Merged!$I$19:$L$19</c:f>
              <c:numCache>
                <c:formatCode>General</c:formatCode>
                <c:ptCount val="4"/>
                <c:pt idx="0">
                  <c:v>3.368336E6</c:v>
                </c:pt>
                <c:pt idx="1">
                  <c:v>21723.0</c:v>
                </c:pt>
                <c:pt idx="2">
                  <c:v>21688.0</c:v>
                </c:pt>
                <c:pt idx="3">
                  <c:v>16551.0</c:v>
                </c:pt>
              </c:numCache>
            </c:numRef>
          </c:val>
          <c:smooth val="0"/>
        </c:ser>
        <c:ser>
          <c:idx val="18"/>
          <c:order val="18"/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Merged!$I$20:$L$20</c:f>
              <c:numCache>
                <c:formatCode>General</c:formatCode>
                <c:ptCount val="4"/>
                <c:pt idx="0">
                  <c:v>797932.0</c:v>
                </c:pt>
                <c:pt idx="1">
                  <c:v>19791.0</c:v>
                </c:pt>
                <c:pt idx="2">
                  <c:v>19726.0</c:v>
                </c:pt>
                <c:pt idx="3">
                  <c:v>16668.0</c:v>
                </c:pt>
              </c:numCache>
            </c:numRef>
          </c:val>
          <c:smooth val="0"/>
        </c:ser>
        <c:ser>
          <c:idx val="19"/>
          <c:order val="19"/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Merged!$I$21:$L$21</c:f>
              <c:numCache>
                <c:formatCode>General</c:formatCode>
                <c:ptCount val="4"/>
                <c:pt idx="0">
                  <c:v>1.013724E6</c:v>
                </c:pt>
                <c:pt idx="1">
                  <c:v>19472.0</c:v>
                </c:pt>
                <c:pt idx="2">
                  <c:v>19368.0</c:v>
                </c:pt>
                <c:pt idx="3">
                  <c:v>16666.0</c:v>
                </c:pt>
              </c:numCache>
            </c:numRef>
          </c:val>
          <c:smooth val="0"/>
        </c:ser>
        <c:ser>
          <c:idx val="20"/>
          <c:order val="20"/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Merged!$I$22:$L$22</c:f>
              <c:numCache>
                <c:formatCode>General</c:formatCode>
                <c:ptCount val="4"/>
                <c:pt idx="0">
                  <c:v>631588.0</c:v>
                </c:pt>
                <c:pt idx="1">
                  <c:v>20004.0</c:v>
                </c:pt>
                <c:pt idx="2">
                  <c:v>19909.0</c:v>
                </c:pt>
                <c:pt idx="3">
                  <c:v>16616.0</c:v>
                </c:pt>
              </c:numCache>
            </c:numRef>
          </c:val>
          <c:smooth val="0"/>
        </c:ser>
        <c:ser>
          <c:idx val="21"/>
          <c:order val="21"/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Merged!$I$23:$L$23</c:f>
              <c:numCache>
                <c:formatCode>General</c:formatCode>
                <c:ptCount val="4"/>
                <c:pt idx="0">
                  <c:v>648410.0</c:v>
                </c:pt>
                <c:pt idx="1">
                  <c:v>19208.0</c:v>
                </c:pt>
                <c:pt idx="2">
                  <c:v>19150.0</c:v>
                </c:pt>
                <c:pt idx="3">
                  <c:v>16652.0</c:v>
                </c:pt>
              </c:numCache>
            </c:numRef>
          </c:val>
          <c:smooth val="0"/>
        </c:ser>
        <c:ser>
          <c:idx val="22"/>
          <c:order val="22"/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Merged!$I$24:$L$24</c:f>
              <c:numCache>
                <c:formatCode>General</c:formatCode>
                <c:ptCount val="4"/>
                <c:pt idx="0">
                  <c:v>642982.0</c:v>
                </c:pt>
                <c:pt idx="1">
                  <c:v>19786.0</c:v>
                </c:pt>
                <c:pt idx="2">
                  <c:v>19643.0</c:v>
                </c:pt>
                <c:pt idx="3">
                  <c:v>16600.0</c:v>
                </c:pt>
              </c:numCache>
            </c:numRef>
          </c:val>
          <c:smooth val="0"/>
        </c:ser>
        <c:ser>
          <c:idx val="23"/>
          <c:order val="23"/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Merged!$I$25:$L$25</c:f>
              <c:numCache>
                <c:formatCode>General</c:formatCode>
                <c:ptCount val="4"/>
                <c:pt idx="0">
                  <c:v>578348.0</c:v>
                </c:pt>
                <c:pt idx="1">
                  <c:v>19217.0</c:v>
                </c:pt>
                <c:pt idx="2">
                  <c:v>19124.0</c:v>
                </c:pt>
                <c:pt idx="3">
                  <c:v>16658.0</c:v>
                </c:pt>
              </c:numCache>
            </c:numRef>
          </c:val>
          <c:smooth val="0"/>
        </c:ser>
        <c:ser>
          <c:idx val="24"/>
          <c:order val="24"/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Merged!$I$26:$L$26</c:f>
              <c:numCache>
                <c:formatCode>General</c:formatCode>
                <c:ptCount val="4"/>
                <c:pt idx="0">
                  <c:v>3.266863E6</c:v>
                </c:pt>
                <c:pt idx="1">
                  <c:v>21126.0</c:v>
                </c:pt>
                <c:pt idx="2">
                  <c:v>20892.0</c:v>
                </c:pt>
                <c:pt idx="3">
                  <c:v>16550.0</c:v>
                </c:pt>
              </c:numCache>
            </c:numRef>
          </c:val>
          <c:smooth val="0"/>
        </c:ser>
        <c:ser>
          <c:idx val="25"/>
          <c:order val="25"/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Merged!$I$27:$L$27</c:f>
              <c:numCache>
                <c:formatCode>General</c:formatCode>
                <c:ptCount val="4"/>
                <c:pt idx="0">
                  <c:v>1.986842E6</c:v>
                </c:pt>
                <c:pt idx="1">
                  <c:v>23695.0</c:v>
                </c:pt>
                <c:pt idx="2">
                  <c:v>23596.0</c:v>
                </c:pt>
                <c:pt idx="3">
                  <c:v>16715.0</c:v>
                </c:pt>
              </c:numCache>
            </c:numRef>
          </c:val>
          <c:smooth val="0"/>
        </c:ser>
        <c:ser>
          <c:idx val="26"/>
          <c:order val="26"/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Merged!$I$28:$L$28</c:f>
              <c:numCache>
                <c:formatCode>General</c:formatCode>
                <c:ptCount val="4"/>
                <c:pt idx="0">
                  <c:v>1.080097E6</c:v>
                </c:pt>
                <c:pt idx="1">
                  <c:v>21338.0</c:v>
                </c:pt>
                <c:pt idx="2">
                  <c:v>21257.0</c:v>
                </c:pt>
                <c:pt idx="3">
                  <c:v>16633.0</c:v>
                </c:pt>
              </c:numCache>
            </c:numRef>
          </c:val>
          <c:smooth val="0"/>
        </c:ser>
        <c:ser>
          <c:idx val="27"/>
          <c:order val="27"/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Merged!$I$29:$L$29</c:f>
              <c:numCache>
                <c:formatCode>General</c:formatCode>
                <c:ptCount val="4"/>
                <c:pt idx="0">
                  <c:v>1.273825E6</c:v>
                </c:pt>
                <c:pt idx="1">
                  <c:v>20207.0</c:v>
                </c:pt>
                <c:pt idx="2">
                  <c:v>20147.0</c:v>
                </c:pt>
                <c:pt idx="3">
                  <c:v>16601.0</c:v>
                </c:pt>
              </c:numCache>
            </c:numRef>
          </c:val>
          <c:smooth val="0"/>
        </c:ser>
        <c:ser>
          <c:idx val="28"/>
          <c:order val="28"/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Merged!$I$30:$L$30</c:f>
              <c:numCache>
                <c:formatCode>General</c:formatCode>
                <c:ptCount val="4"/>
                <c:pt idx="0">
                  <c:v>2.814734E6</c:v>
                </c:pt>
                <c:pt idx="1">
                  <c:v>20662.0</c:v>
                </c:pt>
                <c:pt idx="2">
                  <c:v>20497.0</c:v>
                </c:pt>
                <c:pt idx="3">
                  <c:v>16558.0</c:v>
                </c:pt>
              </c:numCache>
            </c:numRef>
          </c:val>
          <c:smooth val="0"/>
        </c:ser>
        <c:ser>
          <c:idx val="29"/>
          <c:order val="29"/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Merged!$I$31:$L$31</c:f>
              <c:numCache>
                <c:formatCode>General</c:formatCode>
                <c:ptCount val="4"/>
                <c:pt idx="0">
                  <c:v>3.554011E6</c:v>
                </c:pt>
                <c:pt idx="1">
                  <c:v>29561.0</c:v>
                </c:pt>
                <c:pt idx="2">
                  <c:v>29481.0</c:v>
                </c:pt>
                <c:pt idx="3">
                  <c:v>16575.0</c:v>
                </c:pt>
              </c:numCache>
            </c:numRef>
          </c:val>
          <c:smooth val="0"/>
        </c:ser>
        <c:ser>
          <c:idx val="30"/>
          <c:order val="30"/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Merged!$I$32:$L$32</c:f>
              <c:numCache>
                <c:formatCode>General</c:formatCode>
                <c:ptCount val="4"/>
                <c:pt idx="0">
                  <c:v>2.087011E6</c:v>
                </c:pt>
                <c:pt idx="1">
                  <c:v>23504.0</c:v>
                </c:pt>
                <c:pt idx="2">
                  <c:v>23370.0</c:v>
                </c:pt>
                <c:pt idx="3">
                  <c:v>16603.0</c:v>
                </c:pt>
              </c:numCache>
            </c:numRef>
          </c:val>
          <c:smooth val="0"/>
        </c:ser>
        <c:ser>
          <c:idx val="31"/>
          <c:order val="31"/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Merged!$I$33:$L$33</c:f>
              <c:numCache>
                <c:formatCode>General</c:formatCode>
                <c:ptCount val="4"/>
                <c:pt idx="0">
                  <c:v>2.718802E6</c:v>
                </c:pt>
                <c:pt idx="1">
                  <c:v>22821.0</c:v>
                </c:pt>
                <c:pt idx="2">
                  <c:v>22739.0</c:v>
                </c:pt>
                <c:pt idx="3">
                  <c:v>16589.0</c:v>
                </c:pt>
              </c:numCache>
            </c:numRef>
          </c:val>
          <c:smooth val="0"/>
        </c:ser>
        <c:ser>
          <c:idx val="32"/>
          <c:order val="32"/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Merged!$I$34:$L$34</c:f>
              <c:numCache>
                <c:formatCode>General</c:formatCode>
                <c:ptCount val="4"/>
                <c:pt idx="0">
                  <c:v>4.185777E6</c:v>
                </c:pt>
                <c:pt idx="1">
                  <c:v>28743.0</c:v>
                </c:pt>
                <c:pt idx="2">
                  <c:v>28694.0</c:v>
                </c:pt>
                <c:pt idx="3">
                  <c:v>16553.0</c:v>
                </c:pt>
              </c:numCache>
            </c:numRef>
          </c:val>
          <c:smooth val="0"/>
        </c:ser>
        <c:ser>
          <c:idx val="33"/>
          <c:order val="33"/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Merged!$I$35:$L$35</c:f>
              <c:numCache>
                <c:formatCode>General</c:formatCode>
                <c:ptCount val="4"/>
                <c:pt idx="0">
                  <c:v>3.395163E6</c:v>
                </c:pt>
                <c:pt idx="1">
                  <c:v>28340.0</c:v>
                </c:pt>
                <c:pt idx="2">
                  <c:v>28244.0</c:v>
                </c:pt>
                <c:pt idx="3">
                  <c:v>16564.0</c:v>
                </c:pt>
              </c:numCache>
            </c:numRef>
          </c:val>
          <c:smooth val="0"/>
        </c:ser>
        <c:ser>
          <c:idx val="34"/>
          <c:order val="34"/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Merged!$I$36:$L$36</c:f>
              <c:numCache>
                <c:formatCode>General</c:formatCode>
                <c:ptCount val="4"/>
                <c:pt idx="0">
                  <c:v>2.029237E6</c:v>
                </c:pt>
                <c:pt idx="1">
                  <c:v>22753.0</c:v>
                </c:pt>
                <c:pt idx="2">
                  <c:v>22655.0</c:v>
                </c:pt>
                <c:pt idx="3">
                  <c:v>16620.0</c:v>
                </c:pt>
              </c:numCache>
            </c:numRef>
          </c:val>
          <c:smooth val="0"/>
        </c:ser>
        <c:ser>
          <c:idx val="35"/>
          <c:order val="35"/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Merged!$I$37:$L$37</c:f>
              <c:numCache>
                <c:formatCode>General</c:formatCode>
                <c:ptCount val="4"/>
                <c:pt idx="0">
                  <c:v>3.636972E6</c:v>
                </c:pt>
                <c:pt idx="1">
                  <c:v>28152.0</c:v>
                </c:pt>
                <c:pt idx="2">
                  <c:v>28019.0</c:v>
                </c:pt>
                <c:pt idx="3">
                  <c:v>16552.0</c:v>
                </c:pt>
              </c:numCache>
            </c:numRef>
          </c:val>
          <c:smooth val="0"/>
        </c:ser>
        <c:ser>
          <c:idx val="36"/>
          <c:order val="36"/>
          <c:spPr>
            <a:ln w="2857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Merged!$I$38:$L$38</c:f>
              <c:numCache>
                <c:formatCode>General</c:formatCode>
                <c:ptCount val="4"/>
                <c:pt idx="0">
                  <c:v>2.043236E6</c:v>
                </c:pt>
                <c:pt idx="1">
                  <c:v>19916.0</c:v>
                </c:pt>
                <c:pt idx="2">
                  <c:v>19775.0</c:v>
                </c:pt>
                <c:pt idx="3">
                  <c:v>16594.0</c:v>
                </c:pt>
              </c:numCache>
            </c:numRef>
          </c:val>
          <c:smooth val="0"/>
        </c:ser>
        <c:ser>
          <c:idx val="37"/>
          <c:order val="37"/>
          <c:spPr>
            <a:ln w="2857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Merged!$I$39:$L$39</c:f>
              <c:numCache>
                <c:formatCode>General</c:formatCode>
                <c:ptCount val="4"/>
                <c:pt idx="0">
                  <c:v>1.27355E6</c:v>
                </c:pt>
                <c:pt idx="1">
                  <c:v>18034.0</c:v>
                </c:pt>
                <c:pt idx="2">
                  <c:v>17996.0</c:v>
                </c:pt>
                <c:pt idx="3">
                  <c:v>16569.0</c:v>
                </c:pt>
              </c:numCache>
            </c:numRef>
          </c:val>
          <c:smooth val="0"/>
        </c:ser>
        <c:ser>
          <c:idx val="38"/>
          <c:order val="38"/>
          <c:spPr>
            <a:ln w="2857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Merged!$I$40:$L$40</c:f>
              <c:numCache>
                <c:formatCode>General</c:formatCode>
                <c:ptCount val="4"/>
                <c:pt idx="0">
                  <c:v>4.033575E6</c:v>
                </c:pt>
                <c:pt idx="1">
                  <c:v>29450.0</c:v>
                </c:pt>
                <c:pt idx="2">
                  <c:v>29354.0</c:v>
                </c:pt>
                <c:pt idx="3">
                  <c:v>16564.0</c:v>
                </c:pt>
              </c:numCache>
            </c:numRef>
          </c:val>
          <c:smooth val="0"/>
        </c:ser>
        <c:ser>
          <c:idx val="39"/>
          <c:order val="39"/>
          <c:spPr>
            <a:ln w="2857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Merged!$I$41:$L$41</c:f>
              <c:numCache>
                <c:formatCode>General</c:formatCode>
                <c:ptCount val="4"/>
                <c:pt idx="0">
                  <c:v>1.61736E6</c:v>
                </c:pt>
                <c:pt idx="1">
                  <c:v>20894.0</c:v>
                </c:pt>
                <c:pt idx="2">
                  <c:v>20847.0</c:v>
                </c:pt>
                <c:pt idx="3">
                  <c:v>16560.0</c:v>
                </c:pt>
              </c:numCache>
            </c:numRef>
          </c:val>
          <c:smooth val="0"/>
        </c:ser>
        <c:ser>
          <c:idx val="40"/>
          <c:order val="40"/>
          <c:spPr>
            <a:ln w="2857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Merged!$I$42:$L$42</c:f>
              <c:numCache>
                <c:formatCode>General</c:formatCode>
                <c:ptCount val="4"/>
                <c:pt idx="0">
                  <c:v>1.38934E6</c:v>
                </c:pt>
                <c:pt idx="1">
                  <c:v>18160.0</c:v>
                </c:pt>
                <c:pt idx="2">
                  <c:v>18136.0</c:v>
                </c:pt>
                <c:pt idx="3">
                  <c:v>16551.0</c:v>
                </c:pt>
              </c:numCache>
            </c:numRef>
          </c:val>
          <c:smooth val="0"/>
        </c:ser>
        <c:ser>
          <c:idx val="41"/>
          <c:order val="41"/>
          <c:spPr>
            <a:ln w="2857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Merged!$I$43:$L$43</c:f>
              <c:numCache>
                <c:formatCode>General</c:formatCode>
                <c:ptCount val="4"/>
                <c:pt idx="0">
                  <c:v>3.445335E6</c:v>
                </c:pt>
                <c:pt idx="1">
                  <c:v>21188.0</c:v>
                </c:pt>
                <c:pt idx="2">
                  <c:v>21132.0</c:v>
                </c:pt>
                <c:pt idx="3">
                  <c:v>16551.0</c:v>
                </c:pt>
              </c:numCache>
            </c:numRef>
          </c:val>
          <c:smooth val="0"/>
        </c:ser>
        <c:ser>
          <c:idx val="42"/>
          <c:order val="42"/>
          <c:spPr>
            <a:ln w="2857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Merged!$I$44:$L$44</c:f>
              <c:numCache>
                <c:formatCode>General</c:formatCode>
                <c:ptCount val="4"/>
                <c:pt idx="0">
                  <c:v>1.523128E6</c:v>
                </c:pt>
                <c:pt idx="1">
                  <c:v>20421.0</c:v>
                </c:pt>
                <c:pt idx="2">
                  <c:v>20312.0</c:v>
                </c:pt>
                <c:pt idx="3">
                  <c:v>16548.0</c:v>
                </c:pt>
              </c:numCache>
            </c:numRef>
          </c:val>
          <c:smooth val="0"/>
        </c:ser>
        <c:ser>
          <c:idx val="43"/>
          <c:order val="43"/>
          <c:spPr>
            <a:ln w="2857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Merged!$I$45:$L$45</c:f>
              <c:numCache>
                <c:formatCode>General</c:formatCode>
                <c:ptCount val="4"/>
                <c:pt idx="0">
                  <c:v>1.949394E6</c:v>
                </c:pt>
                <c:pt idx="1">
                  <c:v>20890.0</c:v>
                </c:pt>
                <c:pt idx="2">
                  <c:v>20828.0</c:v>
                </c:pt>
                <c:pt idx="3">
                  <c:v>16579.0</c:v>
                </c:pt>
              </c:numCache>
            </c:numRef>
          </c:val>
          <c:smooth val="0"/>
        </c:ser>
        <c:ser>
          <c:idx val="44"/>
          <c:order val="44"/>
          <c:spPr>
            <a:ln w="2857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Merged!$I$46:$L$46</c:f>
              <c:numCache>
                <c:formatCode>General</c:formatCode>
                <c:ptCount val="4"/>
                <c:pt idx="0">
                  <c:v>1.489029E6</c:v>
                </c:pt>
                <c:pt idx="1">
                  <c:v>18946.0</c:v>
                </c:pt>
                <c:pt idx="2">
                  <c:v>18832.0</c:v>
                </c:pt>
                <c:pt idx="3">
                  <c:v>16563.0</c:v>
                </c:pt>
              </c:numCache>
            </c:numRef>
          </c:val>
          <c:smooth val="0"/>
        </c:ser>
        <c:ser>
          <c:idx val="45"/>
          <c:order val="45"/>
          <c:spPr>
            <a:ln w="2857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Merged!$I$47:$L$47</c:f>
              <c:numCache>
                <c:formatCode>General</c:formatCode>
                <c:ptCount val="4"/>
                <c:pt idx="0">
                  <c:v>960494.0</c:v>
                </c:pt>
                <c:pt idx="1">
                  <c:v>21878.0</c:v>
                </c:pt>
                <c:pt idx="2">
                  <c:v>21841.0</c:v>
                </c:pt>
                <c:pt idx="3">
                  <c:v>16692.0</c:v>
                </c:pt>
              </c:numCache>
            </c:numRef>
          </c:val>
          <c:smooth val="0"/>
        </c:ser>
        <c:ser>
          <c:idx val="46"/>
          <c:order val="46"/>
          <c:spPr>
            <a:ln w="2857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Merged!$I$48:$L$48</c:f>
              <c:numCache>
                <c:formatCode>General</c:formatCode>
                <c:ptCount val="4"/>
                <c:pt idx="0">
                  <c:v>3.533419E6</c:v>
                </c:pt>
                <c:pt idx="1">
                  <c:v>24626.0</c:v>
                </c:pt>
                <c:pt idx="2">
                  <c:v>24532.0</c:v>
                </c:pt>
                <c:pt idx="3">
                  <c:v>16581.0</c:v>
                </c:pt>
              </c:numCache>
            </c:numRef>
          </c:val>
          <c:smooth val="0"/>
        </c:ser>
        <c:ser>
          <c:idx val="47"/>
          <c:order val="47"/>
          <c:spPr>
            <a:ln w="28575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Merged!$I$49:$L$49</c:f>
              <c:numCache>
                <c:formatCode>General</c:formatCode>
                <c:ptCount val="4"/>
                <c:pt idx="0">
                  <c:v>2.799958E6</c:v>
                </c:pt>
                <c:pt idx="1">
                  <c:v>20186.0</c:v>
                </c:pt>
                <c:pt idx="2">
                  <c:v>20042.0</c:v>
                </c:pt>
                <c:pt idx="3">
                  <c:v>16593.0</c:v>
                </c:pt>
              </c:numCache>
            </c:numRef>
          </c:val>
          <c:smooth val="0"/>
        </c:ser>
        <c:ser>
          <c:idx val="48"/>
          <c:order val="48"/>
          <c:spPr>
            <a:ln w="28575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Merged!$I$50:$L$50</c:f>
              <c:numCache>
                <c:formatCode>General</c:formatCode>
                <c:ptCount val="4"/>
                <c:pt idx="0">
                  <c:v>1.469525E6</c:v>
                </c:pt>
                <c:pt idx="1">
                  <c:v>18834.0</c:v>
                </c:pt>
                <c:pt idx="2">
                  <c:v>18802.0</c:v>
                </c:pt>
                <c:pt idx="3">
                  <c:v>16566.0</c:v>
                </c:pt>
              </c:numCache>
            </c:numRef>
          </c:val>
          <c:smooth val="0"/>
        </c:ser>
        <c:ser>
          <c:idx val="49"/>
          <c:order val="49"/>
          <c:spPr>
            <a:ln w="2857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Merged!$I$51:$L$51</c:f>
              <c:numCache>
                <c:formatCode>General</c:formatCode>
                <c:ptCount val="4"/>
                <c:pt idx="0">
                  <c:v>729112.0</c:v>
                </c:pt>
                <c:pt idx="1">
                  <c:v>19424.0</c:v>
                </c:pt>
                <c:pt idx="2">
                  <c:v>19372.0</c:v>
                </c:pt>
                <c:pt idx="3">
                  <c:v>16744.0</c:v>
                </c:pt>
              </c:numCache>
            </c:numRef>
          </c:val>
          <c:smooth val="0"/>
        </c:ser>
        <c:ser>
          <c:idx val="50"/>
          <c:order val="50"/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Merged!$I$52:$L$52</c:f>
              <c:numCache>
                <c:formatCode>General</c:formatCode>
                <c:ptCount val="4"/>
                <c:pt idx="0">
                  <c:v>1.067448E6</c:v>
                </c:pt>
                <c:pt idx="1">
                  <c:v>19939.0</c:v>
                </c:pt>
                <c:pt idx="2">
                  <c:v>19802.0</c:v>
                </c:pt>
                <c:pt idx="3">
                  <c:v>16659.0</c:v>
                </c:pt>
              </c:numCache>
            </c:numRef>
          </c:val>
          <c:smooth val="0"/>
        </c:ser>
        <c:ser>
          <c:idx val="51"/>
          <c:order val="51"/>
          <c:spPr>
            <a:ln w="2857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Merged!$I$53:$L$53</c:f>
              <c:numCache>
                <c:formatCode>General</c:formatCode>
                <c:ptCount val="4"/>
                <c:pt idx="0">
                  <c:v>2.29114E6</c:v>
                </c:pt>
                <c:pt idx="1">
                  <c:v>22383.0</c:v>
                </c:pt>
                <c:pt idx="2">
                  <c:v>22284.0</c:v>
                </c:pt>
                <c:pt idx="3">
                  <c:v>16586.0</c:v>
                </c:pt>
              </c:numCache>
            </c:numRef>
          </c:val>
          <c:smooth val="0"/>
        </c:ser>
        <c:ser>
          <c:idx val="52"/>
          <c:order val="52"/>
          <c:spPr>
            <a:ln w="2857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Merged!$I$54:$L$54</c:f>
              <c:numCache>
                <c:formatCode>General</c:formatCode>
                <c:ptCount val="4"/>
                <c:pt idx="0">
                  <c:v>1.888915E6</c:v>
                </c:pt>
                <c:pt idx="1">
                  <c:v>22980.0</c:v>
                </c:pt>
                <c:pt idx="2">
                  <c:v>22858.0</c:v>
                </c:pt>
                <c:pt idx="3">
                  <c:v>16668.0</c:v>
                </c:pt>
              </c:numCache>
            </c:numRef>
          </c:val>
          <c:smooth val="0"/>
        </c:ser>
        <c:ser>
          <c:idx val="53"/>
          <c:order val="53"/>
          <c:spPr>
            <a:ln w="2857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Merged!$I$55:$L$55</c:f>
              <c:numCache>
                <c:formatCode>General</c:formatCode>
                <c:ptCount val="4"/>
                <c:pt idx="0">
                  <c:v>1.433778E6</c:v>
                </c:pt>
                <c:pt idx="1">
                  <c:v>22638.0</c:v>
                </c:pt>
                <c:pt idx="2">
                  <c:v>22561.0</c:v>
                </c:pt>
                <c:pt idx="3">
                  <c:v>16882.0</c:v>
                </c:pt>
              </c:numCache>
            </c:numRef>
          </c:val>
          <c:smooth val="0"/>
        </c:ser>
        <c:ser>
          <c:idx val="54"/>
          <c:order val="54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Merged!$I$56:$L$56</c:f>
              <c:numCache>
                <c:formatCode>General</c:formatCode>
                <c:ptCount val="4"/>
                <c:pt idx="0">
                  <c:v>1.676548E6</c:v>
                </c:pt>
                <c:pt idx="1">
                  <c:v>22338.0</c:v>
                </c:pt>
                <c:pt idx="2">
                  <c:v>22245.0</c:v>
                </c:pt>
                <c:pt idx="3">
                  <c:v>16709.0</c:v>
                </c:pt>
              </c:numCache>
            </c:numRef>
          </c:val>
          <c:smooth val="0"/>
        </c:ser>
        <c:ser>
          <c:idx val="55"/>
          <c:order val="55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Merged!$I$57:$L$57</c:f>
              <c:numCache>
                <c:formatCode>General</c:formatCode>
                <c:ptCount val="4"/>
                <c:pt idx="0">
                  <c:v>3.627047E6</c:v>
                </c:pt>
                <c:pt idx="1">
                  <c:v>26181.0</c:v>
                </c:pt>
                <c:pt idx="2">
                  <c:v>26055.0</c:v>
                </c:pt>
                <c:pt idx="3">
                  <c:v>16553.0</c:v>
                </c:pt>
              </c:numCache>
            </c:numRef>
          </c:val>
          <c:smooth val="0"/>
        </c:ser>
        <c:ser>
          <c:idx val="56"/>
          <c:order val="56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Merged!$I$58:$L$58</c:f>
              <c:numCache>
                <c:formatCode>General</c:formatCode>
                <c:ptCount val="4"/>
                <c:pt idx="0">
                  <c:v>2.828073E6</c:v>
                </c:pt>
                <c:pt idx="1">
                  <c:v>20228.0</c:v>
                </c:pt>
                <c:pt idx="2">
                  <c:v>20089.0</c:v>
                </c:pt>
                <c:pt idx="3">
                  <c:v>16602.0</c:v>
                </c:pt>
              </c:numCache>
            </c:numRef>
          </c:val>
          <c:smooth val="0"/>
        </c:ser>
        <c:ser>
          <c:idx val="57"/>
          <c:order val="57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Merged!$I$59:$L$59</c:f>
              <c:numCache>
                <c:formatCode>General</c:formatCode>
                <c:ptCount val="4"/>
                <c:pt idx="0">
                  <c:v>1.379844E6</c:v>
                </c:pt>
                <c:pt idx="1">
                  <c:v>20113.0</c:v>
                </c:pt>
                <c:pt idx="2">
                  <c:v>20043.0</c:v>
                </c:pt>
                <c:pt idx="3">
                  <c:v>16571.0</c:v>
                </c:pt>
              </c:numCache>
            </c:numRef>
          </c:val>
          <c:smooth val="0"/>
        </c:ser>
        <c:ser>
          <c:idx val="58"/>
          <c:order val="58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Merged!$I$60:$L$60</c:f>
              <c:numCache>
                <c:formatCode>General</c:formatCode>
                <c:ptCount val="4"/>
                <c:pt idx="0">
                  <c:v>1.949583E6</c:v>
                </c:pt>
                <c:pt idx="1">
                  <c:v>21283.0</c:v>
                </c:pt>
                <c:pt idx="2">
                  <c:v>21195.0</c:v>
                </c:pt>
                <c:pt idx="3">
                  <c:v>16595.0</c:v>
                </c:pt>
              </c:numCache>
            </c:numRef>
          </c:val>
          <c:smooth val="0"/>
        </c:ser>
        <c:ser>
          <c:idx val="59"/>
          <c:order val="59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Merged!$I$61:$L$61</c:f>
              <c:numCache>
                <c:formatCode>General</c:formatCode>
                <c:ptCount val="4"/>
                <c:pt idx="0">
                  <c:v>1.837833E6</c:v>
                </c:pt>
                <c:pt idx="1">
                  <c:v>20931.0</c:v>
                </c:pt>
                <c:pt idx="2">
                  <c:v>20876.0</c:v>
                </c:pt>
                <c:pt idx="3">
                  <c:v>16579.0</c:v>
                </c:pt>
              </c:numCache>
            </c:numRef>
          </c:val>
          <c:smooth val="0"/>
        </c:ser>
        <c:ser>
          <c:idx val="60"/>
          <c:order val="60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Merged!$I$62:$L$62</c:f>
              <c:numCache>
                <c:formatCode>General</c:formatCode>
                <c:ptCount val="4"/>
                <c:pt idx="0">
                  <c:v>1.239853E6</c:v>
                </c:pt>
                <c:pt idx="1">
                  <c:v>17976.0</c:v>
                </c:pt>
                <c:pt idx="2">
                  <c:v>17916.0</c:v>
                </c:pt>
                <c:pt idx="3">
                  <c:v>16571.0</c:v>
                </c:pt>
              </c:numCache>
            </c:numRef>
          </c:val>
          <c:smooth val="0"/>
        </c:ser>
        <c:ser>
          <c:idx val="61"/>
          <c:order val="61"/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Merged!$I$63:$L$63</c:f>
              <c:numCache>
                <c:formatCode>General</c:formatCode>
                <c:ptCount val="4"/>
                <c:pt idx="0">
                  <c:v>2.686272E6</c:v>
                </c:pt>
                <c:pt idx="1">
                  <c:v>20355.0</c:v>
                </c:pt>
                <c:pt idx="2">
                  <c:v>20157.0</c:v>
                </c:pt>
                <c:pt idx="3">
                  <c:v>16561.0</c:v>
                </c:pt>
              </c:numCache>
            </c:numRef>
          </c:val>
          <c:smooth val="0"/>
        </c:ser>
        <c:ser>
          <c:idx val="62"/>
          <c:order val="62"/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Merged!$I$64:$L$64</c:f>
              <c:numCache>
                <c:formatCode>General</c:formatCode>
                <c:ptCount val="4"/>
                <c:pt idx="0">
                  <c:v>2.356429E6</c:v>
                </c:pt>
                <c:pt idx="1">
                  <c:v>24301.0</c:v>
                </c:pt>
                <c:pt idx="2">
                  <c:v>24199.0</c:v>
                </c:pt>
                <c:pt idx="3">
                  <c:v>16550.0</c:v>
                </c:pt>
              </c:numCache>
            </c:numRef>
          </c:val>
          <c:smooth val="0"/>
        </c:ser>
        <c:ser>
          <c:idx val="63"/>
          <c:order val="63"/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Merged!$I$65:$L$65</c:f>
              <c:numCache>
                <c:formatCode>General</c:formatCode>
                <c:ptCount val="4"/>
                <c:pt idx="0">
                  <c:v>3.126475E6</c:v>
                </c:pt>
                <c:pt idx="1">
                  <c:v>22780.0</c:v>
                </c:pt>
                <c:pt idx="2">
                  <c:v>22658.0</c:v>
                </c:pt>
                <c:pt idx="3">
                  <c:v>16599.0</c:v>
                </c:pt>
              </c:numCache>
            </c:numRef>
          </c:val>
          <c:smooth val="0"/>
        </c:ser>
        <c:ser>
          <c:idx val="64"/>
          <c:order val="64"/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Merged!$I$66:$L$66</c:f>
              <c:numCache>
                <c:formatCode>General</c:formatCode>
                <c:ptCount val="4"/>
                <c:pt idx="0">
                  <c:v>2.774476E6</c:v>
                </c:pt>
                <c:pt idx="1">
                  <c:v>20490.0</c:v>
                </c:pt>
                <c:pt idx="2">
                  <c:v>20366.0</c:v>
                </c:pt>
                <c:pt idx="3">
                  <c:v>16607.0</c:v>
                </c:pt>
              </c:numCache>
            </c:numRef>
          </c:val>
          <c:smooth val="0"/>
        </c:ser>
        <c:ser>
          <c:idx val="65"/>
          <c:order val="65"/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Merged!$I$67:$L$67</c:f>
              <c:numCache>
                <c:formatCode>General</c:formatCode>
                <c:ptCount val="4"/>
                <c:pt idx="0">
                  <c:v>3.392597E6</c:v>
                </c:pt>
                <c:pt idx="1">
                  <c:v>24472.0</c:v>
                </c:pt>
                <c:pt idx="2">
                  <c:v>24263.0</c:v>
                </c:pt>
                <c:pt idx="3">
                  <c:v>16590.0</c:v>
                </c:pt>
              </c:numCache>
            </c:numRef>
          </c:val>
          <c:smooth val="0"/>
        </c:ser>
        <c:ser>
          <c:idx val="66"/>
          <c:order val="66"/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Merged!$I$68:$L$68</c:f>
              <c:numCache>
                <c:formatCode>General</c:formatCode>
                <c:ptCount val="4"/>
                <c:pt idx="0">
                  <c:v>1.025451E6</c:v>
                </c:pt>
                <c:pt idx="1">
                  <c:v>21070.0</c:v>
                </c:pt>
                <c:pt idx="2">
                  <c:v>20987.0</c:v>
                </c:pt>
                <c:pt idx="3">
                  <c:v>16687.0</c:v>
                </c:pt>
              </c:numCache>
            </c:numRef>
          </c:val>
          <c:smooth val="0"/>
        </c:ser>
        <c:ser>
          <c:idx val="67"/>
          <c:order val="67"/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Merged!$I$69:$L$69</c:f>
              <c:numCache>
                <c:formatCode>General</c:formatCode>
                <c:ptCount val="4"/>
                <c:pt idx="0">
                  <c:v>1.155835E6</c:v>
                </c:pt>
                <c:pt idx="1">
                  <c:v>21140.0</c:v>
                </c:pt>
                <c:pt idx="2">
                  <c:v>21072.0</c:v>
                </c:pt>
                <c:pt idx="3">
                  <c:v>16670.0</c:v>
                </c:pt>
              </c:numCache>
            </c:numRef>
          </c:val>
          <c:smooth val="0"/>
        </c:ser>
        <c:ser>
          <c:idx val="68"/>
          <c:order val="68"/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Merged!$I$70:$L$70</c:f>
              <c:numCache>
                <c:formatCode>General</c:formatCode>
                <c:ptCount val="4"/>
                <c:pt idx="0">
                  <c:v>1.368079E6</c:v>
                </c:pt>
                <c:pt idx="1">
                  <c:v>18433.0</c:v>
                </c:pt>
                <c:pt idx="2">
                  <c:v>18393.0</c:v>
                </c:pt>
                <c:pt idx="3">
                  <c:v>16562.0</c:v>
                </c:pt>
              </c:numCache>
            </c:numRef>
          </c:val>
          <c:smooth val="0"/>
        </c:ser>
        <c:ser>
          <c:idx val="69"/>
          <c:order val="69"/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Merged!$I$71:$L$71</c:f>
              <c:numCache>
                <c:formatCode>General</c:formatCode>
                <c:ptCount val="4"/>
                <c:pt idx="0">
                  <c:v>3.766149E6</c:v>
                </c:pt>
                <c:pt idx="1">
                  <c:v>21395.0</c:v>
                </c:pt>
                <c:pt idx="2">
                  <c:v>21314.0</c:v>
                </c:pt>
                <c:pt idx="3">
                  <c:v>16566.0</c:v>
                </c:pt>
              </c:numCache>
            </c:numRef>
          </c:val>
          <c:smooth val="0"/>
        </c:ser>
        <c:ser>
          <c:idx val="70"/>
          <c:order val="70"/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Merged!$I$72:$L$72</c:f>
              <c:numCache>
                <c:formatCode>General</c:formatCode>
                <c:ptCount val="4"/>
                <c:pt idx="0">
                  <c:v>2.013045E6</c:v>
                </c:pt>
                <c:pt idx="1">
                  <c:v>22623.0</c:v>
                </c:pt>
                <c:pt idx="2">
                  <c:v>22494.0</c:v>
                </c:pt>
                <c:pt idx="3">
                  <c:v>16552.0</c:v>
                </c:pt>
              </c:numCache>
            </c:numRef>
          </c:val>
          <c:smooth val="0"/>
        </c:ser>
        <c:ser>
          <c:idx val="71"/>
          <c:order val="71"/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Merged!$I$73:$L$73</c:f>
              <c:numCache>
                <c:formatCode>General</c:formatCode>
                <c:ptCount val="4"/>
                <c:pt idx="0">
                  <c:v>1.454047E6</c:v>
                </c:pt>
                <c:pt idx="1">
                  <c:v>19559.0</c:v>
                </c:pt>
                <c:pt idx="2">
                  <c:v>19444.0</c:v>
                </c:pt>
                <c:pt idx="3">
                  <c:v>16549.0</c:v>
                </c:pt>
              </c:numCache>
            </c:numRef>
          </c:val>
          <c:smooth val="0"/>
        </c:ser>
        <c:ser>
          <c:idx val="72"/>
          <c:order val="72"/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Merged!$I$74:$L$74</c:f>
              <c:numCache>
                <c:formatCode>General</c:formatCode>
                <c:ptCount val="4"/>
                <c:pt idx="0">
                  <c:v>1.501467E6</c:v>
                </c:pt>
                <c:pt idx="1">
                  <c:v>19523.0</c:v>
                </c:pt>
                <c:pt idx="2">
                  <c:v>19449.0</c:v>
                </c:pt>
                <c:pt idx="3">
                  <c:v>16578.0</c:v>
                </c:pt>
              </c:numCache>
            </c:numRef>
          </c:val>
          <c:smooth val="0"/>
        </c:ser>
        <c:ser>
          <c:idx val="73"/>
          <c:order val="73"/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Merged!$I$75:$L$75</c:f>
              <c:numCache>
                <c:formatCode>General</c:formatCode>
                <c:ptCount val="4"/>
                <c:pt idx="0">
                  <c:v>1.447836E6</c:v>
                </c:pt>
                <c:pt idx="1">
                  <c:v>18898.0</c:v>
                </c:pt>
                <c:pt idx="2">
                  <c:v>18821.0</c:v>
                </c:pt>
                <c:pt idx="3">
                  <c:v>16562.0</c:v>
                </c:pt>
              </c:numCache>
            </c:numRef>
          </c:val>
          <c:smooth val="0"/>
        </c:ser>
        <c:ser>
          <c:idx val="74"/>
          <c:order val="74"/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Merged!$I$76:$L$76</c:f>
              <c:numCache>
                <c:formatCode>General</c:formatCode>
                <c:ptCount val="4"/>
                <c:pt idx="0">
                  <c:v>1.886348E6</c:v>
                </c:pt>
                <c:pt idx="1">
                  <c:v>21406.0</c:v>
                </c:pt>
                <c:pt idx="2">
                  <c:v>21303.0</c:v>
                </c:pt>
                <c:pt idx="3">
                  <c:v>16551.0</c:v>
                </c:pt>
              </c:numCache>
            </c:numRef>
          </c:val>
          <c:smooth val="0"/>
        </c:ser>
        <c:ser>
          <c:idx val="75"/>
          <c:order val="75"/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Merged!$I$77:$L$77</c:f>
              <c:numCache>
                <c:formatCode>General</c:formatCode>
                <c:ptCount val="4"/>
                <c:pt idx="0">
                  <c:v>1.760892E6</c:v>
                </c:pt>
                <c:pt idx="1">
                  <c:v>20410.0</c:v>
                </c:pt>
                <c:pt idx="2">
                  <c:v>20339.0</c:v>
                </c:pt>
                <c:pt idx="3">
                  <c:v>16566.0</c:v>
                </c:pt>
              </c:numCache>
            </c:numRef>
          </c:val>
          <c:smooth val="0"/>
        </c:ser>
        <c:ser>
          <c:idx val="76"/>
          <c:order val="76"/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Merged!$I$78:$L$78</c:f>
              <c:numCache>
                <c:formatCode>General</c:formatCode>
                <c:ptCount val="4"/>
                <c:pt idx="0">
                  <c:v>2.100277E6</c:v>
                </c:pt>
                <c:pt idx="1">
                  <c:v>22915.0</c:v>
                </c:pt>
                <c:pt idx="2">
                  <c:v>22834.0</c:v>
                </c:pt>
                <c:pt idx="3">
                  <c:v>16591.0</c:v>
                </c:pt>
              </c:numCache>
            </c:numRef>
          </c:val>
          <c:smooth val="0"/>
        </c:ser>
        <c:ser>
          <c:idx val="77"/>
          <c:order val="77"/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Merged!$I$79:$L$79</c:f>
              <c:numCache>
                <c:formatCode>General</c:formatCode>
                <c:ptCount val="4"/>
                <c:pt idx="0">
                  <c:v>969275.0</c:v>
                </c:pt>
                <c:pt idx="1">
                  <c:v>19711.0</c:v>
                </c:pt>
                <c:pt idx="2">
                  <c:v>19658.0</c:v>
                </c:pt>
                <c:pt idx="3">
                  <c:v>16726.0</c:v>
                </c:pt>
              </c:numCache>
            </c:numRef>
          </c:val>
          <c:smooth val="0"/>
        </c:ser>
        <c:ser>
          <c:idx val="78"/>
          <c:order val="78"/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Merged!$I$80:$L$80</c:f>
              <c:numCache>
                <c:formatCode>General</c:formatCode>
                <c:ptCount val="4"/>
                <c:pt idx="0">
                  <c:v>867840.0</c:v>
                </c:pt>
                <c:pt idx="1">
                  <c:v>19485.0</c:v>
                </c:pt>
                <c:pt idx="2">
                  <c:v>19389.0</c:v>
                </c:pt>
                <c:pt idx="3">
                  <c:v>16736.0</c:v>
                </c:pt>
              </c:numCache>
            </c:numRef>
          </c:val>
          <c:smooth val="0"/>
        </c:ser>
        <c:ser>
          <c:idx val="79"/>
          <c:order val="79"/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Merged!$I$81:$L$81</c:f>
              <c:numCache>
                <c:formatCode>General</c:formatCode>
                <c:ptCount val="4"/>
                <c:pt idx="0">
                  <c:v>916493.0</c:v>
                </c:pt>
                <c:pt idx="1">
                  <c:v>19104.0</c:v>
                </c:pt>
                <c:pt idx="2">
                  <c:v>19036.0</c:v>
                </c:pt>
                <c:pt idx="3">
                  <c:v>16606.0</c:v>
                </c:pt>
              </c:numCache>
            </c:numRef>
          </c:val>
          <c:smooth val="0"/>
        </c:ser>
        <c:ser>
          <c:idx val="80"/>
          <c:order val="80"/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Merged!$I$82:$L$82</c:f>
              <c:numCache>
                <c:formatCode>General</c:formatCode>
                <c:ptCount val="4"/>
                <c:pt idx="0">
                  <c:v>898050.0</c:v>
                </c:pt>
                <c:pt idx="1">
                  <c:v>19993.0</c:v>
                </c:pt>
                <c:pt idx="2">
                  <c:v>19906.0</c:v>
                </c:pt>
                <c:pt idx="3">
                  <c:v>16596.0</c:v>
                </c:pt>
              </c:numCache>
            </c:numRef>
          </c:val>
          <c:smooth val="0"/>
        </c:ser>
        <c:ser>
          <c:idx val="81"/>
          <c:order val="81"/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Merged!$I$83:$L$83</c:f>
              <c:numCache>
                <c:formatCode>General</c:formatCode>
                <c:ptCount val="4"/>
                <c:pt idx="0">
                  <c:v>717527.0</c:v>
                </c:pt>
                <c:pt idx="1">
                  <c:v>19753.0</c:v>
                </c:pt>
                <c:pt idx="2">
                  <c:v>19628.0</c:v>
                </c:pt>
                <c:pt idx="3">
                  <c:v>16687.0</c:v>
                </c:pt>
              </c:numCache>
            </c:numRef>
          </c:val>
          <c:smooth val="0"/>
        </c:ser>
        <c:ser>
          <c:idx val="82"/>
          <c:order val="82"/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Merged!$I$84:$L$84</c:f>
              <c:numCache>
                <c:formatCode>General</c:formatCode>
                <c:ptCount val="4"/>
                <c:pt idx="0">
                  <c:v>875484.0</c:v>
                </c:pt>
                <c:pt idx="1">
                  <c:v>21082.0</c:v>
                </c:pt>
                <c:pt idx="2">
                  <c:v>21023.0</c:v>
                </c:pt>
                <c:pt idx="3">
                  <c:v>16684.0</c:v>
                </c:pt>
              </c:numCache>
            </c:numRef>
          </c:val>
          <c:smooth val="0"/>
        </c:ser>
        <c:ser>
          <c:idx val="83"/>
          <c:order val="83"/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Merged!$I$85:$L$85</c:f>
              <c:numCache>
                <c:formatCode>General</c:formatCode>
                <c:ptCount val="4"/>
                <c:pt idx="0">
                  <c:v>858841.0</c:v>
                </c:pt>
                <c:pt idx="1">
                  <c:v>20431.0</c:v>
                </c:pt>
                <c:pt idx="2">
                  <c:v>20382.0</c:v>
                </c:pt>
                <c:pt idx="3">
                  <c:v>16549.0</c:v>
                </c:pt>
              </c:numCache>
            </c:numRef>
          </c:val>
          <c:smooth val="0"/>
        </c:ser>
        <c:ser>
          <c:idx val="84"/>
          <c:order val="84"/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Merged!$I$86:$L$86</c:f>
              <c:numCache>
                <c:formatCode>General</c:formatCode>
                <c:ptCount val="4"/>
                <c:pt idx="0">
                  <c:v>1.016736E6</c:v>
                </c:pt>
                <c:pt idx="1">
                  <c:v>21380.0</c:v>
                </c:pt>
                <c:pt idx="2">
                  <c:v>21245.0</c:v>
                </c:pt>
                <c:pt idx="3">
                  <c:v>16712.0</c:v>
                </c:pt>
              </c:numCache>
            </c:numRef>
          </c:val>
          <c:smooth val="0"/>
        </c:ser>
        <c:ser>
          <c:idx val="85"/>
          <c:order val="85"/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Merged!$I$87:$L$87</c:f>
              <c:numCache>
                <c:formatCode>General</c:formatCode>
                <c:ptCount val="4"/>
                <c:pt idx="0">
                  <c:v>1.768004E6</c:v>
                </c:pt>
                <c:pt idx="1">
                  <c:v>22478.0</c:v>
                </c:pt>
                <c:pt idx="2">
                  <c:v>22339.0</c:v>
                </c:pt>
                <c:pt idx="3">
                  <c:v>16634.0</c:v>
                </c:pt>
              </c:numCache>
            </c:numRef>
          </c:val>
          <c:smooth val="0"/>
        </c:ser>
        <c:ser>
          <c:idx val="86"/>
          <c:order val="86"/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Merged!$I$88:$L$88</c:f>
              <c:numCache>
                <c:formatCode>General</c:formatCode>
                <c:ptCount val="4"/>
                <c:pt idx="0">
                  <c:v>1.54399E6</c:v>
                </c:pt>
                <c:pt idx="1">
                  <c:v>22228.0</c:v>
                </c:pt>
                <c:pt idx="2">
                  <c:v>22131.0</c:v>
                </c:pt>
                <c:pt idx="3">
                  <c:v>16696.0</c:v>
                </c:pt>
              </c:numCache>
            </c:numRef>
          </c:val>
          <c:smooth val="0"/>
        </c:ser>
        <c:ser>
          <c:idx val="87"/>
          <c:order val="87"/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Merged!$I$89:$L$89</c:f>
              <c:numCache>
                <c:formatCode>General</c:formatCode>
                <c:ptCount val="4"/>
                <c:pt idx="0">
                  <c:v>1.507197E6</c:v>
                </c:pt>
                <c:pt idx="1">
                  <c:v>22646.0</c:v>
                </c:pt>
                <c:pt idx="2">
                  <c:v>22526.0</c:v>
                </c:pt>
                <c:pt idx="3">
                  <c:v>16718.0</c:v>
                </c:pt>
              </c:numCache>
            </c:numRef>
          </c:val>
          <c:smooth val="0"/>
        </c:ser>
        <c:ser>
          <c:idx val="88"/>
          <c:order val="88"/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Merged!$I$90:$L$90</c:f>
              <c:numCache>
                <c:formatCode>General</c:formatCode>
                <c:ptCount val="4"/>
                <c:pt idx="0">
                  <c:v>2.910323E6</c:v>
                </c:pt>
                <c:pt idx="1">
                  <c:v>27843.0</c:v>
                </c:pt>
                <c:pt idx="2">
                  <c:v>27690.0</c:v>
                </c:pt>
                <c:pt idx="3">
                  <c:v>16564.0</c:v>
                </c:pt>
              </c:numCache>
            </c:numRef>
          </c:val>
          <c:smooth val="0"/>
        </c:ser>
        <c:ser>
          <c:idx val="89"/>
          <c:order val="89"/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Merged!$I$91:$L$91</c:f>
              <c:numCache>
                <c:formatCode>General</c:formatCode>
                <c:ptCount val="4"/>
                <c:pt idx="0">
                  <c:v>6.845393E6</c:v>
                </c:pt>
                <c:pt idx="1">
                  <c:v>42246.0</c:v>
                </c:pt>
                <c:pt idx="2">
                  <c:v>42099.0</c:v>
                </c:pt>
                <c:pt idx="3">
                  <c:v>16652.0</c:v>
                </c:pt>
              </c:numCache>
            </c:numRef>
          </c:val>
          <c:smooth val="0"/>
        </c:ser>
        <c:ser>
          <c:idx val="90"/>
          <c:order val="90"/>
          <c:spPr>
            <a:ln w="2857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Merged!$I$92:$L$92</c:f>
              <c:numCache>
                <c:formatCode>General</c:formatCode>
                <c:ptCount val="4"/>
                <c:pt idx="0">
                  <c:v>2.321996E6</c:v>
                </c:pt>
                <c:pt idx="1">
                  <c:v>22306.0</c:v>
                </c:pt>
                <c:pt idx="2">
                  <c:v>22205.0</c:v>
                </c:pt>
                <c:pt idx="3">
                  <c:v>16563.0</c:v>
                </c:pt>
              </c:numCache>
            </c:numRef>
          </c:val>
          <c:smooth val="0"/>
        </c:ser>
        <c:ser>
          <c:idx val="91"/>
          <c:order val="91"/>
          <c:spPr>
            <a:ln w="2857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Merged!$I$93:$L$93</c:f>
              <c:numCache>
                <c:formatCode>General</c:formatCode>
                <c:ptCount val="4"/>
                <c:pt idx="0">
                  <c:v>3.473182E6</c:v>
                </c:pt>
                <c:pt idx="1">
                  <c:v>26233.0</c:v>
                </c:pt>
                <c:pt idx="2">
                  <c:v>26149.0</c:v>
                </c:pt>
                <c:pt idx="3">
                  <c:v>16549.0</c:v>
                </c:pt>
              </c:numCache>
            </c:numRef>
          </c:val>
          <c:smooth val="0"/>
        </c:ser>
        <c:ser>
          <c:idx val="92"/>
          <c:order val="92"/>
          <c:spPr>
            <a:ln w="2857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Merged!$I$94:$L$94</c:f>
              <c:numCache>
                <c:formatCode>General</c:formatCode>
                <c:ptCount val="4"/>
                <c:pt idx="0">
                  <c:v>1.358376E6</c:v>
                </c:pt>
                <c:pt idx="1">
                  <c:v>18161.0</c:v>
                </c:pt>
                <c:pt idx="2">
                  <c:v>18138.0</c:v>
                </c:pt>
                <c:pt idx="3">
                  <c:v>16585.0</c:v>
                </c:pt>
              </c:numCache>
            </c:numRef>
          </c:val>
          <c:smooth val="0"/>
        </c:ser>
        <c:ser>
          <c:idx val="93"/>
          <c:order val="93"/>
          <c:spPr>
            <a:ln w="2857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Merged!$I$95:$L$95</c:f>
              <c:numCache>
                <c:formatCode>General</c:formatCode>
                <c:ptCount val="4"/>
                <c:pt idx="0">
                  <c:v>4.012951E6</c:v>
                </c:pt>
                <c:pt idx="1">
                  <c:v>29522.0</c:v>
                </c:pt>
                <c:pt idx="2">
                  <c:v>29374.0</c:v>
                </c:pt>
                <c:pt idx="3">
                  <c:v>16553.0</c:v>
                </c:pt>
              </c:numCache>
            </c:numRef>
          </c:val>
          <c:smooth val="0"/>
        </c:ser>
        <c:ser>
          <c:idx val="94"/>
          <c:order val="94"/>
          <c:spPr>
            <a:ln w="2857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Merged!$I$96:$L$96</c:f>
              <c:numCache>
                <c:formatCode>General</c:formatCode>
                <c:ptCount val="4"/>
                <c:pt idx="0">
                  <c:v>1.729596E6</c:v>
                </c:pt>
                <c:pt idx="1">
                  <c:v>22939.0</c:v>
                </c:pt>
                <c:pt idx="2">
                  <c:v>22880.0</c:v>
                </c:pt>
                <c:pt idx="3">
                  <c:v>16599.0</c:v>
                </c:pt>
              </c:numCache>
            </c:numRef>
          </c:val>
          <c:smooth val="0"/>
        </c:ser>
        <c:ser>
          <c:idx val="95"/>
          <c:order val="95"/>
          <c:spPr>
            <a:ln w="2857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Merged!$I$97:$L$97</c:f>
              <c:numCache>
                <c:formatCode>General</c:formatCode>
                <c:ptCount val="4"/>
                <c:pt idx="0">
                  <c:v>2.837603E6</c:v>
                </c:pt>
                <c:pt idx="1">
                  <c:v>25789.0</c:v>
                </c:pt>
                <c:pt idx="2">
                  <c:v>25632.0</c:v>
                </c:pt>
                <c:pt idx="3">
                  <c:v>16563.0</c:v>
                </c:pt>
              </c:numCache>
            </c:numRef>
          </c:val>
          <c:smooth val="0"/>
        </c:ser>
        <c:ser>
          <c:idx val="96"/>
          <c:order val="96"/>
          <c:spPr>
            <a:ln w="2857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Merged!$I$98:$L$98</c:f>
              <c:numCache>
                <c:formatCode>General</c:formatCode>
                <c:ptCount val="4"/>
                <c:pt idx="0">
                  <c:v>2.512962E6</c:v>
                </c:pt>
                <c:pt idx="1">
                  <c:v>23328.0</c:v>
                </c:pt>
                <c:pt idx="2">
                  <c:v>23236.0</c:v>
                </c:pt>
                <c:pt idx="3">
                  <c:v>16552.0</c:v>
                </c:pt>
              </c:numCache>
            </c:numRef>
          </c:val>
          <c:smooth val="0"/>
        </c:ser>
        <c:ser>
          <c:idx val="97"/>
          <c:order val="97"/>
          <c:spPr>
            <a:ln w="2857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Merged!$I$99:$L$99</c:f>
              <c:numCache>
                <c:formatCode>General</c:formatCode>
                <c:ptCount val="4"/>
                <c:pt idx="0">
                  <c:v>1.279285E6</c:v>
                </c:pt>
                <c:pt idx="1">
                  <c:v>18475.0</c:v>
                </c:pt>
                <c:pt idx="2">
                  <c:v>18435.0</c:v>
                </c:pt>
                <c:pt idx="3">
                  <c:v>16595.0</c:v>
                </c:pt>
              </c:numCache>
            </c:numRef>
          </c:val>
          <c:smooth val="0"/>
        </c:ser>
        <c:ser>
          <c:idx val="98"/>
          <c:order val="98"/>
          <c:spPr>
            <a:ln w="2857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Merged!$I$100:$L$100</c:f>
              <c:numCache>
                <c:formatCode>General</c:formatCode>
                <c:ptCount val="4"/>
                <c:pt idx="0">
                  <c:v>3.998857E6</c:v>
                </c:pt>
                <c:pt idx="1">
                  <c:v>32619.0</c:v>
                </c:pt>
                <c:pt idx="2">
                  <c:v>32471.0</c:v>
                </c:pt>
                <c:pt idx="3">
                  <c:v>16575.0</c:v>
                </c:pt>
              </c:numCache>
            </c:numRef>
          </c:val>
          <c:smooth val="0"/>
        </c:ser>
        <c:ser>
          <c:idx val="99"/>
          <c:order val="99"/>
          <c:spPr>
            <a:ln w="2857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Merged!$I$101:$L$101</c:f>
              <c:numCache>
                <c:formatCode>General</c:formatCode>
                <c:ptCount val="4"/>
                <c:pt idx="0">
                  <c:v>5.215316E6</c:v>
                </c:pt>
                <c:pt idx="1">
                  <c:v>36101.0</c:v>
                </c:pt>
                <c:pt idx="2">
                  <c:v>35891.0</c:v>
                </c:pt>
                <c:pt idx="3">
                  <c:v>16553.0</c:v>
                </c:pt>
              </c:numCache>
            </c:numRef>
          </c:val>
          <c:smooth val="0"/>
        </c:ser>
        <c:ser>
          <c:idx val="100"/>
          <c:order val="100"/>
          <c:spPr>
            <a:ln w="2857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Merged!$I$102:$L$102</c:f>
              <c:numCache>
                <c:formatCode>General</c:formatCode>
                <c:ptCount val="4"/>
                <c:pt idx="0">
                  <c:v>3.723326E6</c:v>
                </c:pt>
                <c:pt idx="1">
                  <c:v>29632.0</c:v>
                </c:pt>
                <c:pt idx="2">
                  <c:v>29479.0</c:v>
                </c:pt>
                <c:pt idx="3">
                  <c:v>16559.0</c:v>
                </c:pt>
              </c:numCache>
            </c:numRef>
          </c:val>
          <c:smooth val="0"/>
        </c:ser>
        <c:ser>
          <c:idx val="101"/>
          <c:order val="101"/>
          <c:spPr>
            <a:ln w="28575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Merged!$I$103:$L$103</c:f>
              <c:numCache>
                <c:formatCode>General</c:formatCode>
                <c:ptCount val="4"/>
                <c:pt idx="0">
                  <c:v>1.542328E6</c:v>
                </c:pt>
                <c:pt idx="1">
                  <c:v>19347.0</c:v>
                </c:pt>
                <c:pt idx="2">
                  <c:v>19268.0</c:v>
                </c:pt>
                <c:pt idx="3">
                  <c:v>16550.0</c:v>
                </c:pt>
              </c:numCache>
            </c:numRef>
          </c:val>
          <c:smooth val="0"/>
        </c:ser>
        <c:ser>
          <c:idx val="102"/>
          <c:order val="102"/>
          <c:spPr>
            <a:ln w="28575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Merged!$I$104:$L$104</c:f>
              <c:numCache>
                <c:formatCode>General</c:formatCode>
                <c:ptCount val="4"/>
                <c:pt idx="0">
                  <c:v>1.975744E6</c:v>
                </c:pt>
                <c:pt idx="1">
                  <c:v>21195.0</c:v>
                </c:pt>
                <c:pt idx="2">
                  <c:v>21104.0</c:v>
                </c:pt>
                <c:pt idx="3">
                  <c:v>16551.0</c:v>
                </c:pt>
              </c:numCache>
            </c:numRef>
          </c:val>
          <c:smooth val="0"/>
        </c:ser>
        <c:ser>
          <c:idx val="103"/>
          <c:order val="103"/>
          <c:spPr>
            <a:ln w="2857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Merged!$I$105:$L$105</c:f>
              <c:numCache>
                <c:formatCode>General</c:formatCode>
                <c:ptCount val="4"/>
                <c:pt idx="0">
                  <c:v>1.474369E6</c:v>
                </c:pt>
                <c:pt idx="1">
                  <c:v>19032.0</c:v>
                </c:pt>
                <c:pt idx="2">
                  <c:v>18983.0</c:v>
                </c:pt>
                <c:pt idx="3">
                  <c:v>16550.0</c:v>
                </c:pt>
              </c:numCache>
            </c:numRef>
          </c:val>
          <c:smooth val="0"/>
        </c:ser>
        <c:ser>
          <c:idx val="104"/>
          <c:order val="104"/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Merged!$I$106:$L$106</c:f>
              <c:numCache>
                <c:formatCode>General</c:formatCode>
                <c:ptCount val="4"/>
                <c:pt idx="0">
                  <c:v>1.111265E6</c:v>
                </c:pt>
                <c:pt idx="1">
                  <c:v>20744.0</c:v>
                </c:pt>
                <c:pt idx="2">
                  <c:v>20644.0</c:v>
                </c:pt>
                <c:pt idx="3">
                  <c:v>16713.0</c:v>
                </c:pt>
              </c:numCache>
            </c:numRef>
          </c:val>
          <c:smooth val="0"/>
        </c:ser>
        <c:ser>
          <c:idx val="105"/>
          <c:order val="105"/>
          <c:spPr>
            <a:ln w="2857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Merged!$I$107:$L$107</c:f>
              <c:numCache>
                <c:formatCode>General</c:formatCode>
                <c:ptCount val="4"/>
                <c:pt idx="0">
                  <c:v>3.399265E6</c:v>
                </c:pt>
                <c:pt idx="1">
                  <c:v>22222.0</c:v>
                </c:pt>
                <c:pt idx="2">
                  <c:v>22163.0</c:v>
                </c:pt>
                <c:pt idx="3">
                  <c:v>16552.0</c:v>
                </c:pt>
              </c:numCache>
            </c:numRef>
          </c:val>
          <c:smooth val="0"/>
        </c:ser>
        <c:ser>
          <c:idx val="106"/>
          <c:order val="106"/>
          <c:spPr>
            <a:ln w="2857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Merged!$I$108:$L$108</c:f>
              <c:numCache>
                <c:formatCode>General</c:formatCode>
                <c:ptCount val="4"/>
                <c:pt idx="0">
                  <c:v>1.753652E6</c:v>
                </c:pt>
                <c:pt idx="1">
                  <c:v>20613.0</c:v>
                </c:pt>
                <c:pt idx="2">
                  <c:v>20559.0</c:v>
                </c:pt>
                <c:pt idx="3">
                  <c:v>16590.0</c:v>
                </c:pt>
              </c:numCache>
            </c:numRef>
          </c:val>
          <c:smooth val="0"/>
        </c:ser>
        <c:ser>
          <c:idx val="107"/>
          <c:order val="107"/>
          <c:spPr>
            <a:ln w="2857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Merged!$I$109:$L$109</c:f>
              <c:numCache>
                <c:formatCode>General</c:formatCode>
                <c:ptCount val="4"/>
                <c:pt idx="0">
                  <c:v>1.403206E6</c:v>
                </c:pt>
                <c:pt idx="1">
                  <c:v>22286.0</c:v>
                </c:pt>
                <c:pt idx="2">
                  <c:v>22255.0</c:v>
                </c:pt>
                <c:pt idx="3">
                  <c:v>16675.0</c:v>
                </c:pt>
              </c:numCache>
            </c:numRef>
          </c:val>
          <c:smooth val="0"/>
        </c:ser>
        <c:ser>
          <c:idx val="108"/>
          <c:order val="108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Merged!$I$110:$L$110</c:f>
              <c:numCache>
                <c:formatCode>General</c:formatCode>
                <c:ptCount val="4"/>
                <c:pt idx="0">
                  <c:v>2.656996E6</c:v>
                </c:pt>
                <c:pt idx="1">
                  <c:v>20016.0</c:v>
                </c:pt>
                <c:pt idx="2">
                  <c:v>19869.0</c:v>
                </c:pt>
                <c:pt idx="3">
                  <c:v>16568.0</c:v>
                </c:pt>
              </c:numCache>
            </c:numRef>
          </c:val>
          <c:smooth val="0"/>
        </c:ser>
        <c:ser>
          <c:idx val="109"/>
          <c:order val="109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Merged!$I$111:$L$111</c:f>
              <c:numCache>
                <c:formatCode>General</c:formatCode>
                <c:ptCount val="4"/>
                <c:pt idx="0">
                  <c:v>998293.0</c:v>
                </c:pt>
                <c:pt idx="1">
                  <c:v>20549.0</c:v>
                </c:pt>
                <c:pt idx="2">
                  <c:v>20478.0</c:v>
                </c:pt>
                <c:pt idx="3">
                  <c:v>16670.0</c:v>
                </c:pt>
              </c:numCache>
            </c:numRef>
          </c:val>
          <c:smooth val="0"/>
        </c:ser>
        <c:ser>
          <c:idx val="110"/>
          <c:order val="110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Merged!$I$112:$L$112</c:f>
              <c:numCache>
                <c:formatCode>General</c:formatCode>
                <c:ptCount val="4"/>
                <c:pt idx="0">
                  <c:v>945855.0</c:v>
                </c:pt>
                <c:pt idx="1">
                  <c:v>20615.0</c:v>
                </c:pt>
                <c:pt idx="2">
                  <c:v>20473.0</c:v>
                </c:pt>
                <c:pt idx="3">
                  <c:v>16577.0</c:v>
                </c:pt>
              </c:numCache>
            </c:numRef>
          </c:val>
          <c:smooth val="0"/>
        </c:ser>
        <c:ser>
          <c:idx val="111"/>
          <c:order val="111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Merged!$I$113:$L$113</c:f>
              <c:numCache>
                <c:formatCode>General</c:formatCode>
                <c:ptCount val="4"/>
                <c:pt idx="0">
                  <c:v>891244.0</c:v>
                </c:pt>
                <c:pt idx="1">
                  <c:v>19768.0</c:v>
                </c:pt>
                <c:pt idx="2">
                  <c:v>19722.0</c:v>
                </c:pt>
                <c:pt idx="3">
                  <c:v>16549.0</c:v>
                </c:pt>
              </c:numCache>
            </c:numRef>
          </c:val>
          <c:smooth val="0"/>
        </c:ser>
        <c:ser>
          <c:idx val="112"/>
          <c:order val="112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Merged!$I$114:$L$114</c:f>
              <c:numCache>
                <c:formatCode>General</c:formatCode>
                <c:ptCount val="4"/>
                <c:pt idx="0">
                  <c:v>966141.0</c:v>
                </c:pt>
                <c:pt idx="1">
                  <c:v>19818.0</c:v>
                </c:pt>
                <c:pt idx="2">
                  <c:v>19718.0</c:v>
                </c:pt>
                <c:pt idx="3">
                  <c:v>16607.0</c:v>
                </c:pt>
              </c:numCache>
            </c:numRef>
          </c:val>
          <c:smooth val="0"/>
        </c:ser>
        <c:ser>
          <c:idx val="113"/>
          <c:order val="113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Merged!$I$115:$L$115</c:f>
              <c:numCache>
                <c:formatCode>General</c:formatCode>
                <c:ptCount val="4"/>
                <c:pt idx="0">
                  <c:v>884614.0</c:v>
                </c:pt>
                <c:pt idx="1">
                  <c:v>20383.0</c:v>
                </c:pt>
                <c:pt idx="2">
                  <c:v>20208.0</c:v>
                </c:pt>
                <c:pt idx="3">
                  <c:v>16625.0</c:v>
                </c:pt>
              </c:numCache>
            </c:numRef>
          </c:val>
          <c:smooth val="0"/>
        </c:ser>
        <c:ser>
          <c:idx val="114"/>
          <c:order val="114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Merged!$I$116:$L$116</c:f>
              <c:numCache>
                <c:formatCode>General</c:formatCode>
                <c:ptCount val="4"/>
                <c:pt idx="0">
                  <c:v>931780.0</c:v>
                </c:pt>
                <c:pt idx="1">
                  <c:v>19652.0</c:v>
                </c:pt>
                <c:pt idx="2">
                  <c:v>19589.0</c:v>
                </c:pt>
                <c:pt idx="3">
                  <c:v>16646.0</c:v>
                </c:pt>
              </c:numCache>
            </c:numRef>
          </c:val>
          <c:smooth val="0"/>
        </c:ser>
        <c:ser>
          <c:idx val="115"/>
          <c:order val="115"/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Merged!$I$117:$L$117</c:f>
              <c:numCache>
                <c:formatCode>General</c:formatCode>
                <c:ptCount val="4"/>
                <c:pt idx="0">
                  <c:v>944665.0</c:v>
                </c:pt>
                <c:pt idx="1">
                  <c:v>19838.0</c:v>
                </c:pt>
                <c:pt idx="2">
                  <c:v>19782.0</c:v>
                </c:pt>
                <c:pt idx="3">
                  <c:v>16582.0</c:v>
                </c:pt>
              </c:numCache>
            </c:numRef>
          </c:val>
          <c:smooth val="0"/>
        </c:ser>
        <c:ser>
          <c:idx val="116"/>
          <c:order val="116"/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Merged!$I$118:$L$118</c:f>
              <c:numCache>
                <c:formatCode>General</c:formatCode>
                <c:ptCount val="4"/>
                <c:pt idx="0">
                  <c:v>1.718892E6</c:v>
                </c:pt>
                <c:pt idx="1">
                  <c:v>22359.0</c:v>
                </c:pt>
                <c:pt idx="2">
                  <c:v>22251.0</c:v>
                </c:pt>
                <c:pt idx="3">
                  <c:v>16679.0</c:v>
                </c:pt>
              </c:numCache>
            </c:numRef>
          </c:val>
          <c:smooth val="0"/>
        </c:ser>
        <c:ser>
          <c:idx val="117"/>
          <c:order val="117"/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Merged!$I$119:$L$119</c:f>
              <c:numCache>
                <c:formatCode>General</c:formatCode>
                <c:ptCount val="4"/>
                <c:pt idx="0">
                  <c:v>1.361403E6</c:v>
                </c:pt>
                <c:pt idx="1">
                  <c:v>22147.0</c:v>
                </c:pt>
                <c:pt idx="2">
                  <c:v>22064.0</c:v>
                </c:pt>
                <c:pt idx="3">
                  <c:v>16712.0</c:v>
                </c:pt>
              </c:numCache>
            </c:numRef>
          </c:val>
          <c:smooth val="0"/>
        </c:ser>
        <c:ser>
          <c:idx val="118"/>
          <c:order val="118"/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Merged!$I$120:$L$120</c:f>
              <c:numCache>
                <c:formatCode>General</c:formatCode>
                <c:ptCount val="4"/>
                <c:pt idx="0">
                  <c:v>1.621509E6</c:v>
                </c:pt>
                <c:pt idx="1">
                  <c:v>22756.0</c:v>
                </c:pt>
                <c:pt idx="2">
                  <c:v>22648.0</c:v>
                </c:pt>
                <c:pt idx="3">
                  <c:v>16742.0</c:v>
                </c:pt>
              </c:numCache>
            </c:numRef>
          </c:val>
          <c:smooth val="0"/>
        </c:ser>
        <c:ser>
          <c:idx val="119"/>
          <c:order val="119"/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Merged!$I$121:$L$121</c:f>
              <c:numCache>
                <c:formatCode>General</c:formatCode>
                <c:ptCount val="4"/>
                <c:pt idx="0">
                  <c:v>2.6453E6</c:v>
                </c:pt>
                <c:pt idx="1">
                  <c:v>23830.0</c:v>
                </c:pt>
                <c:pt idx="2">
                  <c:v>23673.0</c:v>
                </c:pt>
                <c:pt idx="3">
                  <c:v>16606.0</c:v>
                </c:pt>
              </c:numCache>
            </c:numRef>
          </c:val>
          <c:smooth val="0"/>
        </c:ser>
        <c:ser>
          <c:idx val="120"/>
          <c:order val="120"/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Merged!$I$122:$L$122</c:f>
              <c:numCache>
                <c:formatCode>General</c:formatCode>
                <c:ptCount val="4"/>
                <c:pt idx="0">
                  <c:v>3.1998E6</c:v>
                </c:pt>
                <c:pt idx="1">
                  <c:v>21061.0</c:v>
                </c:pt>
                <c:pt idx="2">
                  <c:v>20856.0</c:v>
                </c:pt>
                <c:pt idx="3">
                  <c:v>16569.0</c:v>
                </c:pt>
              </c:numCache>
            </c:numRef>
          </c:val>
          <c:smooth val="0"/>
        </c:ser>
        <c:ser>
          <c:idx val="121"/>
          <c:order val="121"/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Merged!$I$123:$L$123</c:f>
              <c:numCache>
                <c:formatCode>General</c:formatCode>
                <c:ptCount val="4"/>
                <c:pt idx="0">
                  <c:v>808259.0</c:v>
                </c:pt>
                <c:pt idx="1">
                  <c:v>18903.0</c:v>
                </c:pt>
                <c:pt idx="2">
                  <c:v>18816.0</c:v>
                </c:pt>
                <c:pt idx="3">
                  <c:v>16628.0</c:v>
                </c:pt>
              </c:numCache>
            </c:numRef>
          </c:val>
          <c:smooth val="0"/>
        </c:ser>
        <c:ser>
          <c:idx val="122"/>
          <c:order val="122"/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Merged!$I$124:$L$124</c:f>
              <c:numCache>
                <c:formatCode>General</c:formatCode>
                <c:ptCount val="4"/>
                <c:pt idx="0">
                  <c:v>633028.0</c:v>
                </c:pt>
                <c:pt idx="1">
                  <c:v>18220.0</c:v>
                </c:pt>
                <c:pt idx="2">
                  <c:v>18154.0</c:v>
                </c:pt>
                <c:pt idx="3">
                  <c:v>16570.0</c:v>
                </c:pt>
              </c:numCache>
            </c:numRef>
          </c:val>
          <c:smooth val="0"/>
        </c:ser>
        <c:ser>
          <c:idx val="123"/>
          <c:order val="123"/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Merged!$I$125:$L$125</c:f>
              <c:numCache>
                <c:formatCode>General</c:formatCode>
                <c:ptCount val="4"/>
                <c:pt idx="0">
                  <c:v>816293.0</c:v>
                </c:pt>
                <c:pt idx="1">
                  <c:v>21012.0</c:v>
                </c:pt>
                <c:pt idx="2">
                  <c:v>20931.0</c:v>
                </c:pt>
                <c:pt idx="3">
                  <c:v>16703.0</c:v>
                </c:pt>
              </c:numCache>
            </c:numRef>
          </c:val>
          <c:smooth val="0"/>
        </c:ser>
        <c:ser>
          <c:idx val="124"/>
          <c:order val="124"/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Merged!$I$126:$L$126</c:f>
              <c:numCache>
                <c:formatCode>General</c:formatCode>
                <c:ptCount val="4"/>
                <c:pt idx="0">
                  <c:v>925758.0</c:v>
                </c:pt>
                <c:pt idx="1">
                  <c:v>18715.0</c:v>
                </c:pt>
                <c:pt idx="2">
                  <c:v>18618.0</c:v>
                </c:pt>
                <c:pt idx="3">
                  <c:v>16661.0</c:v>
                </c:pt>
              </c:numCache>
            </c:numRef>
          </c:val>
          <c:smooth val="0"/>
        </c:ser>
        <c:ser>
          <c:idx val="125"/>
          <c:order val="125"/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Merged!$I$127:$L$127</c:f>
              <c:numCache>
                <c:formatCode>General</c:formatCode>
                <c:ptCount val="4"/>
                <c:pt idx="0">
                  <c:v>708624.0</c:v>
                </c:pt>
                <c:pt idx="1">
                  <c:v>19581.0</c:v>
                </c:pt>
                <c:pt idx="2">
                  <c:v>19531.0</c:v>
                </c:pt>
                <c:pt idx="3">
                  <c:v>16624.0</c:v>
                </c:pt>
              </c:numCache>
            </c:numRef>
          </c:val>
          <c:smooth val="0"/>
        </c:ser>
        <c:ser>
          <c:idx val="126"/>
          <c:order val="126"/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Merged!$I$128:$L$128</c:f>
              <c:numCache>
                <c:formatCode>General</c:formatCode>
                <c:ptCount val="4"/>
                <c:pt idx="0">
                  <c:v>901504.0</c:v>
                </c:pt>
                <c:pt idx="1">
                  <c:v>19712.0</c:v>
                </c:pt>
                <c:pt idx="2">
                  <c:v>19573.0</c:v>
                </c:pt>
                <c:pt idx="3">
                  <c:v>16576.0</c:v>
                </c:pt>
              </c:numCache>
            </c:numRef>
          </c:val>
          <c:smooth val="0"/>
        </c:ser>
        <c:ser>
          <c:idx val="127"/>
          <c:order val="127"/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Merged!$I$129:$L$129</c:f>
              <c:numCache>
                <c:formatCode>General</c:formatCode>
                <c:ptCount val="4"/>
                <c:pt idx="0">
                  <c:v>846170.0</c:v>
                </c:pt>
                <c:pt idx="1">
                  <c:v>20113.0</c:v>
                </c:pt>
                <c:pt idx="2">
                  <c:v>20041.0</c:v>
                </c:pt>
                <c:pt idx="3">
                  <c:v>16706.0</c:v>
                </c:pt>
              </c:numCache>
            </c:numRef>
          </c:val>
          <c:smooth val="0"/>
        </c:ser>
        <c:ser>
          <c:idx val="128"/>
          <c:order val="128"/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Merged!$I$130:$L$130</c:f>
              <c:numCache>
                <c:formatCode>General</c:formatCode>
                <c:ptCount val="4"/>
                <c:pt idx="0">
                  <c:v>683503.0</c:v>
                </c:pt>
                <c:pt idx="1">
                  <c:v>19388.0</c:v>
                </c:pt>
                <c:pt idx="2">
                  <c:v>19320.0</c:v>
                </c:pt>
                <c:pt idx="3">
                  <c:v>16659.0</c:v>
                </c:pt>
              </c:numCache>
            </c:numRef>
          </c:val>
          <c:smooth val="0"/>
        </c:ser>
        <c:ser>
          <c:idx val="129"/>
          <c:order val="129"/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Merged!$I$131:$L$131</c:f>
              <c:numCache>
                <c:formatCode>General</c:formatCode>
                <c:ptCount val="4"/>
                <c:pt idx="0">
                  <c:v>3.147598E6</c:v>
                </c:pt>
                <c:pt idx="1">
                  <c:v>21340.0</c:v>
                </c:pt>
                <c:pt idx="2">
                  <c:v>21065.0</c:v>
                </c:pt>
                <c:pt idx="3">
                  <c:v>16588.0</c:v>
                </c:pt>
              </c:numCache>
            </c:numRef>
          </c:val>
          <c:smooth val="0"/>
        </c:ser>
        <c:ser>
          <c:idx val="130"/>
          <c:order val="130"/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Merged!$I$132:$L$132</c:f>
              <c:numCache>
                <c:formatCode>General</c:formatCode>
                <c:ptCount val="4"/>
                <c:pt idx="0">
                  <c:v>2.092414E6</c:v>
                </c:pt>
                <c:pt idx="1">
                  <c:v>22957.0</c:v>
                </c:pt>
                <c:pt idx="2">
                  <c:v>22856.0</c:v>
                </c:pt>
                <c:pt idx="3">
                  <c:v>16771.0</c:v>
                </c:pt>
              </c:numCache>
            </c:numRef>
          </c:val>
          <c:smooth val="0"/>
        </c:ser>
        <c:ser>
          <c:idx val="131"/>
          <c:order val="131"/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Merged!$I$133:$L$133</c:f>
              <c:numCache>
                <c:formatCode>General</c:formatCode>
                <c:ptCount val="4"/>
                <c:pt idx="0">
                  <c:v>1.905109E6</c:v>
                </c:pt>
                <c:pt idx="1">
                  <c:v>20615.0</c:v>
                </c:pt>
                <c:pt idx="2">
                  <c:v>20558.0</c:v>
                </c:pt>
                <c:pt idx="3">
                  <c:v>16551.0</c:v>
                </c:pt>
              </c:numCache>
            </c:numRef>
          </c:val>
          <c:smooth val="0"/>
        </c:ser>
        <c:ser>
          <c:idx val="132"/>
          <c:order val="132"/>
          <c:tx>
            <c:v>GenomeSize</c:v>
          </c:tx>
          <c:spPr>
            <a:ln w="76200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Merged!$I$138:$L$138</c:f>
              <c:strCache>
                <c:ptCount val="4"/>
                <c:pt idx="0">
                  <c:v>Create Graph</c:v>
                </c:pt>
                <c:pt idx="1">
                  <c:v>Coverage Filter</c:v>
                </c:pt>
                <c:pt idx="2">
                  <c:v>Erosion Filter</c:v>
                </c:pt>
                <c:pt idx="3">
                  <c:v>Bubble Pop</c:v>
                </c:pt>
              </c:strCache>
            </c:strRef>
          </c:cat>
          <c:val>
            <c:numRef>
              <c:f>Merged!$I$134:$L$134</c:f>
              <c:numCache>
                <c:formatCode>General</c:formatCode>
                <c:ptCount val="4"/>
                <c:pt idx="0">
                  <c:v>16569.0</c:v>
                </c:pt>
                <c:pt idx="1">
                  <c:v>16569.0</c:v>
                </c:pt>
                <c:pt idx="2">
                  <c:v>16569.0</c:v>
                </c:pt>
                <c:pt idx="3">
                  <c:v>16569.0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marker val="1"/>
        <c:smooth val="0"/>
        <c:axId val="-2091634056"/>
        <c:axId val="-2091640344"/>
      </c:lineChart>
      <c:catAx>
        <c:axId val="-2091634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>
                    <a:solidFill>
                      <a:sysClr val="windowText" lastClr="000000"/>
                    </a:solidFill>
                  </a:rPr>
                  <a:t>Step in Assembly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1640344"/>
        <c:crosses val="autoZero"/>
        <c:auto val="1"/>
        <c:lblAlgn val="ctr"/>
        <c:lblOffset val="100"/>
        <c:noMultiLvlLbl val="0"/>
      </c:catAx>
      <c:valAx>
        <c:axId val="-2091640344"/>
        <c:scaling>
          <c:logBase val="10.0"/>
          <c:orientation val="minMax"/>
          <c:min val="100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Total Nodes In Graph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1634056"/>
        <c:crosses val="autoZero"/>
        <c:crossBetween val="between"/>
        <c:minorUnit val="1000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1E266-E945-4A41-9493-76DFC81363C3}" type="datetimeFigureOut">
              <a:rPr lang="en-US" smtClean="0"/>
              <a:t>7/9/14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6A548-5817-46C5-9CEA-43DBE640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0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PlotCoverage.M</a:t>
            </a:r>
            <a:r>
              <a:rPr lang="en-US" baseline="0" dirty="0" smtClean="0"/>
              <a:t> at </a:t>
            </a:r>
            <a:r>
              <a:rPr lang="en-US" dirty="0" smtClean="0"/>
              <a:t>D:\MTData\CoverageData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6A548-5817-46C5-9CEA-43DBE64047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4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C483-2A03-414B-9B13-9C2AA9498511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381B-7AAB-4C83-A9D6-4B3F15B2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4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C483-2A03-414B-9B13-9C2AA9498511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381B-7AAB-4C83-A9D6-4B3F15B2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7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C483-2A03-414B-9B13-9C2AA9498511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381B-7AAB-4C83-A9D6-4B3F15B2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C483-2A03-414B-9B13-9C2AA9498511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381B-7AAB-4C83-A9D6-4B3F15B2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3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C483-2A03-414B-9B13-9C2AA9498511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381B-7AAB-4C83-A9D6-4B3F15B2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3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C483-2A03-414B-9B13-9C2AA9498511}" type="datetimeFigureOut">
              <a:rPr lang="en-US" smtClean="0"/>
              <a:t>7/9/14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381B-7AAB-4C83-A9D6-4B3F15B2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0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C483-2A03-414B-9B13-9C2AA9498511}" type="datetimeFigureOut">
              <a:rPr lang="en-US" smtClean="0"/>
              <a:t>7/9/14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381B-7AAB-4C83-A9D6-4B3F15B2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4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C483-2A03-414B-9B13-9C2AA9498511}" type="datetimeFigureOut">
              <a:rPr lang="en-US" smtClean="0"/>
              <a:t>7/9/14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381B-7AAB-4C83-A9D6-4B3F15B2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4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C483-2A03-414B-9B13-9C2AA9498511}" type="datetimeFigureOut">
              <a:rPr lang="en-US" smtClean="0"/>
              <a:t>7/9/14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381B-7AAB-4C83-A9D6-4B3F15B2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C483-2A03-414B-9B13-9C2AA9498511}" type="datetimeFigureOut">
              <a:rPr lang="en-US" smtClean="0"/>
              <a:t>7/9/14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381B-7AAB-4C83-A9D6-4B3F15B2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0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C483-2A03-414B-9B13-9C2AA9498511}" type="datetimeFigureOut">
              <a:rPr lang="en-US" smtClean="0"/>
              <a:t>7/9/14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381B-7AAB-4C83-A9D6-4B3F15B2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1C483-2A03-414B-9B13-9C2AA9498511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381B-7AAB-4C83-A9D6-4B3F15B2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41714"/>
            <a:ext cx="9144000" cy="163525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advantages and challenges of working in small circles</a:t>
            </a:r>
            <a:endParaRPr lang="en-US" b="1" dirty="0"/>
          </a:p>
        </p:txBody>
      </p:sp>
      <p:pic>
        <p:nvPicPr>
          <p:cNvPr id="2050" name="Picture 2" descr="http://t3.gstatic.com/images?q=tbn:ANd9GcRoSKBxt6CqgTnygLo8noNMqiBNOWWXA95ZKT2NumhknpmCBFW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603" y="3851049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894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handle these challenges?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not to completely re-invent the wheel</a:t>
            </a:r>
          </a:p>
          <a:p>
            <a:r>
              <a:rPr lang="en-US" dirty="0" smtClean="0"/>
              <a:t>But rather, to strap existing wheels on to a car and win Le Mans</a:t>
            </a:r>
          </a:p>
          <a:p>
            <a:r>
              <a:rPr lang="en-US" dirty="0" smtClean="0"/>
              <a:t>Lots of work on blah, blah, </a:t>
            </a:r>
            <a:r>
              <a:rPr lang="en-US" dirty="0" err="1" smtClean="0"/>
              <a:t>heteroplasmic</a:t>
            </a:r>
            <a:r>
              <a:rPr lang="en-US" dirty="0" smtClean="0"/>
              <a:t> deletions will be the big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3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Assemble </a:t>
            </a:r>
            <a:r>
              <a:rPr lang="en-US" b="1" dirty="0" err="1" smtClean="0"/>
              <a:t>DeBrujin</a:t>
            </a:r>
            <a:r>
              <a:rPr lang="en-US" b="1" dirty="0" smtClean="0"/>
              <a:t>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10199"/>
            <a:ext cx="7886700" cy="766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Central idea: </a:t>
            </a:r>
            <a:r>
              <a:rPr lang="en-US" dirty="0" smtClean="0"/>
              <a:t>Cut sequence in to  Two reads from the sequence AACCGGTT</a:t>
            </a:r>
          </a:p>
        </p:txBody>
      </p:sp>
      <p:pic>
        <p:nvPicPr>
          <p:cNvPr id="1026" name="Picture 2" descr="http://origin-ars.els-cdn.com/content/image/1-s2.0-S0888754310000492-g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3" y="2236560"/>
            <a:ext cx="5177151" cy="278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91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 Very Basic Idea:</a:t>
            </a:r>
            <a:br>
              <a:rPr lang="en-US" b="1" dirty="0" smtClean="0"/>
            </a:br>
            <a:r>
              <a:rPr lang="en-US" b="1" dirty="0" smtClean="0"/>
              <a:t>	 Follow the Nodes!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71" y="2721976"/>
            <a:ext cx="7195457" cy="1915337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28650" y="5068435"/>
            <a:ext cx="8555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a high level, easy to understand.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Actually lots of paths, N-P hard problems and computational issues to work out with large datasets of imperfect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5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89" y="1303504"/>
            <a:ext cx="4824706" cy="4404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92" y="151118"/>
            <a:ext cx="7886700" cy="1325563"/>
          </a:xfrm>
        </p:spPr>
        <p:txBody>
          <a:bodyPr/>
          <a:lstStyle/>
          <a:p>
            <a:r>
              <a:rPr lang="en-US" b="1" dirty="0" smtClean="0"/>
              <a:t>Reality: Graphs are not simple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97285"/>
            <a:ext cx="7886700" cy="106067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Nodes = 663,515 : Edges = 2,236,524</a:t>
            </a:r>
          </a:p>
          <a:p>
            <a:r>
              <a:rPr lang="en-US" dirty="0" smtClean="0"/>
              <a:t>Coding issues aside, real question is how to reduce the graph.  At what frequency is a variant real with a continuum of frequencies possible?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88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it was supposed to be – but was not –  a big deal.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New paradigm was lots of data, low error rates, but </a:t>
                </a:r>
                <a:r>
                  <a:rPr lang="en-US" dirty="0"/>
                  <a:t>short </a:t>
                </a:r>
                <a:r>
                  <a:rPr lang="en-US" dirty="0" smtClean="0"/>
                  <a:t>reads.</a:t>
                </a:r>
              </a:p>
              <a:p>
                <a:pPr lvl="1"/>
                <a:r>
                  <a:rPr lang="en-US" b="1" dirty="0" smtClean="0"/>
                  <a:t>Implied</a:t>
                </a:r>
              </a:p>
              <a:p>
                <a:pPr lvl="2"/>
                <a:r>
                  <a:rPr lang="en-US" dirty="0" smtClean="0"/>
                  <a:t>Reads would contain a massive redundancy of information</a:t>
                </a:r>
              </a:p>
              <a:p>
                <a:pPr lvl="2"/>
                <a:r>
                  <a:rPr lang="en-US" dirty="0" smtClean="0"/>
                  <a:t>Old algorithms couldn’t cope.</a:t>
                </a:r>
              </a:p>
              <a:p>
                <a:pPr lvl="1"/>
                <a:r>
                  <a:rPr lang="en-US" b="1" dirty="0" smtClean="0"/>
                  <a:t>Given these assumptions</a:t>
                </a:r>
              </a:p>
              <a:p>
                <a:pPr lvl="2"/>
                <a:r>
                  <a:rPr lang="en-US" dirty="0" smtClean="0"/>
                  <a:t>Sequence somewhat random -&gt; implies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creates uniqueness very fast (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Error rate supposedly low, implies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 smtClean="0"/>
                  <a:t> is reasonably high.  </a:t>
                </a:r>
                <a:r>
                  <a:rPr lang="en-US" dirty="0"/>
                  <a:t>e</a:t>
                </a:r>
                <a:r>
                  <a:rPr lang="en-US" dirty="0" smtClean="0"/>
                  <a:t>.g. 82% correct k-</a:t>
                </a:r>
                <a:r>
                  <a:rPr lang="en-US" dirty="0" err="1" smtClean="0"/>
                  <a:t>mers</a:t>
                </a:r>
                <a:r>
                  <a:rPr lang="en-US" dirty="0" smtClean="0"/>
                  <a:t> for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=.01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b="1" dirty="0" smtClean="0"/>
                  <a:t>Makes assembly easy!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r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58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Reasonably even coverage?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/>
          <a:srcRect t="14805"/>
          <a:stretch/>
        </p:blipFill>
        <p:spPr bwMode="auto">
          <a:xfrm>
            <a:off x="628650" y="1690689"/>
            <a:ext cx="8071292" cy="382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25287" y="5511573"/>
            <a:ext cx="6999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Well covered bacterial genome shown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22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But with mitochondria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Assumptions better match the sales pitch</a:t>
            </a:r>
          </a:p>
          <a:p>
            <a:pPr lvl="1"/>
            <a:r>
              <a:rPr lang="en-US" dirty="0" smtClean="0"/>
              <a:t>High coverage per base</a:t>
            </a:r>
          </a:p>
          <a:p>
            <a:pPr lvl="1"/>
            <a:r>
              <a:rPr lang="en-US" dirty="0" smtClean="0"/>
              <a:t>Repeats infrequent</a:t>
            </a:r>
          </a:p>
          <a:p>
            <a:r>
              <a:rPr lang="en-US" dirty="0" smtClean="0"/>
              <a:t>Means </a:t>
            </a:r>
          </a:p>
        </p:txBody>
      </p:sp>
    </p:spTree>
    <p:extLst>
      <p:ext uri="{BB962C8B-B14F-4D97-AF65-F5344CB8AC3E}">
        <p14:creationId xmlns:p14="http://schemas.microsoft.com/office/powerpoint/2010/main" val="152635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09512" cy="6055129"/>
          </a:xfrm>
        </p:spPr>
        <p:txBody>
          <a:bodyPr>
            <a:normAutofit/>
          </a:bodyPr>
          <a:lstStyle/>
          <a:p>
            <a:r>
              <a:rPr lang="en-US" b="1" dirty="0" smtClean="0"/>
              <a:t>Key Simplification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mitochondria the only challenge is to simplify the graph to a believable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92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reduce the graph?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8" y="5551715"/>
            <a:ext cx="7886700" cy="63613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Different methods proposed, used by different groups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824" y="2228918"/>
            <a:ext cx="4944519" cy="221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493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reduce the graph?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8" y="5551715"/>
            <a:ext cx="7886700" cy="63613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Different methods proposed, used by different groups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824" y="2228918"/>
            <a:ext cx="4944519" cy="221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845629" y="2228918"/>
            <a:ext cx="3080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Option:</a:t>
            </a:r>
          </a:p>
          <a:p>
            <a:r>
              <a:rPr lang="en-US" b="1" dirty="0" smtClean="0"/>
              <a:t>	End Erosion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Parameter:</a:t>
            </a:r>
          </a:p>
          <a:p>
            <a:r>
              <a:rPr lang="en-US" b="1" dirty="0"/>
              <a:t>	</a:t>
            </a:r>
            <a:r>
              <a:rPr lang="en-US" b="1" dirty="0" smtClean="0"/>
              <a:t>Length to erode 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605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600496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Goals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81225"/>
            <a:ext cx="7886700" cy="3995738"/>
          </a:xfrm>
        </p:spPr>
        <p:txBody>
          <a:bodyPr>
            <a:normAutofit/>
          </a:bodyPr>
          <a:lstStyle/>
          <a:p>
            <a:r>
              <a:rPr lang="en-US" dirty="0" smtClean="0"/>
              <a:t>Software </a:t>
            </a:r>
            <a:r>
              <a:rPr lang="en-US" dirty="0"/>
              <a:t>that definitely analyzing the </a:t>
            </a:r>
            <a:r>
              <a:rPr lang="en-US" dirty="0" err="1"/>
              <a:t>mtDNA</a:t>
            </a:r>
            <a:r>
              <a:rPr lang="en-US" dirty="0"/>
              <a:t> obtained from next generation sequencing studies to </a:t>
            </a:r>
            <a:r>
              <a:rPr lang="en-US" dirty="0" smtClean="0"/>
              <a:t>obtain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definitive list of mutations that exist in the genome</a:t>
            </a:r>
          </a:p>
          <a:p>
            <a:pPr lvl="1"/>
            <a:r>
              <a:rPr lang="en-US" dirty="0" smtClean="0"/>
              <a:t>Estimates of all mutations that appear at </a:t>
            </a:r>
            <a:r>
              <a:rPr lang="en-US" dirty="0" err="1" smtClean="0"/>
              <a:t>heteroplasmic</a:t>
            </a:r>
            <a:r>
              <a:rPr lang="en-US" dirty="0" smtClean="0"/>
              <a:t> frequency, including long range deletions</a:t>
            </a:r>
          </a:p>
          <a:p>
            <a:pPr lvl="1"/>
            <a:r>
              <a:rPr lang="en-US" dirty="0" smtClean="0"/>
              <a:t>Reporting that places these variations in a population genetic and functional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17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reduce the graph?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678" y="2142083"/>
            <a:ext cx="3491568" cy="2142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191" y="2142083"/>
            <a:ext cx="3295159" cy="201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4201886" y="2830286"/>
            <a:ext cx="772886" cy="555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98951" y="4735670"/>
            <a:ext cx="4751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Option:</a:t>
            </a:r>
          </a:p>
          <a:p>
            <a:r>
              <a:rPr lang="en-US" b="1" dirty="0" smtClean="0"/>
              <a:t>	Bubble Popping</a:t>
            </a:r>
          </a:p>
          <a:p>
            <a:endParaRPr lang="en-US" b="1" dirty="0" smtClean="0"/>
          </a:p>
          <a:p>
            <a:r>
              <a:rPr lang="en-US" b="1" dirty="0" smtClean="0"/>
              <a:t>Parameter:</a:t>
            </a:r>
          </a:p>
          <a:p>
            <a:r>
              <a:rPr lang="en-US" b="1" dirty="0"/>
              <a:t>	</a:t>
            </a:r>
            <a:r>
              <a:rPr lang="en-US" b="1" dirty="0" smtClean="0"/>
              <a:t>How long to look (bubble length)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6589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reduce the graph?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5214643"/>
            <a:ext cx="4751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Option: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Kmer</a:t>
            </a:r>
            <a:r>
              <a:rPr lang="en-US" b="1" dirty="0" smtClean="0"/>
              <a:t> Coverage</a:t>
            </a:r>
          </a:p>
          <a:p>
            <a:endParaRPr lang="en-US" b="1" dirty="0" smtClean="0"/>
          </a:p>
          <a:p>
            <a:r>
              <a:rPr lang="en-US" b="1" dirty="0" smtClean="0"/>
              <a:t>Parameter:</a:t>
            </a:r>
          </a:p>
          <a:p>
            <a:r>
              <a:rPr lang="en-US" b="1" dirty="0"/>
              <a:t>	</a:t>
            </a:r>
            <a:r>
              <a:rPr lang="en-US" b="1" dirty="0" smtClean="0"/>
              <a:t>Decision Model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19" y="1981200"/>
            <a:ext cx="3520067" cy="2329543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2656115" y="3229509"/>
            <a:ext cx="217727" cy="446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011384" y="2711656"/>
            <a:ext cx="1080421" cy="578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69871" y="3452666"/>
            <a:ext cx="140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Coordinate Transform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303" y="1963572"/>
            <a:ext cx="3822266" cy="252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06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reduce the graph?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5214643"/>
            <a:ext cx="4751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Option: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Kmer</a:t>
            </a:r>
            <a:r>
              <a:rPr lang="en-US" b="1" dirty="0" smtClean="0"/>
              <a:t> Coverage</a:t>
            </a:r>
          </a:p>
          <a:p>
            <a:endParaRPr lang="en-US" b="1" dirty="0" smtClean="0"/>
          </a:p>
          <a:p>
            <a:r>
              <a:rPr lang="en-US" b="1" dirty="0" smtClean="0"/>
              <a:t>Parameter:</a:t>
            </a:r>
          </a:p>
          <a:p>
            <a:r>
              <a:rPr lang="en-US" b="1" dirty="0"/>
              <a:t>	</a:t>
            </a:r>
            <a:r>
              <a:rPr lang="en-US" b="1" dirty="0" smtClean="0"/>
              <a:t>Decision Model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19" y="1981200"/>
            <a:ext cx="3520067" cy="2329543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2656115" y="3229509"/>
            <a:ext cx="217727" cy="446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011384" y="2711656"/>
            <a:ext cx="1080421" cy="578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69871" y="3452666"/>
            <a:ext cx="140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Coordinate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91805" y="4764146"/>
                <a:ext cx="3311052" cy="1233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ambria Math" panose="02040503050406030204" pitchFamily="18" charset="0"/>
                  </a:rPr>
                  <a:t>Implies a mixture model</a:t>
                </a:r>
              </a:p>
              <a:p>
                <a:endParaRPr lang="en-US" b="0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805" y="4764146"/>
                <a:ext cx="3311052" cy="1233030"/>
              </a:xfrm>
              <a:prstGeom prst="rect">
                <a:avLst/>
              </a:prstGeom>
              <a:blipFill rotWithShape="0">
                <a:blip r:embed="rId3"/>
                <a:stretch>
                  <a:fillRect l="-1473" t="-3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://www.maths.adelaide.edu.au/matthew.roughan/Code/gaussian_mixture_mod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805" y="1958822"/>
            <a:ext cx="3919869" cy="23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405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reduce the graph?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19" y="1981200"/>
            <a:ext cx="3520067" cy="2329543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2656115" y="3229509"/>
            <a:ext cx="217727" cy="446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011384" y="2711656"/>
            <a:ext cx="1080421" cy="578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69871" y="3452666"/>
            <a:ext cx="140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Coordinate Transform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756" y="1642905"/>
            <a:ext cx="3816116" cy="252546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7080814" y="2772286"/>
            <a:ext cx="1284178" cy="283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84720" y="2090876"/>
            <a:ext cx="1080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58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Comparative perspective on graph simplification</a:t>
            </a:r>
            <a:endParaRPr lang="en-US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790635"/>
              </p:ext>
            </p:extLst>
          </p:nvPr>
        </p:nvGraphicFramePr>
        <p:xfrm>
          <a:off x="688895" y="1417638"/>
          <a:ext cx="787412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707"/>
                <a:gridCol w="2624707"/>
                <a:gridCol w="2624707"/>
              </a:tblGrid>
              <a:tr h="777292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Method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Implemented by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Used in </a:t>
                      </a:r>
                      <a:r>
                        <a:rPr lang="en-US" sz="2400" b="1" dirty="0" err="1" smtClean="0"/>
                        <a:t>MitoAssembler</a:t>
                      </a:r>
                      <a:endParaRPr lang="en-US" sz="2400" b="1" dirty="0"/>
                    </a:p>
                  </a:txBody>
                  <a:tcPr/>
                </a:tc>
              </a:tr>
              <a:tr h="359711">
                <a:tc>
                  <a:txBody>
                    <a:bodyPr/>
                    <a:lstStyle/>
                    <a:p>
                      <a:r>
                        <a:rPr lang="en-US" dirty="0" smtClean="0"/>
                        <a:t>Edge Pruning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Euler, Velvet,</a:t>
                      </a:r>
                      <a:r>
                        <a:rPr lang="en-US" baseline="0" dirty="0" smtClean="0"/>
                        <a:t> SOAP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59711">
                <a:tc>
                  <a:txBody>
                    <a:bodyPr/>
                    <a:lstStyle/>
                    <a:p>
                      <a:r>
                        <a:rPr lang="en-US" dirty="0" smtClean="0"/>
                        <a:t>Bubble</a:t>
                      </a:r>
                      <a:r>
                        <a:rPr lang="en-US" baseline="0" dirty="0" smtClean="0"/>
                        <a:t> Popping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AllPaths</a:t>
                      </a:r>
                      <a:r>
                        <a:rPr lang="en-US" dirty="0" smtClean="0"/>
                        <a:t>, ABYSS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604561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r>
                        <a:rPr lang="en-US" baseline="0" dirty="0" smtClean="0"/>
                        <a:t> K-</a:t>
                      </a:r>
                      <a:r>
                        <a:rPr lang="en-US" baseline="0" dirty="0" err="1" smtClean="0"/>
                        <a:t>mer</a:t>
                      </a:r>
                      <a:r>
                        <a:rPr lang="en-US" baseline="0" dirty="0" smtClean="0"/>
                        <a:t> Coverage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Velvet,</a:t>
                      </a:r>
                      <a:r>
                        <a:rPr lang="en-US" baseline="0" dirty="0" smtClean="0"/>
                        <a:t> Soap, Euler, Haplotype Caller.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6045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Progressive K-</a:t>
                      </a:r>
                      <a:r>
                        <a:rPr lang="en-US" dirty="0" err="1" smtClean="0"/>
                        <a:t>mer</a:t>
                      </a:r>
                      <a:r>
                        <a:rPr lang="en-US" dirty="0" smtClean="0"/>
                        <a:t> scaling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Euler, Haplotype</a:t>
                      </a:r>
                      <a:r>
                        <a:rPr lang="en-US" baseline="0" dirty="0" smtClean="0"/>
                        <a:t> caller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59711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Allpaths</a:t>
                      </a:r>
                      <a:r>
                        <a:rPr lang="en-US" dirty="0" smtClean="0"/>
                        <a:t>, CABOG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yet.</a:t>
                      </a:r>
                      <a:endParaRPr lang="en-US" dirty="0"/>
                    </a:p>
                  </a:txBody>
                  <a:tcPr/>
                </a:tc>
              </a:tr>
              <a:tr h="604561">
                <a:tc>
                  <a:txBody>
                    <a:bodyPr/>
                    <a:lstStyle/>
                    <a:p>
                      <a:r>
                        <a:rPr lang="en-US" dirty="0" smtClean="0"/>
                        <a:t>Connected to known reference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59711"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Threading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Euler,</a:t>
                      </a:r>
                      <a:r>
                        <a:rPr lang="en-US" baseline="0" dirty="0" smtClean="0"/>
                        <a:t> GATK Haplotype Caller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57679" y="6306454"/>
            <a:ext cx="39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Summary aided by: </a:t>
            </a:r>
            <a:r>
              <a:rPr lang="en-US" dirty="0" err="1" smtClean="0"/>
              <a:t>Milller</a:t>
            </a:r>
            <a:r>
              <a:rPr lang="en-US" dirty="0"/>
              <a:t> </a:t>
            </a:r>
            <a:r>
              <a:rPr lang="en-US" dirty="0" smtClean="0"/>
              <a:t>et. al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13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27" y="0"/>
            <a:ext cx="7886700" cy="13255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390666"/>
              </p:ext>
            </p:extLst>
          </p:nvPr>
        </p:nvGraphicFramePr>
        <p:xfrm>
          <a:off x="561019" y="1325563"/>
          <a:ext cx="8074715" cy="523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3939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the Graph Changes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2540" y="2437698"/>
            <a:ext cx="3432810" cy="1527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27" y="2034540"/>
            <a:ext cx="3257908" cy="297426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535680" y="2919269"/>
            <a:ext cx="1476842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57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that mean?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21030" y="2451602"/>
            <a:ext cx="1043940" cy="1043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Node 1</a:t>
            </a:r>
          </a:p>
          <a:p>
            <a:pPr algn="ctr"/>
            <a:r>
              <a:rPr lang="en-US" sz="1100" dirty="0" smtClean="0"/>
              <a:t>Coverage=1000</a:t>
            </a:r>
            <a:endParaRPr lang="en-US" sz="1100" dirty="0"/>
          </a:p>
        </p:txBody>
      </p:sp>
      <p:sp>
        <p:nvSpPr>
          <p:cNvPr id="11" name="Oval 10"/>
          <p:cNvSpPr/>
          <p:nvPr/>
        </p:nvSpPr>
        <p:spPr>
          <a:xfrm>
            <a:off x="2057400" y="1811522"/>
            <a:ext cx="1043940" cy="1043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Node 2</a:t>
            </a:r>
          </a:p>
          <a:p>
            <a:pPr algn="ctr"/>
            <a:r>
              <a:rPr lang="en-US" sz="1100" dirty="0" smtClean="0"/>
              <a:t>Coverage=1000</a:t>
            </a:r>
            <a:endParaRPr lang="en-US" sz="1100" dirty="0"/>
          </a:p>
        </p:txBody>
      </p:sp>
      <p:sp>
        <p:nvSpPr>
          <p:cNvPr id="12" name="Oval 11"/>
          <p:cNvSpPr/>
          <p:nvPr/>
        </p:nvSpPr>
        <p:spPr>
          <a:xfrm>
            <a:off x="2057400" y="3083745"/>
            <a:ext cx="1043940" cy="1043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Node 3</a:t>
            </a:r>
          </a:p>
          <a:p>
            <a:pPr algn="ctr"/>
            <a:r>
              <a:rPr lang="en-US" sz="1100" dirty="0" smtClean="0"/>
              <a:t>Coverage=100</a:t>
            </a:r>
            <a:endParaRPr lang="en-US" sz="1100" dirty="0"/>
          </a:p>
        </p:txBody>
      </p:sp>
      <p:sp>
        <p:nvSpPr>
          <p:cNvPr id="13" name="Oval 12"/>
          <p:cNvSpPr/>
          <p:nvPr/>
        </p:nvSpPr>
        <p:spPr>
          <a:xfrm>
            <a:off x="3733800" y="2451602"/>
            <a:ext cx="1043940" cy="1043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Node 5</a:t>
            </a:r>
          </a:p>
          <a:p>
            <a:pPr algn="ctr"/>
            <a:r>
              <a:rPr lang="en-US" sz="1100" dirty="0" smtClean="0"/>
              <a:t>Coverage=1000</a:t>
            </a:r>
            <a:endParaRPr lang="en-US" sz="1100" dirty="0"/>
          </a:p>
        </p:txBody>
      </p:sp>
      <p:sp>
        <p:nvSpPr>
          <p:cNvPr id="15" name="Oval 14"/>
          <p:cNvSpPr/>
          <p:nvPr/>
        </p:nvSpPr>
        <p:spPr>
          <a:xfrm>
            <a:off x="5410200" y="1717835"/>
            <a:ext cx="1043940" cy="1043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Node 6</a:t>
            </a:r>
          </a:p>
          <a:p>
            <a:pPr algn="ctr"/>
            <a:r>
              <a:rPr lang="en-US" sz="1100" dirty="0" smtClean="0"/>
              <a:t>Coverage=1000</a:t>
            </a:r>
            <a:endParaRPr lang="en-US" sz="1100" dirty="0"/>
          </a:p>
        </p:txBody>
      </p:sp>
      <p:sp>
        <p:nvSpPr>
          <p:cNvPr id="16" name="Oval 15"/>
          <p:cNvSpPr/>
          <p:nvPr/>
        </p:nvSpPr>
        <p:spPr>
          <a:xfrm>
            <a:off x="5410200" y="2999994"/>
            <a:ext cx="1043940" cy="1043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Node 7</a:t>
            </a:r>
          </a:p>
          <a:p>
            <a:pPr algn="ctr"/>
            <a:r>
              <a:rPr lang="en-US" sz="1100" dirty="0" smtClean="0"/>
              <a:t>Coverage=1000</a:t>
            </a:r>
            <a:endParaRPr lang="en-US" sz="1100" dirty="0"/>
          </a:p>
        </p:txBody>
      </p:sp>
      <p:sp>
        <p:nvSpPr>
          <p:cNvPr id="17" name="Oval 16"/>
          <p:cNvSpPr/>
          <p:nvPr/>
        </p:nvSpPr>
        <p:spPr>
          <a:xfrm>
            <a:off x="6838950" y="2451602"/>
            <a:ext cx="1043940" cy="1043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Node 8</a:t>
            </a:r>
          </a:p>
          <a:p>
            <a:pPr algn="ctr"/>
            <a:r>
              <a:rPr lang="en-US" sz="1100" dirty="0" smtClean="0"/>
              <a:t>Coverage=1000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64970" y="2451602"/>
            <a:ext cx="392430" cy="11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68780" y="3261094"/>
            <a:ext cx="304800" cy="13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297555" y="3207621"/>
            <a:ext cx="392430" cy="11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97530" y="2504083"/>
            <a:ext cx="592455" cy="25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21555" y="2320310"/>
            <a:ext cx="512445" cy="36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53940" y="2999994"/>
            <a:ext cx="518160" cy="30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87465" y="2364864"/>
            <a:ext cx="518160" cy="30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387465" y="3207621"/>
            <a:ext cx="451485" cy="13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460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Deletion?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99210" y="2162042"/>
            <a:ext cx="1043940" cy="10439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Node 1</a:t>
            </a:r>
          </a:p>
          <a:p>
            <a:pPr algn="ctr"/>
            <a:r>
              <a:rPr lang="en-US" sz="1100" dirty="0" smtClean="0"/>
              <a:t>Coverage=1000</a:t>
            </a:r>
            <a:endParaRPr lang="en-US" sz="1100" dirty="0"/>
          </a:p>
        </p:txBody>
      </p:sp>
      <p:sp>
        <p:nvSpPr>
          <p:cNvPr id="5" name="Oval 4"/>
          <p:cNvSpPr/>
          <p:nvPr/>
        </p:nvSpPr>
        <p:spPr>
          <a:xfrm>
            <a:off x="2735580" y="1521962"/>
            <a:ext cx="1043940" cy="10439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Node 2</a:t>
            </a:r>
          </a:p>
          <a:p>
            <a:pPr algn="ctr"/>
            <a:r>
              <a:rPr lang="en-US" sz="1100" dirty="0" smtClean="0"/>
              <a:t>Coverage=1000</a:t>
            </a:r>
            <a:endParaRPr lang="en-US" sz="1100" dirty="0"/>
          </a:p>
        </p:txBody>
      </p:sp>
      <p:sp>
        <p:nvSpPr>
          <p:cNvPr id="6" name="Oval 5"/>
          <p:cNvSpPr/>
          <p:nvPr/>
        </p:nvSpPr>
        <p:spPr>
          <a:xfrm>
            <a:off x="2735580" y="2794185"/>
            <a:ext cx="1043940" cy="1043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Node 3</a:t>
            </a:r>
          </a:p>
          <a:p>
            <a:pPr algn="ctr"/>
            <a:r>
              <a:rPr lang="en-US" sz="1100" dirty="0" smtClean="0"/>
              <a:t>Coverage=100</a:t>
            </a:r>
          </a:p>
          <a:p>
            <a:pPr algn="ctr"/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4411980" y="2162042"/>
            <a:ext cx="1043940" cy="10439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Node 5</a:t>
            </a:r>
          </a:p>
          <a:p>
            <a:pPr algn="ctr"/>
            <a:r>
              <a:rPr lang="en-US" sz="1100" dirty="0" smtClean="0"/>
              <a:t>Coverage=1000</a:t>
            </a:r>
            <a:endParaRPr lang="en-US" sz="11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43150" y="2162042"/>
            <a:ext cx="392430" cy="11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46960" y="2971534"/>
            <a:ext cx="304800" cy="13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975735" y="2918061"/>
            <a:ext cx="392430" cy="11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75710" y="2214523"/>
            <a:ext cx="592455" cy="25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25365" y="4267200"/>
            <a:ext cx="404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“Paint” with known reference locations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8135" y="1989796"/>
            <a:ext cx="194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1-5,000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904422" y="1948594"/>
            <a:ext cx="194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13,000-16,539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076575" y="1275316"/>
            <a:ext cx="194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5,000-13,000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539365" y="3899136"/>
            <a:ext cx="194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Unknown of length 20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0005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First Bifurcation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34" y="2490787"/>
            <a:ext cx="7207132" cy="909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5012" y="5143500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~10% Frequency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210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65126"/>
            <a:ext cx="8048625" cy="577849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Isn’t everyone doing that?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Yes… but </a:t>
            </a:r>
            <a:r>
              <a:rPr lang="en-US" b="1" dirty="0" err="1" smtClean="0"/>
              <a:t>mtDNA</a:t>
            </a:r>
            <a:r>
              <a:rPr lang="en-US" b="1" dirty="0" smtClean="0"/>
              <a:t> is different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4366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Second Bifurcation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11240" y="5167310"/>
            <a:ext cx="2599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~10% Frequency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481262"/>
            <a:ext cx="82772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82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Second Bifurcation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11240" y="5167310"/>
            <a:ext cx="2599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~10% Frequency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481262"/>
            <a:ext cx="8277225" cy="2181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365126"/>
            <a:ext cx="2905125" cy="43043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5375" y="4953000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Deletion found!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987666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 overview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534" y="1661875"/>
            <a:ext cx="3019674" cy="3186113"/>
          </a:xfrm>
        </p:spPr>
      </p:pic>
      <p:sp>
        <p:nvSpPr>
          <p:cNvPr id="5" name="Right Arrow 4"/>
          <p:cNvSpPr/>
          <p:nvPr/>
        </p:nvSpPr>
        <p:spPr>
          <a:xfrm>
            <a:off x="1701068" y="2836069"/>
            <a:ext cx="677048" cy="307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572626" y="2882265"/>
            <a:ext cx="708546" cy="321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4761" y="1933575"/>
            <a:ext cx="12763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</a:t>
            </a:r>
          </a:p>
          <a:p>
            <a:endParaRPr lang="en-US" dirty="0" smtClean="0"/>
          </a:p>
          <a:p>
            <a:r>
              <a:rPr lang="en-US" dirty="0" smtClean="0"/>
              <a:t>BAM</a:t>
            </a:r>
          </a:p>
          <a:p>
            <a:r>
              <a:rPr lang="en-US" dirty="0" err="1" smtClean="0"/>
              <a:t>Fasta</a:t>
            </a:r>
            <a:endParaRPr lang="en-US" dirty="0" smtClean="0"/>
          </a:p>
          <a:p>
            <a:r>
              <a:rPr lang="en-US" dirty="0" err="1" smtClean="0"/>
              <a:t>Fastq</a:t>
            </a:r>
            <a:endParaRPr lang="en-US" dirty="0" smtClean="0"/>
          </a:p>
          <a:p>
            <a:r>
              <a:rPr lang="en-US" dirty="0" smtClean="0"/>
              <a:t>SAM</a:t>
            </a:r>
          </a:p>
          <a:p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endParaRPr lang="en-US" dirty="0"/>
          </a:p>
          <a:p>
            <a:r>
              <a:rPr lang="en-US" dirty="0" smtClean="0"/>
              <a:t>Optional parameters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90095" y="1170741"/>
            <a:ext cx="22919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Assembled </a:t>
            </a:r>
            <a:r>
              <a:rPr lang="en-US" dirty="0" err="1" smtClean="0"/>
              <a:t>Contigs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Histogram of counts at different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Final graph of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possible paths through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Report with list of possible deletions and frequency estimate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18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 overview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952" y="1933575"/>
            <a:ext cx="3019674" cy="3186113"/>
          </a:xfrm>
        </p:spPr>
      </p:pic>
      <p:sp>
        <p:nvSpPr>
          <p:cNvPr id="5" name="Right Arrow 4"/>
          <p:cNvSpPr/>
          <p:nvPr/>
        </p:nvSpPr>
        <p:spPr>
          <a:xfrm>
            <a:off x="1701068" y="2836069"/>
            <a:ext cx="677048" cy="307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572626" y="2882265"/>
            <a:ext cx="708546" cy="321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4761" y="1933575"/>
            <a:ext cx="12763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</a:t>
            </a:r>
          </a:p>
          <a:p>
            <a:endParaRPr lang="en-US" dirty="0" smtClean="0"/>
          </a:p>
          <a:p>
            <a:r>
              <a:rPr lang="en-US" dirty="0" smtClean="0"/>
              <a:t>BAM</a:t>
            </a:r>
          </a:p>
          <a:p>
            <a:r>
              <a:rPr lang="en-US" dirty="0" err="1" smtClean="0"/>
              <a:t>Fasta</a:t>
            </a:r>
            <a:endParaRPr lang="en-US" dirty="0" smtClean="0"/>
          </a:p>
          <a:p>
            <a:r>
              <a:rPr lang="en-US" dirty="0" err="1" smtClean="0"/>
              <a:t>Fastq</a:t>
            </a:r>
            <a:endParaRPr lang="en-US" dirty="0" smtClean="0"/>
          </a:p>
          <a:p>
            <a:r>
              <a:rPr lang="en-US" dirty="0" smtClean="0"/>
              <a:t>SAM</a:t>
            </a:r>
          </a:p>
          <a:p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endParaRPr lang="en-US" dirty="0"/>
          </a:p>
          <a:p>
            <a:r>
              <a:rPr lang="en-US" dirty="0" smtClean="0"/>
              <a:t>Optional parameters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90095" y="1170741"/>
            <a:ext cx="22919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Assembled </a:t>
            </a:r>
            <a:r>
              <a:rPr lang="en-US" dirty="0" err="1" smtClean="0"/>
              <a:t>Contigs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Histogram of counts at different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Final graph of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possible paths through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Report with list of possible deletions and frequency estimate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GraphML</a:t>
            </a:r>
            <a:r>
              <a:rPr lang="en-US" dirty="0" smtClean="0"/>
              <a:t> files at every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14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 overview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534" y="1661875"/>
            <a:ext cx="3019674" cy="3186113"/>
          </a:xfrm>
        </p:spPr>
      </p:pic>
      <p:sp>
        <p:nvSpPr>
          <p:cNvPr id="5" name="Right Arrow 4"/>
          <p:cNvSpPr/>
          <p:nvPr/>
        </p:nvSpPr>
        <p:spPr>
          <a:xfrm>
            <a:off x="1701068" y="2836069"/>
            <a:ext cx="677048" cy="307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572626" y="2882265"/>
            <a:ext cx="708546" cy="321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4761" y="1933575"/>
            <a:ext cx="12763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</a:t>
            </a:r>
          </a:p>
          <a:p>
            <a:endParaRPr lang="en-US" dirty="0" smtClean="0"/>
          </a:p>
          <a:p>
            <a:r>
              <a:rPr lang="en-US" dirty="0" smtClean="0"/>
              <a:t>BAM</a:t>
            </a:r>
          </a:p>
          <a:p>
            <a:r>
              <a:rPr lang="en-US" dirty="0" err="1" smtClean="0"/>
              <a:t>Fasta</a:t>
            </a:r>
            <a:endParaRPr lang="en-US" dirty="0" smtClean="0"/>
          </a:p>
          <a:p>
            <a:r>
              <a:rPr lang="en-US" dirty="0" err="1" smtClean="0"/>
              <a:t>Fastq</a:t>
            </a:r>
            <a:endParaRPr lang="en-US" dirty="0" smtClean="0"/>
          </a:p>
          <a:p>
            <a:r>
              <a:rPr lang="en-US" dirty="0" smtClean="0"/>
              <a:t>SAM</a:t>
            </a:r>
          </a:p>
          <a:p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endParaRPr lang="en-US" dirty="0"/>
          </a:p>
          <a:p>
            <a:r>
              <a:rPr lang="en-US" dirty="0" smtClean="0"/>
              <a:t>Optional parameters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90095" y="1170741"/>
            <a:ext cx="22919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Assembled </a:t>
            </a:r>
            <a:r>
              <a:rPr lang="en-US" dirty="0" err="1" smtClean="0"/>
              <a:t>Contigs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Histogram of counts at different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Final graph of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possible paths through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Report with list of possible deletions and frequency estimate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66" y="1792601"/>
            <a:ext cx="6023706" cy="1761772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180" y="3864673"/>
            <a:ext cx="3886200" cy="17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79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093" y="2048476"/>
            <a:ext cx="4974910" cy="2685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690689"/>
            <a:ext cx="3810000" cy="39385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Separate local deletions from error model (?)</a:t>
            </a:r>
          </a:p>
          <a:p>
            <a:r>
              <a:rPr lang="en-US" dirty="0" smtClean="0"/>
              <a:t>More elegant deletion frequency estimates</a:t>
            </a:r>
          </a:p>
          <a:p>
            <a:r>
              <a:rPr lang="en-US" dirty="0" smtClean="0"/>
              <a:t>Integrate annotations better</a:t>
            </a:r>
          </a:p>
          <a:p>
            <a:endParaRPr lang="en-US" dirty="0"/>
          </a:p>
          <a:p>
            <a:r>
              <a:rPr lang="en-US" dirty="0" smtClean="0"/>
              <a:t>Current tool: </a:t>
            </a:r>
          </a:p>
          <a:p>
            <a:pPr marL="0" indent="0">
              <a:buNone/>
            </a:pPr>
            <a:r>
              <a:rPr lang="en-US" dirty="0" err="1" smtClean="0"/>
              <a:t>HaploGrep+MitoAssembler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(yet to add value)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29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Acknowledgments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2725828"/>
            <a:ext cx="3246664" cy="2682649"/>
          </a:xfrm>
        </p:spPr>
        <p:txBody>
          <a:bodyPr/>
          <a:lstStyle/>
          <a:p>
            <a:r>
              <a:rPr lang="en-US" dirty="0" smtClean="0"/>
              <a:t>Sarah Calvo</a:t>
            </a:r>
          </a:p>
          <a:p>
            <a:r>
              <a:rPr lang="en-US" dirty="0" smtClean="0"/>
              <a:t>Danny Lieber</a:t>
            </a:r>
          </a:p>
          <a:p>
            <a:r>
              <a:rPr lang="en-US" dirty="0" smtClean="0"/>
              <a:t>Steve </a:t>
            </a:r>
            <a:r>
              <a:rPr lang="en-US" dirty="0" err="1" smtClean="0"/>
              <a:t>Hershman</a:t>
            </a:r>
            <a:endParaRPr lang="en-US" dirty="0" smtClean="0"/>
          </a:p>
          <a:p>
            <a:r>
              <a:rPr lang="en-US" dirty="0" smtClean="0"/>
              <a:t>Vamsi</a:t>
            </a:r>
          </a:p>
        </p:txBody>
      </p:sp>
      <p:pic>
        <p:nvPicPr>
          <p:cNvPr id="6" name="Picture 2" descr="http://mootha.med.harvard.edu/Photos/Photoshop%20Photos/Sara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469" y="2018893"/>
            <a:ext cx="909271" cy="108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BDAAkGBwgHBgkIBwgKCgkLDRYPDQwMDRsUFRAWIB0iIiAdHx8kKDQsJCYxJx8fLT0tMTU3Ojo6Iys/RD84QzQ5Ojf/2wBDAQoKCg0MDRoPDxo3JR8lNzc3Nzc3Nzc3Nzc3Nzc3Nzc3Nzc3Nzc3Nzc3Nzc3Nzc3Nzc3Nzc3Nzc3Nzc3Nzc3Nzf/wAARCAEHAMADASIAAhEBAxEB/8QAGwAAAQUBAQAAAAAAAAAAAAAAAQACAwQFBgf/xAA4EAABAwMDAgQFAwMEAQUAAAABAAIRAwQhEjFBBVETImFxBjKBkaFCsdEUUsEVIzPw4RZicpLx/8QAGQEBAAMBAQAAAAAAAAAAAAAAAAECBAMF/8QAIhEBAQACAgICAwEBAAAAAAAAAAECEQMhEjEEQRMyUSNh/9oADAMBAAIRAxEAPwDx6HTEhKHCIASB/wDbB9CiHH1UBQeya7YEgT6p+pxGAg5xPlAyiUYEZI/KeAIkiUJzsEZA3CINMRjBQjiU8wRt+ECGiZCBn1RaMYTSIKc0BAfMkPVqexhfOkHCeKTiTnZNiMEEpGOylbSdjCBZqMqNxKOAdoQIG0p7mOESMKNxypDsERKbGcIwgZjdAHBACeESCcyhJ4QIgSU0gJ0nY4PskfZEGkRkbpR6yU7BQjsgliNiEWgnYlHT6JwBRI+G7cx9k0Mc12oZ9E7SRyiQ7ugYdQdJEIF+8gfdSeZuSgNW8AyoEW/b7pEHkY9Cpg1x/SENHcQpEBEc5U9K3c8A4jfPKkpWpeXEua0NEjVz6K3a0W1acOI1nAjhUuWlpjtVZS5yB2UtBheYaDA3E7q8LQNdFRrnYkGICsMs3tpf7f69gBn7qlzjtjgomiGPhwAa3kGdSbUotL3Ck3J+YA+61qVjDJNNxIG/f6KsbMh2ogg7qszi147/ABn1bU+GQWlun9Mbqobc6A8bHla1Sg9rXOyHD+5VvCJgN/8AqNpVpk53FmlpGSN03CvPpiY05ncbKpUYWuPlBjldJdudxsR4PZMIhOdnZENO8n7KypvO/wCUvqUSw8n8JQgAAG6WOyX3SygsaW9/ygGZ+b6ItDZzEIwwzB2UB4bxqlLQ6cOSaynEz+UnNEAtmCgZpf3BRhzdgCi5sfryVBXc5mA4mVIlD3OMacDeCrVGmHQXNkRiOFSsw5rnPgk9lu9NtqlaroI8oGYK55XUdMMdoadu6o50tcS44G0d1tWHR26S4t0gnAlaFjYtps8zRt2ytSnTENDR5eJWXLk22YcSjSsGhoDT5Z7K22wbAYG43BV6nRkbY7Ky2geNlyuTTjxxl/6fgYiAoj00TtpO3ot3wp9+yDqMyQq+S/hNOVuumMLYeyc8BYt303S/ys1DtC72pbneN1RubOm5hDhCvjnY5ZcUrgqtEt8zRtiCqNSl4uBIcT2ldXf2BaCA33ICxa1JzHEFsEfKQtGGbHycemHUpmm8glMn0KvXludJqNbA3PoqOR2wtEu2XKapJAgjlDMz/hGecKUA77FCOcJ4APCeGYhRbpOiH1KEEDZ0eoTgDMwYCOrzbOI91KBaGkJxazAB/KLS3+0widBGyCu4Nb+qQnWkPueB2UV2Q1oLAQhY1h4zXOZMdjEoT216NE0Ll5aI0n5jytvodMmtVrhx8wAEjdY9KpcVHU3GkXgOyY5XR9NpGkG5mcTws/JemvinbXotlwETK0qVEAwMwq1lTkguiABHqtWhS4CyWt+M6Po0dsKy2iIxhGkwBW6QE4iJ5Vb26z0g8ID3TBQiQYPsFoQ1xPITHN4btwo0mVnVKQ4wqdegJkRPqtiqyOJVSs3uEHNX1IkFplc51K3Aa4RDvRdrd0QRtg+i529oh0iTG2F1wvbNy4yuXp0m02Oa58zgicQsOuA2q4Ag5wtq9bFVogDybhYj2y4wCcrZg83kM/7M7pwEgSU3Tzn6hOAxErs5nCdk9s5TA0909od3VKmJNsaU2Sf0lHzDhDW7sFZVJOBg/VOLmxsfqE1r3R8qcHOkgDKCleBsCAorT5nKfqDnaRIhQWjhqIIydlP0fbeoaDTLTkHcg/sui6TUFSi0NENndcxRrF1MM0vbxBGF0XS3+HSp04O5dB9Vl5Z02cP7OstIA3wtGgWhxIErBta41Eag1rRklaVC+Yxoe2lUe2fmAWWxumTZpARjCtU2H3WPQ6uCNQpEAZydwtzpt5Z12tBfocdw5RMV/KQtLuAozqJz9ltttKLhBfmFWrWbWEw6ZVrgicuNumS+RlV6vO+d1qPp08DWJys65dSLywPaXDhU0tcoyrqAFg3seJAO637sNcCWOB9iuT6jcaajtcgtOQr4Rx5L05/qLm1ABOJ8s8ZXPVR5yN8rZva0NMNEajELGcDyt/H6eZyXsP8ACIIjH7pAkfwgNzhXczxkSnMPaSmtODIU1OBmD9lWpxPIceQo4MjzBF0kTKYW5EaT7KyqxTa/+7PsjpcCTgplEmD5o9lJuMuKgU71rnNB7dlVtml9ZjQckjlXrhsU3nUdkPh21F51i2oOJ0udkpbqJxx3lIuuovFu4xyIjgrR6LfCsS2sQyrECTv7KW7sqvTr7+mqw4TqZ6gpv/pl3ULupUt3wym3X4ejUTkYC4eUs1Wvwyxy6dDZBwGlts547OeG49uFvULipoz006Rw24aR+QoW24ptc4N80kgBNtm1KpcK5LWH9QJ/dcOrdNOrJtcFC0r03OqCtbOAmKkO1egglMs6lia7W/1jWuJw2p5D7ZVHp/Tbo3obUe8U9UmoXnLey2Li0p+I5ukvo8F7cR6/ypzxkMMrXSWlR0BurV2M8KW4eQckT3XG9Pua9n1EW9k8C3wX0qkmM/p7c/ZWuudR6lbuqVqf9M+ichp1BzR9MFc/GzpeZ770nuy+nUD6T8g5bO6xatvd19Q0zqMkg/srdK2rXLXW9a41OqDzOIgY7LmHUKpvBQ8LU4ugggkD6z7/AGV8ePpzuboatldUA4UWuIiIdP8AnK5PrXiGpFdugxlw7LUdbWtC4NCpS0vmNVNxE+x/wsrrdq2g12apa4EeeqT+6nHGb0rnb4+nM3D2OpnS7UDtjb1VCOJVu8pNtaopNcXBzA9oIzB9lUcAts6efld0IEzO6dp9QmH0T52ylQc1p4KtUwWt4P1Vdjs7hTte4CMKmW18dKxgSJ/KbLRyVMX+X5c+yZLd10cxYWDYn7qcNDmxqVcEdz7Kw1wDcIIrlgFBxlWfgokfEdp3z+yrXR/2HzCf8K1vB69aObEl+nO2VGX61047rOV3fxdSpvZY1B/yU/K6eQpfhaq5j6zxu/yx3HP7qz8U0qdLpVIiHu8ZsvO/KrfDcUrQOd8zzICxX9Xp7/0dB4BL9YJk7gqelShwiW/kI2lNzoJ5ytNlA/NBP0XPbR4yoG4+Vx+mFFXf5DqM9mcK+61e4AeUDfZZ14aVF2kOBd+yjy7RcJGfY2vgVXvJBc8/YdlN1al41sQDBUto0VX6pwpOpUvCokjYpu3LaZjjMLFPpNWs21aKz/EqEf7gOc8qxVZTedRpif7mYKbZ2/ijU0ZbvByrItJkEuB9grXO7UxwmmTXsqT36tMAd1h/EtF9eg2kxkuDgBHK6mrZxMvIHo1Zd8xlJj3NcS4Dcpje0Z4TTzXr9HweqVGEyabWsB7ABZriVf6xVFfqVxUBkF+6oGO0r0MfTx89eXQSQe6c0+iYSJ2CLXRkD8qVUgjsnOIA2yo9UbR90HVTEYVbO07ixjfSkWyJhPBHKUj3UoMDY4KeZxAKdLYlOLgpFeuHOouGVnU3Ppva9h0vaQWnsVsQdGonB9Fn3dIMAc0YJT/h67dc/wCKh1nptGyrUHNuW1A5zx8pAW/0UeZjT+kQvOuhR/qNMEr0vpTdFZs9gsvLjMfTdwZ3Luuvs2+QFaJrtpMiM+qzKFTTTBE4G6ko1T/yOEniVl8v43bT13PFFzszEgFYVCkKrS97xJMkla1Su54yIzt2VH+kDqmpo0nc9imO19dLnS6DHuDWkfVSdbt/DouBcCAOFVZa3Fu/xLaPNu12xTLuneXDNNaGNnMGVb0ru7VrDXRrs051jIW2xzXg4ErLtaLbdxdJLtgSdleJLm+IzDmj6FUt7Xk0FxTBBxC5Pr1TwdcbEFdO+4DqZJHuuK+KKw01CDhrCumE3XHmy1i86eZkzvlRkp7j5QMJm/MfRehHi27NO6I06SlA7n7IZiP8KUGFKBCLp/6E3MZ2QXiTHzYSO2rUURSEZOE9tAADzGFCTC09ylod3gKyxrRuSnOYw8/lBXYXtYBgBVr8nw25G/Ct1aYcRBOFBdUZomHGRlBXsKvg3lKoeHBes9MIq02vZviF49uDnK9K+EL81bZrKmHtgLjz49baPjZd6d9ZaarHj9QAMKO+qV6dLxWUw5nOYhLpz6fjahEubEqzXjzU3AFpGRPCwz29OasY9Dq9OD4jKjRMExIlaVDqVq8AyfVYVbxOn1nta0OpvBEO2K1P9S6ZdE+NauafDw4AElw7LpdfS/jZ37bTby0dT1CsxsbyYUFxfWbstqsP1TP6HpNVlHw7hzHPIBIqb+6p31v0O3qOpms/VpGlocTvzjsl0rvH+G17igMtqNx6p/TrgVmvaILTIPZYF/Sta14KdpqLQ4AGcOwuroUKVG2bSpgAev7qmWoas7ZlZkW76uuNRMN4XCfF1YU7VzAfNUOn+V3PWLkU6YpiIC8s+Jb0XV2WNMtp/uuvBjusvyc9RiOJjhMnGwUjiIwfuozpW+PMI903V6oyPdNDm5kSgBieETkSeEpH9qcXS2MoLYiE7Eb/AJUHjTuAEfFxvB9lCU7XA8pOqNaMGT2VdtUgxul4kumP/CISlx/UEtOsHBP0TBUDZJkjdIVg0ScJ9pUHty5o3yF2dAO6e6hdsnw3NDao/wArk7ai6tWA2kyvRaNm2vYeG4eUiFy5r9O/BjvddB0u9ENfgCFuB7a7JBEnK8+6Xc1LWu61rGCNpG4XU9MvgHaJzKxZ42em7DL6aFak2qC2o0EHCpf6Y6jU10namf2uWuAKsObAUzaAcNlGOTTjllPShWbRfSlltpfzBlZNe1rPMUqUHmV0VS2IGoOx3KgrMIEf5Vrk6flsjGsbE0a/iVXanj8LY8Ytol74E8KBlMB0u2CyPiHqooUtDCJI2CrryrNyZ33WJ8VdYFJjg0y92B/K4KrqJJJJJzPdT314+8uXVX84A7Ko5xg4W/iw8Y8vl5POg6eZTDHMpzhjf8Jp2yuribLdwliCgfZECRvCATOG/lHJHCGQcqRxBEILBjhoUZBOIE+ibJH6oQNSB8xQHSR8wKQhu4x6qB9fsCT6lRFzn/MZU6QtPrsGA2Y5UIc5zgT9lHCkaeRwg0ujAOvWtPIP3XpPTGg0gD2wZXldKq6lWZVp/Mw6gvTuh3DLm2p1qZBDxssvyJfbb8Wz0XWenGs0VKXlrMOHKha372EamltRmHMXVtGtsEexWZ1Lo7KzvEZNOpw4HdcJluarTnh9xs9Jv2VaTSCCDkLdtnNeCTn0XmlF950urlmqmTmJhbll8TUY8z9BO4dhRcPtOPJrqu0qBoaQTkLOqva35jI+6yHfEVuRmuwT3cCs+564yq0i2Jqu7geUfVV8d1f8ulzqvUmUWGMk4A5cVyHVTUNCrVqmajxgdvRatChUq1DWru1O3/8Ais3qf+7XbTG3ZdMdSuOe8p24aXA6XAhwxE7JsmZMhT9UAF/Wa0iA6MFUxUcPmyt89PNy9pJBJlIhkCHZTA5p2n7pEidiipxgbuTecH7JpmYRMAokJOfflOyRJJTcT/4T/KRiUEb6/wDYFEXOduUAE4ASraQGycPZKMohAuU5pg7JrYlPEDLlAkZGy2/hrrR6VX8Otm2qHzY+Q9wsEbwpASR6hRljMpqrYZXG7j2mxrsq02PY5rmOEhwMytDRqbAg+68k+HPiKt0ioKVWatqT8vLfUfwvUemX1G+t2XFtUbUY4YcDP/4sHJx3GvT4uack0fUs21BtPtuFn1um0Z81JrvotsA4Jj2hBwxkkj1XPbpZLXO/0NJk6bVo9dKe20JgkaRyBwth7QAfKJ9AoHM/UZH1Vt2o1GddBlGkSFyt/d/0tGrcujX8rAe66PqdQuloMn0XnnXLsXFzoa7/AG6UgepO/wDC68WPlWfnzkmmY8kklxk7yVDwpHny53KiJ4C2x54TGQntqcP+6Y5A7bKRO3zCRmUTT9VWDi0yDCmbck4IE9wFFSkgCICRHoUPEBMzMIl0qOxWjsjCIwkByrIKAkQiUo3IQAT3RKMYREQgaQnNMJRCUQUEoP8AatToXW7vo1yKtsWuYT56Tj5XfwfVZLcH0T55aq2S+1scrPT23oPWbPrdsato/wAzQPEpk+Zh9R9Dn0V59IuaCJ39l4j0vqdz0q7ZdWVTw6reeHDsRyF6z8OfFdn1qiGmKN2BL6RP5HcLHycNxu56b+LnmU1fbUFCDjndQXTCKekZI3U/9SHuljQ4TAcDwuT+MPjGhZNNn00srXOQ+oDLaf15K5Y43K9Ouecxm6y/izqrLSmbai8Ouqg82f8Ajb/JXBuzjhPrVX1ajn1HF9RxlznGSVE4xhu5W/j4/Caebyclzu0bzJTTujEIwujmbnulAhOiOyXGUDCI4+qCd+6UIGjGQYT2vkxMFNhNIhLBLCSGUeUCMpDZFL6oCNsJYS5yj9EC9kT7JAeiXrsoCRB7bIIkIHYKko16lGo2pSe5lRhlrmmCCoZOwSmchCXToL74u6reWooGqyiCPPUpN0vf9f4WBOBwEhjn7oE5KiYyelrlb7BzuBhN/wCyj7D8pQZ2VlQgTyhGcowkd0AKBCcRCEIG4nCKSMboGwgQnJpygI7ohNCIQO52R+31TfqnoBGUYQ90UBwN0ee6BPdIZQIJEnlLKUqAtspbJJblASdwhuURtshsgUcoAZRncpcYUgQQECjzlDO6Bbb7II/slGfRAEESMboEhAk2clHCBQIbIhNHunDeEB9EQgUf4QFGUAd8JDKAhLlBH2QH0S+iH7pe6ApR6lL0CX1QOHcoEYlKfXb0SOeQoAQcjhCQpC99kiIORH1SJCHtCAFJE+6agMeyB2SMboHCBJpRcY2QPogAOc5RSSQPHdJJJAZwk2UkkDhlJqSSBYO5O6ONgkkgESN0eMpJIFM8FI+iSSATjCW5wkkgU+iCSSAfskkkgG5QPZJJA0ocpJ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data:image/jpeg;base64,/9j/4AAQSkZJRgABAQAAAQABAAD/2wBDAAkGBwgHBgkIBwgKCgkLDRYPDQwMDRsUFRAWIB0iIiAdHx8kKDQsJCYxJx8fLT0tMTU3Ojo6Iys/RD84QzQ5Ojf/2wBDAQoKCg0MDRoPDxo3JR8lNzc3Nzc3Nzc3Nzc3Nzc3Nzc3Nzc3Nzc3Nzc3Nzc3Nzc3Nzc3Nzc3Nzc3Nzc3Nzc3Nzf/wAARCAEHAMADASIAAhEBAxEB/8QAGwAAAQUBAQAAAAAAAAAAAAAAAQACAwQFBgf/xAA4EAABAwMDAgQFAwMEAQUAAAABAAIRAwQhEjFBBVETImFxBjKBkaFCsdEUUsEVIzPw4RZicpLx/8QAGQEBAAMBAQAAAAAAAAAAAAAAAAECBAMF/8QAIhEBAQACAgICAwEBAAAAAAAAAAECEQMhEjEEQRMyUSNh/9oADAMBAAIRAxEAPwDx6HTEhKHCIASB/wDbB9CiHH1UBQeya7YEgT6p+pxGAg5xPlAyiUYEZI/KeAIkiUJzsEZA3CINMRjBQjiU8wRt+ECGiZCBn1RaMYTSIKc0BAfMkPVqexhfOkHCeKTiTnZNiMEEpGOylbSdjCBZqMqNxKOAdoQIG0p7mOESMKNxypDsERKbGcIwgZjdAHBACeESCcyhJ4QIgSU0gJ0nY4PskfZEGkRkbpR6yU7BQjsgliNiEWgnYlHT6JwBRI+G7cx9k0Mc12oZ9E7SRyiQ7ugYdQdJEIF+8gfdSeZuSgNW8AyoEW/b7pEHkY9Cpg1x/SENHcQpEBEc5U9K3c8A4jfPKkpWpeXEua0NEjVz6K3a0W1acOI1nAjhUuWlpjtVZS5yB2UtBheYaDA3E7q8LQNdFRrnYkGICsMs3tpf7f69gBn7qlzjtjgomiGPhwAa3kGdSbUotL3Ck3J+YA+61qVjDJNNxIG/f6KsbMh2ogg7qszi147/ABn1bU+GQWlun9Mbqobc6A8bHla1Sg9rXOyHD+5VvCJgN/8AqNpVpk53FmlpGSN03CvPpiY05ncbKpUYWuPlBjldJdudxsR4PZMIhOdnZENO8n7KypvO/wCUvqUSw8n8JQgAAG6WOyX3SygsaW9/ygGZ+b6ItDZzEIwwzB2UB4bxqlLQ6cOSaynEz+UnNEAtmCgZpf3BRhzdgCi5sfryVBXc5mA4mVIlD3OMacDeCrVGmHQXNkRiOFSsw5rnPgk9lu9NtqlaroI8oGYK55XUdMMdoadu6o50tcS44G0d1tWHR26S4t0gnAlaFjYtps8zRt2ytSnTENDR5eJWXLk22YcSjSsGhoDT5Z7K22wbAYG43BV6nRkbY7Ky2geNlyuTTjxxl/6fgYiAoj00TtpO3ot3wp9+yDqMyQq+S/hNOVuumMLYeyc8BYt303S/ys1DtC72pbneN1RubOm5hDhCvjnY5ZcUrgqtEt8zRtiCqNSl4uBIcT2ldXf2BaCA33ICxa1JzHEFsEfKQtGGbHycemHUpmm8glMn0KvXludJqNbA3PoqOR2wtEu2XKapJAgjlDMz/hGecKUA77FCOcJ4APCeGYhRbpOiH1KEEDZ0eoTgDMwYCOrzbOI91KBaGkJxazAB/KLS3+0widBGyCu4Nb+qQnWkPueB2UV2Q1oLAQhY1h4zXOZMdjEoT216NE0Ll5aI0n5jytvodMmtVrhx8wAEjdY9KpcVHU3GkXgOyY5XR9NpGkG5mcTws/JemvinbXotlwETK0qVEAwMwq1lTkguiABHqtWhS4CyWt+M6Po0dsKy2iIxhGkwBW6QE4iJ5Vb26z0g8ID3TBQiQYPsFoQ1xPITHN4btwo0mVnVKQ4wqdegJkRPqtiqyOJVSs3uEHNX1IkFplc51K3Aa4RDvRdrd0QRtg+i529oh0iTG2F1wvbNy4yuXp0m02Oa58zgicQsOuA2q4Ag5wtq9bFVogDybhYj2y4wCcrZg83kM/7M7pwEgSU3Tzn6hOAxErs5nCdk9s5TA0909od3VKmJNsaU2Sf0lHzDhDW7sFZVJOBg/VOLmxsfqE1r3R8qcHOkgDKCleBsCAorT5nKfqDnaRIhQWjhqIIydlP0fbeoaDTLTkHcg/sui6TUFSi0NENndcxRrF1MM0vbxBGF0XS3+HSp04O5dB9Vl5Z02cP7OstIA3wtGgWhxIErBta41Eag1rRklaVC+Yxoe2lUe2fmAWWxumTZpARjCtU2H3WPQ6uCNQpEAZydwtzpt5Z12tBfocdw5RMV/KQtLuAozqJz9ltttKLhBfmFWrWbWEw6ZVrgicuNumS+RlV6vO+d1qPp08DWJys65dSLywPaXDhU0tcoyrqAFg3seJAO637sNcCWOB9iuT6jcaajtcgtOQr4Rx5L05/qLm1ABOJ8s8ZXPVR5yN8rZva0NMNEajELGcDyt/H6eZyXsP8ACIIjH7pAkfwgNzhXczxkSnMPaSmtODIU1OBmD9lWpxPIceQo4MjzBF0kTKYW5EaT7KyqxTa/+7PsjpcCTgplEmD5o9lJuMuKgU71rnNB7dlVtml9ZjQckjlXrhsU3nUdkPh21F51i2oOJ0udkpbqJxx3lIuuovFu4xyIjgrR6LfCsS2sQyrECTv7KW7sqvTr7+mqw4TqZ6gpv/pl3ULupUt3wym3X4ejUTkYC4eUs1Wvwyxy6dDZBwGlts547OeG49uFvULipoz006Rw24aR+QoW24ptc4N80kgBNtm1KpcK5LWH9QJ/dcOrdNOrJtcFC0r03OqCtbOAmKkO1egglMs6lia7W/1jWuJw2p5D7ZVHp/Tbo3obUe8U9UmoXnLey2Li0p+I5ukvo8F7cR6/ypzxkMMrXSWlR0BurV2M8KW4eQckT3XG9Pua9n1EW9k8C3wX0qkmM/p7c/ZWuudR6lbuqVqf9M+ichp1BzR9MFc/GzpeZ770nuy+nUD6T8g5bO6xatvd19Q0zqMkg/srdK2rXLXW9a41OqDzOIgY7LmHUKpvBQ8LU4ugggkD6z7/AGV8ePpzuboatldUA4UWuIiIdP8AnK5PrXiGpFdugxlw7LUdbWtC4NCpS0vmNVNxE+x/wsrrdq2g12apa4EeeqT+6nHGb0rnb4+nM3D2OpnS7UDtjb1VCOJVu8pNtaopNcXBzA9oIzB9lUcAts6efld0IEzO6dp9QmH0T52ylQc1p4KtUwWt4P1Vdjs7hTte4CMKmW18dKxgSJ/KbLRyVMX+X5c+yZLd10cxYWDYn7qcNDmxqVcEdz7Kw1wDcIIrlgFBxlWfgokfEdp3z+yrXR/2HzCf8K1vB69aObEl+nO2VGX61047rOV3fxdSpvZY1B/yU/K6eQpfhaq5j6zxu/yx3HP7qz8U0qdLpVIiHu8ZsvO/KrfDcUrQOd8zzICxX9Xp7/0dB4BL9YJk7gqelShwiW/kI2lNzoJ5ytNlA/NBP0XPbR4yoG4+Vx+mFFXf5DqM9mcK+61e4AeUDfZZ14aVF2kOBd+yjy7RcJGfY2vgVXvJBc8/YdlN1al41sQDBUto0VX6pwpOpUvCokjYpu3LaZjjMLFPpNWs21aKz/EqEf7gOc8qxVZTedRpif7mYKbZ2/ijU0ZbvByrItJkEuB9grXO7UxwmmTXsqT36tMAd1h/EtF9eg2kxkuDgBHK6mrZxMvIHo1Zd8xlJj3NcS4Dcpje0Z4TTzXr9HweqVGEyabWsB7ABZriVf6xVFfqVxUBkF+6oGO0r0MfTx89eXQSQe6c0+iYSJ2CLXRkD8qVUgjsnOIA2yo9UbR90HVTEYVbO07ixjfSkWyJhPBHKUj3UoMDY4KeZxAKdLYlOLgpFeuHOouGVnU3Ppva9h0vaQWnsVsQdGonB9Fn3dIMAc0YJT/h67dc/wCKh1nptGyrUHNuW1A5zx8pAW/0UeZjT+kQvOuhR/qNMEr0vpTdFZs9gsvLjMfTdwZ3Luuvs2+QFaJrtpMiM+qzKFTTTBE4G6ko1T/yOEniVl8v43bT13PFFzszEgFYVCkKrS97xJMkla1Su54yIzt2VH+kDqmpo0nc9imO19dLnS6DHuDWkfVSdbt/DouBcCAOFVZa3Fu/xLaPNu12xTLuneXDNNaGNnMGVb0ru7VrDXRrs051jIW2xzXg4ErLtaLbdxdJLtgSdleJLm+IzDmj6FUt7Xk0FxTBBxC5Pr1TwdcbEFdO+4DqZJHuuK+KKw01CDhrCumE3XHmy1i86eZkzvlRkp7j5QMJm/MfRehHi27NO6I06SlA7n7IZiP8KUGFKBCLp/6E3MZ2QXiTHzYSO2rUURSEZOE9tAADzGFCTC09ylod3gKyxrRuSnOYw8/lBXYXtYBgBVr8nw25G/Ct1aYcRBOFBdUZomHGRlBXsKvg3lKoeHBes9MIq02vZviF49uDnK9K+EL81bZrKmHtgLjz49baPjZd6d9ZaarHj9QAMKO+qV6dLxWUw5nOYhLpz6fjahEubEqzXjzU3AFpGRPCwz29OasY9Dq9OD4jKjRMExIlaVDqVq8AyfVYVbxOn1nta0OpvBEO2K1P9S6ZdE+NauafDw4AElw7LpdfS/jZ37bTby0dT1CsxsbyYUFxfWbstqsP1TP6HpNVlHw7hzHPIBIqb+6p31v0O3qOpms/VpGlocTvzjsl0rvH+G17igMtqNx6p/TrgVmvaILTIPZYF/Sta14KdpqLQ4AGcOwuroUKVG2bSpgAev7qmWoas7ZlZkW76uuNRMN4XCfF1YU7VzAfNUOn+V3PWLkU6YpiIC8s+Jb0XV2WNMtp/uuvBjusvyc9RiOJjhMnGwUjiIwfuozpW+PMI903V6oyPdNDm5kSgBieETkSeEpH9qcXS2MoLYiE7Eb/AJUHjTuAEfFxvB9lCU7XA8pOqNaMGT2VdtUgxul4kumP/CISlx/UEtOsHBP0TBUDZJkjdIVg0ScJ9pUHty5o3yF2dAO6e6hdsnw3NDao/wArk7ai6tWA2kyvRaNm2vYeG4eUiFy5r9O/BjvddB0u9ENfgCFuB7a7JBEnK8+6Xc1LWu61rGCNpG4XU9MvgHaJzKxZ42em7DL6aFak2qC2o0EHCpf6Y6jU10namf2uWuAKsObAUzaAcNlGOTTjllPShWbRfSlltpfzBlZNe1rPMUqUHmV0VS2IGoOx3KgrMIEf5Vrk6flsjGsbE0a/iVXanj8LY8Ytol74E8KBlMB0u2CyPiHqooUtDCJI2CrryrNyZ33WJ8VdYFJjg0y92B/K4KrqJJJJJzPdT314+8uXVX84A7Ko5xg4W/iw8Y8vl5POg6eZTDHMpzhjf8Jp2yuribLdwliCgfZECRvCATOG/lHJHCGQcqRxBEILBjhoUZBOIE+ibJH6oQNSB8xQHSR8wKQhu4x6qB9fsCT6lRFzn/MZU6QtPrsGA2Y5UIc5zgT9lHCkaeRwg0ujAOvWtPIP3XpPTGg0gD2wZXldKq6lWZVp/Mw6gvTuh3DLm2p1qZBDxssvyJfbb8Wz0XWenGs0VKXlrMOHKha372EamltRmHMXVtGtsEexWZ1Lo7KzvEZNOpw4HdcJluarTnh9xs9Jv2VaTSCCDkLdtnNeCTn0XmlF950urlmqmTmJhbll8TUY8z9BO4dhRcPtOPJrqu0qBoaQTkLOqva35jI+6yHfEVuRmuwT3cCs+564yq0i2Jqu7geUfVV8d1f8ulzqvUmUWGMk4A5cVyHVTUNCrVqmajxgdvRatChUq1DWru1O3/8Ais3qf+7XbTG3ZdMdSuOe8p24aXA6XAhwxE7JsmZMhT9UAF/Wa0iA6MFUxUcPmyt89PNy9pJBJlIhkCHZTA5p2n7pEidiipxgbuTecH7JpmYRMAokJOfflOyRJJTcT/4T/KRiUEb6/wDYFEXOduUAE4ASraQGycPZKMohAuU5pg7JrYlPEDLlAkZGy2/hrrR6VX8Otm2qHzY+Q9wsEbwpASR6hRljMpqrYZXG7j2mxrsq02PY5rmOEhwMytDRqbAg+68k+HPiKt0ioKVWatqT8vLfUfwvUemX1G+t2XFtUbUY4YcDP/4sHJx3GvT4uack0fUs21BtPtuFn1um0Z81JrvotsA4Jj2hBwxkkj1XPbpZLXO/0NJk6bVo9dKe20JgkaRyBwth7QAfKJ9AoHM/UZH1Vt2o1GddBlGkSFyt/d/0tGrcujX8rAe66PqdQuloMn0XnnXLsXFzoa7/AG6UgepO/wDC68WPlWfnzkmmY8kklxk7yVDwpHny53KiJ4C2x54TGQntqcP+6Y5A7bKRO3zCRmUTT9VWDi0yDCmbck4IE9wFFSkgCICRHoUPEBMzMIl0qOxWjsjCIwkByrIKAkQiUo3IQAT3RKMYREQgaQnNMJRCUQUEoP8AatToXW7vo1yKtsWuYT56Tj5XfwfVZLcH0T55aq2S+1scrPT23oPWbPrdsato/wAzQPEpk+Zh9R9Dn0V59IuaCJ39l4j0vqdz0q7ZdWVTw6reeHDsRyF6z8OfFdn1qiGmKN2BL6RP5HcLHycNxu56b+LnmU1fbUFCDjndQXTCKekZI3U/9SHuljQ4TAcDwuT+MPjGhZNNn00srXOQ+oDLaf15K5Y43K9Ouecxm6y/izqrLSmbai8Ouqg82f8Ajb/JXBuzjhPrVX1ajn1HF9RxlznGSVE4xhu5W/j4/Caebyclzu0bzJTTujEIwujmbnulAhOiOyXGUDCI4+qCd+6UIGjGQYT2vkxMFNhNIhLBLCSGUeUCMpDZFL6oCNsJYS5yj9EC9kT7JAeiXrsoCRB7bIIkIHYKko16lGo2pSe5lRhlrmmCCoZOwSmchCXToL74u6reWooGqyiCPPUpN0vf9f4WBOBwEhjn7oE5KiYyelrlb7BzuBhN/wCyj7D8pQZ2VlQgTyhGcowkd0AKBCcRCEIG4nCKSMboGwgQnJpygI7ohNCIQO52R+31TfqnoBGUYQ90UBwN0ee6BPdIZQIJEnlLKUqAtspbJJblASdwhuURtshsgUcoAZRncpcYUgQQECjzlDO6Bbb7II/slGfRAEESMboEhAk2clHCBQIbIhNHunDeEB9EQgUf4QFGUAd8JDKAhLlBH2QH0S+iH7pe6ApR6lL0CX1QOHcoEYlKfXb0SOeQoAQcjhCQpC99kiIORH1SJCHtCAFJE+6agMeyB2SMboHCBJpRcY2QPogAOc5RSSQPHdJJJAZwk2UkkDhlJqSSBYO5O6ONgkkgESN0eMpJIFM8FI+iSSATjCW5wkkgU+iCSSAfskkkgG5QPZJJA0ocpJIP/9k="/>
          <p:cNvSpPr>
            <a:spLocks noChangeAspect="1" noChangeArrowheads="1"/>
          </p:cNvSpPr>
          <p:nvPr/>
        </p:nvSpPr>
        <p:spPr bwMode="auto">
          <a:xfrm>
            <a:off x="1505403" y="4656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193" y="1778338"/>
            <a:ext cx="2162175" cy="2114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469" y="3966352"/>
            <a:ext cx="18288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9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5212"/>
            <a:ext cx="7886700" cy="1325563"/>
          </a:xfrm>
        </p:spPr>
        <p:txBody>
          <a:bodyPr/>
          <a:lstStyle/>
          <a:p>
            <a:r>
              <a:rPr lang="en-US" b="1" dirty="0" smtClean="0"/>
              <a:t>Challenge 1: Circular Genome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11307"/>
            <a:ext cx="7886700" cy="370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2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686425"/>
            <a:ext cx="7886700" cy="490538"/>
          </a:xfrm>
        </p:spPr>
        <p:txBody>
          <a:bodyPr>
            <a:normAutofit/>
          </a:bodyPr>
          <a:lstStyle/>
          <a:p>
            <a:r>
              <a:rPr lang="en-US" dirty="0" smtClean="0"/>
              <a:t>Not to mention elevated polymorphism…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161" y="1590675"/>
            <a:ext cx="4143677" cy="3909219"/>
          </a:xfrm>
          <a:prstGeom prst="rect">
            <a:avLst/>
          </a:prstGeom>
          <a:ln w="635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3287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6-24 at 8.54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08" y="153569"/>
            <a:ext cx="7466584" cy="5316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Deletions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29984" y="6310935"/>
            <a:ext cx="263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Chen. et. al 2001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2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029279"/>
            <a:ext cx="5219700" cy="5242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84151"/>
            <a:ext cx="7886700" cy="1325563"/>
          </a:xfrm>
        </p:spPr>
        <p:txBody>
          <a:bodyPr/>
          <a:lstStyle/>
          <a:p>
            <a:r>
              <a:rPr lang="en-US" b="1" dirty="0" smtClean="0"/>
              <a:t>Deletions continued.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526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06-24 at 9.27.5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74" y="4525873"/>
            <a:ext cx="7973801" cy="11605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74" y="101599"/>
            <a:ext cx="7886700" cy="1325563"/>
          </a:xfrm>
        </p:spPr>
        <p:txBody>
          <a:bodyPr/>
          <a:lstStyle/>
          <a:p>
            <a:r>
              <a:rPr lang="en-US" b="1" dirty="0" smtClean="0"/>
              <a:t>Deletions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274762"/>
            <a:ext cx="5858933" cy="4525963"/>
          </a:xfrm>
        </p:spPr>
        <p:txBody>
          <a:bodyPr/>
          <a:lstStyle/>
          <a:p>
            <a:r>
              <a:rPr lang="en-US" dirty="0" smtClean="0"/>
              <a:t>Cataloged in </a:t>
            </a:r>
            <a:r>
              <a:rPr lang="en-US" dirty="0" err="1" smtClean="0"/>
              <a:t>mitomap</a:t>
            </a:r>
            <a:endParaRPr lang="en-US" dirty="0" smtClean="0"/>
          </a:p>
          <a:p>
            <a:pPr lvl="1"/>
            <a:r>
              <a:rPr lang="en-US" dirty="0" smtClean="0"/>
              <a:t>68% Direct repeats</a:t>
            </a:r>
          </a:p>
          <a:p>
            <a:pPr lvl="1"/>
            <a:r>
              <a:rPr lang="en-US" dirty="0" smtClean="0"/>
              <a:t>12% imperfect repeats</a:t>
            </a:r>
          </a:p>
          <a:p>
            <a:pPr lvl="1"/>
            <a:r>
              <a:rPr lang="en-US" dirty="0" smtClean="0"/>
              <a:t>20% no direct repeats</a:t>
            </a:r>
            <a:endParaRPr lang="en-US" dirty="0"/>
          </a:p>
          <a:p>
            <a:r>
              <a:rPr lang="en-US" dirty="0" smtClean="0"/>
              <a:t>Variety of diseases related to mitochondrial function</a:t>
            </a:r>
          </a:p>
          <a:p>
            <a:r>
              <a:rPr lang="en-US" dirty="0" smtClean="0"/>
              <a:t>Can vary by tissue type and by 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8675" y="6219825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Sadikovic</a:t>
            </a:r>
            <a:r>
              <a:rPr lang="en-US" dirty="0" smtClean="0"/>
              <a:t> et. al.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4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127001"/>
            <a:ext cx="7886700" cy="1325563"/>
          </a:xfrm>
        </p:spPr>
        <p:txBody>
          <a:bodyPr/>
          <a:lstStyle/>
          <a:p>
            <a:r>
              <a:rPr lang="en-US" b="1" dirty="0" smtClean="0"/>
              <a:t>Frequency Dependent</a:t>
            </a:r>
            <a:endParaRPr lang="en-US" b="1" dirty="0"/>
          </a:p>
        </p:txBody>
      </p:sp>
      <p:pic>
        <p:nvPicPr>
          <p:cNvPr id="4" name="Picture 3" descr="Screen Shot 2013-06-24 at 9.16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682" y="1190625"/>
            <a:ext cx="4359586" cy="439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7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8303</TotalTime>
  <Words>881</Words>
  <Application>Microsoft Macintosh PowerPoint</Application>
  <PresentationFormat>On-screen Show (4:3)</PresentationFormat>
  <Paragraphs>224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The advantages and challenges of working in small circles</vt:lpstr>
      <vt:lpstr>Goals </vt:lpstr>
      <vt:lpstr>Isn’t everyone doing that?   Yes… but mtDNA is different</vt:lpstr>
      <vt:lpstr>Challenge 1: Circular Genome</vt:lpstr>
      <vt:lpstr>NuMites</vt:lpstr>
      <vt:lpstr>Deletions</vt:lpstr>
      <vt:lpstr>Deletions continued.</vt:lpstr>
      <vt:lpstr>Deletions</vt:lpstr>
      <vt:lpstr>Frequency Dependent</vt:lpstr>
      <vt:lpstr>How to handle these challenges?</vt:lpstr>
      <vt:lpstr>Assemble DeBrujin Graphs</vt:lpstr>
      <vt:lpstr>Concept: Very Basic Idea:   Follow the Nodes!</vt:lpstr>
      <vt:lpstr>Reality: Graphs are not simple</vt:lpstr>
      <vt:lpstr>Why it was supposed to be – but was not –  a big deal.</vt:lpstr>
      <vt:lpstr>Reasonably even coverage?</vt:lpstr>
      <vt:lpstr>But with mitochondria</vt:lpstr>
      <vt:lpstr>Key Simplification:  With mitochondria the only challenge is to simplify the graph to a believable set.</vt:lpstr>
      <vt:lpstr>How to reduce the graph?</vt:lpstr>
      <vt:lpstr>How to reduce the graph?</vt:lpstr>
      <vt:lpstr>How to reduce the graph?</vt:lpstr>
      <vt:lpstr>How to reduce the graph?</vt:lpstr>
      <vt:lpstr>How to reduce the graph?</vt:lpstr>
      <vt:lpstr>How to reduce the graph?</vt:lpstr>
      <vt:lpstr>Comparative perspective on graph simplification</vt:lpstr>
      <vt:lpstr>PowerPoint Presentation</vt:lpstr>
      <vt:lpstr>How the Graph Changes</vt:lpstr>
      <vt:lpstr>What does that mean?</vt:lpstr>
      <vt:lpstr>A Deletion?</vt:lpstr>
      <vt:lpstr>First Bifurcation</vt:lpstr>
      <vt:lpstr>Second Bifurcation</vt:lpstr>
      <vt:lpstr>Second Bifurcation</vt:lpstr>
      <vt:lpstr>Program overview</vt:lpstr>
      <vt:lpstr>Program overview</vt:lpstr>
      <vt:lpstr>Program overview</vt:lpstr>
      <vt:lpstr>Next Steps</vt:lpstr>
      <vt:lpstr>Acknowledgments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advantages and challenges of working in small circles</dc:title>
  <dc:creator>Nigel Delaney</dc:creator>
  <cp:lastModifiedBy>Nigel Delaney</cp:lastModifiedBy>
  <cp:revision>36</cp:revision>
  <dcterms:created xsi:type="dcterms:W3CDTF">2013-06-19T17:59:07Z</dcterms:created>
  <dcterms:modified xsi:type="dcterms:W3CDTF">2014-07-09T18:19:43Z</dcterms:modified>
</cp:coreProperties>
</file>