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9" r:id="rId6"/>
    <p:sldId id="260" r:id="rId7"/>
    <p:sldId id="261" r:id="rId8"/>
    <p:sldId id="271" r:id="rId9"/>
    <p:sldId id="272" r:id="rId10"/>
    <p:sldId id="262" r:id="rId11"/>
    <p:sldId id="263" r:id="rId12"/>
    <p:sldId id="264" r:id="rId13"/>
    <p:sldId id="268" r:id="rId14"/>
    <p:sldId id="265" r:id="rId15"/>
    <p:sldId id="266" r:id="rId16"/>
    <p:sldId id="267"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BB1F3A-91D5-2048-8178-4A288FA8F8A2}" type="datetimeFigureOut">
              <a:rPr lang="en-US" smtClean="0"/>
              <a:t>6/6/14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DB3899-CD36-2E4A-A1F8-4426C873DFE2}" type="slidenum">
              <a:rPr lang="en-US" smtClean="0"/>
              <a:t>‹#›</a:t>
            </a:fld>
            <a:endParaRPr lang="en-US"/>
          </a:p>
        </p:txBody>
      </p:sp>
    </p:spTree>
    <p:extLst>
      <p:ext uri="{BB962C8B-B14F-4D97-AF65-F5344CB8AC3E}">
        <p14:creationId xmlns:p14="http://schemas.microsoft.com/office/powerpoint/2010/main" val="22797078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B3899-CD36-2E4A-A1F8-4426C873DFE2}" type="slidenum">
              <a:rPr lang="en-US" smtClean="0"/>
              <a:t>6</a:t>
            </a:fld>
            <a:endParaRPr lang="en-US"/>
          </a:p>
        </p:txBody>
      </p:sp>
    </p:spTree>
    <p:extLst>
      <p:ext uri="{BB962C8B-B14F-4D97-AF65-F5344CB8AC3E}">
        <p14:creationId xmlns:p14="http://schemas.microsoft.com/office/powerpoint/2010/main" val="21088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all reads aligned to </a:t>
            </a:r>
            <a:r>
              <a:rPr lang="en-US" dirty="0" err="1" smtClean="0"/>
              <a:t>mtDNA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3DB3899-CD36-2E4A-A1F8-4426C873DFE2}" type="slidenum">
              <a:rPr lang="en-US" smtClean="0"/>
              <a:t>8</a:t>
            </a:fld>
            <a:endParaRPr lang="en-US"/>
          </a:p>
        </p:txBody>
      </p:sp>
    </p:spTree>
    <p:extLst>
      <p:ext uri="{BB962C8B-B14F-4D97-AF65-F5344CB8AC3E}">
        <p14:creationId xmlns:p14="http://schemas.microsoft.com/office/powerpoint/2010/main" val="119953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131F39-0565-F04F-A19E-54CBB17372F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405669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39-0565-F04F-A19E-54CBB17372F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182212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39-0565-F04F-A19E-54CBB17372F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361961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39-0565-F04F-A19E-54CBB17372F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292491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31F39-0565-F04F-A19E-54CBB17372F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293900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31F39-0565-F04F-A19E-54CBB17372F0}" type="datetimeFigureOut">
              <a:rPr lang="en-US" smtClean="0"/>
              <a:t>6/6/14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93894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131F39-0565-F04F-A19E-54CBB17372F0}" type="datetimeFigureOut">
              <a:rPr lang="en-US" smtClean="0"/>
              <a:t>6/6/14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154967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31F39-0565-F04F-A19E-54CBB17372F0}" type="datetimeFigureOut">
              <a:rPr lang="en-US" smtClean="0"/>
              <a:t>6/6/14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195058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31F39-0565-F04F-A19E-54CBB17372F0}" type="datetimeFigureOut">
              <a:rPr lang="en-US" smtClean="0"/>
              <a:t>6/6/14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30908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31F39-0565-F04F-A19E-54CBB17372F0}" type="datetimeFigureOut">
              <a:rPr lang="en-US" smtClean="0"/>
              <a:t>6/6/14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108318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31F39-0565-F04F-A19E-54CBB17372F0}" type="datetimeFigureOut">
              <a:rPr lang="en-US" smtClean="0"/>
              <a:t>6/6/14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EB86D-8058-5545-BCBC-569AA4B7D3A7}" type="slidenum">
              <a:rPr lang="en-US" smtClean="0"/>
              <a:t>‹#›</a:t>
            </a:fld>
            <a:endParaRPr lang="en-US"/>
          </a:p>
        </p:txBody>
      </p:sp>
    </p:spTree>
    <p:extLst>
      <p:ext uri="{BB962C8B-B14F-4D97-AF65-F5344CB8AC3E}">
        <p14:creationId xmlns:p14="http://schemas.microsoft.com/office/powerpoint/2010/main" val="1015116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31F39-0565-F04F-A19E-54CBB17372F0}" type="datetimeFigureOut">
              <a:rPr lang="en-US" smtClean="0"/>
              <a:t>6/6/14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EB86D-8058-5545-BCBC-569AA4B7D3A7}" type="slidenum">
              <a:rPr lang="en-US" smtClean="0"/>
              <a:t>‹#›</a:t>
            </a:fld>
            <a:endParaRPr lang="en-US"/>
          </a:p>
        </p:txBody>
      </p:sp>
    </p:spTree>
    <p:extLst>
      <p:ext uri="{BB962C8B-B14F-4D97-AF65-F5344CB8AC3E}">
        <p14:creationId xmlns:p14="http://schemas.microsoft.com/office/powerpoint/2010/main" val="38286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CLIA </a:t>
            </a:r>
            <a:r>
              <a:rPr lang="en-US" b="1" dirty="0" err="1" smtClean="0"/>
              <a:t>Exome</a:t>
            </a:r>
            <a:r>
              <a:rPr lang="en-US" b="1" dirty="0" smtClean="0"/>
              <a:t> + Mito Evaluation</a:t>
            </a:r>
            <a:endParaRPr lang="en-US" b="1" dirty="0"/>
          </a:p>
        </p:txBody>
      </p:sp>
      <p:sp>
        <p:nvSpPr>
          <p:cNvPr id="3" name="Subtitle 2"/>
          <p:cNvSpPr>
            <a:spLocks noGrp="1"/>
          </p:cNvSpPr>
          <p:nvPr>
            <p:ph type="subTitle" idx="1"/>
          </p:nvPr>
        </p:nvSpPr>
        <p:spPr>
          <a:xfrm>
            <a:off x="1371600" y="4690780"/>
            <a:ext cx="6400800" cy="948019"/>
          </a:xfrm>
        </p:spPr>
        <p:txBody>
          <a:bodyPr/>
          <a:lstStyle/>
          <a:p>
            <a:r>
              <a:rPr lang="en-US" dirty="0" smtClean="0"/>
              <a:t>5/21/2014</a:t>
            </a:r>
            <a:endParaRPr lang="en-US" dirty="0"/>
          </a:p>
        </p:txBody>
      </p:sp>
    </p:spTree>
    <p:extLst>
      <p:ext uri="{BB962C8B-B14F-4D97-AF65-F5344CB8AC3E}">
        <p14:creationId xmlns:p14="http://schemas.microsoft.com/office/powerpoint/2010/main" val="72568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5651" y="1496135"/>
            <a:ext cx="4112698" cy="4308540"/>
          </a:xfrm>
          <a:prstGeom prst="rect">
            <a:avLst/>
          </a:prstGeom>
        </p:spPr>
      </p:pic>
      <p:sp>
        <p:nvSpPr>
          <p:cNvPr id="2" name="Title 1"/>
          <p:cNvSpPr>
            <a:spLocks noGrp="1"/>
          </p:cNvSpPr>
          <p:nvPr>
            <p:ph type="title"/>
          </p:nvPr>
        </p:nvSpPr>
        <p:spPr/>
        <p:txBody>
          <a:bodyPr>
            <a:normAutofit/>
          </a:bodyPr>
          <a:lstStyle/>
          <a:p>
            <a:r>
              <a:rPr lang="en-US" b="1" dirty="0" smtClean="0"/>
              <a:t>Previous Data For Old Probes</a:t>
            </a:r>
            <a:endParaRPr lang="en-US" dirty="0"/>
          </a:p>
        </p:txBody>
      </p:sp>
      <p:sp>
        <p:nvSpPr>
          <p:cNvPr id="3" name="Content Placeholder 2"/>
          <p:cNvSpPr>
            <a:spLocks noGrp="1"/>
          </p:cNvSpPr>
          <p:nvPr>
            <p:ph idx="1"/>
          </p:nvPr>
        </p:nvSpPr>
        <p:spPr>
          <a:xfrm>
            <a:off x="2071991" y="5992203"/>
            <a:ext cx="6996620" cy="1332589"/>
          </a:xfrm>
        </p:spPr>
        <p:txBody>
          <a:bodyPr/>
          <a:lstStyle/>
          <a:p>
            <a:pPr marL="0" indent="0">
              <a:buNone/>
            </a:pPr>
            <a:r>
              <a:rPr lang="en-US" dirty="0" smtClean="0"/>
              <a:t>This was the pattern we were expecting.</a:t>
            </a:r>
            <a:endParaRPr lang="en-US" dirty="0"/>
          </a:p>
        </p:txBody>
      </p:sp>
    </p:spTree>
    <p:extLst>
      <p:ext uri="{BB962C8B-B14F-4D97-AF65-F5344CB8AC3E}">
        <p14:creationId xmlns:p14="http://schemas.microsoft.com/office/powerpoint/2010/main" val="91912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Previous Data For New Probes</a:t>
            </a:r>
            <a:endParaRPr lang="en-US" b="1" dirty="0"/>
          </a:p>
        </p:txBody>
      </p:sp>
      <p:pic>
        <p:nvPicPr>
          <p:cNvPr id="4" name="Picture 3"/>
          <p:cNvPicPr>
            <a:picLocks noChangeAspect="1"/>
          </p:cNvPicPr>
          <p:nvPr/>
        </p:nvPicPr>
        <p:blipFill>
          <a:blip r:embed="rId2"/>
          <a:stretch>
            <a:fillRect/>
          </a:stretch>
        </p:blipFill>
        <p:spPr>
          <a:xfrm>
            <a:off x="628650" y="1502227"/>
            <a:ext cx="3841297" cy="4516337"/>
          </a:xfrm>
          <a:prstGeom prst="rect">
            <a:avLst/>
          </a:prstGeom>
        </p:spPr>
      </p:pic>
      <p:sp>
        <p:nvSpPr>
          <p:cNvPr id="5" name="TextBox 4"/>
          <p:cNvSpPr txBox="1"/>
          <p:nvPr/>
        </p:nvSpPr>
        <p:spPr>
          <a:xfrm>
            <a:off x="5239183" y="1992087"/>
            <a:ext cx="3188153" cy="1200329"/>
          </a:xfrm>
          <a:prstGeom prst="rect">
            <a:avLst/>
          </a:prstGeom>
          <a:noFill/>
        </p:spPr>
        <p:txBody>
          <a:bodyPr wrap="square" rtlCol="0">
            <a:spAutoFit/>
          </a:bodyPr>
          <a:lstStyle/>
          <a:p>
            <a:r>
              <a:rPr lang="en-US" dirty="0" smtClean="0"/>
              <a:t>The new probes last time didn’t increase with spike in this time, and this appeared to be the case again.</a:t>
            </a:r>
            <a:endParaRPr lang="en-US" dirty="0"/>
          </a:p>
        </p:txBody>
      </p:sp>
    </p:spTree>
    <p:extLst>
      <p:ext uri="{BB962C8B-B14F-4D97-AF65-F5344CB8AC3E}">
        <p14:creationId xmlns:p14="http://schemas.microsoft.com/office/powerpoint/2010/main" val="48750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Absolute Coverage By Probe Set</a:t>
            </a:r>
            <a:endParaRPr lang="en-US" b="1" dirty="0"/>
          </a:p>
        </p:txBody>
      </p:sp>
      <p:sp>
        <p:nvSpPr>
          <p:cNvPr id="3" name="Content Placeholder 2"/>
          <p:cNvSpPr>
            <a:spLocks noGrp="1"/>
          </p:cNvSpPr>
          <p:nvPr>
            <p:ph idx="1"/>
          </p:nvPr>
        </p:nvSpPr>
        <p:spPr>
          <a:xfrm>
            <a:off x="457200" y="5684934"/>
            <a:ext cx="8229600" cy="882457"/>
          </a:xfrm>
        </p:spPr>
        <p:txBody>
          <a:bodyPr>
            <a:normAutofit fontScale="55000" lnSpcReduction="20000"/>
          </a:bodyPr>
          <a:lstStyle/>
          <a:p>
            <a:r>
              <a:rPr lang="en-US" dirty="0" smtClean="0"/>
              <a:t>As before, the new probes have much larger spikes in coverage due to the nuclear baits. </a:t>
            </a:r>
          </a:p>
          <a:p>
            <a:r>
              <a:rPr lang="en-US" dirty="0" smtClean="0"/>
              <a:t>The dual humps before ~15,000 appear more noticeable in both sets though.</a:t>
            </a:r>
            <a:endParaRPr lang="en-US" dirty="0"/>
          </a:p>
        </p:txBody>
      </p:sp>
      <p:pic>
        <p:nvPicPr>
          <p:cNvPr id="5" name="Picture 4" descr="Cov_Leve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087" y="1799888"/>
            <a:ext cx="6616748" cy="3575417"/>
          </a:xfrm>
          <a:prstGeom prst="rect">
            <a:avLst/>
          </a:prstGeom>
        </p:spPr>
      </p:pic>
    </p:spTree>
    <p:extLst>
      <p:ext uri="{BB962C8B-B14F-4D97-AF65-F5344CB8AC3E}">
        <p14:creationId xmlns:p14="http://schemas.microsoft.com/office/powerpoint/2010/main" val="206190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Absolute Coverage for New Probes Zoomed In</a:t>
            </a:r>
            <a:endParaRPr lang="en-US" dirty="0"/>
          </a:p>
        </p:txBody>
      </p:sp>
      <p:pic>
        <p:nvPicPr>
          <p:cNvPr id="6" name="Picture 5" descr="ABSOLUTEN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11" y="1885984"/>
            <a:ext cx="7647766" cy="3565013"/>
          </a:xfrm>
          <a:prstGeom prst="rect">
            <a:avLst/>
          </a:prstGeom>
        </p:spPr>
      </p:pic>
      <p:sp>
        <p:nvSpPr>
          <p:cNvPr id="7" name="TextBox 6"/>
          <p:cNvSpPr txBox="1"/>
          <p:nvPr/>
        </p:nvSpPr>
        <p:spPr>
          <a:xfrm>
            <a:off x="5054503" y="6157712"/>
            <a:ext cx="3511121" cy="369332"/>
          </a:xfrm>
          <a:prstGeom prst="rect">
            <a:avLst/>
          </a:prstGeom>
          <a:noFill/>
        </p:spPr>
        <p:txBody>
          <a:bodyPr wrap="square" rtlCol="0">
            <a:spAutoFit/>
          </a:bodyPr>
          <a:lstStyle/>
          <a:p>
            <a:r>
              <a:rPr lang="en-US" dirty="0" smtClean="0"/>
              <a:t>Coverage is even but very low…</a:t>
            </a:r>
            <a:endParaRPr lang="en-US" dirty="0"/>
          </a:p>
        </p:txBody>
      </p:sp>
    </p:spTree>
    <p:extLst>
      <p:ext uri="{BB962C8B-B14F-4D97-AF65-F5344CB8AC3E}">
        <p14:creationId xmlns:p14="http://schemas.microsoft.com/office/powerpoint/2010/main" val="341523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Normalized Coverage By Probe Set</a:t>
            </a:r>
            <a:endParaRPr lang="en-US" b="1" dirty="0"/>
          </a:p>
        </p:txBody>
      </p:sp>
      <p:pic>
        <p:nvPicPr>
          <p:cNvPr id="4" name="Picture 3" descr="Normalized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08" y="1711549"/>
            <a:ext cx="8575216" cy="4170791"/>
          </a:xfrm>
          <a:prstGeom prst="rect">
            <a:avLst/>
          </a:prstGeom>
        </p:spPr>
      </p:pic>
    </p:spTree>
    <p:extLst>
      <p:ext uri="{BB962C8B-B14F-4D97-AF65-F5344CB8AC3E}">
        <p14:creationId xmlns:p14="http://schemas.microsoft.com/office/powerpoint/2010/main" val="409615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Normalized Coverage By Probe </a:t>
            </a:r>
            <a:r>
              <a:rPr lang="en-US" b="1" dirty="0" smtClean="0"/>
              <a:t>Set (Zoomed)</a:t>
            </a:r>
            <a:endParaRPr lang="en-US" dirty="0"/>
          </a:p>
        </p:txBody>
      </p:sp>
      <p:pic>
        <p:nvPicPr>
          <p:cNvPr id="5" name="Picture 4" descr="Norm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1357"/>
            <a:ext cx="9144000" cy="4173682"/>
          </a:xfrm>
          <a:prstGeom prst="rect">
            <a:avLst/>
          </a:prstGeom>
        </p:spPr>
      </p:pic>
    </p:spTree>
    <p:extLst>
      <p:ext uri="{BB962C8B-B14F-4D97-AF65-F5344CB8AC3E}">
        <p14:creationId xmlns:p14="http://schemas.microsoft.com/office/powerpoint/2010/main" val="422980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Once again, increasing probe concentrations and rebalancing the probes did not lead to any increases in coverage.</a:t>
            </a:r>
          </a:p>
          <a:p>
            <a:r>
              <a:rPr lang="en-US" dirty="0" smtClean="0"/>
              <a:t>We still cannot explain this, but know it isn’t completely idiopathic as we replicated it while simultaneously showing the old probes could increase coverage.</a:t>
            </a:r>
          </a:p>
          <a:p>
            <a:r>
              <a:rPr lang="en-US" b="1" dirty="0" smtClean="0"/>
              <a:t>Question</a:t>
            </a:r>
            <a:r>
              <a:rPr lang="en-US" dirty="0" smtClean="0"/>
              <a:t>: The probe rebalance method does not appear to be working.  Do we abandon it?  The old method is inefficient as due to uneven coverage we need higher total coverage, but perhaps we should do a cost benefit analysis of attempting this again versus just </a:t>
            </a:r>
            <a:r>
              <a:rPr lang="en-US" smtClean="0"/>
              <a:t>increasing </a:t>
            </a:r>
            <a:r>
              <a:rPr lang="en-US" dirty="0" err="1"/>
              <a:t>M</a:t>
            </a:r>
            <a:r>
              <a:rPr lang="en-US" smtClean="0"/>
              <a:t>ito </a:t>
            </a:r>
            <a:r>
              <a:rPr lang="en-US" dirty="0" smtClean="0"/>
              <a:t>coverage to 1000X.</a:t>
            </a:r>
            <a:endParaRPr lang="en-US" dirty="0"/>
          </a:p>
        </p:txBody>
      </p:sp>
    </p:spTree>
    <p:extLst>
      <p:ext uri="{BB962C8B-B14F-4D97-AF65-F5344CB8AC3E}">
        <p14:creationId xmlns:p14="http://schemas.microsoft.com/office/powerpoint/2010/main" val="2590327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067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Previous Results Recap</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There were several oddities in last round:</a:t>
            </a:r>
          </a:p>
          <a:p>
            <a:pPr lvl="1"/>
            <a:r>
              <a:rPr lang="en-US" dirty="0" smtClean="0"/>
              <a:t>Coverage did not increase with increase total bait concentration.</a:t>
            </a:r>
          </a:p>
          <a:p>
            <a:pPr lvl="1"/>
            <a:r>
              <a:rPr lang="en-US" dirty="0" smtClean="0"/>
              <a:t>Rebalancing the probe weights did not lead to a more balanced coverage profile</a:t>
            </a:r>
          </a:p>
          <a:p>
            <a:pPr lvl="1"/>
            <a:r>
              <a:rPr lang="en-US" dirty="0" smtClean="0"/>
              <a:t>Total coverage was lower at a given bait concentrations.</a:t>
            </a:r>
          </a:p>
          <a:p>
            <a:r>
              <a:rPr lang="en-US" dirty="0" smtClean="0"/>
              <a:t>The next steps were:</a:t>
            </a:r>
          </a:p>
          <a:p>
            <a:pPr lvl="1"/>
            <a:r>
              <a:rPr lang="en-US" dirty="0" smtClean="0"/>
              <a:t>Mulligan the last experiment and rebalance the probes to see if there was an error somewhere.</a:t>
            </a:r>
          </a:p>
          <a:p>
            <a:pPr lvl="1"/>
            <a:r>
              <a:rPr lang="en-US" dirty="0" smtClean="0"/>
              <a:t>Check the calculations on probe rebalancing to ensure errors were not made.</a:t>
            </a:r>
            <a:endParaRPr lang="en-US" dirty="0"/>
          </a:p>
        </p:txBody>
      </p:sp>
    </p:spTree>
    <p:extLst>
      <p:ext uri="{BB962C8B-B14F-4D97-AF65-F5344CB8AC3E}">
        <p14:creationId xmlns:p14="http://schemas.microsoft.com/office/powerpoint/2010/main" val="292190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2 Factor Experiment Data</a:t>
            </a:r>
            <a:endParaRPr lang="en-US" b="1" dirty="0"/>
          </a:p>
        </p:txBody>
      </p:sp>
      <p:sp>
        <p:nvSpPr>
          <p:cNvPr id="3" name="Content Placeholder 2"/>
          <p:cNvSpPr>
            <a:spLocks noGrp="1"/>
          </p:cNvSpPr>
          <p:nvPr>
            <p:ph idx="1"/>
          </p:nvPr>
        </p:nvSpPr>
        <p:spPr>
          <a:xfrm>
            <a:off x="301696" y="1931590"/>
            <a:ext cx="3261954" cy="3863182"/>
          </a:xfrm>
        </p:spPr>
        <p:txBody>
          <a:bodyPr/>
          <a:lstStyle/>
          <a:p>
            <a:r>
              <a:rPr lang="en-US" dirty="0" smtClean="0"/>
              <a:t>6 runs designed to test the effect of:</a:t>
            </a:r>
          </a:p>
          <a:p>
            <a:pPr lvl="1"/>
            <a:r>
              <a:rPr lang="en-US" dirty="0" smtClean="0"/>
              <a:t>Old v. New Probes</a:t>
            </a:r>
          </a:p>
          <a:p>
            <a:pPr lvl="1"/>
            <a:r>
              <a:rPr lang="en-US" dirty="0" smtClean="0"/>
              <a:t>Varying Concentration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45624325"/>
              </p:ext>
            </p:extLst>
          </p:nvPr>
        </p:nvGraphicFramePr>
        <p:xfrm>
          <a:off x="4035396" y="2292485"/>
          <a:ext cx="4800600" cy="1597659"/>
        </p:xfrm>
        <a:graphic>
          <a:graphicData uri="http://schemas.openxmlformats.org/drawingml/2006/table">
            <a:tbl>
              <a:tblPr/>
              <a:tblGrid>
                <a:gridCol w="825500"/>
                <a:gridCol w="1473200"/>
                <a:gridCol w="2501900"/>
              </a:tblGrid>
              <a:tr h="0">
                <a:tc>
                  <a:txBody>
                    <a:bodyPr/>
                    <a:lstStyle/>
                    <a:p>
                      <a:pPr algn="l" fontAlgn="b"/>
                      <a:r>
                        <a:rPr lang="en-US" sz="1400" b="1" i="0" u="none" strike="noStrike" dirty="0">
                          <a:solidFill>
                            <a:srgbClr val="000000"/>
                          </a:solidFill>
                          <a:effectLst/>
                          <a:latin typeface="Calibri"/>
                        </a:rPr>
                        <a:t>Probe Set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Concentration (uL)</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Pond Library</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400" b="0" i="0" u="none" strike="noStrike" dirty="0">
                          <a:solidFill>
                            <a:srgbClr val="000000"/>
                          </a:solidFill>
                          <a:effectLst/>
                          <a:latin typeface="Calibri"/>
                        </a:rPr>
                        <a:t>Original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dirty="0">
                          <a:solidFill>
                            <a:srgbClr val="000000"/>
                          </a:solidFill>
                          <a:effectLst/>
                          <a:latin typeface="Calibri"/>
                        </a:rPr>
                        <a:t>2.5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a:rPr>
                        <a:t>Pond-344404, Pond-344412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Calibri"/>
                        </a:rPr>
                        <a:t>Original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dirty="0">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a:rPr>
                        <a:t>Pond-344397, Pond-344405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Calibri"/>
                        </a:rPr>
                        <a:t>Original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a:solidFill>
                            <a:srgbClr val="000000"/>
                          </a:solidFill>
                          <a:effectLst/>
                          <a:latin typeface="Calibri"/>
                        </a:rPr>
                        <a:t>7.5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a:rPr>
                        <a:t>Pond-344398, Pond-344406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Calibri"/>
                        </a:rPr>
                        <a:t>Repool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a:solidFill>
                            <a:srgbClr val="000000"/>
                          </a:solidFill>
                          <a:effectLst/>
                          <a:latin typeface="Calibri"/>
                        </a:rPr>
                        <a:t>2.5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a:rPr>
                        <a:t>Pond-344399, Pond-344407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Calibri"/>
                        </a:rPr>
                        <a:t>Repool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a:rPr>
                        <a:t>Pond-344401, Pond-344408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400" b="0" i="0" u="none" strike="noStrike">
                          <a:solidFill>
                            <a:srgbClr val="000000"/>
                          </a:solidFill>
                          <a:effectLst/>
                          <a:latin typeface="Calibri"/>
                        </a:rPr>
                        <a:t>Repool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400" b="0" i="0" u="none" strike="noStrike">
                          <a:solidFill>
                            <a:srgbClr val="000000"/>
                          </a:solidFill>
                          <a:effectLst/>
                          <a:latin typeface="Calibri"/>
                        </a:rPr>
                        <a:t>7.5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a:rPr>
                        <a:t>Pond-344409, Pond-344410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5186817" y="4955112"/>
            <a:ext cx="3308831" cy="646331"/>
          </a:xfrm>
          <a:prstGeom prst="rect">
            <a:avLst/>
          </a:prstGeom>
          <a:noFill/>
        </p:spPr>
        <p:txBody>
          <a:bodyPr wrap="square" rtlCol="0">
            <a:spAutoFit/>
          </a:bodyPr>
          <a:lstStyle/>
          <a:p>
            <a:r>
              <a:rPr lang="en-US" dirty="0" smtClean="0"/>
              <a:t>Note: Data for pond 344409 </a:t>
            </a:r>
            <a:r>
              <a:rPr lang="en-US" dirty="0"/>
              <a:t> </a:t>
            </a:r>
            <a:r>
              <a:rPr lang="en-US" dirty="0" smtClean="0"/>
              <a:t>is missing and not on server.</a:t>
            </a:r>
            <a:endParaRPr lang="en-US" dirty="0"/>
          </a:p>
        </p:txBody>
      </p:sp>
    </p:spTree>
    <p:extLst>
      <p:ext uri="{BB962C8B-B14F-4D97-AF65-F5344CB8AC3E}">
        <p14:creationId xmlns:p14="http://schemas.microsoft.com/office/powerpoint/2010/main" val="78513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Quick Sanity Check</a:t>
            </a:r>
            <a:endParaRPr lang="en-US" b="1" dirty="0"/>
          </a:p>
        </p:txBody>
      </p:sp>
      <p:sp>
        <p:nvSpPr>
          <p:cNvPr id="3" name="Content Placeholder 2"/>
          <p:cNvSpPr>
            <a:spLocks noGrp="1"/>
          </p:cNvSpPr>
          <p:nvPr>
            <p:ph idx="1"/>
          </p:nvPr>
        </p:nvSpPr>
        <p:spPr>
          <a:xfrm>
            <a:off x="457200" y="5202271"/>
            <a:ext cx="8229600" cy="1114385"/>
          </a:xfrm>
        </p:spPr>
        <p:txBody>
          <a:bodyPr>
            <a:normAutofit fontScale="55000" lnSpcReduction="20000"/>
          </a:bodyPr>
          <a:lstStyle/>
          <a:p>
            <a:r>
              <a:rPr lang="en-US" dirty="0" smtClean="0"/>
              <a:t>Examining Alvin’s amount of probe added versus the original coverage shows that we are correctly adding a higher concentration of probes for regions that were poorly covered (see graph on left, ~1/x).</a:t>
            </a:r>
          </a:p>
          <a:p>
            <a:r>
              <a:rPr lang="en-US" dirty="0" smtClean="0"/>
              <a:t>Suggests simple transposition of relative concentrations can’t explain the results.</a:t>
            </a:r>
            <a:endParaRPr lang="en-US" dirty="0"/>
          </a:p>
        </p:txBody>
      </p:sp>
      <p:pic>
        <p:nvPicPr>
          <p:cNvPr id="7" name="Picture 6" descr="Co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14704"/>
            <a:ext cx="3421790" cy="3319342"/>
          </a:xfrm>
          <a:prstGeom prst="rect">
            <a:avLst/>
          </a:prstGeom>
        </p:spPr>
      </p:pic>
      <p:pic>
        <p:nvPicPr>
          <p:cNvPr id="8" name="Picture 7" descr="ProbeByP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2433" y="1750926"/>
            <a:ext cx="5021567" cy="2605276"/>
          </a:xfrm>
          <a:prstGeom prst="rect">
            <a:avLst/>
          </a:prstGeom>
        </p:spPr>
      </p:pic>
    </p:spTree>
    <p:extLst>
      <p:ext uri="{BB962C8B-B14F-4D97-AF65-F5344CB8AC3E}">
        <p14:creationId xmlns:p14="http://schemas.microsoft.com/office/powerpoint/2010/main" val="347749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90802"/>
            <a:ext cx="8229600" cy="1143000"/>
          </a:xfrm>
        </p:spPr>
        <p:txBody>
          <a:bodyPr/>
          <a:lstStyle/>
          <a:p>
            <a:r>
              <a:rPr lang="en-US" b="1" dirty="0" smtClean="0"/>
              <a:t>The Data </a:t>
            </a:r>
            <a:endParaRPr lang="en-US" b="1" dirty="0"/>
          </a:p>
        </p:txBody>
      </p:sp>
    </p:spTree>
    <p:extLst>
      <p:ext uri="{BB962C8B-B14F-4D97-AF65-F5344CB8AC3E}">
        <p14:creationId xmlns:p14="http://schemas.microsoft.com/office/powerpoint/2010/main" val="40760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Coverage of Realigned </a:t>
            </a:r>
            <a:r>
              <a:rPr lang="en-US" dirty="0" err="1" smtClean="0"/>
              <a:t>mtDNA</a:t>
            </a:r>
            <a:r>
              <a:rPr lang="en-US" dirty="0" smtClean="0"/>
              <a:t> by probe set and concentration</a:t>
            </a:r>
            <a:endParaRPr lang="en-US" dirty="0"/>
          </a:p>
        </p:txBody>
      </p:sp>
      <p:pic>
        <p:nvPicPr>
          <p:cNvPr id="9" name="Picture 8" descr="Cover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092" y="1732678"/>
            <a:ext cx="6537908" cy="3783039"/>
          </a:xfrm>
          <a:prstGeom prst="rect">
            <a:avLst/>
          </a:prstGeom>
        </p:spPr>
      </p:pic>
      <p:sp>
        <p:nvSpPr>
          <p:cNvPr id="10" name="TextBox 9"/>
          <p:cNvSpPr txBox="1"/>
          <p:nvPr/>
        </p:nvSpPr>
        <p:spPr>
          <a:xfrm>
            <a:off x="829843" y="5527288"/>
            <a:ext cx="7041100" cy="1200329"/>
          </a:xfrm>
          <a:prstGeom prst="rect">
            <a:avLst/>
          </a:prstGeom>
          <a:noFill/>
        </p:spPr>
        <p:txBody>
          <a:bodyPr wrap="square" rtlCol="0">
            <a:spAutoFit/>
          </a:bodyPr>
          <a:lstStyle/>
          <a:p>
            <a:r>
              <a:rPr lang="en-US" dirty="0" smtClean="0"/>
              <a:t>Note Y-axis is log scale.  Examining figure, we see that the old probe set not only has much higher coverage, but also has coverage increase with probe concentration. While the new probe set does not increase concentration with increasing spike-in amount</a:t>
            </a:r>
            <a:endParaRPr lang="en-US" dirty="0"/>
          </a:p>
        </p:txBody>
      </p:sp>
    </p:spTree>
    <p:extLst>
      <p:ext uri="{BB962C8B-B14F-4D97-AF65-F5344CB8AC3E}">
        <p14:creationId xmlns:p14="http://schemas.microsoft.com/office/powerpoint/2010/main" val="412296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probe concentration and spike-in quantity</a:t>
            </a:r>
            <a:endParaRPr lang="en-US" dirty="0"/>
          </a:p>
        </p:txBody>
      </p:sp>
      <p:pic>
        <p:nvPicPr>
          <p:cNvPr id="7" name="Picture 6" descr="Relationshi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32822"/>
            <a:ext cx="8427317" cy="3706174"/>
          </a:xfrm>
          <a:prstGeom prst="rect">
            <a:avLst/>
          </a:prstGeom>
        </p:spPr>
      </p:pic>
      <p:sp>
        <p:nvSpPr>
          <p:cNvPr id="8" name="TextBox 7"/>
          <p:cNvSpPr txBox="1"/>
          <p:nvPr/>
        </p:nvSpPr>
        <p:spPr>
          <a:xfrm>
            <a:off x="804697" y="6073645"/>
            <a:ext cx="7267421" cy="646331"/>
          </a:xfrm>
          <a:prstGeom prst="rect">
            <a:avLst/>
          </a:prstGeom>
          <a:noFill/>
        </p:spPr>
        <p:txBody>
          <a:bodyPr wrap="square" rtlCol="0">
            <a:spAutoFit/>
          </a:bodyPr>
          <a:lstStyle/>
          <a:p>
            <a:r>
              <a:rPr lang="en-US" dirty="0" smtClean="0"/>
              <a:t>Old probes replicated better and were a better match</a:t>
            </a:r>
            <a:r>
              <a:rPr lang="en-US" dirty="0" smtClean="0"/>
              <a:t>. (Note this is </a:t>
            </a:r>
            <a:r>
              <a:rPr lang="en-US" dirty="0" err="1" smtClean="0"/>
              <a:t>mtDNA</a:t>
            </a:r>
            <a:r>
              <a:rPr lang="en-US" dirty="0" smtClean="0"/>
              <a:t> coverage)</a:t>
            </a:r>
            <a:endParaRPr lang="en-US" dirty="0"/>
          </a:p>
        </p:txBody>
      </p:sp>
    </p:spTree>
    <p:extLst>
      <p:ext uri="{BB962C8B-B14F-4D97-AF65-F5344CB8AC3E}">
        <p14:creationId xmlns:p14="http://schemas.microsoft.com/office/powerpoint/2010/main" val="19869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otalRea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97" y="1322565"/>
            <a:ext cx="6947747" cy="5427575"/>
          </a:xfrm>
          <a:prstGeom prst="rect">
            <a:avLst/>
          </a:prstGeom>
        </p:spPr>
      </p:pic>
      <p:sp>
        <p:nvSpPr>
          <p:cNvPr id="2" name="Title 1"/>
          <p:cNvSpPr>
            <a:spLocks noGrp="1"/>
          </p:cNvSpPr>
          <p:nvPr>
            <p:ph type="title"/>
          </p:nvPr>
        </p:nvSpPr>
        <p:spPr/>
        <p:txBody>
          <a:bodyPr>
            <a:normAutofit fontScale="90000"/>
          </a:bodyPr>
          <a:lstStyle/>
          <a:p>
            <a:r>
              <a:rPr lang="en-US" dirty="0" smtClean="0"/>
              <a:t>Total Reads Per Sample (whole genome)</a:t>
            </a:r>
            <a:endParaRPr lang="en-US" dirty="0"/>
          </a:p>
        </p:txBody>
      </p:sp>
    </p:spTree>
    <p:extLst>
      <p:ext uri="{BB962C8B-B14F-4D97-AF65-F5344CB8AC3E}">
        <p14:creationId xmlns:p14="http://schemas.microsoft.com/office/powerpoint/2010/main" val="310530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mtDNA</a:t>
            </a:r>
            <a:r>
              <a:rPr lang="en-US" dirty="0" smtClean="0"/>
              <a:t> of All Reads From </a:t>
            </a:r>
            <a:r>
              <a:rPr lang="en-US" smtClean="0"/>
              <a:t>mtDNA</a:t>
            </a:r>
            <a:endParaRPr lang="en-US" dirty="0"/>
          </a:p>
        </p:txBody>
      </p:sp>
      <p:sp>
        <p:nvSpPr>
          <p:cNvPr id="3" name="Content Placeholder 2"/>
          <p:cNvSpPr>
            <a:spLocks noGrp="1"/>
          </p:cNvSpPr>
          <p:nvPr>
            <p:ph idx="1"/>
          </p:nvPr>
        </p:nvSpPr>
        <p:spPr>
          <a:xfrm>
            <a:off x="457200" y="5369454"/>
            <a:ext cx="8229600" cy="756709"/>
          </a:xfrm>
        </p:spPr>
        <p:txBody>
          <a:bodyPr>
            <a:normAutofit fontScale="85000" lnSpcReduction="10000"/>
          </a:bodyPr>
          <a:lstStyle/>
          <a:p>
            <a:r>
              <a:rPr lang="en-US" dirty="0" smtClean="0"/>
              <a:t>Once again old probes nice and linear with spike in.</a:t>
            </a:r>
            <a:endParaRPr lang="en-US" dirty="0"/>
          </a:p>
        </p:txBody>
      </p:sp>
      <p:pic>
        <p:nvPicPr>
          <p:cNvPr id="4" name="Picture 3" descr="NormedByCover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462" y="1548003"/>
            <a:ext cx="4681401" cy="3657978"/>
          </a:xfrm>
          <a:prstGeom prst="rect">
            <a:avLst/>
          </a:prstGeom>
        </p:spPr>
      </p:pic>
    </p:spTree>
    <p:extLst>
      <p:ext uri="{BB962C8B-B14F-4D97-AF65-F5344CB8AC3E}">
        <p14:creationId xmlns:p14="http://schemas.microsoft.com/office/powerpoint/2010/main" val="320131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427</TotalTime>
  <Words>565</Words>
  <Application>Microsoft Macintosh PowerPoint</Application>
  <PresentationFormat>On-screen Show (4:3)</PresentationFormat>
  <Paragraphs>65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CLIA Exome + Mito Evaluation</vt:lpstr>
      <vt:lpstr>Previous Results Recap</vt:lpstr>
      <vt:lpstr>New 2 Factor Experiment Data</vt:lpstr>
      <vt:lpstr>Quick Sanity Check</vt:lpstr>
      <vt:lpstr>The Data </vt:lpstr>
      <vt:lpstr>Total Coverage of Realigned mtDNA by probe set and concentration</vt:lpstr>
      <vt:lpstr>Relationship between probe concentration and spike-in quantity</vt:lpstr>
      <vt:lpstr>Total Reads Per Sample (whole genome)</vt:lpstr>
      <vt:lpstr>%mtDNA of All Reads From mtDNA</vt:lpstr>
      <vt:lpstr>Previous Data For Old Probes</vt:lpstr>
      <vt:lpstr>Previous Data For New Probes</vt:lpstr>
      <vt:lpstr>Absolute Coverage By Probe Set</vt:lpstr>
      <vt:lpstr>Absolute Coverage for New Probes Zoomed In</vt:lpstr>
      <vt:lpstr>Normalized Coverage By Probe Set</vt:lpstr>
      <vt:lpstr>Normalized Coverage By Probe Set (Zoomed)</vt:lpstr>
      <vt:lpstr>Conclusions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Nigel Delaney</dc:creator>
  <cp:lastModifiedBy>Nigel Delaney</cp:lastModifiedBy>
  <cp:revision>20</cp:revision>
  <dcterms:created xsi:type="dcterms:W3CDTF">2014-05-21T15:33:09Z</dcterms:created>
  <dcterms:modified xsi:type="dcterms:W3CDTF">2014-06-06T19:58:47Z</dcterms:modified>
</cp:coreProperties>
</file>