
<file path=[Content_Types].xml><?xml version="1.0" encoding="utf-8"?>
<Types xmlns="http://schemas.openxmlformats.org/package/2006/content-types">
  <Default Extension="png" ContentType="image/png"/>
  <Default Extension="tmp" ContentType="image/jpe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7023100" cy="93091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32">
          <p15:clr>
            <a:srgbClr val="A4A3A4"/>
          </p15:clr>
        </p15:guide>
        <p15:guide id="4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9AC4"/>
    <a:srgbClr val="7F7F7F"/>
    <a:srgbClr val="454545"/>
    <a:srgbClr val="FB2121"/>
    <a:srgbClr val="DB131D"/>
    <a:srgbClr val="105471"/>
    <a:srgbClr val="EE3640"/>
    <a:srgbClr val="DC0028"/>
    <a:srgbClr val="666666"/>
    <a:srgbClr val="D228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9784"/>
    </p:cViewPr>
  </p:sorterViewPr>
  <p:notesViewPr>
    <p:cSldViewPr>
      <p:cViewPr varScale="1">
        <p:scale>
          <a:sx n="96" d="100"/>
          <a:sy n="96" d="100"/>
        </p:scale>
        <p:origin x="-3558" y="-108"/>
      </p:cViewPr>
      <p:guideLst>
        <p:guide orient="horz" pos="2880"/>
        <p:guide orient="horz" pos="2932"/>
        <p:guide pos="2160"/>
        <p:guide pos="22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56044AF-48B3-4029-860B-B4A3C345B2F5}" type="datetimeFigureOut">
              <a:rPr lang="en-GB" smtClean="0"/>
              <a:t>17/12/2015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29D817CD-1240-4471-883D-DC62839AEC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997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43471DB8-B8CE-42FA-98DB-83511CF6E522}" type="datetimeFigureOut">
              <a:rPr lang="en-GB" smtClean="0"/>
              <a:t>17/12/2015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1EF965E4-A6F7-4FDD-9F75-269A0DC1E0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042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0"/>
          <p:cNvSpPr/>
          <p:nvPr userDrawn="1"/>
        </p:nvSpPr>
        <p:spPr bwMode="auto">
          <a:xfrm>
            <a:off x="0" y="4095334"/>
            <a:ext cx="9144000" cy="2762666"/>
          </a:xfrm>
          <a:prstGeom prst="rect">
            <a:avLst/>
          </a:prstGeom>
          <a:solidFill>
            <a:srgbClr val="DC002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/>
            <a:endParaRPr lang="en-GB" sz="2400">
              <a:latin typeface="Times" pitchFamily="18" charset="0"/>
            </a:endParaRPr>
          </a:p>
        </p:txBody>
      </p:sp>
      <p:pic>
        <p:nvPicPr>
          <p:cNvPr id="8" name="Picture 2" descr="C:\Users\nlvgil1\AppData\Local\Microsoft\Windows\Temporary Internet Files\Content.Outlook\TH95SUOD\dynamic line GCO (2).PNG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79334"/>
            <a:ext cx="9144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Atradius Titel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5584"/>
            <a:ext cx="9144000" cy="281157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3231"/>
            <a:ext cx="7772400" cy="893961"/>
          </a:xfrm>
        </p:spPr>
        <p:txBody>
          <a:bodyPr anchor="b">
            <a:no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29200"/>
            <a:ext cx="7774632" cy="6480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9" name="sVisualHorizontalTop"/>
          <p:cNvSpPr/>
          <p:nvPr userDrawn="1"/>
        </p:nvSpPr>
        <p:spPr>
          <a:xfrm>
            <a:off x="0" y="1065560"/>
            <a:ext cx="9144000" cy="28116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5428" y="5949280"/>
            <a:ext cx="5324764" cy="72008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00" baseline="0">
                <a:solidFill>
                  <a:schemeClr val="bg1"/>
                </a:solidFill>
              </a:defRPr>
            </a:lvl1pPr>
            <a:lvl2pPr marL="180000" indent="0">
              <a:buNone/>
              <a:defRPr sz="900">
                <a:solidFill>
                  <a:schemeClr val="bg1"/>
                </a:solidFill>
              </a:defRPr>
            </a:lvl2pPr>
            <a:lvl3pPr marL="360000" indent="0">
              <a:buNone/>
              <a:defRPr sz="900">
                <a:solidFill>
                  <a:schemeClr val="bg1"/>
                </a:solidFill>
              </a:defRPr>
            </a:lvl3pPr>
            <a:lvl4pPr marL="540000" indent="0">
              <a:buNone/>
              <a:defRPr sz="900">
                <a:solidFill>
                  <a:schemeClr val="bg1"/>
                </a:solidFill>
              </a:defRPr>
            </a:lvl4pPr>
            <a:lvl5pPr marL="720113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Event and date</a:t>
            </a:r>
          </a:p>
          <a:p>
            <a:pPr lvl="0"/>
            <a:r>
              <a:rPr lang="en-US" dirty="0" smtClean="0"/>
              <a:t>Department / Unit</a:t>
            </a:r>
          </a:p>
          <a:p>
            <a:pPr lvl="0"/>
            <a:r>
              <a:rPr lang="en-US" dirty="0" smtClean="0"/>
              <a:t>Name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2819400" y="6694392"/>
            <a:ext cx="5172368" cy="163607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Document Title - Name - Function - Business Unit  DD/MM/YYYY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128866" y="6694393"/>
            <a:ext cx="324000" cy="144000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9AEFD468-13DB-4482-BA06-D549E20FEF9C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6" name="sLogoAtradius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252000"/>
            <a:ext cx="1512000" cy="40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5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Image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VisualHorizontalTop"/>
          <p:cNvSpPr/>
          <p:nvPr userDrawn="1"/>
        </p:nvSpPr>
        <p:spPr>
          <a:xfrm>
            <a:off x="0" y="0"/>
            <a:ext cx="9144000" cy="28116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1520" y="2866926"/>
            <a:ext cx="8568952" cy="49006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52000" y="3564000"/>
            <a:ext cx="4104000" cy="2628000"/>
          </a:xfrm>
        </p:spPr>
        <p:txBody>
          <a:bodyPr/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6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" name="AutoShape 2" descr="http://atradiusidentity.net/downloads/daten/logos/no_tagline/ATR_nt_3C.jpg"/>
          <p:cNvSpPr>
            <a:spLocks noChangeAspect="1" noChangeArrowheads="1"/>
          </p:cNvSpPr>
          <p:nvPr userDrawn="1"/>
        </p:nvSpPr>
        <p:spPr bwMode="auto">
          <a:xfrm>
            <a:off x="63500" y="-136525"/>
            <a:ext cx="69342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716472" y="3564000"/>
            <a:ext cx="4104000" cy="2628000"/>
          </a:xfrm>
        </p:spPr>
        <p:txBody>
          <a:bodyPr/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6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smtClean="0"/>
              <a:t>Document Title - Name - Function - Business Unit  DD/MM/YYYY</a:t>
            </a:r>
            <a:endParaRPr lang="en-GB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AEFD468-13DB-4482-BA06-D549E20FEF9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782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0"/>
          <p:cNvSpPr/>
          <p:nvPr userDrawn="1"/>
        </p:nvSpPr>
        <p:spPr bwMode="auto">
          <a:xfrm>
            <a:off x="0" y="4292600"/>
            <a:ext cx="9144000" cy="2565400"/>
          </a:xfrm>
          <a:prstGeom prst="rect">
            <a:avLst/>
          </a:prstGeom>
          <a:solidFill>
            <a:srgbClr val="DC002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/>
            <a:endParaRPr lang="en-GB" sz="2400">
              <a:latin typeface="Times" pitchFamily="18" charset="0"/>
            </a:endParaRPr>
          </a:p>
        </p:txBody>
      </p:sp>
      <p:pic>
        <p:nvPicPr>
          <p:cNvPr id="16" name="Picture 2" descr="C:\Users\nlvgil1\AppData\Local\Microsoft\Windows\Temporary Internet Files\Content.Outlook\TH95SUOD\dynamic line GCO (2).PNG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77096"/>
            <a:ext cx="9144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87600" y="5229200"/>
            <a:ext cx="7772832" cy="88850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7600" y="4262400"/>
            <a:ext cx="7772400" cy="892800"/>
          </a:xfrm>
        </p:spPr>
        <p:txBody>
          <a:bodyPr anchor="b">
            <a:no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9" name="sLogoAtradiu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252000"/>
            <a:ext cx="1512000" cy="40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9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0"/>
          <p:cNvSpPr/>
          <p:nvPr userDrawn="1"/>
        </p:nvSpPr>
        <p:spPr bwMode="auto">
          <a:xfrm>
            <a:off x="0" y="1080000"/>
            <a:ext cx="5835600" cy="5778000"/>
          </a:xfrm>
          <a:prstGeom prst="rect">
            <a:avLst/>
          </a:prstGeom>
          <a:solidFill>
            <a:srgbClr val="DC0028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/>
            <a:endParaRPr lang="en-GB" sz="2400">
              <a:latin typeface="Times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46400"/>
            <a:ext cx="4822304" cy="893961"/>
          </a:xfrm>
        </p:spPr>
        <p:txBody>
          <a:bodyPr anchor="b">
            <a:no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14800"/>
            <a:ext cx="4822304" cy="6480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5428" y="5950800"/>
            <a:ext cx="4536000" cy="72008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00" baseline="0">
                <a:solidFill>
                  <a:schemeClr val="bg1"/>
                </a:solidFill>
              </a:defRPr>
            </a:lvl1pPr>
            <a:lvl2pPr marL="180000" indent="0">
              <a:buNone/>
              <a:defRPr sz="900">
                <a:solidFill>
                  <a:schemeClr val="bg1"/>
                </a:solidFill>
              </a:defRPr>
            </a:lvl2pPr>
            <a:lvl3pPr marL="360000" indent="0">
              <a:buNone/>
              <a:defRPr sz="900">
                <a:solidFill>
                  <a:schemeClr val="bg1"/>
                </a:solidFill>
              </a:defRPr>
            </a:lvl3pPr>
            <a:lvl4pPr marL="540000" indent="0">
              <a:buNone/>
              <a:defRPr sz="900">
                <a:solidFill>
                  <a:schemeClr val="bg1"/>
                </a:solidFill>
              </a:defRPr>
            </a:lvl4pPr>
            <a:lvl5pPr marL="720113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Event and date</a:t>
            </a:r>
          </a:p>
          <a:p>
            <a:pPr lvl="0"/>
            <a:r>
              <a:rPr lang="en-US" dirty="0" smtClean="0"/>
              <a:t>Department / Unit</a:t>
            </a:r>
          </a:p>
          <a:p>
            <a:pPr lvl="0"/>
            <a:r>
              <a:rPr lang="en-US" dirty="0" smtClean="0"/>
              <a:t>Name</a:t>
            </a:r>
          </a:p>
        </p:txBody>
      </p:sp>
      <p:sp>
        <p:nvSpPr>
          <p:cNvPr id="13" name="sVisualVerticalRight"/>
          <p:cNvSpPr/>
          <p:nvPr userDrawn="1"/>
        </p:nvSpPr>
        <p:spPr>
          <a:xfrm>
            <a:off x="5831528" y="-1"/>
            <a:ext cx="3312472" cy="6642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9" name="sLogoAtradiu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252000"/>
            <a:ext cx="1512000" cy="40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9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1520" y="972000"/>
            <a:ext cx="8567738" cy="5220000"/>
          </a:xfrm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defRPr sz="1600"/>
            </a:lvl1pPr>
            <a:lvl2pPr>
              <a:lnSpc>
                <a:spcPct val="150000"/>
              </a:lnSpc>
              <a:buClr>
                <a:schemeClr val="accent3"/>
              </a:buClr>
              <a:defRPr sz="1600"/>
            </a:lvl2pPr>
            <a:lvl3pPr>
              <a:lnSpc>
                <a:spcPct val="150000"/>
              </a:lnSpc>
              <a:buClr>
                <a:schemeClr val="accent3"/>
              </a:buClr>
              <a:defRPr sz="1600"/>
            </a:lvl3pPr>
            <a:lvl4pPr>
              <a:lnSpc>
                <a:spcPct val="150000"/>
              </a:lnSpc>
              <a:buClr>
                <a:schemeClr val="accent3"/>
              </a:buClr>
              <a:defRPr sz="1600"/>
            </a:lvl4pPr>
            <a:lvl5pPr>
              <a:lnSpc>
                <a:spcPct val="150000"/>
              </a:lnSpc>
              <a:buClr>
                <a:schemeClr val="accent3"/>
              </a:buCl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2" descr="C:\Users\nlvgil1\AppData\Local\Microsoft\Windows\Temporary Internet Files\Content.Outlook\TH95SUOD\dynamic line GCO (2).PNG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0000"/>
            <a:ext cx="9144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1436" y="6458464"/>
            <a:ext cx="324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accent3"/>
                </a:solidFill>
              </a:defRPr>
            </a:lvl1pPr>
          </a:lstStyle>
          <a:p>
            <a:fld id="{9AEFD468-13DB-4482-BA06-D549E20FEF9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1720" y="6458463"/>
            <a:ext cx="6479616" cy="144001"/>
          </a:xfrm>
        </p:spPr>
        <p:txBody>
          <a:bodyPr lIns="0" tIns="0" rIns="0" bIns="0"/>
          <a:lstStyle>
            <a:lvl1pPr algn="r"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Document Title - Name - Function - Business Unit  DD/MM/YYYY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63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ualVerticalRight"/>
          <p:cNvSpPr/>
          <p:nvPr userDrawn="1"/>
        </p:nvSpPr>
        <p:spPr>
          <a:xfrm>
            <a:off x="5831528" y="-1"/>
            <a:ext cx="3312472" cy="6642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5472608" cy="490066"/>
          </a:xfr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1520" y="972000"/>
            <a:ext cx="5471833" cy="5220000"/>
          </a:xfrm>
        </p:spPr>
        <p:txBody>
          <a:bodyPr/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6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9" name="Picture 2" descr="C:\Users\nlvgil1\AppData\Local\Microsoft\Windows\Temporary Internet Files\Content.Outlook\TH95SUOD\dynamic line GCO (2).PNG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0000"/>
            <a:ext cx="9144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2051720" y="6458400"/>
            <a:ext cx="3254680" cy="144000"/>
          </a:xfrm>
        </p:spPr>
        <p:txBody>
          <a:bodyPr/>
          <a:lstStyle/>
          <a:p>
            <a:r>
              <a:rPr lang="en-US" smtClean="0"/>
              <a:t>Document Title - Name - Function - Business Unit  DD/MM/YYYY</a:t>
            </a:r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>
          <a:xfrm>
            <a:off x="5400000" y="6458400"/>
            <a:ext cx="324000" cy="144000"/>
          </a:xfrm>
        </p:spPr>
        <p:txBody>
          <a:bodyPr/>
          <a:lstStyle/>
          <a:p>
            <a:fld id="{9AEFD468-13DB-4482-BA06-D549E20FEF9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958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Ima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VisualHorizontalTop"/>
          <p:cNvSpPr/>
          <p:nvPr userDrawn="1"/>
        </p:nvSpPr>
        <p:spPr>
          <a:xfrm>
            <a:off x="0" y="0"/>
            <a:ext cx="9144000" cy="28116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1520" y="2866926"/>
            <a:ext cx="8568952" cy="4900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52000" y="3564000"/>
            <a:ext cx="8567738" cy="2628000"/>
          </a:xfrm>
        </p:spPr>
        <p:txBody>
          <a:bodyPr/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6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6" name="Picture 2" descr="C:\Users\nlvgil1\AppData\Local\Microsoft\Windows\Temporary Internet Files\Content.Outlook\TH95SUOD\dynamic line GCO (2).PNG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0000"/>
            <a:ext cx="9144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://atradiusidentity.net/downloads/daten/logos/no_tagline/ATR_nt_3C.jpg"/>
          <p:cNvSpPr>
            <a:spLocks noChangeAspect="1" noChangeArrowheads="1"/>
          </p:cNvSpPr>
          <p:nvPr userDrawn="1"/>
        </p:nvSpPr>
        <p:spPr bwMode="auto">
          <a:xfrm>
            <a:off x="63500" y="-136525"/>
            <a:ext cx="69342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1436" y="6458464"/>
            <a:ext cx="324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accent3"/>
                </a:solidFill>
              </a:defRPr>
            </a:lvl1pPr>
          </a:lstStyle>
          <a:p>
            <a:fld id="{9AEFD468-13DB-4482-BA06-D549E20FEF9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1720" y="6458463"/>
            <a:ext cx="6479616" cy="144001"/>
          </a:xfrm>
        </p:spPr>
        <p:txBody>
          <a:bodyPr lIns="0" tIns="0" rIns="0" bIns="0"/>
          <a:lstStyle>
            <a:lvl1pPr algn="r"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Document Title - Name - Function - Business Unit  DD/MM/YYYY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40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Bot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568952" cy="49006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1520" y="972000"/>
            <a:ext cx="8567738" cy="3181453"/>
          </a:xfrm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defRPr sz="1600"/>
            </a:lvl1pPr>
            <a:lvl2pPr>
              <a:lnSpc>
                <a:spcPct val="150000"/>
              </a:lnSpc>
              <a:buClr>
                <a:schemeClr val="accent3"/>
              </a:buClr>
              <a:defRPr sz="1600"/>
            </a:lvl2pPr>
            <a:lvl3pPr>
              <a:lnSpc>
                <a:spcPct val="150000"/>
              </a:lnSpc>
              <a:buClr>
                <a:schemeClr val="accent3"/>
              </a:buClr>
              <a:defRPr sz="1600"/>
            </a:lvl3pPr>
            <a:lvl4pPr>
              <a:lnSpc>
                <a:spcPct val="150000"/>
              </a:lnSpc>
              <a:buClr>
                <a:schemeClr val="accent3"/>
              </a:buClr>
              <a:defRPr sz="1600"/>
            </a:lvl4pPr>
            <a:lvl5pPr>
              <a:lnSpc>
                <a:spcPct val="150000"/>
              </a:lnSpc>
              <a:buClr>
                <a:schemeClr val="accent3"/>
              </a:buCl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2" descr="C:\Users\nlvgil1\AppData\Local\Microsoft\Windows\Temporary Internet Files\Content.Outlook\TH95SUOD\dynamic line GCO (2).PNG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0000"/>
            <a:ext cx="9144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51520" y="4161617"/>
            <a:ext cx="4968552" cy="2056547"/>
          </a:xfrm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defRPr sz="1600"/>
            </a:lvl1pPr>
            <a:lvl2pPr>
              <a:lnSpc>
                <a:spcPct val="150000"/>
              </a:lnSpc>
              <a:buClr>
                <a:schemeClr val="accent3"/>
              </a:buClr>
              <a:defRPr sz="1600"/>
            </a:lvl2pPr>
            <a:lvl3pPr>
              <a:lnSpc>
                <a:spcPct val="150000"/>
              </a:lnSpc>
              <a:buClr>
                <a:schemeClr val="accent3"/>
              </a:buClr>
              <a:defRPr sz="1600"/>
            </a:lvl3pPr>
            <a:lvl4pPr>
              <a:lnSpc>
                <a:spcPct val="150000"/>
              </a:lnSpc>
              <a:buClr>
                <a:schemeClr val="accent3"/>
              </a:buClr>
              <a:defRPr sz="1600"/>
            </a:lvl4pPr>
            <a:lvl5pPr>
              <a:lnSpc>
                <a:spcPct val="150000"/>
              </a:lnSpc>
              <a:buClr>
                <a:schemeClr val="accent3"/>
              </a:buCl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1436" y="6458464"/>
            <a:ext cx="324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accent3"/>
                </a:solidFill>
              </a:defRPr>
            </a:lvl1pPr>
          </a:lstStyle>
          <a:p>
            <a:fld id="{9AEFD468-13DB-4482-BA06-D549E20FEF9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1720" y="6458463"/>
            <a:ext cx="6479616" cy="144001"/>
          </a:xfrm>
        </p:spPr>
        <p:txBody>
          <a:bodyPr lIns="0" tIns="0" rIns="0" bIns="0"/>
          <a:lstStyle>
            <a:lvl1pPr algn="r"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Document Title - Name - Function - Business Unit  DD/MM/YYYY</a:t>
            </a:r>
            <a:endParaRPr lang="en-GB" dirty="0"/>
          </a:p>
        </p:txBody>
      </p:sp>
      <p:sp>
        <p:nvSpPr>
          <p:cNvPr id="8" name="sVisualBottomRight"/>
          <p:cNvSpPr/>
          <p:nvPr userDrawn="1"/>
        </p:nvSpPr>
        <p:spPr>
          <a:xfrm>
            <a:off x="5315750" y="4202164"/>
            <a:ext cx="3528000" cy="2016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178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Bot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568952" cy="49006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1520" y="972000"/>
            <a:ext cx="8567738" cy="2398581"/>
          </a:xfrm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defRPr sz="1600"/>
            </a:lvl1pPr>
            <a:lvl2pPr>
              <a:lnSpc>
                <a:spcPct val="150000"/>
              </a:lnSpc>
              <a:buClr>
                <a:schemeClr val="accent3"/>
              </a:buClr>
              <a:defRPr sz="1600"/>
            </a:lvl2pPr>
            <a:lvl3pPr>
              <a:lnSpc>
                <a:spcPct val="150000"/>
              </a:lnSpc>
              <a:buClr>
                <a:schemeClr val="accent3"/>
              </a:buClr>
              <a:defRPr sz="1600"/>
            </a:lvl3pPr>
            <a:lvl4pPr>
              <a:lnSpc>
                <a:spcPct val="150000"/>
              </a:lnSpc>
              <a:buClr>
                <a:schemeClr val="accent3"/>
              </a:buClr>
              <a:defRPr sz="1600"/>
            </a:lvl4pPr>
            <a:lvl5pPr>
              <a:lnSpc>
                <a:spcPct val="150000"/>
              </a:lnSpc>
              <a:buClr>
                <a:schemeClr val="accent3"/>
              </a:buCl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2" descr="C:\Users\nlvgil1\AppData\Local\Microsoft\Windows\Temporary Internet Files\Content.Outlook\TH95SUOD\dynamic line GCO (2).PNG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0000"/>
            <a:ext cx="9144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228236" y="3377676"/>
            <a:ext cx="3599186" cy="2830652"/>
          </a:xfrm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defRPr sz="1600"/>
            </a:lvl1pPr>
            <a:lvl2pPr>
              <a:lnSpc>
                <a:spcPct val="150000"/>
              </a:lnSpc>
              <a:buClr>
                <a:schemeClr val="accent3"/>
              </a:buClr>
              <a:defRPr sz="1600"/>
            </a:lvl2pPr>
            <a:lvl3pPr>
              <a:lnSpc>
                <a:spcPct val="150000"/>
              </a:lnSpc>
              <a:buClr>
                <a:schemeClr val="accent3"/>
              </a:buClr>
              <a:defRPr sz="1600"/>
            </a:lvl3pPr>
            <a:lvl4pPr>
              <a:lnSpc>
                <a:spcPct val="150000"/>
              </a:lnSpc>
              <a:buClr>
                <a:schemeClr val="accent3"/>
              </a:buClr>
              <a:defRPr sz="1600"/>
            </a:lvl4pPr>
            <a:lvl5pPr>
              <a:lnSpc>
                <a:spcPct val="150000"/>
              </a:lnSpc>
              <a:buClr>
                <a:schemeClr val="accent3"/>
              </a:buCl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1436" y="6458464"/>
            <a:ext cx="324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accent3"/>
                </a:solidFill>
              </a:defRPr>
            </a:lvl1pPr>
          </a:lstStyle>
          <a:p>
            <a:fld id="{9AEFD468-13DB-4482-BA06-D549E20FEF9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1720" y="6458463"/>
            <a:ext cx="6479616" cy="144001"/>
          </a:xfrm>
        </p:spPr>
        <p:txBody>
          <a:bodyPr lIns="0" tIns="0" rIns="0" bIns="0"/>
          <a:lstStyle>
            <a:lvl1pPr algn="r"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Document Title - Name - Function - Business Unit  DD/MM/YYYY</a:t>
            </a:r>
            <a:endParaRPr lang="en-GB" dirty="0"/>
          </a:p>
        </p:txBody>
      </p:sp>
      <p:sp>
        <p:nvSpPr>
          <p:cNvPr id="8" name="sVisualBottomLeft"/>
          <p:cNvSpPr/>
          <p:nvPr userDrawn="1"/>
        </p:nvSpPr>
        <p:spPr>
          <a:xfrm>
            <a:off x="251520" y="3411128"/>
            <a:ext cx="4896000" cy="27972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325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568952" cy="4900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1" name="Picture 2" descr="C:\Users\nlvgil1\AppData\Local\Microsoft\Windows\Temporary Internet Files\Content.Outlook\TH95SUOD\dynamic line GCO (2).PNG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0000"/>
            <a:ext cx="9144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1436" y="6458464"/>
            <a:ext cx="324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accent3"/>
                </a:solidFill>
              </a:defRPr>
            </a:lvl1pPr>
          </a:lstStyle>
          <a:p>
            <a:fld id="{9AEFD468-13DB-4482-BA06-D549E20FEF9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1720" y="6458463"/>
            <a:ext cx="6479616" cy="144001"/>
          </a:xfrm>
        </p:spPr>
        <p:txBody>
          <a:bodyPr lIns="0" tIns="0" rIns="0" bIns="0"/>
          <a:lstStyle>
            <a:lvl1pPr algn="r"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Document Title - Name - Function - Business Unit  DD/MM/YYYY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750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52000" y="1052736"/>
            <a:ext cx="4104000" cy="5139264"/>
          </a:xfrm>
        </p:spPr>
        <p:txBody>
          <a:bodyPr/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6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6" name="Picture 2" descr="C:\Users\nlvgil1\AppData\Local\Microsoft\Windows\Temporary Internet Files\Content.Outlook\TH95SUOD\dynamic line GCO (2).PNG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0000"/>
            <a:ext cx="9144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://atradiusidentity.net/downloads/daten/logos/no_tagline/ATR_nt_3C.jpg"/>
          <p:cNvSpPr>
            <a:spLocks noChangeAspect="1" noChangeArrowheads="1"/>
          </p:cNvSpPr>
          <p:nvPr userDrawn="1"/>
        </p:nvSpPr>
        <p:spPr bwMode="auto">
          <a:xfrm>
            <a:off x="63500" y="-136525"/>
            <a:ext cx="69342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716472" y="1052736"/>
            <a:ext cx="4104000" cy="5139264"/>
          </a:xfrm>
        </p:spPr>
        <p:txBody>
          <a:bodyPr/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6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>
          <a:xfrm>
            <a:off x="2051720" y="6458400"/>
            <a:ext cx="6476680" cy="144000"/>
          </a:xfrm>
        </p:spPr>
        <p:txBody>
          <a:bodyPr/>
          <a:lstStyle/>
          <a:p>
            <a:r>
              <a:rPr lang="en-US" smtClean="0"/>
              <a:t>Document Title - Name - Function - Business Unit  DD/MM/YYYY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AEFD468-13DB-4482-BA06-D549E20FEF9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437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94000" cy="49006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972000"/>
            <a:ext cx="8694000" cy="522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1720" y="6458400"/>
            <a:ext cx="647668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accent3"/>
                </a:solidFill>
              </a:defRPr>
            </a:lvl1pPr>
          </a:lstStyle>
          <a:p>
            <a:r>
              <a:rPr lang="en-GB" dirty="0" smtClean="0"/>
              <a:t>Document Title - Name - Function - Business Unit  DD/MM/YYYY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2000" y="6458400"/>
            <a:ext cx="324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accent3"/>
                </a:solidFill>
              </a:defRPr>
            </a:lvl1pPr>
          </a:lstStyle>
          <a:p>
            <a:fld id="{9AEFD468-13DB-4482-BA06-D549E20FEF9C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2" descr="C:\Users\nlvgil1\AppData\Local\Microsoft\Windows\Temporary Internet Files\Content.Outlook\TH95SUOD\dynamic line GCO (2).PNG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2000"/>
            <a:ext cx="9144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sLogoAtradius"/>
          <p:cNvPicPr preferRelativeResize="0"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6400800"/>
            <a:ext cx="907200" cy="20411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2052000" y="6278400"/>
            <a:ext cx="6894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A8270-F02C-489F-A212-34074C871009}" type="datetimeFigureOut">
              <a:rPr lang="en-GB" smtClean="0"/>
              <a:pPr/>
              <a:t>17-12-2015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389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50" r:id="rId3"/>
    <p:sldLayoutId id="2147483678" r:id="rId4"/>
    <p:sldLayoutId id="2147483679" r:id="rId5"/>
    <p:sldLayoutId id="2147483680" r:id="rId6"/>
    <p:sldLayoutId id="2147483681" r:id="rId7"/>
    <p:sldLayoutId id="2147483654" r:id="rId8"/>
    <p:sldLayoutId id="2147483682" r:id="rId9"/>
    <p:sldLayoutId id="2147483685" r:id="rId10"/>
    <p:sldLayoutId id="214748366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1800" b="0" kern="1200">
          <a:solidFill>
            <a:schemeClr val="accent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179388" indent="-179388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95000"/>
        <a:buFont typeface="Arial" panose="020B0604020202020204" pitchFamily="34" charset="0"/>
        <a:buChar char="■"/>
        <a:tabLst>
          <a:tab pos="273050" algn="l"/>
        </a:tabLst>
        <a:defRPr sz="1600" kern="1200">
          <a:solidFill>
            <a:schemeClr val="accent3"/>
          </a:solidFill>
          <a:latin typeface="+mn-lt"/>
          <a:ea typeface="+mn-ea"/>
          <a:cs typeface="Arial" panose="020B0604020202020204" pitchFamily="34" charset="0"/>
        </a:defRPr>
      </a:lvl1pPr>
      <a:lvl2pPr marL="360000" indent="-18000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3"/>
        </a:buClr>
        <a:buSzPct val="95000"/>
        <a:buFont typeface="Arial" panose="020B0604020202020204" pitchFamily="34" charset="0"/>
        <a:buChar char="■"/>
        <a:tabLst>
          <a:tab pos="273050" algn="l"/>
        </a:tabLst>
        <a:defRPr sz="1600" kern="1200">
          <a:solidFill>
            <a:schemeClr val="accent3"/>
          </a:solidFill>
          <a:latin typeface="+mn-lt"/>
          <a:ea typeface="+mn-ea"/>
          <a:cs typeface="Arial" panose="020B0604020202020204" pitchFamily="34" charset="0"/>
        </a:defRPr>
      </a:lvl2pPr>
      <a:lvl3pPr marL="540000" indent="-18000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3"/>
        </a:buClr>
        <a:buSzPct val="95000"/>
        <a:buFont typeface="Arial" panose="020B0604020202020204" pitchFamily="34" charset="0"/>
        <a:buChar char="■"/>
        <a:tabLst>
          <a:tab pos="273050" algn="l"/>
        </a:tabLst>
        <a:defRPr sz="1600" kern="1200">
          <a:solidFill>
            <a:schemeClr val="accent3"/>
          </a:solidFill>
          <a:latin typeface="+mn-lt"/>
          <a:ea typeface="+mn-ea"/>
          <a:cs typeface="Arial" panose="020B0604020202020204" pitchFamily="34" charset="0"/>
        </a:defRPr>
      </a:lvl3pPr>
      <a:lvl4pPr marL="720000" indent="-18000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3"/>
        </a:buClr>
        <a:buSzPct val="95000"/>
        <a:buFont typeface="Arial" panose="020B0604020202020204" pitchFamily="34" charset="0"/>
        <a:buChar char="■"/>
        <a:tabLst>
          <a:tab pos="273050" algn="l"/>
        </a:tabLst>
        <a:defRPr sz="1600" kern="1200">
          <a:solidFill>
            <a:schemeClr val="accent3"/>
          </a:solidFill>
          <a:latin typeface="+mn-lt"/>
          <a:ea typeface="+mn-ea"/>
          <a:cs typeface="Arial" panose="020B0604020202020204" pitchFamily="34" charset="0"/>
        </a:defRPr>
      </a:lvl4pPr>
      <a:lvl5pPr marL="900113" indent="-18000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3"/>
        </a:buClr>
        <a:buSzPct val="95000"/>
        <a:buFont typeface="Arial" panose="020B0604020202020204" pitchFamily="34" charset="0"/>
        <a:buChar char="■"/>
        <a:tabLst>
          <a:tab pos="273050" algn="l"/>
        </a:tabLst>
        <a:defRPr sz="1600" kern="1200">
          <a:solidFill>
            <a:schemeClr val="accent3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kmpm/1211922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Visual"/>
          <p:cNvSpPr/>
          <p:nvPr/>
        </p:nvSpPr>
        <p:spPr>
          <a:xfrm>
            <a:off x="0" y="1065560"/>
            <a:ext cx="9144000" cy="2811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Atradius Experience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Game Engine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80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mtClean="0"/>
              <a:t>Key data is calculated at the end of each round:</a:t>
            </a:r>
          </a:p>
          <a:p>
            <a:pPr lvl="1"/>
            <a:r>
              <a:rPr lang="en-GB" b="1"/>
              <a:t>Atradius Experience score</a:t>
            </a:r>
            <a:r>
              <a:rPr lang="en-GB"/>
              <a:t>: How the team experience score increases based on their </a:t>
            </a:r>
            <a:r>
              <a:rPr lang="en-GB"/>
              <a:t>investments/projects</a:t>
            </a:r>
            <a:r>
              <a:rPr lang="en-GB" smtClean="0"/>
              <a:t>.</a:t>
            </a:r>
          </a:p>
          <a:p>
            <a:pPr lvl="1"/>
            <a:r>
              <a:rPr lang="en-GB" b="1" smtClean="0"/>
              <a:t>Offer score</a:t>
            </a:r>
            <a:r>
              <a:rPr lang="en-GB" smtClean="0"/>
              <a:t>: Which teams win which customers (based on CLD, Premium, and Experience Score).</a:t>
            </a:r>
          </a:p>
          <a:p>
            <a:pPr lvl="1"/>
            <a:r>
              <a:rPr lang="en-GB" b="1" smtClean="0"/>
              <a:t>Claims</a:t>
            </a:r>
            <a:r>
              <a:rPr lang="en-GB" smtClean="0"/>
              <a:t>: Generated for each buyer portfolio that each customer has. Buyer country &amp; industry matrix table determines mean loss ratio, which is used in a statistical function, along with the buyer rating which represents the probability (50 = mean)</a:t>
            </a:r>
          </a:p>
          <a:p>
            <a:pPr lvl="1"/>
            <a:r>
              <a:rPr lang="en-GB" b="1" smtClean="0"/>
              <a:t>Costs</a:t>
            </a:r>
            <a:r>
              <a:rPr lang="en-GB" smtClean="0"/>
              <a:t>: the sum total of the operational costs that the team has incurred from departmental spending and project costs.</a:t>
            </a:r>
          </a:p>
          <a:p>
            <a:pPr lvl="1"/>
            <a:r>
              <a:rPr lang="en-GB" b="1" smtClean="0"/>
              <a:t>Capital</a:t>
            </a:r>
            <a:r>
              <a:rPr lang="en-GB" smtClean="0"/>
              <a:t>: Premium - claims - costs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EFD468-13DB-4482-BA06-D549E20FEF9C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Document Title - Name - Function - Business Unit  DD/MM/YYYY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Engine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71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EFD468-13DB-4482-BA06-D549E20FEF9C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Document Title - Name - Function - Business Unit  DD/MM/YYYY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Atradius Experience Score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mtClean="0"/>
              <a:t>Each investment/project that a team completes per round adds to their experience score. The formula that we are using pre-alpha testing is 1 point per €1000 cost.</a:t>
            </a:r>
          </a:p>
          <a:p>
            <a:r>
              <a:rPr lang="en-GB" smtClean="0"/>
              <a:t>This experience score is per team.</a:t>
            </a:r>
          </a:p>
          <a:p>
            <a:r>
              <a:rPr lang="en-GB" smtClean="0"/>
              <a:t>It is used in the calculation of the offer score, which determines which team wins the (global) customer.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85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EFD468-13DB-4482-BA06-D549E20FEF9C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Document Title - Name - Function - Business Unit  DD/MM/YYYY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Offer Score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mtClean="0"/>
              <a:t>Offer Score has 3 components:</a:t>
            </a:r>
          </a:p>
          <a:p>
            <a:pPr lvl="1"/>
            <a:r>
              <a:rPr lang="en-GB" smtClean="0"/>
              <a:t>CLD: Credit Limit Decision is the sum total of the customers CL Applications x the Risk Acceptance rate for that buyer portfolio based on the team’s UW strategy.  </a:t>
            </a:r>
          </a:p>
          <a:p>
            <a:pPr lvl="1"/>
            <a:r>
              <a:rPr lang="en-GB" smtClean="0"/>
              <a:t>Premium: This is the nominal euro amount that the team has stated in their offer that they will charge the customer.</a:t>
            </a:r>
          </a:p>
          <a:p>
            <a:pPr lvl="1"/>
            <a:r>
              <a:rPr lang="en-GB" smtClean="0"/>
              <a:t>Experience Score Factor: between 0.95 and 1.05, based on a ranking of the competing teams experience scores. 1.05 for best, 1.04 for 2</a:t>
            </a:r>
            <a:r>
              <a:rPr lang="en-GB" baseline="30000" smtClean="0"/>
              <a:t>nd</a:t>
            </a:r>
            <a:r>
              <a:rPr lang="en-GB"/>
              <a:t> </a:t>
            </a:r>
            <a:r>
              <a:rPr lang="en-GB" smtClean="0"/>
              <a:t>best, 1.03 for 3</a:t>
            </a:r>
            <a:r>
              <a:rPr lang="en-GB" baseline="30000" smtClean="0"/>
              <a:t>rd</a:t>
            </a:r>
            <a:r>
              <a:rPr lang="en-GB" smtClean="0"/>
              <a:t>, 1.02 for 4</a:t>
            </a:r>
            <a:r>
              <a:rPr lang="en-GB" baseline="30000" smtClean="0"/>
              <a:t>th</a:t>
            </a:r>
            <a:r>
              <a:rPr lang="en-GB" smtClean="0"/>
              <a:t>, 1.01 for 5</a:t>
            </a:r>
            <a:r>
              <a:rPr lang="en-GB" baseline="30000" smtClean="0"/>
              <a:t>th</a:t>
            </a:r>
            <a:r>
              <a:rPr lang="en-GB" smtClean="0"/>
              <a:t> best. 0.95 for worst, 0.96 for 2</a:t>
            </a:r>
            <a:r>
              <a:rPr lang="en-GB" baseline="30000" smtClean="0"/>
              <a:t>nd</a:t>
            </a:r>
            <a:r>
              <a:rPr lang="en-GB" smtClean="0"/>
              <a:t> worst, etc to 0.99. All other teams get factor of 1.</a:t>
            </a:r>
          </a:p>
          <a:p>
            <a:r>
              <a:rPr lang="en-GB" smtClean="0"/>
              <a:t>Formula:</a:t>
            </a:r>
          </a:p>
          <a:p>
            <a:pPr lvl="1"/>
            <a:r>
              <a:rPr lang="en-GB" smtClean="0"/>
              <a:t>CLD/Premium * Experience Score Factor.</a:t>
            </a:r>
          </a:p>
          <a:p>
            <a:r>
              <a:rPr lang="en-GB" smtClean="0"/>
              <a:t>Team with the highest Offer Score wins the customer.</a:t>
            </a:r>
          </a:p>
          <a:p>
            <a:r>
              <a:rPr lang="en-GB" smtClean="0"/>
              <a:t>All customers have a minimum required offer score which means that if all offers fall below this level, the customer will go to self insure.</a:t>
            </a:r>
          </a:p>
          <a:p>
            <a:r>
              <a:rPr lang="en-GB" smtClean="0"/>
              <a:t>Offers can be submitted on other teams customers in order to win them from them. This is why there needs to be the option for a team to adjust their offer at renewal on their current customers shown in the customer portfolio.</a:t>
            </a:r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6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EFD468-13DB-4482-BA06-D549E20FEF9C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Document Title - Name - Function - Business Unit  DD/MM/YYYY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Claims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Claims are calculated on each buyer portfolio of each customer, </a:t>
            </a:r>
            <a:r>
              <a:rPr lang="en-GB"/>
              <a:t>using </a:t>
            </a:r>
            <a:r>
              <a:rPr lang="en-GB" smtClean="0"/>
              <a:t>a statistical function that </a:t>
            </a:r>
            <a:r>
              <a:rPr lang="en-US" smtClean="0"/>
              <a:t>returns </a:t>
            </a:r>
            <a:r>
              <a:rPr lang="en-US"/>
              <a:t>the inverse of the normal cumulative distribution for the </a:t>
            </a:r>
            <a:r>
              <a:rPr lang="en-US"/>
              <a:t>specified </a:t>
            </a:r>
            <a:r>
              <a:rPr lang="en-US" smtClean="0"/>
              <a:t>mean, standard deviation</a:t>
            </a:r>
            <a:r>
              <a:rPr lang="en-US"/>
              <a:t> </a:t>
            </a:r>
            <a:r>
              <a:rPr lang="en-US" smtClean="0"/>
              <a:t>and probability. (e.g. NORMINV() function in excel)</a:t>
            </a:r>
            <a:endParaRPr lang="en-GB" smtClean="0"/>
          </a:p>
          <a:p>
            <a:r>
              <a:rPr lang="en-GB" smtClean="0"/>
              <a:t>JS implementation that can be used is </a:t>
            </a:r>
            <a:r>
              <a:rPr lang="en-GB"/>
              <a:t>here </a:t>
            </a:r>
            <a:r>
              <a:rPr lang="en-GB">
                <a:hlinkClick r:id="rId2"/>
              </a:rPr>
              <a:t>https://</a:t>
            </a:r>
            <a:r>
              <a:rPr lang="en-GB">
                <a:hlinkClick r:id="rId2"/>
              </a:rPr>
              <a:t>gist.github.com/kmpm/1211922</a:t>
            </a:r>
            <a:r>
              <a:rPr lang="en-GB" smtClean="0">
                <a:hlinkClick r:id="rId2"/>
              </a:rPr>
              <a:t>/</a:t>
            </a:r>
            <a:endParaRPr lang="en-GB" smtClean="0"/>
          </a:p>
          <a:p>
            <a:r>
              <a:rPr lang="en-GB" smtClean="0"/>
              <a:t>2 components:</a:t>
            </a:r>
          </a:p>
          <a:p>
            <a:pPr lvl="1"/>
            <a:r>
              <a:rPr lang="en-GB" u="sng" smtClean="0"/>
              <a:t>CLD</a:t>
            </a:r>
            <a:r>
              <a:rPr lang="en-GB" smtClean="0"/>
              <a:t>: CLA * Risk Acceptance</a:t>
            </a:r>
          </a:p>
          <a:p>
            <a:pPr lvl="1"/>
            <a:r>
              <a:rPr lang="en-GB" u="sng" smtClean="0"/>
              <a:t>Loss Ratio </a:t>
            </a:r>
            <a:r>
              <a:rPr lang="en-GB" smtClean="0"/>
              <a:t>via statiscal function described above, using 3 parameters:</a:t>
            </a:r>
            <a:endParaRPr lang="en-GB" u="sng" smtClean="0"/>
          </a:p>
          <a:p>
            <a:pPr lvl="2"/>
            <a:r>
              <a:rPr lang="en-GB" smtClean="0"/>
              <a:t> </a:t>
            </a:r>
            <a:r>
              <a:rPr lang="en-GB" b="1" smtClean="0"/>
              <a:t>mean</a:t>
            </a:r>
            <a:r>
              <a:rPr lang="en-GB" smtClean="0"/>
              <a:t> and </a:t>
            </a:r>
            <a:r>
              <a:rPr lang="en-GB" b="1" smtClean="0"/>
              <a:t>standard deviation</a:t>
            </a:r>
            <a:r>
              <a:rPr lang="en-GB" smtClean="0"/>
              <a:t> - determined by matrix of Country/Industry. Example is 15bp mean and 2bp standard deviation.</a:t>
            </a:r>
          </a:p>
          <a:p>
            <a:pPr lvl="2"/>
            <a:r>
              <a:rPr lang="en-GB" b="1" smtClean="0"/>
              <a:t>Probability</a:t>
            </a:r>
            <a:r>
              <a:rPr lang="en-GB"/>
              <a:t> </a:t>
            </a:r>
            <a:r>
              <a:rPr lang="en-GB" smtClean="0"/>
              <a:t>- must be value &gt;0 and &lt;1. Will be calculated as a random number based on the avg buyer rating of the buyer portfolio (5 below to 5 above). E.g. Buyer rating 50 will mean rand(0.45,0.55). E.g. Buyer Rating 10 will mean rand(0.5,0.15).</a:t>
            </a:r>
          </a:p>
          <a:p>
            <a:r>
              <a:rPr lang="en-GB" smtClean="0"/>
              <a:t>Claim for a particular buyer portfolio of a particular customer: CLD * Loss Ratio</a:t>
            </a:r>
          </a:p>
          <a:p>
            <a:r>
              <a:rPr lang="en-GB" smtClean="0"/>
              <a:t>Total Claims: Sum of all claims.</a:t>
            </a:r>
          </a:p>
          <a:p>
            <a:pPr marL="180000" lvl="1" indent="0">
              <a:buNone/>
            </a:pPr>
            <a:endParaRPr lang="en-GB" smtClean="0"/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08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LOWCHARTBACKGROUND" val="Yes"/>
  <p:tag name="SYSTEMID" val="c1ae1fa5-05b4-4168-bb02-7fdf0554d5ee"/>
  <p:tag name="SYSTEMCULTURE" val="en-GB"/>
  <p:tag name="SYSTEMDATE" val="-8587512577232297097"/>
  <p:tag name="SYSTEMTEMPLATE" val="Atradius"/>
  <p:tag name="SYSTEMVERSION" val="1.0.0.0"/>
</p:tagLst>
</file>

<file path=ppt/theme/theme1.xml><?xml version="1.0" encoding="utf-8"?>
<a:theme xmlns:a="http://schemas.openxmlformats.org/drawingml/2006/main" name="Atradius">
  <a:themeElements>
    <a:clrScheme name="Atradius">
      <a:dk1>
        <a:srgbClr val="000000"/>
      </a:dk1>
      <a:lt1>
        <a:srgbClr val="FFFFFF"/>
      </a:lt1>
      <a:dk2>
        <a:srgbClr val="6F2356"/>
      </a:dk2>
      <a:lt2>
        <a:srgbClr val="194D63"/>
      </a:lt2>
      <a:accent1>
        <a:srgbClr val="FB3F3F"/>
      </a:accent1>
      <a:accent2>
        <a:srgbClr val="B0232A"/>
      </a:accent2>
      <a:accent3>
        <a:srgbClr val="666666"/>
      </a:accent3>
      <a:accent4>
        <a:srgbClr val="ABABAB"/>
      </a:accent4>
      <a:accent5>
        <a:srgbClr val="A5C976"/>
      </a:accent5>
      <a:accent6>
        <a:srgbClr val="E7A614"/>
      </a:accent6>
      <a:hlink>
        <a:srgbClr val="8FDAFF"/>
      </a:hlink>
      <a:folHlink>
        <a:srgbClr val="800080"/>
      </a:folHlink>
    </a:clrScheme>
    <a:fontScheme name="Atradius Corporate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>
            <a:solidFill>
              <a:schemeClr val="accent3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Atradius.potx" id="{C58853CF-7CD9-41D0-B22B-7D060C7195ED}" vid="{6FE75611-F6E2-43CB-8F29-E072A000C6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616</Words>
  <Application>Microsoft Office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Atradius</vt:lpstr>
      <vt:lpstr>Atradius Experience</vt:lpstr>
      <vt:lpstr>Engine</vt:lpstr>
      <vt:lpstr>Atradius Experience Score</vt:lpstr>
      <vt:lpstr>Offer Score</vt:lpstr>
      <vt:lpstr>Claims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2015-12-17T10:46:02Z</dcterms:created>
  <dcterms:modified xsi:type="dcterms:W3CDTF">2015-12-17T12:21:28Z</dcterms:modified>
</cp:coreProperties>
</file>