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648" r:id="rId5"/>
    <p:sldMasterId id="2147483823" r:id="rId6"/>
    <p:sldMasterId id="2147483668" r:id="rId7"/>
  </p:sldMasterIdLst>
  <p:handoutMasterIdLst>
    <p:handoutMasterId r:id="rId20"/>
  </p:handoutMasterIdLst>
  <p:sldIdLst>
    <p:sldId id="274" r:id="rId8"/>
    <p:sldId id="316" r:id="rId9"/>
    <p:sldId id="341" r:id="rId10"/>
    <p:sldId id="352" r:id="rId11"/>
    <p:sldId id="345" r:id="rId12"/>
    <p:sldId id="353" r:id="rId13"/>
    <p:sldId id="354" r:id="rId14"/>
    <p:sldId id="355" r:id="rId15"/>
    <p:sldId id="356" r:id="rId16"/>
    <p:sldId id="357" r:id="rId17"/>
    <p:sldId id="318" r:id="rId18"/>
    <p:sldId id="256" r:id="rId19"/>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4952"/>
    <a:srgbClr val="221A0F"/>
    <a:srgbClr val="C7C7C7"/>
    <a:srgbClr val="292929"/>
    <a:srgbClr val="F4F0EC"/>
    <a:srgbClr val="586B71"/>
    <a:srgbClr val="F2EBE3"/>
    <a:srgbClr val="F1ECE5"/>
    <a:srgbClr val="FED89C"/>
    <a:srgbClr val="F1EC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8" autoAdjust="0"/>
    <p:restoredTop sz="96467" autoAdjust="0"/>
  </p:normalViewPr>
  <p:slideViewPr>
    <p:cSldViewPr snapToGrid="0" snapToObjects="1">
      <p:cViewPr varScale="1">
        <p:scale>
          <a:sx n="90" d="100"/>
          <a:sy n="90" d="100"/>
        </p:scale>
        <p:origin x="-264" y="-114"/>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8/29/2016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273757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smtClean="0"/>
              <a:t>Lorem Ipsum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1">
                    <a:lumMod val="40000"/>
                    <a:lumOff val="60000"/>
                  </a:schemeClr>
                </a:solidFill>
                <a:latin typeface="Calibri"/>
                <a:cs typeface="Calibri"/>
              </a:rPr>
              <a:t>© Copyright Publicis.Sapient | Confidential</a:t>
            </a:r>
            <a:endParaRPr lang="en-US" sz="750" b="0" i="0" dirty="0">
              <a:solidFill>
                <a:schemeClr val="accent1">
                  <a:lumMod val="40000"/>
                  <a:lumOff val="60000"/>
                </a:schemeClr>
              </a:solidFill>
              <a:latin typeface="Calibri"/>
              <a:cs typeface="Calibri"/>
            </a:endParaRPr>
          </a:p>
        </p:txBody>
      </p:sp>
    </p:spTree>
    <p:extLst>
      <p:ext uri="{BB962C8B-B14F-4D97-AF65-F5344CB8AC3E}">
        <p14:creationId xmlns:p14="http://schemas.microsoft.com/office/powerpoint/2010/main" val="287140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76479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09546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92752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smtClean="0"/>
              <a:t>Delit</a:t>
            </a:r>
            <a:r>
              <a:rPr lang="en-US" dirty="0" smtClean="0"/>
              <a:t> </a:t>
            </a:r>
            <a:r>
              <a:rPr lang="en-US" dirty="0" err="1" smtClean="0"/>
              <a:t>quaspe</a:t>
            </a:r>
            <a:r>
              <a:rPr lang="en-US" dirty="0" smtClean="0"/>
              <a:t> con </a:t>
            </a:r>
            <a:r>
              <a:rPr lang="en-US" dirty="0" err="1" smtClean="0"/>
              <a:t>pra</a:t>
            </a:r>
            <a:r>
              <a:rPr lang="en-US" dirty="0" smtClean="0"/>
              <a:t> a cone </a:t>
            </a:r>
            <a:r>
              <a:rPr lang="en-US" dirty="0" err="1" smtClean="0"/>
              <a:t>voluptatgj</a:t>
            </a:r>
            <a:r>
              <a:rPr lang="en-US" dirty="0" smtClean="0"/>
              <a:t> met </a:t>
            </a:r>
            <a:r>
              <a:rPr lang="en-US" dirty="0" err="1" smtClean="0"/>
              <a:t>exero</a:t>
            </a:r>
            <a:r>
              <a:rPr lang="en-US" dirty="0" smtClean="0"/>
              <a:t> </a:t>
            </a:r>
            <a:r>
              <a:rPr lang="en-US" dirty="0" err="1" smtClean="0"/>
              <a:t>minctatur</a:t>
            </a:r>
            <a:r>
              <a:rPr lang="en-US" dirty="0" smtClean="0"/>
              <a:t> </a:t>
            </a:r>
            <a:r>
              <a:rPr lang="en-US" dirty="0" err="1" smtClean="0"/>
              <a:t>ribus</a:t>
            </a:r>
            <a:r>
              <a:rPr lang="en-US" dirty="0" smtClean="0"/>
              <a:t> </a:t>
            </a:r>
            <a:r>
              <a:rPr lang="en-US" dirty="0" err="1" smtClean="0"/>
              <a:t>cullese</a:t>
            </a:r>
            <a:r>
              <a:rPr lang="en-US" dirty="0" smtClean="0"/>
              <a:t> </a:t>
            </a:r>
            <a:r>
              <a:rPr lang="en-US" dirty="0" err="1" smtClean="0"/>
              <a:t>officiet</a:t>
            </a:r>
            <a:r>
              <a:rPr lang="en-US" dirty="0" smtClean="0"/>
              <a:t> </a:t>
            </a:r>
            <a:r>
              <a:rPr lang="en-US" dirty="0" err="1" smtClean="0"/>
              <a:t>tet</a:t>
            </a:r>
            <a:r>
              <a:rPr lang="en-US" dirty="0" smtClean="0"/>
              <a:t> </a:t>
            </a:r>
            <a:r>
              <a:rPr lang="en-US" dirty="0" err="1" smtClean="0"/>
              <a:t>auditatem</a:t>
            </a:r>
            <a:r>
              <a:rPr lang="en-US" dirty="0" smtClean="0"/>
              <a:t> </a:t>
            </a:r>
            <a:r>
              <a:rPr lang="en-US" dirty="0" err="1" smtClean="0"/>
              <a:t>fugiae</a:t>
            </a:r>
            <a:r>
              <a:rPr lang="en-US" dirty="0" smtClean="0"/>
              <a:t> </a:t>
            </a:r>
            <a:r>
              <a:rPr lang="en-US" dirty="0" err="1" smtClean="0"/>
              <a:t>comniaequos</a:t>
            </a:r>
            <a:r>
              <a:rPr lang="en-US" dirty="0" smtClean="0"/>
              <a:t> </a:t>
            </a:r>
            <a:r>
              <a:rPr lang="en-US" dirty="0" err="1" smtClean="0"/>
              <a:t>autempos</a:t>
            </a:r>
            <a:r>
              <a:rPr lang="en-US" dirty="0" smtClean="0"/>
              <a:t> </a:t>
            </a:r>
            <a:r>
              <a:rPr lang="en-US" dirty="0" err="1" smtClean="0"/>
              <a:t>sintus</a:t>
            </a:r>
            <a:r>
              <a:rPr lang="en-US" dirty="0" smtClean="0"/>
              <a:t> </a:t>
            </a:r>
            <a:r>
              <a:rPr lang="en-US" dirty="0" err="1" smtClean="0"/>
              <a:t>dero</a:t>
            </a:r>
            <a:r>
              <a:rPr lang="en-US" dirty="0" smtClean="0"/>
              <a:t> et </a:t>
            </a:r>
            <a:r>
              <a:rPr lang="en-US" dirty="0" err="1" smtClean="0"/>
              <a:t>landebitatem</a:t>
            </a:r>
            <a:r>
              <a:rPr lang="en-US" dirty="0" smtClean="0"/>
              <a:t> </a:t>
            </a:r>
            <a:r>
              <a:rPr lang="en-US" dirty="0" err="1" smtClean="0"/>
              <a:t>ipsum</a:t>
            </a:r>
            <a:r>
              <a:rPr lang="en-US" dirty="0" smtClean="0"/>
              <a:t> </a:t>
            </a:r>
            <a:r>
              <a:rPr lang="en-US" dirty="0" err="1" smtClean="0"/>
              <a:t>ovid</a:t>
            </a:r>
            <a:r>
              <a:rPr lang="en-US" dirty="0" smtClean="0"/>
              <a:t> ma </a:t>
            </a:r>
            <a:br>
              <a:rPr lang="en-US" dirty="0" smtClean="0"/>
            </a:br>
            <a:r>
              <a:rPr lang="en-US" dirty="0" err="1" smtClean="0"/>
              <a:t>utem</a:t>
            </a:r>
            <a:r>
              <a:rPr lang="en-US" dirty="0" smtClean="0"/>
              <a:t> res </a:t>
            </a:r>
            <a:r>
              <a:rPr lang="en-US" dirty="0" err="1" smtClean="0"/>
              <a:t>ut</a:t>
            </a:r>
            <a:r>
              <a:rPr lang="en-US" dirty="0" smtClean="0"/>
              <a:t> </a:t>
            </a:r>
            <a:r>
              <a:rPr lang="en-US" dirty="0" err="1" smtClean="0"/>
              <a:t>reped</a:t>
            </a:r>
            <a:r>
              <a:rPr lang="en-US" dirty="0" smtClean="0"/>
              <a:t> quam qui </a:t>
            </a:r>
            <a:r>
              <a:rPr lang="en-US" dirty="0" err="1" smtClean="0"/>
              <a:t>descid</a:t>
            </a:r>
            <a:r>
              <a:rPr lang="en-US" dirty="0" smtClean="0"/>
              <a:t> quam </a:t>
            </a:r>
            <a:r>
              <a:rPr lang="en-US" dirty="0" err="1" smtClean="0"/>
              <a:t>si</a:t>
            </a:r>
            <a:r>
              <a:rPr lang="en-US" dirty="0" smtClean="0"/>
              <a:t> </a:t>
            </a:r>
            <a:r>
              <a:rPr lang="en-US" dirty="0" err="1" smtClean="0"/>
              <a:t>si</a:t>
            </a:r>
            <a:r>
              <a:rPr lang="en-US" dirty="0" smtClean="0"/>
              <a:t> </a:t>
            </a:r>
            <a:r>
              <a:rPr lang="en-US" dirty="0" err="1" smtClean="0"/>
              <a:t>conest</a:t>
            </a:r>
            <a:r>
              <a:rPr lang="en-US" dirty="0" smtClean="0"/>
              <a:t> </a:t>
            </a:r>
            <a:r>
              <a:rPr lang="en-US" dirty="0" err="1" smtClean="0"/>
              <a:t>officil</a:t>
            </a:r>
            <a:r>
              <a:rPr lang="en-US" dirty="0" smtClean="0"/>
              <a:t> mint</a:t>
            </a:r>
            <a:endParaRPr lang="en-US" dirty="0"/>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bg2">
                    <a:lumMod val="50000"/>
                  </a:schemeClr>
                </a:solidFill>
                <a:latin typeface="Calibri"/>
                <a:cs typeface="Calibri"/>
              </a:rPr>
              <a:t>© Copyright Publicis.Sapient | Confidential</a:t>
            </a:r>
            <a:endParaRPr lang="en-US" sz="750" b="0" i="0" dirty="0">
              <a:solidFill>
                <a:schemeClr val="bg2">
                  <a:lumMod val="50000"/>
                </a:schemeClr>
              </a:solidFill>
              <a:latin typeface="Calibri"/>
              <a:cs typeface="Calibri"/>
            </a:endParaRP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 Bullet Option 1">
    <p:spTree>
      <p:nvGrpSpPr>
        <p:cNvPr id="1" name=""/>
        <p:cNvGrpSpPr/>
        <p:nvPr/>
      </p:nvGrpSpPr>
      <p:grpSpPr>
        <a:xfrm>
          <a:off x="0" y="0"/>
          <a:ext cx="0" cy="0"/>
          <a:chOff x="0" y="0"/>
          <a:chExt cx="0" cy="0"/>
        </a:xfrm>
      </p:grpSpPr>
      <p:sp>
        <p:nvSpPr>
          <p:cNvPr id="12" name="Rectangle 11"/>
          <p:cNvSpPr/>
          <p:nvPr userDrawn="1"/>
        </p:nvSpPr>
        <p:spPr>
          <a:xfrm>
            <a:off x="0" y="0"/>
            <a:ext cx="609904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210351"/>
            <a:ext cx="4022312" cy="437299"/>
          </a:xfrm>
        </p:spPr>
        <p:txBody>
          <a:bodyPr lIns="0" tIns="0" rIns="0" bIns="0" anchor="t" anchorCtr="0">
            <a:noAutofit/>
          </a:bodyPr>
          <a:lstStyle>
            <a:lvl1pPr>
              <a:lnSpc>
                <a:spcPct val="90000"/>
              </a:lnSpc>
              <a:defRPr sz="3100" b="0" i="0" spc="70">
                <a:solidFill>
                  <a:schemeClr val="accent6">
                    <a:lumMod val="50000"/>
                  </a:schemeClr>
                </a:solidFill>
                <a:latin typeface="Calibri"/>
                <a:cs typeface="Calibri"/>
              </a:defRPr>
            </a:lvl1pPr>
          </a:lstStyle>
          <a:p>
            <a:r>
              <a:rPr lang="en-US" dirty="0" smtClean="0"/>
              <a:t>Agenda</a:t>
            </a:r>
            <a:endParaRPr lang="en-US" dirty="0"/>
          </a:p>
        </p:txBody>
      </p:sp>
      <p:sp>
        <p:nvSpPr>
          <p:cNvPr id="16" name="Text Placeholder 12"/>
          <p:cNvSpPr>
            <a:spLocks noGrp="1"/>
          </p:cNvSpPr>
          <p:nvPr>
            <p:ph type="body" sz="quarter" idx="10" hasCustomPrompt="1"/>
          </p:nvPr>
        </p:nvSpPr>
        <p:spPr>
          <a:xfrm>
            <a:off x="6769101" y="0"/>
            <a:ext cx="4596764" cy="6858000"/>
          </a:xfrm>
        </p:spPr>
        <p:txBody>
          <a:bodyPr anchor="ctr">
            <a:noAutofit/>
          </a:bodyPr>
          <a:lstStyle>
            <a:lvl1pPr marL="457200" marR="0" indent="-457200" algn="l" defTabSz="457200" rtl="0" eaLnBrk="1" fontAlgn="auto" latinLnBrk="0" hangingPunct="1">
              <a:lnSpc>
                <a:spcPct val="100000"/>
              </a:lnSpc>
              <a:spcBef>
                <a:spcPts val="0"/>
              </a:spcBef>
              <a:spcAft>
                <a:spcPts val="2200"/>
              </a:spcAft>
              <a:buClr>
                <a:schemeClr val="accent6">
                  <a:lumMod val="50000"/>
                </a:schemeClr>
              </a:buClr>
              <a:buSzTx/>
              <a:buFont typeface="+mj-lt"/>
              <a:buAutoNum type="arabicPeriod"/>
              <a:tabLst/>
              <a:defRPr sz="2000" i="0">
                <a:solidFill>
                  <a:schemeClr val="accent6">
                    <a:lumMod val="50000"/>
                  </a:schemeClr>
                </a:solidFill>
                <a:latin typeface="Calibri"/>
                <a:cs typeface="Calibri"/>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sp>
        <p:nvSpPr>
          <p:cNvPr id="15" name="Rectangle 14"/>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1"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tx1">
                    <a:lumMod val="50000"/>
                    <a:lumOff val="50000"/>
                  </a:schemeClr>
                </a:solidFill>
                <a:latin typeface="Calibri"/>
                <a:cs typeface="Calibri"/>
              </a:rPr>
              <a:t>© Copyright Publicis.Sapient | Confidential</a:t>
            </a:r>
            <a:endParaRPr lang="en-US" sz="750" b="0" i="0" dirty="0">
              <a:solidFill>
                <a:schemeClr val="tx1">
                  <a:lumMod val="50000"/>
                  <a:lumOff val="50000"/>
                </a:schemeClr>
              </a:solidFill>
              <a:latin typeface="Calibri"/>
              <a:cs typeface="Calibri"/>
            </a:endParaRPr>
          </a:p>
        </p:txBody>
      </p:sp>
      <p:pic>
        <p:nvPicPr>
          <p:cNvPr id="3" name="Picture 2" descr="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6863" y="5992275"/>
            <a:ext cx="261851" cy="411480"/>
          </a:xfrm>
          <a:prstGeom prst="rect">
            <a:avLst/>
          </a:prstGeom>
        </p:spPr>
      </p:pic>
    </p:spTree>
    <p:extLst>
      <p:ext uri="{BB962C8B-B14F-4D97-AF65-F5344CB8AC3E}">
        <p14:creationId xmlns:p14="http://schemas.microsoft.com/office/powerpoint/2010/main" val="2102670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with Bullet Option 2">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8" name="Title 1"/>
          <p:cNvSpPr>
            <a:spLocks noGrp="1"/>
          </p:cNvSpPr>
          <p:nvPr>
            <p:ph type="title" hasCustomPrompt="1"/>
          </p:nvPr>
        </p:nvSpPr>
        <p:spPr>
          <a:xfrm>
            <a:off x="6766560" y="883257"/>
            <a:ext cx="4599432" cy="437299"/>
          </a:xfrm>
        </p:spPr>
        <p:txBody>
          <a:bodyPr lIns="0" tIns="0" rIns="0" bIns="0" anchor="t" anchorCtr="0">
            <a:noAutofit/>
          </a:bodyPr>
          <a:lstStyle>
            <a:lvl1pPr>
              <a:lnSpc>
                <a:spcPct val="90000"/>
              </a:lnSpc>
              <a:defRPr sz="3100" spc="70">
                <a:solidFill>
                  <a:schemeClr val="accent6">
                    <a:lumMod val="50000"/>
                  </a:schemeClr>
                </a:solidFill>
                <a:latin typeface="Calibri"/>
                <a:cs typeface="Calibri"/>
              </a:defRPr>
            </a:lvl1pPr>
          </a:lstStyle>
          <a:p>
            <a:r>
              <a:rPr lang="en-US" dirty="0" smtClean="0"/>
              <a:t>Agenda</a:t>
            </a:r>
            <a:endParaRPr lang="en-US" dirty="0"/>
          </a:p>
        </p:txBody>
      </p:sp>
      <p:sp>
        <p:nvSpPr>
          <p:cNvPr id="9" name="Text Placeholder 12"/>
          <p:cNvSpPr>
            <a:spLocks noGrp="1"/>
          </p:cNvSpPr>
          <p:nvPr>
            <p:ph type="body" sz="quarter" idx="10" hasCustomPrompt="1"/>
          </p:nvPr>
        </p:nvSpPr>
        <p:spPr>
          <a:xfrm>
            <a:off x="6766559" y="1706880"/>
            <a:ext cx="4599432" cy="3954929"/>
          </a:xfrm>
        </p:spPr>
        <p:txBody>
          <a:bodyPr anchor="t" anchorCtr="0">
            <a:noAutofit/>
          </a:bodyPr>
          <a:lstStyle>
            <a:lvl1pPr marL="457200" marR="0" indent="-457200" algn="l" defTabSz="457200" rtl="0" eaLnBrk="1" fontAlgn="auto" latinLnBrk="0" hangingPunct="1">
              <a:lnSpc>
                <a:spcPct val="100000"/>
              </a:lnSpc>
              <a:spcBef>
                <a:spcPts val="0"/>
              </a:spcBef>
              <a:spcAft>
                <a:spcPts val="2200"/>
              </a:spcAft>
              <a:buClr>
                <a:schemeClr val="accent6">
                  <a:lumMod val="50000"/>
                </a:schemeClr>
              </a:buClr>
              <a:buSzTx/>
              <a:buFont typeface="+mj-lt"/>
              <a:buAutoNum type="arabicPeriod"/>
              <a:tabLst/>
              <a:defRPr sz="2000" i="0">
                <a:solidFill>
                  <a:schemeClr val="accent6">
                    <a:lumMod val="50000"/>
                  </a:schemeClr>
                </a:solidFill>
                <a:latin typeface="Calibri"/>
                <a:cs typeface="Calibri"/>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2"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2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bg2"/>
                </a:solidFill>
                <a:latin typeface="Calibri"/>
                <a:cs typeface="Calibri"/>
              </a:rPr>
              <a:t>© Copyright Publicis.Sapient | Confidential</a:t>
            </a:r>
            <a:endParaRPr lang="en-US" sz="750" b="0" i="0" dirty="0">
              <a:solidFill>
                <a:schemeClr val="bg2"/>
              </a:solidFill>
              <a:latin typeface="Calibri"/>
              <a:cs typeface="Calibri"/>
            </a:endParaRPr>
          </a:p>
        </p:txBody>
      </p:sp>
    </p:spTree>
    <p:extLst>
      <p:ext uri="{BB962C8B-B14F-4D97-AF65-F5344CB8AC3E}">
        <p14:creationId xmlns:p14="http://schemas.microsoft.com/office/powerpoint/2010/main" val="4136933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with Sub-Bullet Option 1">
    <p:spTree>
      <p:nvGrpSpPr>
        <p:cNvPr id="1" name=""/>
        <p:cNvGrpSpPr/>
        <p:nvPr/>
      </p:nvGrpSpPr>
      <p:grpSpPr>
        <a:xfrm>
          <a:off x="0" y="0"/>
          <a:ext cx="0" cy="0"/>
          <a:chOff x="0" y="0"/>
          <a:chExt cx="0" cy="0"/>
        </a:xfrm>
      </p:grpSpPr>
      <p:sp>
        <p:nvSpPr>
          <p:cNvPr id="11" name="Rectangle 10"/>
          <p:cNvSpPr/>
          <p:nvPr userDrawn="1"/>
        </p:nvSpPr>
        <p:spPr>
          <a:xfrm>
            <a:off x="0" y="0"/>
            <a:ext cx="609904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rgbClr val="949494"/>
                </a:solidFill>
                <a:latin typeface="Calibri"/>
                <a:cs typeface="Calibri"/>
              </a:rPr>
              <a:t>© Copyright Publicis.Sapient | Confidential</a:t>
            </a:r>
            <a:endParaRPr lang="en-US" sz="750" b="0" i="0" dirty="0">
              <a:solidFill>
                <a:srgbClr val="949494"/>
              </a:solidFill>
              <a:latin typeface="Calibri"/>
              <a:cs typeface="Calibri"/>
            </a:endParaRPr>
          </a:p>
        </p:txBody>
      </p:sp>
      <p:pic>
        <p:nvPicPr>
          <p:cNvPr id="14" name="Picture 13"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6863" y="5992275"/>
            <a:ext cx="261851" cy="411480"/>
          </a:xfrm>
          <a:prstGeom prst="rect">
            <a:avLst/>
          </a:prstGeom>
        </p:spPr>
      </p:pic>
      <p:sp>
        <p:nvSpPr>
          <p:cNvPr id="10" name="Text Placeholder 12"/>
          <p:cNvSpPr>
            <a:spLocks noGrp="1"/>
          </p:cNvSpPr>
          <p:nvPr>
            <p:ph type="body" sz="quarter" idx="10" hasCustomPrompt="1"/>
          </p:nvPr>
        </p:nvSpPr>
        <p:spPr>
          <a:xfrm>
            <a:off x="6766560" y="0"/>
            <a:ext cx="4599432" cy="6858000"/>
          </a:xfrm>
        </p:spPr>
        <p:txBody>
          <a:bodyPr anchor="ctr">
            <a:noAutofit/>
          </a:bodyPr>
          <a:lstStyle>
            <a:lvl1pPr marL="457200" marR="0" indent="-457200" algn="l" defTabSz="457200" rtl="0" eaLnBrk="1" fontAlgn="auto" latinLnBrk="0" hangingPunct="1">
              <a:lnSpc>
                <a:spcPct val="100000"/>
              </a:lnSpc>
              <a:spcBef>
                <a:spcPts val="0"/>
              </a:spcBef>
              <a:spcAft>
                <a:spcPts val="1200"/>
              </a:spcAft>
              <a:buClr>
                <a:schemeClr val="accent6">
                  <a:lumMod val="50000"/>
                </a:schemeClr>
              </a:buClr>
              <a:buSzTx/>
              <a:buFont typeface="+mj-lt"/>
              <a:buAutoNum type="arabicPeriod"/>
              <a:tabLst/>
              <a:defRPr sz="2000" b="1" i="0">
                <a:solidFill>
                  <a:schemeClr val="accent6">
                    <a:lumMod val="50000"/>
                  </a:schemeClr>
                </a:solidFill>
              </a:defRPr>
            </a:lvl1pPr>
            <a:lvl2pPr marL="635000" marR="0" indent="-228600" algn="l" defTabSz="457200" rtl="0" eaLnBrk="1" fontAlgn="auto" latinLnBrk="0" hangingPunct="1">
              <a:lnSpc>
                <a:spcPct val="100000"/>
              </a:lnSpc>
              <a:spcBef>
                <a:spcPts val="0"/>
              </a:spcBef>
              <a:spcAft>
                <a:spcPts val="1200"/>
              </a:spcAft>
              <a:buClr>
                <a:schemeClr val="accent6">
                  <a:lumMod val="75000"/>
                </a:schemeClr>
              </a:buClr>
              <a:buSzPct val="90000"/>
              <a:buFont typeface="Wingdings" charset="2"/>
              <a:buChar char="§"/>
              <a:tabLst/>
              <a:defRPr sz="2000" i="0">
                <a:solidFill>
                  <a:schemeClr val="accent6">
                    <a:lumMod val="50000"/>
                  </a:schemeClr>
                </a:solidFill>
              </a:defRPr>
            </a:lvl2pPr>
          </a:lstStyle>
          <a:p>
            <a:r>
              <a:rPr lang="en-US" dirty="0" smtClean="0"/>
              <a:t>Agenda Item 1</a:t>
            </a:r>
          </a:p>
          <a:p>
            <a:pPr lvl="1"/>
            <a:r>
              <a:rPr lang="en-US" dirty="0" smtClean="0"/>
              <a:t>Agenda Item 1a</a:t>
            </a:r>
          </a:p>
          <a:p>
            <a:pPr lvl="1"/>
            <a:r>
              <a:rPr lang="en-US" dirty="0" smtClean="0"/>
              <a:t>Agenda Item 1b</a:t>
            </a:r>
          </a:p>
          <a:p>
            <a:pPr lvl="1"/>
            <a:r>
              <a:rPr lang="en-US" dirty="0" smtClean="0"/>
              <a:t>Agenda Item 1c</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p:txBody>
      </p:sp>
      <p:sp>
        <p:nvSpPr>
          <p:cNvPr id="16" name="Title 1"/>
          <p:cNvSpPr>
            <a:spLocks noGrp="1"/>
          </p:cNvSpPr>
          <p:nvPr>
            <p:ph type="title" hasCustomPrompt="1"/>
          </p:nvPr>
        </p:nvSpPr>
        <p:spPr>
          <a:xfrm>
            <a:off x="685800" y="3210351"/>
            <a:ext cx="4022312" cy="437299"/>
          </a:xfrm>
        </p:spPr>
        <p:txBody>
          <a:bodyPr lIns="0" tIns="0" rIns="0" bIns="0" anchor="t" anchorCtr="0">
            <a:noAutofit/>
          </a:bodyPr>
          <a:lstStyle>
            <a:lvl1pPr>
              <a:lnSpc>
                <a:spcPct val="90000"/>
              </a:lnSpc>
              <a:defRPr sz="3100" b="0" i="0" spc="70">
                <a:solidFill>
                  <a:schemeClr val="accent6">
                    <a:lumMod val="50000"/>
                  </a:schemeClr>
                </a:solidFill>
                <a:latin typeface="Calibri"/>
                <a:cs typeface="Calibri"/>
              </a:defRPr>
            </a:lvl1pPr>
          </a:lstStyle>
          <a:p>
            <a:r>
              <a:rPr lang="en-US" dirty="0" smtClean="0"/>
              <a:t>Agenda</a:t>
            </a:r>
            <a:endParaRPr lang="en-US" dirty="0"/>
          </a:p>
        </p:txBody>
      </p:sp>
      <p:sp>
        <p:nvSpPr>
          <p:cNvPr id="20" name="Rectangle 1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mark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Tree>
    <p:extLst>
      <p:ext uri="{BB962C8B-B14F-4D97-AF65-F5344CB8AC3E}">
        <p14:creationId xmlns:p14="http://schemas.microsoft.com/office/powerpoint/2010/main" val="985284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with Sub-Bullet Option 2">
    <p:spTree>
      <p:nvGrpSpPr>
        <p:cNvPr id="1" name=""/>
        <p:cNvGrpSpPr/>
        <p:nvPr/>
      </p:nvGrpSpPr>
      <p:grpSpPr>
        <a:xfrm>
          <a:off x="0" y="0"/>
          <a:ext cx="0" cy="0"/>
          <a:chOff x="0" y="0"/>
          <a:chExt cx="0" cy="0"/>
        </a:xfrm>
      </p:grpSpPr>
      <p:sp>
        <p:nvSpPr>
          <p:cNvPr id="7" name="Picture Placeholder 14"/>
          <p:cNvSpPr>
            <a:spLocks noGrp="1"/>
          </p:cNvSpPr>
          <p:nvPr>
            <p:ph type="pic" sz="quarter" idx="11" hasCustomPrompt="1"/>
          </p:nvPr>
        </p:nvSpPr>
        <p:spPr>
          <a:xfrm>
            <a:off x="0"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2" name="Text Placeholder 12"/>
          <p:cNvSpPr>
            <a:spLocks noGrp="1"/>
          </p:cNvSpPr>
          <p:nvPr>
            <p:ph type="body" sz="quarter" idx="10" hasCustomPrompt="1"/>
          </p:nvPr>
        </p:nvSpPr>
        <p:spPr>
          <a:xfrm>
            <a:off x="6766560" y="1709928"/>
            <a:ext cx="4599432" cy="4001095"/>
          </a:xfrm>
        </p:spPr>
        <p:txBody>
          <a:bodyPr anchor="ctr">
            <a:noAutofit/>
          </a:bodyPr>
          <a:lstStyle>
            <a:lvl1pPr marL="457200" marR="0" indent="-457200" algn="l" defTabSz="457200" rtl="0" eaLnBrk="1" fontAlgn="auto" latinLnBrk="0" hangingPunct="1">
              <a:lnSpc>
                <a:spcPct val="100000"/>
              </a:lnSpc>
              <a:spcBef>
                <a:spcPts val="0"/>
              </a:spcBef>
              <a:spcAft>
                <a:spcPts val="1200"/>
              </a:spcAft>
              <a:buClr>
                <a:schemeClr val="accent6">
                  <a:lumMod val="50000"/>
                </a:schemeClr>
              </a:buClr>
              <a:buSzTx/>
              <a:buFont typeface="+mj-lt"/>
              <a:buAutoNum type="arabicPeriod"/>
              <a:tabLst/>
              <a:defRPr sz="2000" b="1" i="0">
                <a:solidFill>
                  <a:schemeClr val="accent6">
                    <a:lumMod val="50000"/>
                  </a:schemeClr>
                </a:solidFill>
              </a:defRPr>
            </a:lvl1pPr>
            <a:lvl2pPr marL="635000" marR="0" indent="-228600" algn="l" defTabSz="457200" rtl="0" eaLnBrk="1" fontAlgn="auto" latinLnBrk="0" hangingPunct="1">
              <a:lnSpc>
                <a:spcPct val="100000"/>
              </a:lnSpc>
              <a:spcBef>
                <a:spcPts val="0"/>
              </a:spcBef>
              <a:spcAft>
                <a:spcPts val="1200"/>
              </a:spcAft>
              <a:buClr>
                <a:schemeClr val="accent6">
                  <a:lumMod val="75000"/>
                </a:schemeClr>
              </a:buClr>
              <a:buSzPct val="90000"/>
              <a:buFont typeface="Wingdings" charset="2"/>
              <a:buChar char="§"/>
              <a:tabLst/>
              <a:defRPr sz="2000" i="0">
                <a:solidFill>
                  <a:schemeClr val="accent6">
                    <a:lumMod val="50000"/>
                  </a:schemeClr>
                </a:solidFill>
              </a:defRPr>
            </a:lvl2pPr>
          </a:lstStyle>
          <a:p>
            <a:r>
              <a:rPr lang="en-US" dirty="0" smtClean="0"/>
              <a:t>Agenda Item 1</a:t>
            </a:r>
          </a:p>
          <a:p>
            <a:pPr lvl="1"/>
            <a:r>
              <a:rPr lang="en-US" dirty="0" smtClean="0"/>
              <a:t>Agenda Item 1a</a:t>
            </a:r>
          </a:p>
          <a:p>
            <a:pPr lvl="1"/>
            <a:r>
              <a:rPr lang="en-US" dirty="0" smtClean="0"/>
              <a:t>Agenda Item 1b</a:t>
            </a:r>
          </a:p>
          <a:p>
            <a:pPr lvl="1"/>
            <a:r>
              <a:rPr lang="en-US" dirty="0" smtClean="0"/>
              <a:t>Agenda Item 1c</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p:txBody>
      </p:sp>
      <p:sp>
        <p:nvSpPr>
          <p:cNvPr id="13" name="Title 1"/>
          <p:cNvSpPr>
            <a:spLocks noGrp="1"/>
          </p:cNvSpPr>
          <p:nvPr>
            <p:ph type="title" hasCustomPrompt="1"/>
          </p:nvPr>
        </p:nvSpPr>
        <p:spPr>
          <a:xfrm>
            <a:off x="6766560" y="883257"/>
            <a:ext cx="4599432" cy="437299"/>
          </a:xfrm>
        </p:spPr>
        <p:txBody>
          <a:bodyPr lIns="0" tIns="0" rIns="0" bIns="0" anchor="t" anchorCtr="0">
            <a:noAutofit/>
          </a:bodyPr>
          <a:lstStyle>
            <a:lvl1pPr>
              <a:lnSpc>
                <a:spcPct val="90000"/>
              </a:lnSpc>
              <a:defRPr sz="3100" spc="70">
                <a:solidFill>
                  <a:srgbClr val="747474"/>
                </a:solidFill>
                <a:latin typeface="Calibri"/>
                <a:cs typeface="Calibri"/>
              </a:defRPr>
            </a:lvl1pPr>
          </a:lstStyle>
          <a:p>
            <a:r>
              <a:rPr lang="en-US" dirty="0" smtClean="0"/>
              <a:t>Agenda</a:t>
            </a:r>
            <a:endParaRPr lang="en-US" dirty="0"/>
          </a:p>
        </p:txBody>
      </p:sp>
      <p:sp>
        <p:nvSpPr>
          <p:cNvPr id="16"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7"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bg2"/>
                </a:solidFill>
                <a:latin typeface="Calibri"/>
                <a:cs typeface="Calibri"/>
              </a:rPr>
              <a:t>© Copyright Publicis.Sapient | Confidential</a:t>
            </a:r>
            <a:endParaRPr lang="en-US" sz="750" b="0" i="0" dirty="0">
              <a:solidFill>
                <a:schemeClr val="bg2"/>
              </a:solidFill>
              <a:latin typeface="Calibri"/>
              <a:cs typeface="Calibri"/>
            </a:endParaRPr>
          </a:p>
        </p:txBody>
      </p:sp>
    </p:spTree>
    <p:extLst>
      <p:ext uri="{BB962C8B-B14F-4D97-AF65-F5344CB8AC3E}">
        <p14:creationId xmlns:p14="http://schemas.microsoft.com/office/powerpoint/2010/main" val="2303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312156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970506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53095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right.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4263228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639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9231405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38450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 Ut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125832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1463476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286320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9852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314461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992384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5.xml"/><Relationship Id="rId4"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6.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8/29/2016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8/29/2016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4"/>
            <a:endParaRPr lang="en-US" dirty="0" smtClean="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p>
          <a:p>
            <a:pPr lvl="5"/>
            <a:r>
              <a:rPr lang="en-US" dirty="0" smtClean="0"/>
              <a:t>Sixth level</a:t>
            </a:r>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806" r:id="rId2"/>
    <p:sldLayoutId id="2147483755" r:id="rId3"/>
    <p:sldLayoutId id="2147483818" r:id="rId4"/>
  </p:sldLayoutIdLst>
  <p:txStyles>
    <p:titleStyle>
      <a:lvl1pPr algn="l" defTabSz="457200" rtl="0" fontAlgn="base">
        <a:spcBef>
          <a:spcPct val="0"/>
        </a:spcBef>
        <a:spcAft>
          <a:spcPct val="0"/>
        </a:spcAft>
        <a:defRPr sz="34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1pPr>
      <a:lvl2pPr marL="4572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2pPr>
      <a:lvl3pPr marL="6858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3pPr>
      <a:lvl4pPr marL="9144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4pPr>
      <a:lvl5pPr marL="1143000" indent="-228600" algn="l" defTabSz="457200" rtl="0" fontAlgn="base">
        <a:spcBef>
          <a:spcPct val="0"/>
        </a:spcBef>
        <a:spcAft>
          <a:spcPts val="300"/>
        </a:spcAft>
        <a:buClr>
          <a:schemeClr val="accent6">
            <a:lumMod val="50000"/>
          </a:schemeClr>
        </a:buClr>
        <a:buSzPct val="90000"/>
        <a:buFont typeface="Wingdings" charset="0"/>
        <a:buChar char="§"/>
        <a:defRPr sz="2000" b="0" i="0" kern="1200">
          <a:solidFill>
            <a:srgbClr val="292929"/>
          </a:solidFill>
          <a:latin typeface="Calibri"/>
          <a:ea typeface="ＭＳ Ｐゴシック" charset="0"/>
          <a:cs typeface="Calibri"/>
        </a:defRPr>
      </a:lvl5pPr>
      <a:lvl6pPr marL="1371600" indent="-228600" algn="l" defTabSz="457200" rtl="0" eaLnBrk="1" latinLnBrk="0" hangingPunct="1">
        <a:spcBef>
          <a:spcPts val="0"/>
        </a:spcBef>
        <a:spcAft>
          <a:spcPts val="300"/>
        </a:spcAft>
        <a:buClr>
          <a:schemeClr val="accent6">
            <a:lumMod val="50000"/>
          </a:schemeClr>
        </a:buClr>
        <a:buSzPct val="90000"/>
        <a:buFont typeface="Wingdings" charset="2"/>
        <a:buChar char="§"/>
        <a:defRPr sz="20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p>
          <a:p>
            <a:pPr lvl="5"/>
            <a:r>
              <a:rPr lang="en-US" dirty="0" smtClean="0"/>
              <a:t>Sixth level</a:t>
            </a:r>
            <a:endParaRPr lang="en-US" dirty="0"/>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 id="2147483827" r:id="rId9"/>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8/29/2016</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US" dirty="0" smtClean="0"/>
              <a:t>Assessment 3 Debrief</a:t>
            </a:r>
            <a:endParaRPr lang="en-US" dirty="0"/>
          </a:p>
        </p:txBody>
      </p:sp>
      <p:sp>
        <p:nvSpPr>
          <p:cNvPr id="19" name="Text Placeholder 18"/>
          <p:cNvSpPr>
            <a:spLocks noGrp="1"/>
          </p:cNvSpPr>
          <p:nvPr>
            <p:ph type="body" sz="quarter" idx="10"/>
          </p:nvPr>
        </p:nvSpPr>
        <p:spPr/>
        <p:txBody>
          <a:bodyPr/>
          <a:lstStyle/>
          <a:p>
            <a:r>
              <a:rPr lang="en-US" dirty="0" smtClean="0"/>
              <a:t>Aug 29,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6 ( Only 5 correct answers)</a:t>
            </a:r>
          </a:p>
        </p:txBody>
      </p:sp>
      <p:sp>
        <p:nvSpPr>
          <p:cNvPr id="5" name="Text Placeholder 4"/>
          <p:cNvSpPr>
            <a:spLocks noGrp="1"/>
          </p:cNvSpPr>
          <p:nvPr>
            <p:ph type="body" sz="quarter" idx="10"/>
          </p:nvPr>
        </p:nvSpPr>
        <p:spPr>
          <a:xfrm>
            <a:off x="685800" y="1892300"/>
            <a:ext cx="4672584" cy="4349012"/>
          </a:xfrm>
        </p:spPr>
        <p:txBody>
          <a:bodyPr/>
          <a:lstStyle/>
          <a:p>
            <a:pPr>
              <a:spcAft>
                <a:spcPts val="1000"/>
              </a:spcAft>
            </a:pPr>
            <a:r>
              <a:rPr lang="en-US" sz="1400" dirty="0"/>
              <a:t>What will be the output for below code</a:t>
            </a:r>
            <a:r>
              <a:rPr lang="en-US" sz="1400" dirty="0" smtClean="0"/>
              <a:t>?</a:t>
            </a:r>
            <a:endParaRPr lang="en-US" sz="1400" dirty="0"/>
          </a:p>
          <a:p>
            <a:pPr>
              <a:spcAft>
                <a:spcPts val="1000"/>
              </a:spcAft>
            </a:pPr>
            <a:r>
              <a:rPr lang="en-US" sz="1400" dirty="0"/>
              <a:t>function </a:t>
            </a:r>
            <a:r>
              <a:rPr lang="en-US" sz="1400" dirty="0" err="1"/>
              <a:t>EmployeeNames</a:t>
            </a:r>
            <a:r>
              <a:rPr lang="en-US" sz="1400" dirty="0" smtClean="0"/>
              <a:t>(){}</a:t>
            </a:r>
            <a:endParaRPr lang="en-US" sz="1400" dirty="0"/>
          </a:p>
          <a:p>
            <a:pPr>
              <a:spcAft>
                <a:spcPts val="1000"/>
              </a:spcAft>
            </a:pPr>
            <a:r>
              <a:rPr lang="en-US" sz="1400" dirty="0" err="1"/>
              <a:t>EmployeeNames.prototype</a:t>
            </a:r>
            <a:r>
              <a:rPr lang="en-US" sz="1400" dirty="0"/>
              <a:t> = </a:t>
            </a:r>
            <a:r>
              <a:rPr lang="en-US" sz="1400" dirty="0" smtClean="0"/>
              <a:t>{</a:t>
            </a:r>
          </a:p>
          <a:p>
            <a:pPr>
              <a:spcAft>
                <a:spcPts val="1000"/>
              </a:spcAft>
            </a:pPr>
            <a:r>
              <a:rPr lang="en-US" sz="1400" dirty="0" smtClean="0"/>
              <a:t>names</a:t>
            </a:r>
            <a:r>
              <a:rPr lang="en-US" sz="1400" dirty="0"/>
              <a:t>: [],</a:t>
            </a:r>
          </a:p>
          <a:p>
            <a:pPr>
              <a:spcAft>
                <a:spcPts val="1000"/>
              </a:spcAft>
            </a:pPr>
            <a:r>
              <a:rPr lang="en-US" sz="1400" dirty="0"/>
              <a:t> </a:t>
            </a:r>
            <a:r>
              <a:rPr lang="en-US" sz="1400" dirty="0" err="1" smtClean="0"/>
              <a:t>showNames</a:t>
            </a:r>
            <a:r>
              <a:rPr lang="en-US" sz="1400" dirty="0"/>
              <a:t>: function</a:t>
            </a:r>
            <a:r>
              <a:rPr lang="en-US" sz="1400" dirty="0" smtClean="0"/>
              <a:t>(){</a:t>
            </a:r>
          </a:p>
          <a:p>
            <a:pPr>
              <a:spcAft>
                <a:spcPts val="1000"/>
              </a:spcAft>
            </a:pPr>
            <a:r>
              <a:rPr lang="en-US" sz="1400" dirty="0" smtClean="0"/>
              <a:t>        return </a:t>
            </a:r>
            <a:r>
              <a:rPr lang="en-US" sz="1400" dirty="0" err="1" smtClean="0"/>
              <a:t>this.names</a:t>
            </a:r>
            <a:r>
              <a:rPr lang="en-US" sz="1400" dirty="0" smtClean="0"/>
              <a:t>;</a:t>
            </a:r>
          </a:p>
          <a:p>
            <a:pPr>
              <a:spcAft>
                <a:spcPts val="1000"/>
              </a:spcAft>
            </a:pPr>
            <a:r>
              <a:rPr lang="en-US" sz="1400" dirty="0" smtClean="0"/>
              <a:t> }}</a:t>
            </a:r>
            <a:endParaRPr lang="en-US" sz="1400" dirty="0"/>
          </a:p>
          <a:p>
            <a:pPr>
              <a:spcAft>
                <a:spcPts val="1000"/>
              </a:spcAft>
            </a:pPr>
            <a:r>
              <a:rPr lang="en-US" sz="1400" dirty="0" err="1"/>
              <a:t>var</a:t>
            </a:r>
            <a:r>
              <a:rPr lang="en-US" sz="1400" dirty="0"/>
              <a:t> e1 = new </a:t>
            </a:r>
            <a:r>
              <a:rPr lang="en-US" sz="1400" dirty="0" err="1"/>
              <a:t>EmployeeNames</a:t>
            </a:r>
            <a:r>
              <a:rPr lang="en-US" sz="1400" dirty="0"/>
              <a:t>();</a:t>
            </a:r>
          </a:p>
          <a:p>
            <a:pPr>
              <a:spcAft>
                <a:spcPts val="1000"/>
              </a:spcAft>
            </a:pPr>
            <a:r>
              <a:rPr lang="en-US" sz="1400" dirty="0"/>
              <a:t>e1.names.push("Saurabh");</a:t>
            </a:r>
          </a:p>
          <a:p>
            <a:pPr>
              <a:spcAft>
                <a:spcPts val="1000"/>
              </a:spcAft>
            </a:pPr>
            <a:r>
              <a:rPr lang="en-US" sz="1400" dirty="0"/>
              <a:t>console.log(e1.showNames());</a:t>
            </a:r>
          </a:p>
          <a:p>
            <a:pPr>
              <a:spcAft>
                <a:spcPts val="1000"/>
              </a:spcAft>
            </a:pPr>
            <a:r>
              <a:rPr lang="en-US" sz="1400" dirty="0" err="1"/>
              <a:t>var</a:t>
            </a:r>
            <a:r>
              <a:rPr lang="en-US" sz="1400" dirty="0"/>
              <a:t> e2 = new </a:t>
            </a:r>
            <a:r>
              <a:rPr lang="en-US" sz="1400" dirty="0" err="1"/>
              <a:t>EmployeeNames</a:t>
            </a:r>
            <a:r>
              <a:rPr lang="en-US" sz="1400" dirty="0"/>
              <a:t>();</a:t>
            </a:r>
          </a:p>
          <a:p>
            <a:pPr>
              <a:spcAft>
                <a:spcPts val="1000"/>
              </a:spcAft>
            </a:pPr>
            <a:r>
              <a:rPr lang="en-US" sz="1400" dirty="0"/>
              <a:t>e2.names.push("Vinay");</a:t>
            </a:r>
          </a:p>
          <a:p>
            <a:pPr>
              <a:spcAft>
                <a:spcPts val="1000"/>
              </a:spcAft>
            </a:pPr>
            <a:r>
              <a:rPr lang="en-US" sz="1400" dirty="0"/>
              <a:t>console.log(e2.showNames());</a:t>
            </a:r>
          </a:p>
        </p:txBody>
      </p:sp>
      <p:sp>
        <p:nvSpPr>
          <p:cNvPr id="7" name="Title 3"/>
          <p:cNvSpPr txBox="1">
            <a:spLocks/>
          </p:cNvSpPr>
          <p:nvPr/>
        </p:nvSpPr>
        <p:spPr bwMode="auto">
          <a:xfrm>
            <a:off x="6186376" y="1536290"/>
            <a:ext cx="4672584" cy="66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First Console will print [“Saurabh”] and Second will print [“Saurabh”, “Vinay”]</a:t>
            </a:r>
          </a:p>
        </p:txBody>
      </p:sp>
      <p:sp>
        <p:nvSpPr>
          <p:cNvPr id="9" name="Title 3"/>
          <p:cNvSpPr txBox="1">
            <a:spLocks/>
          </p:cNvSpPr>
          <p:nvPr/>
        </p:nvSpPr>
        <p:spPr bwMode="auto">
          <a:xfrm>
            <a:off x="6186376" y="2298889"/>
            <a:ext cx="4672584" cy="375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a:t>We have added </a:t>
            </a:r>
            <a:r>
              <a:rPr lang="en-US" sz="1400" dirty="0" err="1"/>
              <a:t>prorerty</a:t>
            </a:r>
            <a:r>
              <a:rPr lang="en-US" sz="1400" dirty="0"/>
              <a:t> names and method </a:t>
            </a:r>
            <a:r>
              <a:rPr lang="en-US" sz="1400" dirty="0" err="1"/>
              <a:t>shownames</a:t>
            </a:r>
            <a:r>
              <a:rPr lang="en-US" sz="1400" dirty="0"/>
              <a:t> in </a:t>
            </a:r>
            <a:r>
              <a:rPr lang="en-US" sz="1400" dirty="0" err="1"/>
              <a:t>EmployeeNames</a:t>
            </a:r>
            <a:r>
              <a:rPr lang="en-US" sz="1400" dirty="0"/>
              <a:t> prototype, so via prototype chaining these 2 </a:t>
            </a:r>
          </a:p>
          <a:p>
            <a:pPr fontAlgn="auto">
              <a:spcAft>
                <a:spcPts val="0"/>
              </a:spcAft>
            </a:pPr>
            <a:r>
              <a:rPr lang="en-US" sz="1400" dirty="0"/>
              <a:t>will be accessible and shared to all the </a:t>
            </a:r>
            <a:r>
              <a:rPr lang="en-US" sz="1400" dirty="0" smtClean="0"/>
              <a:t>instances of object </a:t>
            </a:r>
            <a:r>
              <a:rPr lang="en-US" sz="1400" dirty="0" err="1"/>
              <a:t>EmployeeNames</a:t>
            </a:r>
            <a:r>
              <a:rPr lang="en-US" sz="1400" dirty="0"/>
              <a:t>.</a:t>
            </a:r>
          </a:p>
          <a:p>
            <a:pPr fontAlgn="auto">
              <a:spcAft>
                <a:spcPts val="0"/>
              </a:spcAft>
            </a:pPr>
            <a:r>
              <a:rPr lang="en-US" sz="1400" dirty="0"/>
              <a:t>First push statement will add “Saurabh” in names so console will print [“Saurabh”], after second push statement we have 2 items in </a:t>
            </a:r>
          </a:p>
          <a:p>
            <a:pPr fontAlgn="auto">
              <a:spcAft>
                <a:spcPts val="0"/>
              </a:spcAft>
            </a:pPr>
            <a:r>
              <a:rPr lang="en-US" sz="1400" dirty="0"/>
              <a:t>names array so second time console will print [“Saurabh”, “Vinay”]</a:t>
            </a:r>
          </a:p>
        </p:txBody>
      </p:sp>
    </p:spTree>
    <p:extLst>
      <p:ext uri="{BB962C8B-B14F-4D97-AF65-F5344CB8AC3E}">
        <p14:creationId xmlns:p14="http://schemas.microsoft.com/office/powerpoint/2010/main" val="123466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03</a:t>
            </a:r>
            <a:endParaRPr lang="en-US" dirty="0"/>
          </a:p>
        </p:txBody>
      </p:sp>
      <p:sp>
        <p:nvSpPr>
          <p:cNvPr id="10" name="Title 9"/>
          <p:cNvSpPr>
            <a:spLocks noGrp="1"/>
          </p:cNvSpPr>
          <p:nvPr>
            <p:ph type="ctrTitle"/>
          </p:nvPr>
        </p:nvSpPr>
        <p:spPr/>
        <p:txBody>
          <a:bodyPr/>
          <a:lstStyle/>
          <a:p>
            <a:pPr lvl="0"/>
            <a:r>
              <a:rPr lang="en-US" dirty="0"/>
              <a:t>Concerns regarding Assessment 3 ?</a:t>
            </a:r>
          </a:p>
        </p:txBody>
      </p:sp>
    </p:spTree>
    <p:extLst>
      <p:ext uri="{BB962C8B-B14F-4D97-AF65-F5344CB8AC3E}">
        <p14:creationId xmlns:p14="http://schemas.microsoft.com/office/powerpoint/2010/main" val="293190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Agenda</a:t>
            </a:r>
          </a:p>
        </p:txBody>
      </p:sp>
      <p:sp>
        <p:nvSpPr>
          <p:cNvPr id="2" name="Text Placeholder 1"/>
          <p:cNvSpPr>
            <a:spLocks noGrp="1"/>
          </p:cNvSpPr>
          <p:nvPr>
            <p:ph type="body" sz="quarter" idx="10"/>
          </p:nvPr>
        </p:nvSpPr>
        <p:spPr/>
        <p:txBody>
          <a:bodyPr/>
          <a:lstStyle/>
          <a:p>
            <a:pPr lvl="0"/>
            <a:r>
              <a:rPr lang="en-US" dirty="0" smtClean="0"/>
              <a:t>How did the Assessment 3 test go?</a:t>
            </a:r>
          </a:p>
          <a:p>
            <a:pPr lvl="0"/>
            <a:r>
              <a:rPr lang="en-US" dirty="0" smtClean="0"/>
              <a:t>Discuss questions for which combined correct answers from batch &lt;=10</a:t>
            </a:r>
          </a:p>
          <a:p>
            <a:pPr lvl="0"/>
            <a:r>
              <a:rPr lang="en-US" dirty="0" smtClean="0"/>
              <a:t>Concerns regarding </a:t>
            </a:r>
            <a:r>
              <a:rPr lang="en-US" dirty="0"/>
              <a:t>Assessment 3 </a:t>
            </a:r>
            <a:r>
              <a:rPr lang="en-US" dirty="0" smtClean="0"/>
              <a:t>?</a:t>
            </a:r>
            <a:endParaRPr lang="en-US" dirty="0"/>
          </a:p>
        </p:txBody>
      </p:sp>
    </p:spTree>
    <p:extLst>
      <p:ext uri="{BB962C8B-B14F-4D97-AF65-F5344CB8AC3E}">
        <p14:creationId xmlns:p14="http://schemas.microsoft.com/office/powerpoint/2010/main" val="3833740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p:txBody>
          <a:bodyPr/>
          <a:lstStyle/>
          <a:p>
            <a:pPr lvl="0"/>
            <a:r>
              <a:rPr lang="en-US" dirty="0"/>
              <a:t>How did the Assessment 3 test go?</a:t>
            </a:r>
          </a:p>
        </p:txBody>
      </p:sp>
    </p:spTree>
    <p:extLst>
      <p:ext uri="{BB962C8B-B14F-4D97-AF65-F5344CB8AC3E}">
        <p14:creationId xmlns:p14="http://schemas.microsoft.com/office/powerpoint/2010/main" val="173965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02</a:t>
            </a:r>
            <a:endParaRPr lang="en-US" dirty="0"/>
          </a:p>
        </p:txBody>
      </p:sp>
      <p:sp>
        <p:nvSpPr>
          <p:cNvPr id="10" name="Title 9"/>
          <p:cNvSpPr>
            <a:spLocks noGrp="1"/>
          </p:cNvSpPr>
          <p:nvPr>
            <p:ph type="ctrTitle"/>
          </p:nvPr>
        </p:nvSpPr>
        <p:spPr/>
        <p:txBody>
          <a:bodyPr/>
          <a:lstStyle/>
          <a:p>
            <a:pPr lvl="0"/>
            <a:r>
              <a:rPr lang="en-US" dirty="0" smtClean="0"/>
              <a:t>Questions with combined score less &lt;=10</a:t>
            </a:r>
            <a:endParaRPr lang="en-US" dirty="0"/>
          </a:p>
        </p:txBody>
      </p:sp>
    </p:spTree>
    <p:extLst>
      <p:ext uri="{BB962C8B-B14F-4D97-AF65-F5344CB8AC3E}">
        <p14:creationId xmlns:p14="http://schemas.microsoft.com/office/powerpoint/2010/main" val="290645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1 ( Only 7 correct answers)</a:t>
            </a:r>
          </a:p>
        </p:txBody>
      </p:sp>
      <p:sp>
        <p:nvSpPr>
          <p:cNvPr id="5" name="Text Placeholder 4"/>
          <p:cNvSpPr>
            <a:spLocks noGrp="1"/>
          </p:cNvSpPr>
          <p:nvPr>
            <p:ph type="body" sz="quarter" idx="10"/>
          </p:nvPr>
        </p:nvSpPr>
        <p:spPr/>
        <p:txBody>
          <a:bodyPr/>
          <a:lstStyle/>
          <a:p>
            <a:pPr>
              <a:spcAft>
                <a:spcPts val="1000"/>
              </a:spcAft>
            </a:pPr>
            <a:r>
              <a:rPr lang="en-US" sz="1400" dirty="0" smtClean="0"/>
              <a:t>What </a:t>
            </a:r>
            <a:r>
              <a:rPr lang="en-US" sz="1400" dirty="0"/>
              <a:t>will be the output of the following program</a:t>
            </a:r>
            <a:r>
              <a:rPr lang="en-US" sz="1400" dirty="0" smtClean="0"/>
              <a:t>?</a:t>
            </a:r>
            <a:endParaRPr lang="en-US" sz="1400" dirty="0"/>
          </a:p>
          <a:p>
            <a:pPr>
              <a:spcAft>
                <a:spcPts val="1000"/>
              </a:spcAft>
            </a:pPr>
            <a:r>
              <a:rPr lang="en-US" sz="1400" dirty="0" err="1"/>
              <a:t>var</a:t>
            </a:r>
            <a:r>
              <a:rPr lang="en-US" sz="1400" dirty="0"/>
              <a:t> foo  = 1;</a:t>
            </a:r>
          </a:p>
          <a:p>
            <a:pPr>
              <a:spcAft>
                <a:spcPts val="1000"/>
              </a:spcAft>
            </a:pPr>
            <a:r>
              <a:rPr lang="en-US" sz="1400" dirty="0"/>
              <a:t>function bar() {</a:t>
            </a:r>
          </a:p>
          <a:p>
            <a:pPr>
              <a:spcAft>
                <a:spcPts val="1000"/>
              </a:spcAft>
            </a:pPr>
            <a:r>
              <a:rPr lang="en-US" sz="1400" dirty="0"/>
              <a:t> if (!foo) { </a:t>
            </a:r>
          </a:p>
          <a:p>
            <a:pPr>
              <a:spcAft>
                <a:spcPts val="1000"/>
              </a:spcAft>
            </a:pPr>
            <a:r>
              <a:rPr lang="en-US" sz="1400" dirty="0"/>
              <a:t> console.log(foo);  </a:t>
            </a:r>
          </a:p>
          <a:p>
            <a:pPr>
              <a:spcAft>
                <a:spcPts val="1000"/>
              </a:spcAft>
            </a:pPr>
            <a:r>
              <a:rPr lang="en-US" sz="1400" dirty="0"/>
              <a:t> </a:t>
            </a:r>
            <a:r>
              <a:rPr lang="en-US" sz="1400" dirty="0" err="1"/>
              <a:t>var</a:t>
            </a:r>
            <a:r>
              <a:rPr lang="en-US" sz="1400" dirty="0"/>
              <a:t> foo = 10; </a:t>
            </a:r>
          </a:p>
          <a:p>
            <a:pPr>
              <a:spcAft>
                <a:spcPts val="1000"/>
              </a:spcAft>
            </a:pPr>
            <a:r>
              <a:rPr lang="en-US" sz="1400" dirty="0"/>
              <a:t> } </a:t>
            </a:r>
          </a:p>
          <a:p>
            <a:pPr>
              <a:spcAft>
                <a:spcPts val="1000"/>
              </a:spcAft>
            </a:pPr>
            <a:r>
              <a:rPr lang="en-US" sz="1400" dirty="0"/>
              <a:t> console.log(foo); </a:t>
            </a:r>
          </a:p>
          <a:p>
            <a:pPr>
              <a:spcAft>
                <a:spcPts val="1000"/>
              </a:spcAft>
            </a:pPr>
            <a:r>
              <a:rPr lang="en-US" sz="1400" dirty="0"/>
              <a:t> } </a:t>
            </a:r>
          </a:p>
          <a:p>
            <a:pPr>
              <a:spcAft>
                <a:spcPts val="1000"/>
              </a:spcAft>
            </a:pPr>
            <a:r>
              <a:rPr lang="en-US" sz="1400" dirty="0"/>
              <a:t> bar();</a:t>
            </a:r>
            <a:br>
              <a:rPr lang="en-US" sz="1400" dirty="0"/>
            </a:br>
            <a:endParaRPr lang="en-US" sz="1400" dirty="0"/>
          </a:p>
        </p:txBody>
      </p:sp>
      <p:sp>
        <p:nvSpPr>
          <p:cNvPr id="7" name="Title 3"/>
          <p:cNvSpPr txBox="1">
            <a:spLocks/>
          </p:cNvSpPr>
          <p:nvPr/>
        </p:nvSpPr>
        <p:spPr bwMode="auto">
          <a:xfrm>
            <a:off x="6197009" y="1536291"/>
            <a:ext cx="4672584" cy="43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undefined &amp; 10 </a:t>
            </a:r>
          </a:p>
        </p:txBody>
      </p:sp>
      <p:sp>
        <p:nvSpPr>
          <p:cNvPr id="9" name="Title 3"/>
          <p:cNvSpPr txBox="1">
            <a:spLocks/>
          </p:cNvSpPr>
          <p:nvPr/>
        </p:nvSpPr>
        <p:spPr bwMode="auto">
          <a:xfrm>
            <a:off x="6197009" y="1969280"/>
            <a:ext cx="4672584" cy="375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smtClean="0"/>
              <a:t>Variable </a:t>
            </a:r>
            <a:r>
              <a:rPr lang="en-US" sz="1400" dirty="0"/>
              <a:t>hoisting is involved, the JavaScript interpreter "looks ahead" to find all the variable declarations </a:t>
            </a:r>
          </a:p>
          <a:p>
            <a:pPr fontAlgn="auto">
              <a:spcAft>
                <a:spcPts val="0"/>
              </a:spcAft>
            </a:pPr>
            <a:r>
              <a:rPr lang="en-US" sz="1400" dirty="0"/>
              <a:t>and "hoists" them to the top of the function, but assignment of value happens on written statement only</a:t>
            </a:r>
            <a:r>
              <a:rPr lang="en-US" sz="1400" dirty="0" smtClean="0"/>
              <a:t>.</a:t>
            </a:r>
          </a:p>
          <a:p>
            <a:pPr fontAlgn="auto">
              <a:spcAft>
                <a:spcPts val="0"/>
              </a:spcAft>
            </a:pPr>
            <a:endParaRPr lang="en-US" sz="1400" dirty="0"/>
          </a:p>
          <a:p>
            <a:pPr fontAlgn="auto">
              <a:spcAft>
                <a:spcPts val="0"/>
              </a:spcAft>
            </a:pPr>
            <a:r>
              <a:rPr lang="en-US" sz="1400" dirty="0"/>
              <a:t>So inside </a:t>
            </a:r>
            <a:r>
              <a:rPr lang="en-US" sz="1400" dirty="0" smtClean="0"/>
              <a:t>function </a:t>
            </a:r>
            <a:r>
              <a:rPr lang="en-US" sz="1400" dirty="0"/>
              <a:t>bar, variable foo declaration moves to top of </a:t>
            </a:r>
            <a:r>
              <a:rPr lang="en-US" sz="1400" dirty="0" smtClean="0"/>
              <a:t>function</a:t>
            </a:r>
            <a:r>
              <a:rPr lang="en-US" sz="1400" dirty="0"/>
              <a:t>, on if statement foo is undefined so condition</a:t>
            </a:r>
          </a:p>
          <a:p>
            <a:pPr fontAlgn="auto">
              <a:spcAft>
                <a:spcPts val="0"/>
              </a:spcAft>
            </a:pPr>
            <a:r>
              <a:rPr lang="en-US" sz="1400" dirty="0"/>
              <a:t>becomes true and console statement prints undefined , then assignment statement executes and foo is assigned value 10.</a:t>
            </a:r>
          </a:p>
          <a:p>
            <a:pPr fontAlgn="auto">
              <a:spcAft>
                <a:spcPts val="0"/>
              </a:spcAft>
            </a:pPr>
            <a:r>
              <a:rPr lang="en-US" sz="1400" dirty="0"/>
              <a:t>Second console prints value 10</a:t>
            </a:r>
            <a:r>
              <a:rPr lang="en-US" sz="1400" dirty="0" smtClean="0"/>
              <a:t>.</a:t>
            </a:r>
          </a:p>
          <a:p>
            <a:pPr fontAlgn="auto">
              <a:spcAft>
                <a:spcPts val="0"/>
              </a:spcAft>
            </a:pPr>
            <a:endParaRPr lang="en-US" sz="1400" dirty="0"/>
          </a:p>
          <a:p>
            <a:pPr fontAlgn="auto">
              <a:spcAft>
                <a:spcPts val="0"/>
              </a:spcAft>
            </a:pPr>
            <a:r>
              <a:rPr lang="en-US" sz="1400" dirty="0"/>
              <a:t>The outer foo variable is just to confuse</a:t>
            </a:r>
            <a:r>
              <a:rPr lang="en-US" sz="1400" dirty="0" smtClean="0"/>
              <a:t>.</a:t>
            </a:r>
          </a:p>
          <a:p>
            <a:pPr fontAlgn="auto">
              <a:spcAft>
                <a:spcPts val="0"/>
              </a:spcAft>
            </a:pPr>
            <a:endParaRPr lang="en-US" sz="1400" dirty="0"/>
          </a:p>
          <a:p>
            <a:pPr fontAlgn="auto">
              <a:spcAft>
                <a:spcPts val="0"/>
              </a:spcAft>
            </a:pPr>
            <a:r>
              <a:rPr lang="en-US" sz="1400" dirty="0"/>
              <a:t>Note - Because of this behavior most JavaScript linters and style guides recommend that all variable declarations should be </a:t>
            </a:r>
          </a:p>
          <a:p>
            <a:pPr fontAlgn="auto">
              <a:spcAft>
                <a:spcPts val="0"/>
              </a:spcAft>
            </a:pPr>
            <a:r>
              <a:rPr lang="en-US" sz="1400" dirty="0"/>
              <a:t>at the top of the function so that things don't mess up if developer is not aware about hoisting.</a:t>
            </a:r>
          </a:p>
        </p:txBody>
      </p:sp>
    </p:spTree>
    <p:extLst>
      <p:ext uri="{BB962C8B-B14F-4D97-AF65-F5344CB8AC3E}">
        <p14:creationId xmlns:p14="http://schemas.microsoft.com/office/powerpoint/2010/main" val="4173361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2 </a:t>
            </a:r>
            <a:r>
              <a:rPr lang="en-US" dirty="0"/>
              <a:t>( Only 7 correct answers)</a:t>
            </a:r>
          </a:p>
        </p:txBody>
      </p:sp>
      <p:sp>
        <p:nvSpPr>
          <p:cNvPr id="5" name="Text Placeholder 4"/>
          <p:cNvSpPr>
            <a:spLocks noGrp="1"/>
          </p:cNvSpPr>
          <p:nvPr>
            <p:ph type="body" sz="quarter" idx="10"/>
          </p:nvPr>
        </p:nvSpPr>
        <p:spPr/>
        <p:txBody>
          <a:bodyPr/>
          <a:lstStyle/>
          <a:p>
            <a:pPr>
              <a:spcAft>
                <a:spcPts val="1000"/>
              </a:spcAft>
            </a:pPr>
            <a:r>
              <a:rPr lang="en-US" sz="1400" dirty="0"/>
              <a:t>(function(){</a:t>
            </a:r>
          </a:p>
          <a:p>
            <a:pPr>
              <a:spcAft>
                <a:spcPts val="1000"/>
              </a:spcAft>
            </a:pPr>
            <a:r>
              <a:rPr lang="en-US" sz="1400" dirty="0"/>
              <a:t> </a:t>
            </a:r>
            <a:r>
              <a:rPr lang="en-US" sz="1400" dirty="0" err="1"/>
              <a:t>var</a:t>
            </a:r>
            <a:r>
              <a:rPr lang="en-US" sz="1400" dirty="0"/>
              <a:t> a = b = 10;</a:t>
            </a:r>
          </a:p>
          <a:p>
            <a:pPr>
              <a:spcAft>
                <a:spcPts val="1000"/>
              </a:spcAft>
            </a:pPr>
            <a:r>
              <a:rPr lang="en-US" sz="1400" dirty="0"/>
              <a:t>})();</a:t>
            </a:r>
          </a:p>
          <a:p>
            <a:pPr>
              <a:spcAft>
                <a:spcPts val="1000"/>
              </a:spcAft>
            </a:pPr>
            <a:r>
              <a:rPr lang="en-US" sz="1400" dirty="0"/>
              <a:t> console.log(</a:t>
            </a:r>
            <a:r>
              <a:rPr lang="en-US" sz="1400" dirty="0" err="1"/>
              <a:t>typeof</a:t>
            </a:r>
            <a:r>
              <a:rPr lang="en-US" sz="1400" dirty="0"/>
              <a:t> a, </a:t>
            </a:r>
            <a:r>
              <a:rPr lang="en-US" sz="1400" dirty="0" err="1"/>
              <a:t>typeof</a:t>
            </a:r>
            <a:r>
              <a:rPr lang="en-US" sz="1400" dirty="0"/>
              <a:t> b);</a:t>
            </a:r>
          </a:p>
          <a:p>
            <a:pPr>
              <a:spcAft>
                <a:spcPts val="1000"/>
              </a:spcAft>
            </a:pPr>
            <a:r>
              <a:rPr lang="en-US" sz="1400" dirty="0"/>
              <a:t> </a:t>
            </a:r>
          </a:p>
        </p:txBody>
      </p:sp>
      <p:sp>
        <p:nvSpPr>
          <p:cNvPr id="7" name="Title 3"/>
          <p:cNvSpPr txBox="1">
            <a:spLocks/>
          </p:cNvSpPr>
          <p:nvPr/>
        </p:nvSpPr>
        <p:spPr bwMode="auto">
          <a:xfrm>
            <a:off x="6186376" y="1536291"/>
            <a:ext cx="4672584" cy="43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undefined number</a:t>
            </a:r>
          </a:p>
        </p:txBody>
      </p:sp>
      <p:sp>
        <p:nvSpPr>
          <p:cNvPr id="9" name="Title 3"/>
          <p:cNvSpPr txBox="1">
            <a:spLocks/>
          </p:cNvSpPr>
          <p:nvPr/>
        </p:nvSpPr>
        <p:spPr bwMode="auto">
          <a:xfrm>
            <a:off x="6197009" y="1969280"/>
            <a:ext cx="4672584" cy="375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err="1" smtClean="0"/>
              <a:t>var</a:t>
            </a:r>
            <a:r>
              <a:rPr lang="en-US" sz="1400" dirty="0" smtClean="0"/>
              <a:t> </a:t>
            </a:r>
            <a:r>
              <a:rPr lang="en-US" sz="1400" dirty="0"/>
              <a:t>a = b = </a:t>
            </a:r>
            <a:r>
              <a:rPr lang="en-US" sz="1400" dirty="0" smtClean="0"/>
              <a:t>10;   is </a:t>
            </a:r>
            <a:r>
              <a:rPr lang="en-US" sz="1400" dirty="0"/>
              <a:t>not </a:t>
            </a:r>
            <a:r>
              <a:rPr lang="en-US" sz="1400" dirty="0" smtClean="0"/>
              <a:t> same as </a:t>
            </a:r>
            <a:r>
              <a:rPr lang="en-US" sz="1400" dirty="0" err="1" smtClean="0"/>
              <a:t>var</a:t>
            </a:r>
            <a:r>
              <a:rPr lang="en-US" sz="1400" dirty="0" smtClean="0"/>
              <a:t> </a:t>
            </a:r>
            <a:r>
              <a:rPr lang="en-US" sz="1400" dirty="0"/>
              <a:t>b = 10; </a:t>
            </a:r>
            <a:r>
              <a:rPr lang="en-US" sz="1400" dirty="0" err="1"/>
              <a:t>var</a:t>
            </a:r>
            <a:r>
              <a:rPr lang="en-US" sz="1400" dirty="0"/>
              <a:t> a = b; </a:t>
            </a:r>
            <a:endParaRPr lang="en-US" sz="1400" dirty="0" smtClean="0"/>
          </a:p>
          <a:p>
            <a:pPr fontAlgn="auto">
              <a:spcAft>
                <a:spcPts val="0"/>
              </a:spcAft>
            </a:pPr>
            <a:r>
              <a:rPr lang="en-US" sz="1400" dirty="0" smtClean="0"/>
              <a:t>Instead </a:t>
            </a:r>
            <a:r>
              <a:rPr lang="en-US" sz="1400" dirty="0"/>
              <a:t>it is shorthand for </a:t>
            </a:r>
            <a:endParaRPr lang="en-US" sz="1400" dirty="0" smtClean="0"/>
          </a:p>
          <a:p>
            <a:pPr fontAlgn="auto">
              <a:spcAft>
                <a:spcPts val="0"/>
              </a:spcAft>
            </a:pPr>
            <a:r>
              <a:rPr lang="en-US" sz="1400" dirty="0" smtClean="0"/>
              <a:t>b </a:t>
            </a:r>
            <a:r>
              <a:rPr lang="en-US" sz="1400" dirty="0"/>
              <a:t>= </a:t>
            </a:r>
            <a:r>
              <a:rPr lang="en-US" sz="1400" dirty="0" smtClean="0"/>
              <a:t>10; </a:t>
            </a:r>
            <a:r>
              <a:rPr lang="en-US" sz="1400" dirty="0" err="1" smtClean="0"/>
              <a:t>var</a:t>
            </a:r>
            <a:r>
              <a:rPr lang="en-US" sz="1400" dirty="0" smtClean="0"/>
              <a:t> </a:t>
            </a:r>
            <a:r>
              <a:rPr lang="en-US" sz="1400" dirty="0"/>
              <a:t>a = b; </a:t>
            </a:r>
          </a:p>
          <a:p>
            <a:pPr fontAlgn="auto">
              <a:spcAft>
                <a:spcPts val="0"/>
              </a:spcAft>
            </a:pPr>
            <a:r>
              <a:rPr lang="en-US" sz="1400" dirty="0" smtClean="0"/>
              <a:t>So</a:t>
            </a:r>
            <a:r>
              <a:rPr lang="en-US" sz="1400" b="1" dirty="0" smtClean="0"/>
              <a:t> </a:t>
            </a:r>
            <a:r>
              <a:rPr lang="en-US" sz="1400" b="1" dirty="0"/>
              <a:t>b </a:t>
            </a:r>
            <a:r>
              <a:rPr lang="en-US" sz="1400" dirty="0"/>
              <a:t>becomes global variable, in above </a:t>
            </a:r>
            <a:r>
              <a:rPr lang="en-US" sz="1400" dirty="0" smtClean="0"/>
              <a:t>case variable </a:t>
            </a:r>
            <a:r>
              <a:rPr lang="en-US" sz="1400" b="1" dirty="0"/>
              <a:t>a</a:t>
            </a:r>
            <a:r>
              <a:rPr lang="en-US" sz="1400" dirty="0"/>
              <a:t> scope is inside </a:t>
            </a:r>
            <a:r>
              <a:rPr lang="en-US" sz="1400" dirty="0" smtClean="0"/>
              <a:t>function </a:t>
            </a:r>
            <a:r>
              <a:rPr lang="en-US" sz="1400" dirty="0"/>
              <a:t>and console is outside </a:t>
            </a:r>
            <a:r>
              <a:rPr lang="en-US" sz="1400" dirty="0" smtClean="0"/>
              <a:t>function </a:t>
            </a:r>
            <a:r>
              <a:rPr lang="en-US" sz="1400" dirty="0"/>
              <a:t>so </a:t>
            </a:r>
            <a:r>
              <a:rPr lang="en-US" sz="1400" dirty="0" smtClean="0"/>
              <a:t>variable </a:t>
            </a:r>
            <a:r>
              <a:rPr lang="en-US" sz="1400" b="1" dirty="0" smtClean="0"/>
              <a:t>a</a:t>
            </a:r>
            <a:r>
              <a:rPr lang="en-US" sz="1400" dirty="0" smtClean="0"/>
              <a:t> </a:t>
            </a:r>
            <a:r>
              <a:rPr lang="en-US" sz="1400" dirty="0"/>
              <a:t>type will be undefined.</a:t>
            </a:r>
          </a:p>
          <a:p>
            <a:pPr fontAlgn="auto">
              <a:spcAft>
                <a:spcPts val="0"/>
              </a:spcAft>
            </a:pPr>
            <a:r>
              <a:rPr lang="en-US" sz="1400" b="1" dirty="0" smtClean="0"/>
              <a:t>b</a:t>
            </a:r>
            <a:r>
              <a:rPr lang="en-US" sz="1400" dirty="0" smtClean="0"/>
              <a:t> </a:t>
            </a:r>
            <a:r>
              <a:rPr lang="en-US" sz="1400" dirty="0"/>
              <a:t>is in global scope so its </a:t>
            </a:r>
            <a:r>
              <a:rPr lang="en-US" sz="1400" dirty="0" smtClean="0"/>
              <a:t>type will </a:t>
            </a:r>
            <a:r>
              <a:rPr lang="en-US" sz="1400" dirty="0"/>
              <a:t>be number.</a:t>
            </a:r>
          </a:p>
        </p:txBody>
      </p:sp>
    </p:spTree>
    <p:extLst>
      <p:ext uri="{BB962C8B-B14F-4D97-AF65-F5344CB8AC3E}">
        <p14:creationId xmlns:p14="http://schemas.microsoft.com/office/powerpoint/2010/main" val="2341992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#3 ( Only 10 correct answers)</a:t>
            </a:r>
          </a:p>
        </p:txBody>
      </p:sp>
      <p:sp>
        <p:nvSpPr>
          <p:cNvPr id="5" name="Text Placeholder 4"/>
          <p:cNvSpPr>
            <a:spLocks noGrp="1"/>
          </p:cNvSpPr>
          <p:nvPr>
            <p:ph type="body" sz="quarter" idx="10"/>
          </p:nvPr>
        </p:nvSpPr>
        <p:spPr/>
        <p:txBody>
          <a:bodyPr/>
          <a:lstStyle/>
          <a:p>
            <a:pPr>
              <a:spcAft>
                <a:spcPts val="1000"/>
              </a:spcAft>
            </a:pPr>
            <a:r>
              <a:rPr lang="en-US" sz="1400" dirty="0" err="1"/>
              <a:t>var</a:t>
            </a:r>
            <a:r>
              <a:rPr lang="en-US" sz="1400" dirty="0"/>
              <a:t> </a:t>
            </a:r>
            <a:r>
              <a:rPr lang="en-US" sz="1400" dirty="0" err="1"/>
              <a:t>obj</a:t>
            </a:r>
            <a:r>
              <a:rPr lang="en-US" sz="1400" dirty="0"/>
              <a:t> = {</a:t>
            </a:r>
            <a:r>
              <a:rPr lang="en-US" sz="1400" dirty="0" err="1"/>
              <a:t>name:"Saurabh</a:t>
            </a:r>
            <a:r>
              <a:rPr lang="en-US" sz="1400" dirty="0"/>
              <a:t>", </a:t>
            </a:r>
            <a:r>
              <a:rPr lang="en-US" sz="1400" dirty="0" err="1"/>
              <a:t>role:"Manager</a:t>
            </a:r>
            <a:r>
              <a:rPr lang="en-US" sz="1400" dirty="0"/>
              <a:t>"}; </a:t>
            </a:r>
          </a:p>
          <a:p>
            <a:pPr>
              <a:spcAft>
                <a:spcPts val="1000"/>
              </a:spcAft>
            </a:pPr>
            <a:r>
              <a:rPr lang="en-US" sz="1400" dirty="0"/>
              <a:t>        </a:t>
            </a:r>
            <a:r>
              <a:rPr lang="en-US" sz="1400" dirty="0" err="1"/>
              <a:t>var</a:t>
            </a:r>
            <a:r>
              <a:rPr lang="en-US" sz="1400" dirty="0"/>
              <a:t> </a:t>
            </a:r>
            <a:r>
              <a:rPr lang="en-US" sz="1400" dirty="0" err="1"/>
              <a:t>myObj</a:t>
            </a:r>
            <a:r>
              <a:rPr lang="en-US" sz="1400" dirty="0"/>
              <a:t> = new </a:t>
            </a:r>
            <a:r>
              <a:rPr lang="en-US" sz="1400" dirty="0" err="1"/>
              <a:t>obj</a:t>
            </a:r>
            <a:r>
              <a:rPr lang="en-US" sz="1400" dirty="0"/>
              <a:t>(); </a:t>
            </a:r>
          </a:p>
          <a:p>
            <a:pPr>
              <a:spcAft>
                <a:spcPts val="1000"/>
              </a:spcAft>
            </a:pPr>
            <a:r>
              <a:rPr lang="en-US" sz="1400" dirty="0"/>
              <a:t>        console.log(myObj.name);  </a:t>
            </a:r>
          </a:p>
        </p:txBody>
      </p:sp>
      <p:sp>
        <p:nvSpPr>
          <p:cNvPr id="7" name="Title 3"/>
          <p:cNvSpPr txBox="1">
            <a:spLocks/>
          </p:cNvSpPr>
          <p:nvPr/>
        </p:nvSpPr>
        <p:spPr bwMode="auto">
          <a:xfrm>
            <a:off x="6186376" y="1536291"/>
            <a:ext cx="4672584" cy="43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Error in execution </a:t>
            </a:r>
          </a:p>
        </p:txBody>
      </p:sp>
      <p:sp>
        <p:nvSpPr>
          <p:cNvPr id="9" name="Title 3"/>
          <p:cNvSpPr txBox="1">
            <a:spLocks/>
          </p:cNvSpPr>
          <p:nvPr/>
        </p:nvSpPr>
        <p:spPr bwMode="auto">
          <a:xfrm>
            <a:off x="6197009" y="1969280"/>
            <a:ext cx="4672584" cy="375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a:t>A JavaScript object literal is a comma-separated list of name-value pairs wrapped in curly braces. </a:t>
            </a:r>
            <a:endParaRPr lang="en-US" sz="1400" b="1" dirty="0" smtClean="0"/>
          </a:p>
          <a:p>
            <a:pPr fontAlgn="auto">
              <a:spcAft>
                <a:spcPts val="0"/>
              </a:spcAft>
            </a:pPr>
            <a:r>
              <a:rPr lang="en-US" sz="1400" dirty="0"/>
              <a:t> Object literals are basically singletons with variables/methods that are all </a:t>
            </a:r>
            <a:r>
              <a:rPr lang="en-US" sz="1400" dirty="0" smtClean="0"/>
              <a:t>public, a since copy is available to be accessed/modified.</a:t>
            </a:r>
            <a:endParaRPr lang="en-US" sz="1400" b="1" dirty="0" smtClean="0"/>
          </a:p>
          <a:p>
            <a:pPr fontAlgn="auto">
              <a:spcAft>
                <a:spcPts val="0"/>
              </a:spcAft>
            </a:pPr>
            <a:r>
              <a:rPr lang="en-US" sz="1400" dirty="0"/>
              <a:t>We can not initialize object literal with new operator, it will throw </a:t>
            </a:r>
            <a:r>
              <a:rPr lang="en-US" sz="1400" dirty="0" smtClean="0"/>
              <a:t>error.</a:t>
            </a:r>
          </a:p>
          <a:p>
            <a:pPr fontAlgn="auto">
              <a:spcAft>
                <a:spcPts val="0"/>
              </a:spcAft>
            </a:pPr>
            <a:r>
              <a:rPr lang="en-US" sz="1400" dirty="0" smtClean="0"/>
              <a:t>Through constructor function we can create multiple instances of object.</a:t>
            </a:r>
            <a:endParaRPr lang="en-US" sz="1400" dirty="0"/>
          </a:p>
        </p:txBody>
      </p:sp>
    </p:spTree>
    <p:extLst>
      <p:ext uri="{BB962C8B-B14F-4D97-AF65-F5344CB8AC3E}">
        <p14:creationId xmlns:p14="http://schemas.microsoft.com/office/powerpoint/2010/main" val="568096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4 ( Only 5 correct answers)</a:t>
            </a:r>
          </a:p>
        </p:txBody>
      </p:sp>
      <p:sp>
        <p:nvSpPr>
          <p:cNvPr id="5" name="Text Placeholder 4"/>
          <p:cNvSpPr>
            <a:spLocks noGrp="1"/>
          </p:cNvSpPr>
          <p:nvPr>
            <p:ph type="body" sz="quarter" idx="10"/>
          </p:nvPr>
        </p:nvSpPr>
        <p:spPr/>
        <p:txBody>
          <a:bodyPr/>
          <a:lstStyle/>
          <a:p>
            <a:pPr>
              <a:spcAft>
                <a:spcPts val="1000"/>
              </a:spcAft>
            </a:pPr>
            <a:r>
              <a:rPr lang="en-US" sz="1400" dirty="0"/>
              <a:t>What is the output of the following code</a:t>
            </a:r>
            <a:r>
              <a:rPr lang="en-US" sz="1400" dirty="0" smtClean="0"/>
              <a:t>?</a:t>
            </a:r>
            <a:endParaRPr lang="en-US" sz="1400" dirty="0"/>
          </a:p>
          <a:p>
            <a:pPr>
              <a:spcAft>
                <a:spcPts val="1000"/>
              </a:spcAft>
            </a:pPr>
            <a:r>
              <a:rPr lang="en-US" sz="1400" dirty="0"/>
              <a:t>function Person (name, age) {</a:t>
            </a:r>
          </a:p>
          <a:p>
            <a:pPr>
              <a:spcAft>
                <a:spcPts val="1000"/>
              </a:spcAft>
            </a:pPr>
            <a:r>
              <a:rPr lang="en-US" sz="1400" dirty="0"/>
              <a:t> </a:t>
            </a:r>
            <a:r>
              <a:rPr lang="en-US" sz="1400" dirty="0" smtClean="0"/>
              <a:t>this.name </a:t>
            </a:r>
            <a:r>
              <a:rPr lang="en-US" sz="1400" dirty="0"/>
              <a:t>= name;</a:t>
            </a:r>
          </a:p>
          <a:p>
            <a:pPr>
              <a:spcAft>
                <a:spcPts val="1000"/>
              </a:spcAft>
            </a:pPr>
            <a:r>
              <a:rPr lang="en-US" sz="1400" dirty="0"/>
              <a:t> </a:t>
            </a:r>
            <a:r>
              <a:rPr lang="en-US" sz="1400" dirty="0" err="1" smtClean="0"/>
              <a:t>this.age</a:t>
            </a:r>
            <a:r>
              <a:rPr lang="en-US" sz="1400" dirty="0" smtClean="0"/>
              <a:t> </a:t>
            </a:r>
            <a:r>
              <a:rPr lang="en-US" sz="1400" dirty="0"/>
              <a:t>= age</a:t>
            </a:r>
            <a:r>
              <a:rPr lang="en-US" sz="1400" dirty="0" smtClean="0"/>
              <a:t>;</a:t>
            </a:r>
            <a:endParaRPr lang="en-US" sz="1400" dirty="0"/>
          </a:p>
          <a:p>
            <a:pPr>
              <a:spcAft>
                <a:spcPts val="1000"/>
              </a:spcAft>
            </a:pPr>
            <a:r>
              <a:rPr lang="en-US" sz="1400" dirty="0" err="1"/>
              <a:t>var</a:t>
            </a:r>
            <a:r>
              <a:rPr lang="en-US" sz="1400" dirty="0"/>
              <a:t> p1 = Person('</a:t>
            </a:r>
            <a:r>
              <a:rPr lang="en-US" sz="1400" dirty="0" err="1"/>
              <a:t>amit</a:t>
            </a:r>
            <a:r>
              <a:rPr lang="en-US" sz="1400" dirty="0"/>
              <a:t>', 25);</a:t>
            </a:r>
          </a:p>
        </p:txBody>
      </p:sp>
      <p:sp>
        <p:nvSpPr>
          <p:cNvPr id="7" name="Title 3"/>
          <p:cNvSpPr txBox="1">
            <a:spLocks/>
          </p:cNvSpPr>
          <p:nvPr/>
        </p:nvSpPr>
        <p:spPr bwMode="auto">
          <a:xfrm>
            <a:off x="6186376" y="1536291"/>
            <a:ext cx="4672584" cy="43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p1 is undefined </a:t>
            </a:r>
          </a:p>
        </p:txBody>
      </p:sp>
      <p:sp>
        <p:nvSpPr>
          <p:cNvPr id="9" name="Title 3"/>
          <p:cNvSpPr txBox="1">
            <a:spLocks/>
          </p:cNvSpPr>
          <p:nvPr/>
        </p:nvSpPr>
        <p:spPr bwMode="auto">
          <a:xfrm>
            <a:off x="6197009" y="1969280"/>
            <a:ext cx="4672584" cy="375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a:t>We have simply executed function Person and did not create its object, function Person does not return any value</a:t>
            </a:r>
          </a:p>
          <a:p>
            <a:pPr fontAlgn="auto">
              <a:spcAft>
                <a:spcPts val="0"/>
              </a:spcAft>
            </a:pPr>
            <a:r>
              <a:rPr lang="en-US" sz="1400" dirty="0"/>
              <a:t> so P1 will be  undefined.</a:t>
            </a:r>
          </a:p>
        </p:txBody>
      </p:sp>
    </p:spTree>
    <p:extLst>
      <p:ext uri="{BB962C8B-B14F-4D97-AF65-F5344CB8AC3E}">
        <p14:creationId xmlns:p14="http://schemas.microsoft.com/office/powerpoint/2010/main" val="28116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5 ( Only 3 correct answers)</a:t>
            </a:r>
          </a:p>
        </p:txBody>
      </p:sp>
      <p:sp>
        <p:nvSpPr>
          <p:cNvPr id="5" name="Text Placeholder 4"/>
          <p:cNvSpPr>
            <a:spLocks noGrp="1"/>
          </p:cNvSpPr>
          <p:nvPr>
            <p:ph type="body" sz="quarter" idx="10"/>
          </p:nvPr>
        </p:nvSpPr>
        <p:spPr>
          <a:xfrm>
            <a:off x="685800" y="1892300"/>
            <a:ext cx="4672584" cy="4174288"/>
          </a:xfrm>
        </p:spPr>
        <p:txBody>
          <a:bodyPr/>
          <a:lstStyle/>
          <a:p>
            <a:pPr>
              <a:spcAft>
                <a:spcPts val="1000"/>
              </a:spcAft>
            </a:pPr>
            <a:r>
              <a:rPr lang="en-US" sz="1400" dirty="0"/>
              <a:t>What is wrong in below code </a:t>
            </a:r>
            <a:r>
              <a:rPr lang="en-US" sz="1400" dirty="0" smtClean="0"/>
              <a:t>?</a:t>
            </a:r>
            <a:endParaRPr lang="en-US" sz="1400" dirty="0"/>
          </a:p>
          <a:p>
            <a:pPr>
              <a:spcAft>
                <a:spcPts val="1000"/>
              </a:spcAft>
            </a:pPr>
            <a:r>
              <a:rPr lang="en-US" sz="1400" dirty="0" smtClean="0"/>
              <a:t>&lt;html&gt;&lt;head&gt;</a:t>
            </a:r>
          </a:p>
          <a:p>
            <a:pPr>
              <a:spcAft>
                <a:spcPts val="1000"/>
              </a:spcAft>
            </a:pPr>
            <a:r>
              <a:rPr lang="en-US" sz="1400" dirty="0" smtClean="0"/>
              <a:t>&lt;</a:t>
            </a:r>
            <a:r>
              <a:rPr lang="en-US" sz="1400" dirty="0"/>
              <a:t>script type="text/</a:t>
            </a:r>
            <a:r>
              <a:rPr lang="en-US" sz="1400" dirty="0" err="1"/>
              <a:t>javascript</a:t>
            </a:r>
            <a:r>
              <a:rPr lang="en-US" sz="1400" dirty="0"/>
              <a:t>"&gt;</a:t>
            </a:r>
          </a:p>
          <a:p>
            <a:pPr>
              <a:spcAft>
                <a:spcPts val="1000"/>
              </a:spcAft>
            </a:pPr>
            <a:r>
              <a:rPr lang="en-US" sz="1400" dirty="0" err="1"/>
              <a:t>window.onload</a:t>
            </a:r>
            <a:r>
              <a:rPr lang="en-US" sz="1400" dirty="0"/>
              <a:t>=function(){</a:t>
            </a:r>
          </a:p>
          <a:p>
            <a:pPr>
              <a:spcAft>
                <a:spcPts val="1000"/>
              </a:spcAft>
            </a:pPr>
            <a:r>
              <a:rPr lang="en-US" sz="1400" dirty="0"/>
              <a:t>    </a:t>
            </a:r>
            <a:r>
              <a:rPr lang="en-US" sz="1400" dirty="0" err="1"/>
              <a:t>var</a:t>
            </a:r>
            <a:r>
              <a:rPr lang="en-US" sz="1400" dirty="0"/>
              <a:t> </a:t>
            </a:r>
            <a:r>
              <a:rPr lang="en-US" sz="1400" dirty="0" err="1"/>
              <a:t>elem</a:t>
            </a:r>
            <a:r>
              <a:rPr lang="en-US" sz="1400" dirty="0"/>
              <a:t> = </a:t>
            </a:r>
            <a:r>
              <a:rPr lang="en-US" sz="1400" dirty="0" err="1"/>
              <a:t>document.getElementById</a:t>
            </a:r>
            <a:r>
              <a:rPr lang="en-US" sz="1400" dirty="0"/>
              <a:t>("element");</a:t>
            </a:r>
          </a:p>
          <a:p>
            <a:pPr>
              <a:spcAft>
                <a:spcPts val="1000"/>
              </a:spcAft>
            </a:pPr>
            <a:r>
              <a:rPr lang="en-US" sz="1400" dirty="0"/>
              <a:t>    </a:t>
            </a:r>
            <a:r>
              <a:rPr lang="en-US" sz="1400" dirty="0" err="1"/>
              <a:t>elem.onclick</a:t>
            </a:r>
            <a:r>
              <a:rPr lang="en-US" sz="1400" dirty="0"/>
              <a:t>=function(</a:t>
            </a:r>
            <a:r>
              <a:rPr lang="en-US" sz="1400" dirty="0" err="1"/>
              <a:t>evt</a:t>
            </a:r>
            <a:r>
              <a:rPr lang="en-US" sz="1400" dirty="0"/>
              <a:t>){</a:t>
            </a:r>
          </a:p>
          <a:p>
            <a:pPr>
              <a:spcAft>
                <a:spcPts val="1000"/>
              </a:spcAft>
            </a:pPr>
            <a:r>
              <a:rPr lang="en-US" sz="1400" dirty="0"/>
              <a:t>    };</a:t>
            </a:r>
          </a:p>
          <a:p>
            <a:pPr>
              <a:spcAft>
                <a:spcPts val="1000"/>
              </a:spcAft>
            </a:pPr>
            <a:r>
              <a:rPr lang="en-US" sz="1400" dirty="0"/>
              <a:t>};</a:t>
            </a:r>
          </a:p>
          <a:p>
            <a:pPr>
              <a:spcAft>
                <a:spcPts val="1000"/>
              </a:spcAft>
            </a:pPr>
            <a:r>
              <a:rPr lang="en-US" sz="1400" dirty="0"/>
              <a:t>&lt;/script</a:t>
            </a:r>
            <a:r>
              <a:rPr lang="en-US" sz="1400" dirty="0" smtClean="0"/>
              <a:t>&gt;&lt;/head&gt;</a:t>
            </a:r>
          </a:p>
          <a:p>
            <a:pPr>
              <a:spcAft>
                <a:spcPts val="1000"/>
              </a:spcAft>
            </a:pPr>
            <a:r>
              <a:rPr lang="en-US" sz="1400" dirty="0" smtClean="0"/>
              <a:t>&lt;body&gt;</a:t>
            </a:r>
          </a:p>
          <a:p>
            <a:pPr>
              <a:spcAft>
                <a:spcPts val="1000"/>
              </a:spcAft>
            </a:pPr>
            <a:r>
              <a:rPr lang="en-US" sz="1400" dirty="0" smtClean="0"/>
              <a:t>&lt;div id="element"&gt;&lt;/div&gt;</a:t>
            </a:r>
          </a:p>
          <a:p>
            <a:pPr>
              <a:spcAft>
                <a:spcPts val="1000"/>
              </a:spcAft>
            </a:pPr>
            <a:r>
              <a:rPr lang="en-US" sz="1400" dirty="0" smtClean="0"/>
              <a:t>&lt;/body&gt;&lt;/html&gt;</a:t>
            </a:r>
            <a:endParaRPr lang="en-US" sz="1400" dirty="0"/>
          </a:p>
        </p:txBody>
      </p:sp>
      <p:sp>
        <p:nvSpPr>
          <p:cNvPr id="7" name="Title 3"/>
          <p:cNvSpPr txBox="1">
            <a:spLocks/>
          </p:cNvSpPr>
          <p:nvPr/>
        </p:nvSpPr>
        <p:spPr bwMode="auto">
          <a:xfrm>
            <a:off x="6101316" y="770747"/>
            <a:ext cx="4672584" cy="537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800" dirty="0"/>
              <a:t>Answer - The Closure will causes memory leak due to circular reference</a:t>
            </a:r>
          </a:p>
        </p:txBody>
      </p:sp>
      <p:sp>
        <p:nvSpPr>
          <p:cNvPr id="9" name="Title 3"/>
          <p:cNvSpPr txBox="1">
            <a:spLocks/>
          </p:cNvSpPr>
          <p:nvPr/>
        </p:nvSpPr>
        <p:spPr bwMode="auto">
          <a:xfrm>
            <a:off x="6101316" y="1516797"/>
            <a:ext cx="4672584" cy="50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1400" b="1" dirty="0"/>
              <a:t>Reason </a:t>
            </a:r>
            <a:r>
              <a:rPr lang="en-US" sz="1400" b="1" dirty="0" smtClean="0"/>
              <a:t>– </a:t>
            </a:r>
          </a:p>
          <a:p>
            <a:pPr fontAlgn="auto">
              <a:spcAft>
                <a:spcPts val="0"/>
              </a:spcAft>
            </a:pPr>
            <a:r>
              <a:rPr lang="en-US" sz="1400" dirty="0" smtClean="0"/>
              <a:t>We are creating a closure inside </a:t>
            </a:r>
            <a:r>
              <a:rPr lang="en-US" sz="1400" dirty="0" err="1" smtClean="0"/>
              <a:t>onload</a:t>
            </a:r>
            <a:r>
              <a:rPr lang="en-US" sz="1400" dirty="0" smtClean="0"/>
              <a:t> function by attaching </a:t>
            </a:r>
            <a:r>
              <a:rPr lang="en-US" sz="1400" dirty="0" err="1" smtClean="0"/>
              <a:t>onclick</a:t>
            </a:r>
            <a:r>
              <a:rPr lang="en-US" sz="1400" dirty="0"/>
              <a:t> </a:t>
            </a:r>
            <a:r>
              <a:rPr lang="en-US" sz="1400" dirty="0" smtClean="0"/>
              <a:t>event handler.</a:t>
            </a:r>
          </a:p>
          <a:p>
            <a:pPr fontAlgn="auto">
              <a:spcAft>
                <a:spcPts val="0"/>
              </a:spcAft>
            </a:pPr>
            <a:r>
              <a:rPr lang="en-US" sz="1400" dirty="0" smtClean="0"/>
              <a:t>Here </a:t>
            </a:r>
            <a:r>
              <a:rPr lang="en-US" sz="1400" dirty="0"/>
              <a:t>the closure's </a:t>
            </a:r>
            <a:r>
              <a:rPr lang="en-US" sz="1400" dirty="0" smtClean="0"/>
              <a:t>variable</a:t>
            </a:r>
            <a:r>
              <a:rPr lang="en-US" sz="1400" dirty="0"/>
              <a:t> </a:t>
            </a:r>
            <a:r>
              <a:rPr lang="en-US" sz="1400" b="1" dirty="0" err="1" smtClean="0"/>
              <a:t>elem</a:t>
            </a:r>
            <a:r>
              <a:rPr lang="en-US" sz="1400" dirty="0"/>
              <a:t> is referring to the DOM element. </a:t>
            </a:r>
            <a:r>
              <a:rPr lang="en-US" sz="1400" dirty="0" smtClean="0"/>
              <a:t> And the Dom element anonymous click function holds reference to entire closure and variable </a:t>
            </a:r>
            <a:r>
              <a:rPr lang="en-US" sz="1400" b="1" dirty="0" smtClean="0"/>
              <a:t>elem.</a:t>
            </a:r>
          </a:p>
          <a:p>
            <a:pPr fontAlgn="auto">
              <a:spcAft>
                <a:spcPts val="0"/>
              </a:spcAft>
            </a:pPr>
            <a:r>
              <a:rPr lang="en-US" sz="1400" dirty="0"/>
              <a:t>This closure creates a circular reference between the </a:t>
            </a:r>
            <a:r>
              <a:rPr lang="en-US" sz="1400" b="1" dirty="0"/>
              <a:t>DOM</a:t>
            </a:r>
            <a:r>
              <a:rPr lang="en-US" sz="1400" dirty="0"/>
              <a:t> world and the </a:t>
            </a:r>
            <a:r>
              <a:rPr lang="en-US" sz="1400" b="1" dirty="0"/>
              <a:t>JS</a:t>
            </a:r>
            <a:r>
              <a:rPr lang="en-US" sz="1400" dirty="0"/>
              <a:t> </a:t>
            </a:r>
            <a:r>
              <a:rPr lang="en-US" sz="1400" dirty="0" smtClean="0"/>
              <a:t>world and this is cause </a:t>
            </a:r>
            <a:r>
              <a:rPr lang="en-US" sz="1400" dirty="0"/>
              <a:t>of leakage</a:t>
            </a:r>
            <a:r>
              <a:rPr lang="en-US" sz="1400" dirty="0" smtClean="0"/>
              <a:t>.</a:t>
            </a:r>
          </a:p>
          <a:p>
            <a:pPr fontAlgn="auto">
              <a:spcAft>
                <a:spcPts val="0"/>
              </a:spcAft>
            </a:pPr>
            <a:r>
              <a:rPr lang="en-US" sz="1400" b="1" dirty="0" smtClean="0"/>
              <a:t>Correct way - </a:t>
            </a:r>
            <a:endParaRPr lang="en-US" sz="1400" b="1" dirty="0"/>
          </a:p>
          <a:p>
            <a:r>
              <a:rPr lang="en-US" sz="1400" dirty="0"/>
              <a:t>&lt;script type="text/</a:t>
            </a:r>
            <a:r>
              <a:rPr lang="en-US" sz="1400" dirty="0" err="1"/>
              <a:t>javascript</a:t>
            </a:r>
            <a:r>
              <a:rPr lang="en-US" sz="1400" dirty="0"/>
              <a:t>"&gt;</a:t>
            </a:r>
          </a:p>
          <a:p>
            <a:r>
              <a:rPr lang="en-US" sz="1400" dirty="0" err="1"/>
              <a:t>window.onload</a:t>
            </a:r>
            <a:r>
              <a:rPr lang="en-US" sz="1400" dirty="0"/>
              <a:t>=function(){</a:t>
            </a:r>
          </a:p>
          <a:p>
            <a:r>
              <a:rPr lang="en-US" sz="1400" dirty="0"/>
              <a:t>    </a:t>
            </a:r>
            <a:r>
              <a:rPr lang="en-US" sz="1400" dirty="0" smtClean="0"/>
              <a:t>/* </a:t>
            </a:r>
            <a:r>
              <a:rPr lang="en-US" sz="1400" dirty="0" err="1" smtClean="0"/>
              <a:t>elem</a:t>
            </a:r>
            <a:r>
              <a:rPr lang="en-US" sz="1400" dirty="0" smtClean="0"/>
              <a:t> will </a:t>
            </a:r>
            <a:r>
              <a:rPr lang="en-US" sz="1400" dirty="0"/>
              <a:t>be </a:t>
            </a:r>
            <a:r>
              <a:rPr lang="en-US" sz="1400" dirty="0" smtClean="0"/>
              <a:t>garbage collected as </a:t>
            </a:r>
            <a:r>
              <a:rPr lang="en-US" sz="1400" dirty="0"/>
              <a:t>soon as </a:t>
            </a:r>
          </a:p>
          <a:p>
            <a:r>
              <a:rPr lang="en-US" sz="1400" dirty="0"/>
              <a:t>    </a:t>
            </a:r>
            <a:r>
              <a:rPr lang="en-US" sz="1400" dirty="0" smtClean="0"/>
              <a:t> </a:t>
            </a:r>
            <a:r>
              <a:rPr lang="en-US" sz="1400" dirty="0"/>
              <a:t>it goes out of scope therefore no </a:t>
            </a:r>
            <a:r>
              <a:rPr lang="en-US" sz="1400" dirty="0" smtClean="0"/>
              <a:t>leak.*/</a:t>
            </a:r>
            <a:endParaRPr lang="en-US" sz="1400" dirty="0"/>
          </a:p>
          <a:p>
            <a:r>
              <a:rPr lang="en-US" sz="1400" dirty="0"/>
              <a:t>    </a:t>
            </a:r>
            <a:r>
              <a:rPr lang="en-US" sz="1400" dirty="0" err="1"/>
              <a:t>var</a:t>
            </a:r>
            <a:r>
              <a:rPr lang="en-US" sz="1400" dirty="0"/>
              <a:t> </a:t>
            </a:r>
            <a:r>
              <a:rPr lang="en-US" sz="1400" dirty="0" err="1" smtClean="0"/>
              <a:t>elem</a:t>
            </a:r>
            <a:r>
              <a:rPr lang="en-US" sz="1400" dirty="0" smtClean="0"/>
              <a:t>= </a:t>
            </a:r>
            <a:r>
              <a:rPr lang="en-US" sz="1400" dirty="0" err="1"/>
              <a:t>document.getElementById</a:t>
            </a:r>
            <a:r>
              <a:rPr lang="en-US" sz="1400" dirty="0"/>
              <a:t>("element");</a:t>
            </a:r>
          </a:p>
          <a:p>
            <a:r>
              <a:rPr lang="en-US" sz="1400" dirty="0"/>
              <a:t>     </a:t>
            </a:r>
            <a:r>
              <a:rPr lang="en-US" sz="1400" dirty="0" err="1"/>
              <a:t>elem</a:t>
            </a:r>
            <a:r>
              <a:rPr lang="en-US" sz="1400" dirty="0" err="1" smtClean="0"/>
              <a:t>.onclick</a:t>
            </a:r>
            <a:r>
              <a:rPr lang="en-US" sz="1400" dirty="0" smtClean="0"/>
              <a:t>=</a:t>
            </a:r>
            <a:r>
              <a:rPr lang="en-US" sz="1400" dirty="0" err="1" smtClean="0"/>
              <a:t>element_click</a:t>
            </a:r>
            <a:r>
              <a:rPr lang="en-US" sz="1400" dirty="0"/>
              <a:t>;</a:t>
            </a:r>
          </a:p>
          <a:p>
            <a:r>
              <a:rPr lang="en-US" sz="1400" dirty="0"/>
              <a:t>};</a:t>
            </a:r>
          </a:p>
          <a:p>
            <a:r>
              <a:rPr lang="en-US" sz="1400" dirty="0"/>
              <a:t> </a:t>
            </a:r>
          </a:p>
          <a:p>
            <a:r>
              <a:rPr lang="en-US" sz="1400" dirty="0" smtClean="0"/>
              <a:t>/*DOM element </a:t>
            </a:r>
            <a:r>
              <a:rPr lang="en-US" sz="1400" dirty="0"/>
              <a:t>refers to this function</a:t>
            </a:r>
          </a:p>
          <a:p>
            <a:r>
              <a:rPr lang="en-US" sz="1400" dirty="0" smtClean="0"/>
              <a:t>externally so no closure created */</a:t>
            </a:r>
            <a:endParaRPr lang="en-US" sz="1400" dirty="0"/>
          </a:p>
          <a:p>
            <a:r>
              <a:rPr lang="en-US" sz="1400" dirty="0"/>
              <a:t>function </a:t>
            </a:r>
            <a:r>
              <a:rPr lang="en-US" sz="1400" dirty="0" err="1"/>
              <a:t>element_click</a:t>
            </a:r>
            <a:r>
              <a:rPr lang="en-US" sz="1400" dirty="0"/>
              <a:t>(</a:t>
            </a:r>
            <a:r>
              <a:rPr lang="en-US" sz="1400" dirty="0" err="1"/>
              <a:t>evt</a:t>
            </a:r>
            <a:r>
              <a:rPr lang="en-US" sz="1400" dirty="0"/>
              <a:t>){</a:t>
            </a:r>
          </a:p>
          <a:p>
            <a:r>
              <a:rPr lang="en-US" sz="1400" dirty="0"/>
              <a:t>    ... logic ...</a:t>
            </a:r>
          </a:p>
          <a:p>
            <a:r>
              <a:rPr lang="en-US" sz="1400" dirty="0"/>
              <a:t>}</a:t>
            </a:r>
          </a:p>
          <a:p>
            <a:r>
              <a:rPr lang="en-US" sz="1400" dirty="0"/>
              <a:t>&lt;/script&gt;</a:t>
            </a:r>
          </a:p>
          <a:p>
            <a:pPr fontAlgn="auto">
              <a:spcAft>
                <a:spcPts val="0"/>
              </a:spcAft>
            </a:pPr>
            <a:endParaRPr lang="en-US" sz="1400" b="1" dirty="0" smtClean="0"/>
          </a:p>
        </p:txBody>
      </p:sp>
    </p:spTree>
    <p:extLst>
      <p:ext uri="{BB962C8B-B14F-4D97-AF65-F5344CB8AC3E}">
        <p14:creationId xmlns:p14="http://schemas.microsoft.com/office/powerpoint/2010/main" val="2758278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4D1B538B-7D86-459A-9A01-9B81E8EDCE1E}"/>
    </a:ext>
  </a:ext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4020ACC1-E5BA-4775-9F95-908939B96DEB}"/>
    </a:ext>
  </a:ext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7464BB2D-B20D-47A8-B422-0768F9F8DC7A}"/>
    </a:ext>
  </a:ext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49FEFFE1-E788-4B3D-A13D-9E2C12DDF6DF}"/>
    </a:ext>
  </a:extLst>
</a:theme>
</file>

<file path=ppt/theme/theme5.xml><?xml version="1.0" encoding="utf-8"?>
<a:theme xmlns:a="http://schemas.openxmlformats.org/drawingml/2006/main" name="Agenda">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0187611D-5A70-4D97-A29C-2EACA4E2B972}"/>
    </a:ext>
  </a:extLst>
</a:theme>
</file>

<file path=ppt/theme/theme6.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BD0324F5-D90A-4919-8923-51032CA737B8}"/>
    </a:ext>
  </a:extLst>
</a:theme>
</file>

<file path=ppt/theme/theme7.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S_16x9_Template" id="{EEC48750-1B2F-40BB-8D93-F2CE28C69EE8}" vid="{BA47A96D-B1E1-49F5-B924-A45C16C208B1}"/>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16858</TotalTime>
  <Words>728</Words>
  <Application>Microsoft Office PowerPoint</Application>
  <PresentationFormat>Custom</PresentationFormat>
  <Paragraphs>122</Paragraphs>
  <Slides>12</Slides>
  <Notes>0</Notes>
  <HiddenSlides>0</HiddenSlides>
  <MMClips>0</MMClips>
  <ScaleCrop>false</ScaleCrop>
  <HeadingPairs>
    <vt:vector size="4" baseType="variant">
      <vt:variant>
        <vt:lpstr>Theme</vt:lpstr>
      </vt:variant>
      <vt:variant>
        <vt:i4>7</vt:i4>
      </vt:variant>
      <vt:variant>
        <vt:lpstr>Slide Titles</vt:lpstr>
      </vt:variant>
      <vt:variant>
        <vt:i4>12</vt:i4>
      </vt:variant>
    </vt:vector>
  </HeadingPairs>
  <TitlesOfParts>
    <vt:vector size="19" baseType="lpstr">
      <vt:lpstr>Cover</vt:lpstr>
      <vt:lpstr>Divider</vt:lpstr>
      <vt:lpstr>Quote</vt:lpstr>
      <vt:lpstr>Summary</vt:lpstr>
      <vt:lpstr>Agenda</vt:lpstr>
      <vt:lpstr>Content</vt:lpstr>
      <vt:lpstr>Back Cover</vt:lpstr>
      <vt:lpstr>Assessment 3 Debrief</vt:lpstr>
      <vt:lpstr>Agenda</vt:lpstr>
      <vt:lpstr>How did the Assessment 3 test go?</vt:lpstr>
      <vt:lpstr>Questions with combined score less &lt;=10</vt:lpstr>
      <vt:lpstr>Question 1 ( Only 7 correct answers)</vt:lpstr>
      <vt:lpstr>Question  2 ( Only 7 correct answers)</vt:lpstr>
      <vt:lpstr>Question  #3 ( Only 10 correct answers)</vt:lpstr>
      <vt:lpstr>Question  4 ( Only 5 correct answers)</vt:lpstr>
      <vt:lpstr>Question  5 ( Only 3 correct answers)</vt:lpstr>
      <vt:lpstr>Question 6 ( Only 5 correct answers)</vt:lpstr>
      <vt:lpstr>Concerns regarding Assessment 3 ?</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473</cp:revision>
  <cp:lastPrinted>2015-12-16T22:21:09Z</cp:lastPrinted>
  <dcterms:created xsi:type="dcterms:W3CDTF">2013-05-02T18:01:03Z</dcterms:created>
  <dcterms:modified xsi:type="dcterms:W3CDTF">2016-08-29T05:56:11Z</dcterms:modified>
</cp:coreProperties>
</file>