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6.xml" ContentType="application/vnd.openxmlformats-officedocument.presentationml.slideMaster+xml"/>
  <Override PartName="/ppt/theme/theme8.xml" ContentType="application/vnd.openxmlformats-officedocument.them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notesSlides/notesSlide8.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648" r:id="rId3"/>
    <p:sldMasterId id="2147483766" r:id="rId4"/>
    <p:sldMasterId id="2147483769" r:id="rId5"/>
    <p:sldMasterId id="2147483780" r:id="rId6"/>
    <p:sldMasterId id="2147483668" r:id="rId7"/>
  </p:sldMasterIdLst>
  <p:notesMasterIdLst>
    <p:notesMasterId r:id="rId44"/>
  </p:notesMasterIdLst>
  <p:handoutMasterIdLst>
    <p:handoutMasterId r:id="rId45"/>
  </p:handoutMasterIdLst>
  <p:sldIdLst>
    <p:sldId id="273" r:id="rId8"/>
    <p:sldId id="279" r:id="rId9"/>
    <p:sldId id="256" r:id="rId10"/>
    <p:sldId id="297" r:id="rId11"/>
    <p:sldId id="298" r:id="rId12"/>
    <p:sldId id="299" r:id="rId13"/>
    <p:sldId id="300" r:id="rId14"/>
    <p:sldId id="301" r:id="rId15"/>
    <p:sldId id="257" r:id="rId16"/>
    <p:sldId id="302" r:id="rId17"/>
    <p:sldId id="296" r:id="rId18"/>
    <p:sldId id="303" r:id="rId19"/>
    <p:sldId id="259" r:id="rId20"/>
    <p:sldId id="261" r:id="rId21"/>
    <p:sldId id="304" r:id="rId22"/>
    <p:sldId id="264" r:id="rId23"/>
    <p:sldId id="266" r:id="rId24"/>
    <p:sldId id="305" r:id="rId25"/>
    <p:sldId id="307" r:id="rId26"/>
    <p:sldId id="308" r:id="rId27"/>
    <p:sldId id="306" r:id="rId28"/>
    <p:sldId id="309" r:id="rId29"/>
    <p:sldId id="310" r:id="rId30"/>
    <p:sldId id="322" r:id="rId31"/>
    <p:sldId id="311" r:id="rId32"/>
    <p:sldId id="312" r:id="rId33"/>
    <p:sldId id="313" r:id="rId34"/>
    <p:sldId id="314" r:id="rId35"/>
    <p:sldId id="315" r:id="rId36"/>
    <p:sldId id="316" r:id="rId37"/>
    <p:sldId id="317" r:id="rId38"/>
    <p:sldId id="318" r:id="rId39"/>
    <p:sldId id="319" r:id="rId40"/>
    <p:sldId id="320" r:id="rId41"/>
    <p:sldId id="321" r:id="rId42"/>
    <p:sldId id="277" r:id="rId43"/>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1" autoAdjust="0"/>
    <p:restoredTop sz="88769"/>
  </p:normalViewPr>
  <p:slideViewPr>
    <p:cSldViewPr snapToGrid="0" snapToObjects="1">
      <p:cViewPr varScale="1">
        <p:scale>
          <a:sx n="64" d="100"/>
          <a:sy n="64" d="100"/>
        </p:scale>
        <p:origin x="-960" y="-108"/>
      </p:cViewPr>
      <p:guideLst>
        <p:guide orient="horz" pos="2160"/>
        <p:guide pos="383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pPr/>
              <a:t>04-Sep-16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pPr/>
              <a:t>‹#›</a:t>
            </a:fld>
            <a:endParaRPr lang="en-US"/>
          </a:p>
        </p:txBody>
      </p:sp>
    </p:spTree>
    <p:extLst>
      <p:ext uri="{BB962C8B-B14F-4D97-AF65-F5344CB8AC3E}">
        <p14:creationId xmlns:p14="http://schemas.microsoft.com/office/powerpoint/2010/main" xmlns=""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BC31B-CDAC-4A49-B606-25F06678B17E}" type="datetimeFigureOut">
              <a:rPr lang="en-US" smtClean="0"/>
              <a:pPr/>
              <a:t>04-Sep-16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6C0EB-B07B-7F43-BA92-55D99153CA7E}" type="slidenum">
              <a:rPr lang="en-US" smtClean="0"/>
              <a:pPr/>
              <a:t>‹#›</a:t>
            </a:fld>
            <a:endParaRPr lang="en-US"/>
          </a:p>
        </p:txBody>
      </p:sp>
    </p:spTree>
    <p:extLst>
      <p:ext uri="{BB962C8B-B14F-4D97-AF65-F5344CB8AC3E}">
        <p14:creationId xmlns:p14="http://schemas.microsoft.com/office/powerpoint/2010/main" xmlns="" val="8342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bus.safaribooksonline.com/9780136083238/ch03lev1sec1"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techbus.safaribooksonline.com/9780136083238/ch4lev2sec26" TargetMode="External"/><Relationship Id="rId4" Type="http://schemas.openxmlformats.org/officeDocument/2006/relationships/hyperlink" Target="http://techbus.safaribooksonline.com/9780136083238/ch4lev2sec1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techbus.safaribooksonline.com/9780136083238/ch03lev1sec7"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echbus.safaribooksonline.com/9780136083238/ch03"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http/doi.ieeecomputersociety.org/10.1109/MS.2007.85"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techbus.safaribooksonline.com/9780136083238/ch8lev1sec7"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techbus.safaribooksonline.com/9780136083238/ch10lev1sec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techbus.safaribooksonline.com/9780136083238/ch8lev1sec7"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techbus.safaribooksonline.com/9780136083238/ch10lev1sec1"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echbus.safaribooksonline.com/9780136083238/ch03"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techbus.safaribooksonline.com/9780136083238/ch9lev1sec6" TargetMode="External"/><Relationship Id="rId5" Type="http://schemas.openxmlformats.org/officeDocument/2006/relationships/hyperlink" Target="http://techbus.safaribooksonline.com/9780136083238/ch9lev2sec4" TargetMode="External"/><Relationship Id="rId4" Type="http://schemas.openxmlformats.org/officeDocument/2006/relationships/hyperlink" Target="http://http/doi.ieeecomputersociety.org/10.1109/MS.2007.8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sz="1200" b="1" kern="1200" dirty="0" smtClean="0">
                <a:solidFill>
                  <a:schemeClr val="tx1"/>
                </a:solidFill>
                <a:latin typeface="+mn-lt"/>
                <a:ea typeface="+mn-ea"/>
                <a:cs typeface="+mn-cs"/>
              </a:rPr>
              <a:t>Blocks and Indenting</a:t>
            </a:r>
          </a:p>
          <a:p>
            <a:r>
              <a:rPr lang="en-US" sz="1200" b="0" kern="1200" dirty="0" smtClean="0">
                <a:solidFill>
                  <a:schemeClr val="tx1"/>
                </a:solidFill>
                <a:latin typeface="+mn-lt"/>
                <a:ea typeface="+mn-ea"/>
                <a:cs typeface="+mn-cs"/>
              </a:rPr>
              <a:t>This implies that the blocks within if statements, else statements, while statements, and so on should be one line long. Probably that line should be a function call. Not only does this keep the enclosing function small, but it also adds documentary value because the function called within the block can have a nicely descriptive name.</a:t>
            </a:r>
          </a:p>
          <a:p>
            <a:endParaRPr lang="en-US" sz="1200" b="0"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FUNCTIONS SHOULD DO ONE THING. THEY SHOULD DO IT WELL. THEY SHOULD DO IT ONLY.</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problem with this statement is that it is hard to know what “one thing” is. Does </a:t>
            </a:r>
            <a:r>
              <a:rPr lang="en-US" sz="1200" b="0" i="0" kern="1200" dirty="0" smtClean="0">
                <a:solidFill>
                  <a:schemeClr val="tx1"/>
                </a:solidFill>
                <a:latin typeface="+mn-lt"/>
                <a:ea typeface="+mn-ea"/>
                <a:cs typeface="+mn-cs"/>
                <a:hlinkClick r:id="rId3"/>
              </a:rPr>
              <a:t>Listing 3-3 do one thing? It’s easy to make the case that it’s doing three things:</a:t>
            </a:r>
          </a:p>
          <a:p>
            <a:r>
              <a:rPr lang="en-US" sz="1200" b="1" i="0" kern="1200" dirty="0" smtClean="0">
                <a:solidFill>
                  <a:schemeClr val="tx1"/>
                </a:solidFill>
                <a:latin typeface="+mn-lt"/>
                <a:ea typeface="+mn-ea"/>
                <a:cs typeface="+mn-cs"/>
              </a:rPr>
              <a:t>1.</a:t>
            </a:r>
            <a:r>
              <a:rPr lang="en-US" sz="1200" b="0" i="0" kern="1200" dirty="0" smtClean="0">
                <a:solidFill>
                  <a:schemeClr val="tx1"/>
                </a:solidFill>
                <a:latin typeface="+mn-lt"/>
                <a:ea typeface="+mn-ea"/>
                <a:cs typeface="+mn-cs"/>
              </a:rPr>
              <a:t> Determining whether the page is a test page.</a:t>
            </a:r>
          </a:p>
          <a:p>
            <a:r>
              <a:rPr lang="en-US" sz="1200" b="1" i="0" kern="1200" dirty="0" smtClean="0">
                <a:solidFill>
                  <a:schemeClr val="tx1"/>
                </a:solidFill>
                <a:latin typeface="+mn-lt"/>
                <a:ea typeface="+mn-ea"/>
                <a:cs typeface="+mn-cs"/>
              </a:rPr>
              <a:t>2.</a:t>
            </a:r>
            <a:r>
              <a:rPr lang="en-US" sz="1200" b="0" i="0" kern="1200" dirty="0" smtClean="0">
                <a:solidFill>
                  <a:schemeClr val="tx1"/>
                </a:solidFill>
                <a:latin typeface="+mn-lt"/>
                <a:ea typeface="+mn-ea"/>
                <a:cs typeface="+mn-cs"/>
              </a:rPr>
              <a:t> If so, including setups and teardowns.</a:t>
            </a:r>
          </a:p>
          <a:p>
            <a:r>
              <a:rPr lang="en-US" sz="1200" b="1" i="0" kern="1200" dirty="0" smtClean="0">
                <a:solidFill>
                  <a:schemeClr val="tx1"/>
                </a:solidFill>
                <a:latin typeface="+mn-lt"/>
                <a:ea typeface="+mn-ea"/>
                <a:cs typeface="+mn-cs"/>
              </a:rPr>
              <a:t>3.</a:t>
            </a:r>
            <a:r>
              <a:rPr lang="en-US" sz="1200" b="0" i="0" kern="1200" dirty="0" smtClean="0">
                <a:solidFill>
                  <a:schemeClr val="tx1"/>
                </a:solidFill>
                <a:latin typeface="+mn-lt"/>
                <a:ea typeface="+mn-ea"/>
                <a:cs typeface="+mn-cs"/>
              </a:rPr>
              <a:t> Rendering the page in HTML.</a:t>
            </a:r>
          </a:p>
          <a:p>
            <a:endParaRPr lang="en-US" sz="1200" b="0" i="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TO </a:t>
            </a:r>
            <a:r>
              <a:rPr lang="en-US" sz="1200" i="1" kern="1200" dirty="0" err="1" smtClean="0">
                <a:solidFill>
                  <a:schemeClr val="tx1"/>
                </a:solidFill>
                <a:latin typeface="+mn-lt"/>
                <a:ea typeface="+mn-ea"/>
                <a:cs typeface="+mn-cs"/>
              </a:rPr>
              <a:t>RenderPageWithSetupsAndTeardowns</a:t>
            </a:r>
            <a:r>
              <a:rPr lang="en-US" sz="1200" i="1" kern="1200" dirty="0" smtClean="0">
                <a:solidFill>
                  <a:schemeClr val="tx1"/>
                </a:solidFill>
                <a:latin typeface="+mn-lt"/>
                <a:ea typeface="+mn-ea"/>
                <a:cs typeface="+mn-cs"/>
              </a:rPr>
              <a:t>, we check to see whether the page is a test page and if so, we include the setups and teardowns. In either case we render the page in HTML.</a:t>
            </a:r>
          </a:p>
          <a:p>
            <a:endParaRPr lang="en-US" sz="1200" i="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Sections within Functions</a:t>
            </a:r>
          </a:p>
          <a:p>
            <a:r>
              <a:rPr lang="en-US" sz="1200" b="0" kern="1200" dirty="0" smtClean="0">
                <a:solidFill>
                  <a:schemeClr val="tx1"/>
                </a:solidFill>
                <a:latin typeface="+mn-lt"/>
                <a:ea typeface="+mn-ea"/>
                <a:cs typeface="+mn-cs"/>
              </a:rPr>
              <a:t>Look at </a:t>
            </a:r>
            <a:r>
              <a:rPr lang="en-US" sz="1200" b="0" kern="1200" dirty="0" smtClean="0">
                <a:solidFill>
                  <a:schemeClr val="tx1"/>
                </a:solidFill>
                <a:latin typeface="+mn-lt"/>
                <a:ea typeface="+mn-ea"/>
                <a:cs typeface="+mn-cs"/>
                <a:hlinkClick r:id="rId4"/>
              </a:rPr>
              <a:t>Listing 4-7 on page </a:t>
            </a:r>
            <a:r>
              <a:rPr lang="en-US" sz="1200" b="0" kern="1200" dirty="0" smtClean="0">
                <a:solidFill>
                  <a:schemeClr val="tx1"/>
                </a:solidFill>
                <a:latin typeface="+mn-lt"/>
                <a:ea typeface="+mn-ea"/>
                <a:cs typeface="+mn-cs"/>
                <a:hlinkClick r:id="rId5"/>
              </a:rPr>
              <a:t>71. Notice that the generatePrimes function is divided into sections such as </a:t>
            </a:r>
            <a:r>
              <a:rPr lang="en-US" sz="1200" b="0" i="1" kern="1200" dirty="0" smtClean="0">
                <a:solidFill>
                  <a:schemeClr val="tx1"/>
                </a:solidFill>
                <a:latin typeface="+mn-lt"/>
                <a:ea typeface="+mn-ea"/>
                <a:cs typeface="+mn-cs"/>
                <a:hlinkClick r:id="rId5"/>
              </a:rPr>
              <a:t>declarations</a:t>
            </a:r>
            <a:r>
              <a:rPr lang="en-US" sz="1200" b="0" i="0" kern="1200" dirty="0" smtClean="0">
                <a:solidFill>
                  <a:schemeClr val="tx1"/>
                </a:solidFill>
                <a:latin typeface="+mn-lt"/>
                <a:ea typeface="+mn-ea"/>
                <a:cs typeface="+mn-cs"/>
                <a:hlinkClick r:id="rId5"/>
              </a:rPr>
              <a:t>, </a:t>
            </a:r>
            <a:r>
              <a:rPr lang="en-US" sz="1200" b="0" i="1" kern="1200" dirty="0" smtClean="0">
                <a:solidFill>
                  <a:schemeClr val="tx1"/>
                </a:solidFill>
                <a:latin typeface="+mn-lt"/>
                <a:ea typeface="+mn-ea"/>
                <a:cs typeface="+mn-cs"/>
                <a:hlinkClick r:id="rId5"/>
              </a:rPr>
              <a:t>initializations</a:t>
            </a:r>
            <a:r>
              <a:rPr lang="en-US" sz="1200" b="0" i="0" kern="1200" dirty="0" smtClean="0">
                <a:solidFill>
                  <a:schemeClr val="tx1"/>
                </a:solidFill>
                <a:latin typeface="+mn-lt"/>
                <a:ea typeface="+mn-ea"/>
                <a:cs typeface="+mn-cs"/>
                <a:hlinkClick r:id="rId5"/>
              </a:rPr>
              <a:t>, and </a:t>
            </a:r>
            <a:r>
              <a:rPr lang="en-US" sz="1200" b="0" i="1" kern="1200" dirty="0" smtClean="0">
                <a:solidFill>
                  <a:schemeClr val="tx1"/>
                </a:solidFill>
                <a:latin typeface="+mn-lt"/>
                <a:ea typeface="+mn-ea"/>
                <a:cs typeface="+mn-cs"/>
                <a:hlinkClick r:id="rId5"/>
              </a:rPr>
              <a:t>sieve</a:t>
            </a:r>
            <a:r>
              <a:rPr lang="en-US" sz="1200" b="0" i="0" kern="1200" dirty="0" smtClean="0">
                <a:solidFill>
                  <a:schemeClr val="tx1"/>
                </a:solidFill>
                <a:latin typeface="+mn-lt"/>
                <a:ea typeface="+mn-ea"/>
                <a:cs typeface="+mn-cs"/>
                <a:hlinkClick r:id="rId5"/>
              </a:rPr>
              <a:t>. This is an obvious symptom of doing more than one thing. Functions that do one thing cannot be reasonably divided into sections.</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Switch Statements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It’s hard to make a small switch statement.</a:t>
            </a:r>
            <a:r>
              <a:rPr lang="en-US" sz="1200" b="0" kern="1200" baseline="30000" dirty="0" smtClean="0">
                <a:solidFill>
                  <a:schemeClr val="tx1"/>
                </a:solidFill>
                <a:latin typeface="+mn-lt"/>
                <a:ea typeface="+mn-ea"/>
                <a:cs typeface="+mn-cs"/>
              </a:rPr>
              <a:t>6</a:t>
            </a:r>
            <a:r>
              <a:rPr lang="en-US" sz="1200" b="0" kern="1200" baseline="0" dirty="0" smtClean="0">
                <a:solidFill>
                  <a:schemeClr val="tx1"/>
                </a:solidFill>
                <a:latin typeface="+mn-lt"/>
                <a:ea typeface="+mn-ea"/>
                <a:cs typeface="+mn-cs"/>
              </a:rPr>
              <a:t> Even a switch statement with only two cases is larger than I’d like a single block or function to be. It’s also hard to make a switch statement that does one thing. By their nature, switch statements always do </a:t>
            </a:r>
            <a:r>
              <a:rPr lang="en-US" sz="1200" b="0" i="1" kern="1200" baseline="0" dirty="0" smtClean="0">
                <a:solidFill>
                  <a:schemeClr val="tx1"/>
                </a:solidFill>
                <a:latin typeface="+mn-lt"/>
                <a:ea typeface="+mn-ea"/>
                <a:cs typeface="+mn-cs"/>
              </a:rPr>
              <a:t>N</a:t>
            </a:r>
            <a:r>
              <a:rPr lang="en-US" sz="1200" b="0" i="0" kern="1200" baseline="0" dirty="0" smtClean="0">
                <a:solidFill>
                  <a:schemeClr val="tx1"/>
                </a:solidFill>
                <a:latin typeface="+mn-lt"/>
                <a:ea typeface="+mn-ea"/>
                <a:cs typeface="+mn-cs"/>
              </a:rPr>
              <a:t> things. Unfortunately we can’t always avoid switch statements, but we </a:t>
            </a:r>
            <a:r>
              <a:rPr lang="en-US" sz="1200" b="0" i="1" kern="1200" baseline="0" dirty="0" smtClean="0">
                <a:solidFill>
                  <a:schemeClr val="tx1"/>
                </a:solidFill>
                <a:latin typeface="+mn-lt"/>
                <a:ea typeface="+mn-ea"/>
                <a:cs typeface="+mn-cs"/>
              </a:rPr>
              <a:t>can</a:t>
            </a:r>
            <a:r>
              <a:rPr lang="en-US" sz="1200" b="0" i="0" kern="1200" baseline="0" dirty="0" smtClean="0">
                <a:solidFill>
                  <a:schemeClr val="tx1"/>
                </a:solidFill>
                <a:latin typeface="+mn-lt"/>
                <a:ea typeface="+mn-ea"/>
                <a:cs typeface="+mn-cs"/>
              </a:rPr>
              <a:t> make sure that each switch statement is buried in a low-level class and is never repeated. We do this, of course, with polymorphism.</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 returns Money</a:t>
            </a:r>
          </a:p>
          <a:p>
            <a:r>
              <a:rPr lang="en-US" sz="1200" kern="1200" dirty="0" smtClean="0">
                <a:solidFill>
                  <a:schemeClr val="tx1"/>
                </a:solidFill>
                <a:latin typeface="+mn-lt"/>
                <a:ea typeface="+mn-ea"/>
                <a:cs typeface="+mn-cs"/>
              </a:rPr>
              <a:t>function </a:t>
            </a:r>
            <a:r>
              <a:rPr lang="en-US" sz="1200" kern="1200" dirty="0" err="1" smtClean="0">
                <a:solidFill>
                  <a:schemeClr val="tx1"/>
                </a:solidFill>
                <a:latin typeface="+mn-lt"/>
                <a:ea typeface="+mn-ea"/>
                <a:cs typeface="+mn-cs"/>
              </a:rPr>
              <a:t>calculatePay</a:t>
            </a:r>
            <a:r>
              <a:rPr lang="en-US" sz="1200" kern="1200" dirty="0" smtClean="0">
                <a:solidFill>
                  <a:schemeClr val="tx1"/>
                </a:solidFill>
                <a:latin typeface="+mn-lt"/>
                <a:ea typeface="+mn-ea"/>
                <a:cs typeface="+mn-cs"/>
              </a:rPr>
              <a:t>(employee) {</a:t>
            </a:r>
          </a:p>
          <a:p>
            <a:r>
              <a:rPr lang="en-US" sz="1200" kern="1200" dirty="0" smtClean="0">
                <a:solidFill>
                  <a:schemeClr val="tx1"/>
                </a:solidFill>
                <a:latin typeface="+mn-lt"/>
                <a:ea typeface="+mn-ea"/>
                <a:cs typeface="+mn-cs"/>
              </a:rPr>
              <a:t>    switch (</a:t>
            </a:r>
            <a:r>
              <a:rPr lang="en-US" sz="1200" kern="1200" dirty="0" err="1" smtClean="0">
                <a:solidFill>
                  <a:schemeClr val="tx1"/>
                </a:solidFill>
                <a:latin typeface="+mn-lt"/>
                <a:ea typeface="+mn-ea"/>
                <a:cs typeface="+mn-cs"/>
              </a:rPr>
              <a:t>employee.type</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case COMMISSIONED:</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calculateCommissionedPay</a:t>
            </a:r>
            <a:r>
              <a:rPr lang="en-US" sz="1200" kern="1200" dirty="0" smtClean="0">
                <a:solidFill>
                  <a:schemeClr val="tx1"/>
                </a:solidFill>
                <a:latin typeface="+mn-lt"/>
                <a:ea typeface="+mn-ea"/>
                <a:cs typeface="+mn-cs"/>
              </a:rPr>
              <a:t>(employee);</a:t>
            </a:r>
          </a:p>
          <a:p>
            <a:r>
              <a:rPr lang="en-US" sz="1200" kern="1200" dirty="0" smtClean="0">
                <a:solidFill>
                  <a:schemeClr val="tx1"/>
                </a:solidFill>
                <a:latin typeface="+mn-lt"/>
                <a:ea typeface="+mn-ea"/>
                <a:cs typeface="+mn-cs"/>
              </a:rPr>
              <a:t>         case HOURLY:</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calculateHourlyPay</a:t>
            </a:r>
            <a:r>
              <a:rPr lang="en-US" sz="1200" kern="1200" dirty="0" smtClean="0">
                <a:solidFill>
                  <a:schemeClr val="tx1"/>
                </a:solidFill>
                <a:latin typeface="+mn-lt"/>
                <a:ea typeface="+mn-ea"/>
                <a:cs typeface="+mn-cs"/>
              </a:rPr>
              <a:t>(employee);</a:t>
            </a:r>
          </a:p>
          <a:p>
            <a:r>
              <a:rPr lang="en-US" sz="1200" kern="1200" dirty="0" smtClean="0">
                <a:solidFill>
                  <a:schemeClr val="tx1"/>
                </a:solidFill>
                <a:latin typeface="+mn-lt"/>
                <a:ea typeface="+mn-ea"/>
                <a:cs typeface="+mn-cs"/>
              </a:rPr>
              <a:t>         case SALARIED:</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calculateSalariedPay</a:t>
            </a:r>
            <a:r>
              <a:rPr lang="en-US" sz="1200" kern="1200" dirty="0" smtClean="0">
                <a:solidFill>
                  <a:schemeClr val="tx1"/>
                </a:solidFill>
                <a:latin typeface="+mn-lt"/>
                <a:ea typeface="+mn-ea"/>
                <a:cs typeface="+mn-cs"/>
              </a:rPr>
              <a:t>(employee);</a:t>
            </a:r>
          </a:p>
          <a:p>
            <a:r>
              <a:rPr lang="fr-FR" sz="1200" kern="1200" dirty="0" smtClean="0">
                <a:solidFill>
                  <a:schemeClr val="tx1"/>
                </a:solidFill>
                <a:latin typeface="+mn-lt"/>
                <a:ea typeface="+mn-ea"/>
                <a:cs typeface="+mn-cs"/>
              </a:rPr>
              <a:t>         default:</a:t>
            </a:r>
          </a:p>
          <a:p>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throw</a:t>
            </a:r>
            <a:r>
              <a:rPr lang="fr-FR" sz="1200" kern="1200" dirty="0" smtClean="0">
                <a:solidFill>
                  <a:schemeClr val="tx1"/>
                </a:solidFill>
                <a:latin typeface="+mn-lt"/>
                <a:ea typeface="+mn-ea"/>
                <a:cs typeface="+mn-cs"/>
              </a:rPr>
              <a:t> new </a:t>
            </a:r>
            <a:r>
              <a:rPr lang="fr-FR" sz="1200" kern="1200" dirty="0" err="1" smtClean="0">
                <a:solidFill>
                  <a:schemeClr val="tx1"/>
                </a:solidFill>
                <a:latin typeface="+mn-lt"/>
                <a:ea typeface="+mn-ea"/>
                <a:cs typeface="+mn-cs"/>
              </a:rPr>
              <a:t>InvalidEmployeeType</a:t>
            </a:r>
            <a:r>
              <a:rPr lang="fr-FR"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employee</a:t>
            </a:r>
            <a:r>
              <a:rPr lang="fr-FR" sz="1200" kern="1200" dirty="0" smtClean="0">
                <a:solidFill>
                  <a:schemeClr val="tx1"/>
                </a:solidFill>
                <a:latin typeface="+mn-lt"/>
                <a:ea typeface="+mn-ea"/>
                <a:cs typeface="+mn-cs"/>
              </a:rPr>
              <a:t>.type);</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a:t>
            </a: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public abstract class Employee {</a:t>
            </a:r>
          </a:p>
          <a:p>
            <a:r>
              <a:rPr lang="en-US" sz="1200" kern="1200" dirty="0" smtClean="0">
                <a:solidFill>
                  <a:schemeClr val="tx1"/>
                </a:solidFill>
                <a:latin typeface="+mn-lt"/>
                <a:ea typeface="+mn-ea"/>
                <a:cs typeface="+mn-cs"/>
              </a:rPr>
              <a:t>     public abstract </a:t>
            </a:r>
            <a:r>
              <a:rPr lang="en-US" sz="1200" kern="1200" dirty="0" err="1" smtClean="0">
                <a:solidFill>
                  <a:schemeClr val="tx1"/>
                </a:solidFill>
                <a:latin typeface="+mn-lt"/>
                <a:ea typeface="+mn-ea"/>
                <a:cs typeface="+mn-cs"/>
              </a:rPr>
              <a:t>boolean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isPayday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abstract Money </a:t>
            </a:r>
            <a:r>
              <a:rPr lang="en-US" sz="1200" kern="1200" dirty="0" err="1" smtClean="0">
                <a:solidFill>
                  <a:schemeClr val="tx1"/>
                </a:solidFill>
                <a:latin typeface="+mn-lt"/>
                <a:ea typeface="+mn-ea"/>
                <a:cs typeface="+mn-cs"/>
              </a:rPr>
              <a:t>calculatePay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abstract void </a:t>
            </a:r>
            <a:r>
              <a:rPr lang="en-US" sz="1200" kern="1200" dirty="0" err="1" smtClean="0">
                <a:solidFill>
                  <a:schemeClr val="tx1"/>
                </a:solidFill>
                <a:latin typeface="+mn-lt"/>
                <a:ea typeface="+mn-ea"/>
                <a:cs typeface="+mn-cs"/>
              </a:rPr>
              <a:t>deliverPay</a:t>
            </a:r>
            <a:r>
              <a:rPr lang="en-US" sz="1200" kern="1200" dirty="0" smtClean="0">
                <a:solidFill>
                  <a:schemeClr val="tx1"/>
                </a:solidFill>
                <a:latin typeface="+mn-lt"/>
                <a:ea typeface="+mn-ea"/>
                <a:cs typeface="+mn-cs"/>
              </a:rPr>
              <a:t>(Money pay);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interface </a:t>
            </a:r>
            <a:r>
              <a:rPr lang="en-US" sz="1200" kern="1200" dirty="0" err="1" smtClean="0">
                <a:solidFill>
                  <a:schemeClr val="tx1"/>
                </a:solidFill>
                <a:latin typeface="+mn-lt"/>
                <a:ea typeface="+mn-ea"/>
                <a:cs typeface="+mn-cs"/>
              </a:rPr>
              <a:t>EmployeeFactory</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Employee </a:t>
            </a:r>
            <a:r>
              <a:rPr lang="en-US" sz="1200" kern="1200" dirty="0" err="1" smtClean="0">
                <a:solidFill>
                  <a:schemeClr val="tx1"/>
                </a:solidFill>
                <a:latin typeface="+mn-lt"/>
                <a:ea typeface="+mn-ea"/>
                <a:cs typeface="+mn-cs"/>
              </a:rPr>
              <a:t>makeEmployee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EmployeeRecord</a:t>
            </a:r>
            <a:r>
              <a:rPr lang="en-US" sz="1200" kern="1200" dirty="0" smtClean="0">
                <a:solidFill>
                  <a:schemeClr val="tx1"/>
                </a:solidFill>
                <a:latin typeface="+mn-lt"/>
                <a:ea typeface="+mn-ea"/>
                <a:cs typeface="+mn-cs"/>
              </a:rPr>
              <a:t> r) throws </a:t>
            </a:r>
            <a:r>
              <a:rPr lang="en-US" sz="1200" kern="1200" dirty="0" err="1" smtClean="0">
                <a:solidFill>
                  <a:schemeClr val="tx1"/>
                </a:solidFill>
                <a:latin typeface="+mn-lt"/>
                <a:ea typeface="+mn-ea"/>
                <a:cs typeface="+mn-cs"/>
              </a:rPr>
              <a:t>InvalidEmployeeType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class </a:t>
            </a:r>
            <a:r>
              <a:rPr lang="en-US" sz="1200" kern="1200" dirty="0" err="1" smtClean="0">
                <a:solidFill>
                  <a:schemeClr val="tx1"/>
                </a:solidFill>
                <a:latin typeface="+mn-lt"/>
                <a:ea typeface="+mn-ea"/>
                <a:cs typeface="+mn-cs"/>
              </a:rPr>
              <a:t>EmployeeFactoryImpl</a:t>
            </a:r>
            <a:r>
              <a:rPr lang="en-US" sz="1200" kern="1200" dirty="0" smtClean="0">
                <a:solidFill>
                  <a:schemeClr val="tx1"/>
                </a:solidFill>
                <a:latin typeface="+mn-lt"/>
                <a:ea typeface="+mn-ea"/>
                <a:cs typeface="+mn-cs"/>
              </a:rPr>
              <a:t> implements</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EmployeeFactory</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Employee </a:t>
            </a:r>
            <a:r>
              <a:rPr lang="en-US" sz="1200" kern="1200" dirty="0" err="1" smtClean="0">
                <a:solidFill>
                  <a:schemeClr val="tx1"/>
                </a:solidFill>
                <a:latin typeface="+mn-lt"/>
                <a:ea typeface="+mn-ea"/>
                <a:cs typeface="+mn-cs"/>
              </a:rPr>
              <a:t>makeEmployee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EmployeeRecord</a:t>
            </a:r>
            <a:r>
              <a:rPr lang="en-US" sz="1200" kern="1200" dirty="0" smtClean="0">
                <a:solidFill>
                  <a:schemeClr val="tx1"/>
                </a:solidFill>
                <a:latin typeface="+mn-lt"/>
                <a:ea typeface="+mn-ea"/>
                <a:cs typeface="+mn-cs"/>
              </a:rPr>
              <a:t> r) throws </a:t>
            </a:r>
            <a:r>
              <a:rPr lang="en-US" sz="1200" kern="1200" dirty="0" err="1" smtClean="0">
                <a:solidFill>
                  <a:schemeClr val="tx1"/>
                </a:solidFill>
                <a:latin typeface="+mn-lt"/>
                <a:ea typeface="+mn-ea"/>
                <a:cs typeface="+mn-cs"/>
              </a:rPr>
              <a:t>InvalidEmployeeType</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switch (</a:t>
            </a:r>
            <a:r>
              <a:rPr lang="en-US" sz="1200" kern="1200" dirty="0" err="1" smtClean="0">
                <a:solidFill>
                  <a:schemeClr val="tx1"/>
                </a:solidFill>
                <a:latin typeface="+mn-lt"/>
                <a:ea typeface="+mn-ea"/>
                <a:cs typeface="+mn-cs"/>
              </a:rPr>
              <a:t>r.type</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case COMMISSIONED:</a:t>
            </a:r>
          </a:p>
          <a:p>
            <a:r>
              <a:rPr lang="en-US" sz="1200" kern="1200" dirty="0" smtClean="0">
                <a:solidFill>
                  <a:schemeClr val="tx1"/>
                </a:solidFill>
                <a:latin typeface="+mn-lt"/>
                <a:ea typeface="+mn-ea"/>
                <a:cs typeface="+mn-cs"/>
              </a:rPr>
              <a:t>           return new </a:t>
            </a:r>
            <a:r>
              <a:rPr lang="en-US" sz="1200" kern="1200" dirty="0" err="1" smtClean="0">
                <a:solidFill>
                  <a:schemeClr val="tx1"/>
                </a:solidFill>
                <a:latin typeface="+mn-lt"/>
                <a:ea typeface="+mn-ea"/>
                <a:cs typeface="+mn-cs"/>
              </a:rPr>
              <a:t>CommissionedEmployee</a:t>
            </a:r>
            <a:r>
              <a:rPr lang="en-US" sz="1200" kern="1200" dirty="0" smtClean="0">
                <a:solidFill>
                  <a:schemeClr val="tx1"/>
                </a:solidFill>
                <a:latin typeface="+mn-lt"/>
                <a:ea typeface="+mn-ea"/>
                <a:cs typeface="+mn-cs"/>
              </a:rPr>
              <a:t>(r) ;</a:t>
            </a:r>
          </a:p>
          <a:p>
            <a:r>
              <a:rPr lang="en-US" sz="1200" kern="1200" dirty="0" smtClean="0">
                <a:solidFill>
                  <a:schemeClr val="tx1"/>
                </a:solidFill>
                <a:latin typeface="+mn-lt"/>
                <a:ea typeface="+mn-ea"/>
                <a:cs typeface="+mn-cs"/>
              </a:rPr>
              <a:t>         case HOURLY:</a:t>
            </a:r>
          </a:p>
          <a:p>
            <a:r>
              <a:rPr lang="en-US" sz="1200" kern="1200" dirty="0" smtClean="0">
                <a:solidFill>
                  <a:schemeClr val="tx1"/>
                </a:solidFill>
                <a:latin typeface="+mn-lt"/>
                <a:ea typeface="+mn-ea"/>
                <a:cs typeface="+mn-cs"/>
              </a:rPr>
              <a:t>           return new </a:t>
            </a:r>
            <a:r>
              <a:rPr lang="en-US" sz="1200" kern="1200" dirty="0" err="1" smtClean="0">
                <a:solidFill>
                  <a:schemeClr val="tx1"/>
                </a:solidFill>
                <a:latin typeface="+mn-lt"/>
                <a:ea typeface="+mn-ea"/>
                <a:cs typeface="+mn-cs"/>
              </a:rPr>
              <a:t>HourlyEmployee</a:t>
            </a:r>
            <a:r>
              <a:rPr lang="en-US" sz="1200" kern="1200" dirty="0" smtClean="0">
                <a:solidFill>
                  <a:schemeClr val="tx1"/>
                </a:solidFill>
                <a:latin typeface="+mn-lt"/>
                <a:ea typeface="+mn-ea"/>
                <a:cs typeface="+mn-cs"/>
              </a:rPr>
              <a:t>(r);</a:t>
            </a:r>
          </a:p>
          <a:p>
            <a:r>
              <a:rPr lang="en-US" sz="1200" kern="1200" dirty="0" smtClean="0">
                <a:solidFill>
                  <a:schemeClr val="tx1"/>
                </a:solidFill>
                <a:latin typeface="+mn-lt"/>
                <a:ea typeface="+mn-ea"/>
                <a:cs typeface="+mn-cs"/>
              </a:rPr>
              <a:t>         case SALARIED:</a:t>
            </a:r>
          </a:p>
          <a:p>
            <a:r>
              <a:rPr lang="en-US" sz="1200" kern="1200" dirty="0" smtClean="0">
                <a:solidFill>
                  <a:schemeClr val="tx1"/>
                </a:solidFill>
                <a:latin typeface="+mn-lt"/>
                <a:ea typeface="+mn-ea"/>
                <a:cs typeface="+mn-cs"/>
              </a:rPr>
              <a:t>           return new </a:t>
            </a:r>
            <a:r>
              <a:rPr lang="en-US" sz="1200" kern="1200" dirty="0" err="1" smtClean="0">
                <a:solidFill>
                  <a:schemeClr val="tx1"/>
                </a:solidFill>
                <a:latin typeface="+mn-lt"/>
                <a:ea typeface="+mn-ea"/>
                <a:cs typeface="+mn-cs"/>
              </a:rPr>
              <a:t>SalariedEmploye</a:t>
            </a:r>
            <a:r>
              <a:rPr lang="en-US" sz="1200" kern="1200" dirty="0" smtClean="0">
                <a:solidFill>
                  <a:schemeClr val="tx1"/>
                </a:solidFill>
                <a:latin typeface="+mn-lt"/>
                <a:ea typeface="+mn-ea"/>
                <a:cs typeface="+mn-cs"/>
              </a:rPr>
              <a:t>(r);</a:t>
            </a:r>
          </a:p>
          <a:p>
            <a:r>
              <a:rPr lang="fr-FR" sz="1200" kern="1200" dirty="0" smtClean="0">
                <a:solidFill>
                  <a:schemeClr val="tx1"/>
                </a:solidFill>
                <a:latin typeface="+mn-lt"/>
                <a:ea typeface="+mn-ea"/>
                <a:cs typeface="+mn-cs"/>
              </a:rPr>
              <a:t>         default:</a:t>
            </a:r>
          </a:p>
          <a:p>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throw</a:t>
            </a:r>
            <a:r>
              <a:rPr lang="fr-FR" sz="1200" kern="1200" dirty="0" smtClean="0">
                <a:solidFill>
                  <a:schemeClr val="tx1"/>
                </a:solidFill>
                <a:latin typeface="+mn-lt"/>
                <a:ea typeface="+mn-ea"/>
                <a:cs typeface="+mn-cs"/>
              </a:rPr>
              <a:t> new </a:t>
            </a:r>
            <a:r>
              <a:rPr lang="fr-FR" sz="1200" kern="1200" dirty="0" err="1" smtClean="0">
                <a:solidFill>
                  <a:schemeClr val="tx1"/>
                </a:solidFill>
                <a:latin typeface="+mn-lt"/>
                <a:ea typeface="+mn-ea"/>
                <a:cs typeface="+mn-cs"/>
              </a:rPr>
              <a:t>InvalidEmployeeType</a:t>
            </a:r>
            <a:r>
              <a:rPr lang="fr-FR" sz="1200" kern="1200" dirty="0" smtClean="0">
                <a:solidFill>
                  <a:schemeClr val="tx1"/>
                </a:solidFill>
                <a:latin typeface="+mn-lt"/>
                <a:ea typeface="+mn-ea"/>
                <a:cs typeface="+mn-cs"/>
              </a:rPr>
              <a:t>(</a:t>
            </a:r>
            <a:r>
              <a:rPr lang="fr-FR" sz="1200" kern="1200" dirty="0" err="1" smtClean="0">
                <a:solidFill>
                  <a:schemeClr val="tx1"/>
                </a:solidFill>
                <a:latin typeface="+mn-lt"/>
                <a:ea typeface="+mn-ea"/>
                <a:cs typeface="+mn-cs"/>
              </a:rPr>
              <a:t>r.type</a:t>
            </a:r>
            <a:r>
              <a:rPr lang="fr-FR" sz="1200" kern="1200" dirty="0" smtClean="0">
                <a:solidFill>
                  <a:schemeClr val="tx1"/>
                </a:solidFill>
                <a:latin typeface="+mn-lt"/>
                <a:ea typeface="+mn-ea"/>
                <a:cs typeface="+mn-cs"/>
              </a:rPr>
              <a:t>);</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   }</a:t>
            </a: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Function Arguments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The ideal number of arguments for a function is zero (</a:t>
            </a:r>
            <a:r>
              <a:rPr lang="en-US" sz="1200" b="0" kern="1200" dirty="0" err="1" smtClean="0">
                <a:solidFill>
                  <a:schemeClr val="tx1"/>
                </a:solidFill>
                <a:latin typeface="+mn-lt"/>
                <a:ea typeface="+mn-ea"/>
                <a:cs typeface="+mn-cs"/>
              </a:rPr>
              <a:t>niladic</a:t>
            </a:r>
            <a:r>
              <a:rPr lang="en-US" sz="1200" b="0" kern="1200" dirty="0" smtClean="0">
                <a:solidFill>
                  <a:schemeClr val="tx1"/>
                </a:solidFill>
                <a:latin typeface="+mn-lt"/>
                <a:ea typeface="+mn-ea"/>
                <a:cs typeface="+mn-cs"/>
              </a:rPr>
              <a:t>). Next comes one (monadic), followed closely by two (dyadic). Three arguments (triadic) should be avoided where possible. More than three (</a:t>
            </a:r>
            <a:r>
              <a:rPr lang="en-US" sz="1200" b="0" kern="1200" dirty="0" err="1" smtClean="0">
                <a:solidFill>
                  <a:schemeClr val="tx1"/>
                </a:solidFill>
                <a:latin typeface="+mn-lt"/>
                <a:ea typeface="+mn-ea"/>
                <a:cs typeface="+mn-cs"/>
              </a:rPr>
              <a:t>polyadic</a:t>
            </a:r>
            <a:r>
              <a:rPr lang="en-US" sz="1200" b="0" kern="1200" dirty="0" smtClean="0">
                <a:solidFill>
                  <a:schemeClr val="tx1"/>
                </a:solidFill>
                <a:latin typeface="+mn-lt"/>
                <a:ea typeface="+mn-ea"/>
                <a:cs typeface="+mn-cs"/>
              </a:rPr>
              <a:t>) requires very special justification—and then shouldn’t be used anyway.</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Common Monadic Forms</a:t>
            </a:r>
          </a:p>
          <a:p>
            <a:r>
              <a:rPr lang="en-US" sz="1200" b="0" kern="1200" dirty="0" smtClean="0">
                <a:solidFill>
                  <a:schemeClr val="tx1"/>
                </a:solidFill>
                <a:latin typeface="+mn-lt"/>
                <a:ea typeface="+mn-ea"/>
                <a:cs typeface="+mn-cs"/>
              </a:rPr>
              <a:t>There are two very common reasons to pass a single argument into a function. You may be asking a question about that argument, as in </a:t>
            </a:r>
            <a:r>
              <a:rPr lang="en-US" sz="1200" b="0" kern="1200" dirty="0" err="1" smtClean="0">
                <a:solidFill>
                  <a:schemeClr val="tx1"/>
                </a:solidFill>
                <a:latin typeface="+mn-lt"/>
                <a:ea typeface="+mn-ea"/>
                <a:cs typeface="+mn-cs"/>
              </a:rPr>
              <a:t>boolean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fileExists</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MyFile</a:t>
            </a:r>
            <a:r>
              <a:rPr lang="en-US" sz="1200" b="0" kern="1200" dirty="0" smtClean="0">
                <a:solidFill>
                  <a:schemeClr val="tx1"/>
                </a:solidFill>
                <a:latin typeface="+mn-lt"/>
                <a:ea typeface="+mn-ea"/>
                <a:cs typeface="+mn-cs"/>
              </a:rPr>
              <a:t>”). Or you may be operating on that argument, transforming it into something else and </a:t>
            </a:r>
            <a:r>
              <a:rPr lang="en-US" sz="1200" b="0" i="1" kern="1200" dirty="0" smtClean="0">
                <a:solidFill>
                  <a:schemeClr val="tx1"/>
                </a:solidFill>
                <a:latin typeface="+mn-lt"/>
                <a:ea typeface="+mn-ea"/>
                <a:cs typeface="+mn-cs"/>
              </a:rPr>
              <a:t>returning it</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somewhat less common, but still very useful form for a single argument function, is an </a:t>
            </a:r>
            <a:r>
              <a:rPr lang="en-US" sz="1200" i="1" kern="1200" dirty="0" smtClean="0">
                <a:solidFill>
                  <a:schemeClr val="tx1"/>
                </a:solidFill>
                <a:latin typeface="+mn-lt"/>
                <a:ea typeface="+mn-ea"/>
                <a:cs typeface="+mn-cs"/>
              </a:rPr>
              <a:t>event</a:t>
            </a:r>
            <a:r>
              <a:rPr lang="en-US" sz="1200" i="0" kern="1200" dirty="0" smtClean="0">
                <a:solidFill>
                  <a:schemeClr val="tx1"/>
                </a:solidFill>
                <a:latin typeface="+mn-lt"/>
                <a:ea typeface="+mn-ea"/>
                <a:cs typeface="+mn-cs"/>
              </a:rPr>
              <a:t>. In this form there is an input argument but no output argument. </a:t>
            </a:r>
          </a:p>
          <a:p>
            <a:endParaRPr lang="en-US" sz="1200" i="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Try to avoid any monadic functions that don’t follow these forms, for example, void </a:t>
            </a:r>
            <a:r>
              <a:rPr lang="en-US" sz="1200" kern="1200" dirty="0" err="1" smtClean="0">
                <a:solidFill>
                  <a:schemeClr val="tx1"/>
                </a:solidFill>
                <a:latin typeface="+mn-lt"/>
                <a:ea typeface="+mn-ea"/>
                <a:cs typeface="+mn-cs"/>
              </a:rPr>
              <a:t>includeSetupPageInto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StringBuffer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pageText</a:t>
            </a:r>
            <a:r>
              <a:rPr lang="en-US" sz="1200" kern="1200" dirty="0" smtClean="0">
                <a:solidFill>
                  <a:schemeClr val="tx1"/>
                </a:solidFill>
                <a:latin typeface="+mn-lt"/>
                <a:ea typeface="+mn-ea"/>
                <a:cs typeface="+mn-cs"/>
              </a:rPr>
              <a:t>). Using an output argument instead of a return value for a transformation is confusing. If a function is going to transform its input argument, the transformation should appear as the return value. Indeed, </a:t>
            </a:r>
            <a:r>
              <a:rPr lang="en-US" sz="1200" kern="1200" dirty="0" err="1" smtClean="0">
                <a:solidFill>
                  <a:schemeClr val="tx1"/>
                </a:solidFill>
                <a:latin typeface="+mn-lt"/>
                <a:ea typeface="+mn-ea"/>
                <a:cs typeface="+mn-cs"/>
              </a:rPr>
              <a:t>StringBuffer</a:t>
            </a:r>
            <a:r>
              <a:rPr lang="en-US" sz="1200" kern="1200" dirty="0" smtClean="0">
                <a:solidFill>
                  <a:schemeClr val="tx1"/>
                </a:solidFill>
                <a:latin typeface="+mn-lt"/>
                <a:ea typeface="+mn-ea"/>
                <a:cs typeface="+mn-cs"/>
              </a:rPr>
              <a:t> transform(</a:t>
            </a:r>
            <a:r>
              <a:rPr lang="en-US" sz="1200" kern="1200" dirty="0" err="1" smtClean="0">
                <a:solidFill>
                  <a:schemeClr val="tx1"/>
                </a:solidFill>
                <a:latin typeface="+mn-lt"/>
                <a:ea typeface="+mn-ea"/>
                <a:cs typeface="+mn-cs"/>
              </a:rPr>
              <a:t>StringBuffer</a:t>
            </a:r>
            <a:r>
              <a:rPr lang="en-US" sz="1200" kern="1200" dirty="0" smtClean="0">
                <a:solidFill>
                  <a:schemeClr val="tx1"/>
                </a:solidFill>
                <a:latin typeface="+mn-lt"/>
                <a:ea typeface="+mn-ea"/>
                <a:cs typeface="+mn-cs"/>
              </a:rPr>
              <a:t> in) is better than void transform(</a:t>
            </a:r>
            <a:r>
              <a:rPr lang="en-US" sz="1200" kern="1200" dirty="0" err="1" smtClean="0">
                <a:solidFill>
                  <a:schemeClr val="tx1"/>
                </a:solidFill>
                <a:latin typeface="+mn-lt"/>
                <a:ea typeface="+mn-ea"/>
                <a:cs typeface="+mn-cs"/>
              </a:rPr>
              <a:t>StringBuffer</a:t>
            </a:r>
            <a:r>
              <a:rPr lang="en-US" sz="1200" kern="1200" dirty="0" smtClean="0">
                <a:solidFill>
                  <a:schemeClr val="tx1"/>
                </a:solidFill>
                <a:latin typeface="+mn-lt"/>
                <a:ea typeface="+mn-ea"/>
                <a:cs typeface="+mn-cs"/>
              </a:rPr>
              <a:t> out), even if the implementation in the first case simply returns the input argument. At least it still follows the form of a transformation.</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CF6C0EB-B07B-7F43-BA92-55D99153CA7E}" type="slidenum">
              <a:rPr lang="en-US" smtClean="0"/>
              <a:pPr/>
              <a:t>22</a:t>
            </a:fld>
            <a:endParaRPr lang="en-US"/>
          </a:p>
        </p:txBody>
      </p:sp>
    </p:spTree>
    <p:extLst>
      <p:ext uri="{BB962C8B-B14F-4D97-AF65-F5344CB8AC3E}">
        <p14:creationId xmlns:p14="http://schemas.microsoft.com/office/powerpoint/2010/main" xmlns="" val="41543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Dyadic Functions</a:t>
            </a:r>
          </a:p>
          <a:p>
            <a:r>
              <a:rPr lang="en-US" sz="1200" kern="1200" dirty="0" smtClean="0">
                <a:solidFill>
                  <a:schemeClr val="tx1"/>
                </a:solidFill>
                <a:latin typeface="+mn-lt"/>
                <a:ea typeface="+mn-ea"/>
                <a:cs typeface="+mn-cs"/>
              </a:rPr>
              <a:t>Dyads aren’t evil, and you will certainly have to write them. However, you should be aware that they come at a cost and should take advantage of what mechanisms may be available to you to convert them into monads. For example, you might make the </a:t>
            </a:r>
            <a:r>
              <a:rPr lang="en-US" sz="1200" kern="1200" dirty="0" err="1" smtClean="0">
                <a:solidFill>
                  <a:schemeClr val="tx1"/>
                </a:solidFill>
                <a:latin typeface="+mn-lt"/>
                <a:ea typeface="+mn-ea"/>
                <a:cs typeface="+mn-cs"/>
              </a:rPr>
              <a:t>writeField</a:t>
            </a:r>
            <a:r>
              <a:rPr lang="en-US" sz="1200" kern="1200" dirty="0" smtClean="0">
                <a:solidFill>
                  <a:schemeClr val="tx1"/>
                </a:solidFill>
                <a:latin typeface="+mn-lt"/>
                <a:ea typeface="+mn-ea"/>
                <a:cs typeface="+mn-cs"/>
              </a:rPr>
              <a:t> method a member of </a:t>
            </a:r>
            <a:r>
              <a:rPr lang="en-US" sz="1200" kern="1200" dirty="0" err="1" smtClean="0">
                <a:solidFill>
                  <a:schemeClr val="tx1"/>
                </a:solidFill>
                <a:latin typeface="+mn-lt"/>
                <a:ea typeface="+mn-ea"/>
                <a:cs typeface="+mn-cs"/>
              </a:rPr>
              <a:t>outputStream</a:t>
            </a:r>
            <a:r>
              <a:rPr lang="en-US" sz="1200" kern="1200" dirty="0" smtClean="0">
                <a:solidFill>
                  <a:schemeClr val="tx1"/>
                </a:solidFill>
                <a:latin typeface="+mn-lt"/>
                <a:ea typeface="+mn-ea"/>
                <a:cs typeface="+mn-cs"/>
              </a:rPr>
              <a:t> so that you can say </a:t>
            </a:r>
            <a:r>
              <a:rPr lang="en-US" sz="1200" kern="1200" dirty="0" err="1" smtClean="0">
                <a:solidFill>
                  <a:schemeClr val="tx1"/>
                </a:solidFill>
                <a:latin typeface="+mn-lt"/>
                <a:ea typeface="+mn-ea"/>
                <a:cs typeface="+mn-cs"/>
              </a:rPr>
              <a:t>outputStream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writeField</a:t>
            </a:r>
            <a:r>
              <a:rPr lang="en-US" sz="1200" kern="1200" dirty="0" smtClean="0">
                <a:solidFill>
                  <a:schemeClr val="tx1"/>
                </a:solidFill>
                <a:latin typeface="+mn-lt"/>
                <a:ea typeface="+mn-ea"/>
                <a:cs typeface="+mn-cs"/>
              </a:rPr>
              <a:t>(name). Or you might make the </a:t>
            </a:r>
            <a:r>
              <a:rPr lang="en-US" sz="1200" kern="1200" dirty="0" err="1" smtClean="0">
                <a:solidFill>
                  <a:schemeClr val="tx1"/>
                </a:solidFill>
                <a:latin typeface="+mn-lt"/>
                <a:ea typeface="+mn-ea"/>
                <a:cs typeface="+mn-cs"/>
              </a:rPr>
              <a:t>outputStream</a:t>
            </a:r>
            <a:r>
              <a:rPr lang="en-US" sz="1200" kern="1200" dirty="0" smtClean="0">
                <a:solidFill>
                  <a:schemeClr val="tx1"/>
                </a:solidFill>
                <a:latin typeface="+mn-lt"/>
                <a:ea typeface="+mn-ea"/>
                <a:cs typeface="+mn-cs"/>
              </a:rPr>
              <a:t> a member variable of the current class so that you don’t have to pass it. Or you might extract a new class like </a:t>
            </a:r>
            <a:r>
              <a:rPr lang="en-US" sz="1200" kern="1200" dirty="0" err="1" smtClean="0">
                <a:solidFill>
                  <a:schemeClr val="tx1"/>
                </a:solidFill>
                <a:latin typeface="+mn-lt"/>
                <a:ea typeface="+mn-ea"/>
                <a:cs typeface="+mn-cs"/>
              </a:rPr>
              <a:t>FieldWriter</a:t>
            </a:r>
            <a:r>
              <a:rPr lang="en-US" sz="1200" kern="1200" dirty="0" smtClean="0">
                <a:solidFill>
                  <a:schemeClr val="tx1"/>
                </a:solidFill>
                <a:latin typeface="+mn-lt"/>
                <a:ea typeface="+mn-ea"/>
                <a:cs typeface="+mn-cs"/>
              </a:rPr>
              <a:t> that takes the </a:t>
            </a:r>
            <a:r>
              <a:rPr lang="en-US" sz="1200" kern="1200" dirty="0" err="1" smtClean="0">
                <a:solidFill>
                  <a:schemeClr val="tx1"/>
                </a:solidFill>
                <a:latin typeface="+mn-lt"/>
                <a:ea typeface="+mn-ea"/>
                <a:cs typeface="+mn-cs"/>
              </a:rPr>
              <a:t>outputStream</a:t>
            </a:r>
            <a:r>
              <a:rPr lang="en-US" sz="1200" kern="1200" dirty="0" smtClean="0">
                <a:solidFill>
                  <a:schemeClr val="tx1"/>
                </a:solidFill>
                <a:latin typeface="+mn-lt"/>
                <a:ea typeface="+mn-ea"/>
                <a:cs typeface="+mn-cs"/>
              </a:rPr>
              <a:t> in its constructor and has a write method.</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Triads</a:t>
            </a:r>
          </a:p>
          <a:p>
            <a:r>
              <a:rPr lang="en-US" sz="1200" b="0" kern="1200" dirty="0" smtClean="0">
                <a:solidFill>
                  <a:schemeClr val="tx1"/>
                </a:solidFill>
                <a:latin typeface="+mn-lt"/>
                <a:ea typeface="+mn-ea"/>
                <a:cs typeface="+mn-cs"/>
              </a:rPr>
              <a:t>Functions that take three arguments are significantly harder to understand than dyads. The issues of ordering, pausing, and ignoring are more than doubled. I suggest you think very carefully before creating a triad.</a:t>
            </a:r>
          </a:p>
          <a:p>
            <a:r>
              <a:rPr lang="en-US" sz="1200" b="0" kern="1200" dirty="0" smtClean="0">
                <a:solidFill>
                  <a:schemeClr val="tx1"/>
                </a:solidFill>
                <a:latin typeface="+mn-lt"/>
                <a:ea typeface="+mn-ea"/>
                <a:cs typeface="+mn-cs"/>
              </a:rPr>
              <a:t>For example, consider the common overload of </a:t>
            </a:r>
            <a:r>
              <a:rPr lang="en-US" sz="1200" b="0" kern="1200" dirty="0" err="1" smtClean="0">
                <a:solidFill>
                  <a:schemeClr val="tx1"/>
                </a:solidFill>
                <a:latin typeface="+mn-lt"/>
                <a:ea typeface="+mn-ea"/>
                <a:cs typeface="+mn-cs"/>
              </a:rPr>
              <a:t>assertEquals</a:t>
            </a:r>
            <a:r>
              <a:rPr lang="en-US" sz="1200" b="0" kern="1200" dirty="0" smtClean="0">
                <a:solidFill>
                  <a:schemeClr val="tx1"/>
                </a:solidFill>
                <a:latin typeface="+mn-lt"/>
                <a:ea typeface="+mn-ea"/>
                <a:cs typeface="+mn-cs"/>
              </a:rPr>
              <a:t> that takes three arguments: </a:t>
            </a:r>
            <a:r>
              <a:rPr lang="en-US" sz="1200" b="0" kern="1200" dirty="0" err="1" smtClean="0">
                <a:solidFill>
                  <a:schemeClr val="tx1"/>
                </a:solidFill>
                <a:latin typeface="+mn-lt"/>
                <a:ea typeface="+mn-ea"/>
                <a:cs typeface="+mn-cs"/>
              </a:rPr>
              <a:t>assertEquals</a:t>
            </a:r>
            <a:r>
              <a:rPr lang="en-US" sz="1200" b="0" kern="1200" dirty="0" smtClean="0">
                <a:solidFill>
                  <a:schemeClr val="tx1"/>
                </a:solidFill>
                <a:latin typeface="+mn-lt"/>
                <a:ea typeface="+mn-ea"/>
                <a:cs typeface="+mn-cs"/>
              </a:rPr>
              <a:t>(message, expected, actual). How many times have you read the message and thought it was the expected? I have stumbled and paused over that particular triad many times. In fact, </a:t>
            </a:r>
            <a:r>
              <a:rPr lang="en-US" sz="1200" b="0" i="1" kern="1200" dirty="0" smtClean="0">
                <a:solidFill>
                  <a:schemeClr val="tx1"/>
                </a:solidFill>
                <a:latin typeface="+mn-lt"/>
                <a:ea typeface="+mn-ea"/>
                <a:cs typeface="+mn-cs"/>
              </a:rPr>
              <a:t>every time I see it,</a:t>
            </a:r>
            <a:r>
              <a:rPr lang="en-US" sz="1200" b="0" i="0" kern="1200" dirty="0" smtClean="0">
                <a:solidFill>
                  <a:schemeClr val="tx1"/>
                </a:solidFill>
                <a:latin typeface="+mn-lt"/>
                <a:ea typeface="+mn-ea"/>
                <a:cs typeface="+mn-cs"/>
              </a:rPr>
              <a:t> I do a double-take and then learn to ignore the message.</a:t>
            </a:r>
            <a:endParaRPr lang="en-US" dirty="0" smtClean="0"/>
          </a:p>
          <a:p>
            <a:endParaRPr lang="en-US" dirty="0" smtClean="0"/>
          </a:p>
          <a:p>
            <a:r>
              <a:rPr lang="en-US" sz="1200" b="1" kern="1200" dirty="0" smtClean="0">
                <a:solidFill>
                  <a:schemeClr val="tx1"/>
                </a:solidFill>
                <a:latin typeface="+mn-lt"/>
                <a:ea typeface="+mn-ea"/>
                <a:cs typeface="+mn-cs"/>
              </a:rPr>
              <a:t>Argument Objects</a:t>
            </a:r>
          </a:p>
          <a:p>
            <a:r>
              <a:rPr lang="en-US" sz="1200" b="0" kern="1200" dirty="0" smtClean="0">
                <a:solidFill>
                  <a:schemeClr val="tx1"/>
                </a:solidFill>
                <a:latin typeface="+mn-lt"/>
                <a:ea typeface="+mn-ea"/>
                <a:cs typeface="+mn-cs"/>
              </a:rPr>
              <a:t>When a function seems to need more than two or three arguments, it is likely that some of those arguments ought to be wrapped into a class of their own. Consider, for example, the difference between the two following declarations:</a:t>
            </a:r>
          </a:p>
          <a:p>
            <a:r>
              <a:rPr lang="en-US" sz="1200" b="0" kern="1200" dirty="0" smtClean="0">
                <a:solidFill>
                  <a:schemeClr val="tx1"/>
                </a:solidFill>
                <a:latin typeface="+mn-lt"/>
                <a:ea typeface="+mn-ea"/>
                <a:cs typeface="+mn-cs"/>
              </a:rPr>
              <a:t>   Circle </a:t>
            </a:r>
            <a:r>
              <a:rPr lang="en-US" sz="1200" b="0" kern="1200" dirty="0" err="1" smtClean="0">
                <a:solidFill>
                  <a:schemeClr val="tx1"/>
                </a:solidFill>
                <a:latin typeface="+mn-lt"/>
                <a:ea typeface="+mn-ea"/>
                <a:cs typeface="+mn-cs"/>
              </a:rPr>
              <a:t>makeCircle</a:t>
            </a:r>
            <a:r>
              <a:rPr lang="en-US" sz="1200" b="0" kern="1200" dirty="0" smtClean="0">
                <a:solidFill>
                  <a:schemeClr val="tx1"/>
                </a:solidFill>
                <a:latin typeface="+mn-lt"/>
                <a:ea typeface="+mn-ea"/>
                <a:cs typeface="+mn-cs"/>
              </a:rPr>
              <a:t>(double x, double y, double radius);</a:t>
            </a:r>
          </a:p>
          <a:p>
            <a:r>
              <a:rPr lang="en-US" sz="1200" b="0" kern="1200" dirty="0" smtClean="0">
                <a:solidFill>
                  <a:schemeClr val="tx1"/>
                </a:solidFill>
                <a:latin typeface="+mn-lt"/>
                <a:ea typeface="+mn-ea"/>
                <a:cs typeface="+mn-cs"/>
              </a:rPr>
              <a:t>   Circle </a:t>
            </a:r>
            <a:r>
              <a:rPr lang="en-US" sz="1200" b="0" kern="1200" dirty="0" err="1" smtClean="0">
                <a:solidFill>
                  <a:schemeClr val="tx1"/>
                </a:solidFill>
                <a:latin typeface="+mn-lt"/>
                <a:ea typeface="+mn-ea"/>
                <a:cs typeface="+mn-cs"/>
              </a:rPr>
              <a:t>makeCircle</a:t>
            </a:r>
            <a:r>
              <a:rPr lang="en-US" sz="1200" b="0" kern="1200" dirty="0" smtClean="0">
                <a:solidFill>
                  <a:schemeClr val="tx1"/>
                </a:solidFill>
                <a:latin typeface="+mn-lt"/>
                <a:ea typeface="+mn-ea"/>
                <a:cs typeface="+mn-cs"/>
              </a:rPr>
              <a:t>(Point center, double radius);</a:t>
            </a:r>
          </a:p>
          <a:p>
            <a:r>
              <a:rPr lang="en-US" sz="1200" b="0" kern="1200" dirty="0" smtClean="0">
                <a:solidFill>
                  <a:schemeClr val="tx1"/>
                </a:solidFill>
                <a:latin typeface="+mn-lt"/>
                <a:ea typeface="+mn-ea"/>
                <a:cs typeface="+mn-cs"/>
              </a:rPr>
              <a:t>Reducing the number of arguments by creating objects out of them may seem like cheating, but it’s not. When groups of variables are passed together, the way x and y are in the example above, they are likely part of a concept that deserves a name of its own.</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Argument Lists</a:t>
            </a:r>
          </a:p>
          <a:p>
            <a:r>
              <a:rPr lang="en-US" sz="1200" b="0" kern="1200" dirty="0" smtClean="0">
                <a:solidFill>
                  <a:schemeClr val="tx1"/>
                </a:solidFill>
                <a:latin typeface="+mn-lt"/>
                <a:ea typeface="+mn-ea"/>
                <a:cs typeface="+mn-cs"/>
              </a:rPr>
              <a:t>Sometimes we want to pass a variable number of arguments into a function. Consider, for example, the </a:t>
            </a:r>
            <a:r>
              <a:rPr lang="en-US" sz="1200" b="0" kern="1200" dirty="0" err="1" smtClean="0">
                <a:solidFill>
                  <a:schemeClr val="tx1"/>
                </a:solidFill>
                <a:latin typeface="+mn-lt"/>
                <a:ea typeface="+mn-ea"/>
                <a:cs typeface="+mn-cs"/>
              </a:rPr>
              <a:t>String.format</a:t>
            </a:r>
            <a:r>
              <a:rPr lang="en-US" sz="1200" b="0" kern="1200" dirty="0" smtClean="0">
                <a:solidFill>
                  <a:schemeClr val="tx1"/>
                </a:solidFill>
                <a:latin typeface="+mn-lt"/>
                <a:ea typeface="+mn-ea"/>
                <a:cs typeface="+mn-cs"/>
              </a:rPr>
              <a:t> method: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String.format</a:t>
            </a:r>
            <a:r>
              <a:rPr lang="en-US" sz="1200" b="0" kern="1200" dirty="0" smtClean="0">
                <a:solidFill>
                  <a:schemeClr val="tx1"/>
                </a:solidFill>
                <a:latin typeface="+mn-lt"/>
                <a:ea typeface="+mn-ea"/>
                <a:cs typeface="+mn-cs"/>
              </a:rPr>
              <a:t>(”%s worked %.2f hours.”, name, hours);</a:t>
            </a:r>
          </a:p>
          <a:p>
            <a:r>
              <a:rPr lang="en-US" sz="1200" b="0" kern="1200" dirty="0" smtClean="0">
                <a:solidFill>
                  <a:schemeClr val="tx1"/>
                </a:solidFill>
                <a:latin typeface="+mn-lt"/>
                <a:ea typeface="+mn-ea"/>
                <a:cs typeface="+mn-cs"/>
              </a:rPr>
              <a:t>If the variable arguments are all treated identically, as they are in the example above, then they are equivalent to a single argument of type List. By that reasoning, </a:t>
            </a:r>
            <a:r>
              <a:rPr lang="en-US" sz="1200" b="0" kern="1200" dirty="0" err="1" smtClean="0">
                <a:solidFill>
                  <a:schemeClr val="tx1"/>
                </a:solidFill>
                <a:latin typeface="+mn-lt"/>
                <a:ea typeface="+mn-ea"/>
                <a:cs typeface="+mn-cs"/>
              </a:rPr>
              <a:t>String.format</a:t>
            </a:r>
            <a:r>
              <a:rPr lang="en-US" sz="1200" b="0" kern="1200" dirty="0" smtClean="0">
                <a:solidFill>
                  <a:schemeClr val="tx1"/>
                </a:solidFill>
                <a:latin typeface="+mn-lt"/>
                <a:ea typeface="+mn-ea"/>
                <a:cs typeface="+mn-cs"/>
              </a:rPr>
              <a:t> is actually dyadic. Indeed, the declaration of </a:t>
            </a:r>
            <a:r>
              <a:rPr lang="en-US" sz="1200" b="0" kern="1200" dirty="0" err="1" smtClean="0">
                <a:solidFill>
                  <a:schemeClr val="tx1"/>
                </a:solidFill>
                <a:latin typeface="+mn-lt"/>
                <a:ea typeface="+mn-ea"/>
                <a:cs typeface="+mn-cs"/>
              </a:rPr>
              <a:t>String.format</a:t>
            </a:r>
            <a:r>
              <a:rPr lang="en-US" sz="1200" b="0" kern="1200" dirty="0" smtClean="0">
                <a:solidFill>
                  <a:schemeClr val="tx1"/>
                </a:solidFill>
                <a:latin typeface="+mn-lt"/>
                <a:ea typeface="+mn-ea"/>
                <a:cs typeface="+mn-cs"/>
              </a:rPr>
              <a:t> as shown below is clearly dyadic.</a:t>
            </a:r>
          </a:p>
          <a:p>
            <a:r>
              <a:rPr lang="en-US" sz="1200" b="0" kern="1200" dirty="0" smtClean="0">
                <a:solidFill>
                  <a:schemeClr val="tx1"/>
                </a:solidFill>
                <a:latin typeface="+mn-lt"/>
                <a:ea typeface="+mn-ea"/>
                <a:cs typeface="+mn-cs"/>
              </a:rPr>
              <a:t>   public String format(String format, Object… </a:t>
            </a:r>
            <a:r>
              <a:rPr lang="en-US" sz="1200" b="0" kern="1200" dirty="0" err="1" smtClean="0">
                <a:solidFill>
                  <a:schemeClr val="tx1"/>
                </a:solidFill>
                <a:latin typeface="+mn-lt"/>
                <a:ea typeface="+mn-ea"/>
                <a:cs typeface="+mn-cs"/>
              </a:rPr>
              <a:t>args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So all the same rules apply. Functions that take variable arguments can be monads, dyads, or even triads. But it would be a mistake to give them more arguments than that.</a:t>
            </a:r>
          </a:p>
          <a:p>
            <a:r>
              <a:rPr lang="en-US" sz="1200" b="0" kern="1200" dirty="0" smtClean="0">
                <a:solidFill>
                  <a:schemeClr val="tx1"/>
                </a:solidFill>
                <a:latin typeface="+mn-lt"/>
                <a:ea typeface="+mn-ea"/>
                <a:cs typeface="+mn-cs"/>
              </a:rPr>
              <a:t>   void monad(Integer… </a:t>
            </a:r>
            <a:r>
              <a:rPr lang="en-US" sz="1200" b="0" kern="1200" dirty="0" err="1" smtClean="0">
                <a:solidFill>
                  <a:schemeClr val="tx1"/>
                </a:solidFill>
                <a:latin typeface="+mn-lt"/>
                <a:ea typeface="+mn-ea"/>
                <a:cs typeface="+mn-cs"/>
              </a:rPr>
              <a:t>args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void dyad(String name, Integer… </a:t>
            </a:r>
            <a:r>
              <a:rPr lang="en-US" sz="1200" b="0" kern="1200" dirty="0" err="1" smtClean="0">
                <a:solidFill>
                  <a:schemeClr val="tx1"/>
                </a:solidFill>
                <a:latin typeface="+mn-lt"/>
                <a:ea typeface="+mn-ea"/>
                <a:cs typeface="+mn-cs"/>
              </a:rPr>
              <a:t>args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void triad(String name,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count, Integer… </a:t>
            </a:r>
            <a:r>
              <a:rPr lang="en-US" sz="1200" b="0" kern="1200" dirty="0" err="1" smtClean="0">
                <a:solidFill>
                  <a:schemeClr val="tx1"/>
                </a:solidFill>
                <a:latin typeface="+mn-lt"/>
                <a:ea typeface="+mn-ea"/>
                <a:cs typeface="+mn-cs"/>
              </a:rPr>
              <a:t>args</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Verbs and Keywords</a:t>
            </a:r>
            <a:endParaRPr lang="en-US" sz="1200" b="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Choosing good names for a function can go a long way toward explaining the intent of the function and the order and intent of the arguments. In the case of a monad, the function and argument should form a very nice verb/noun pair. For example, write(name) is very evocative. Whatever this “name” thing is, it is being “written.” An even better name might be </a:t>
            </a:r>
            <a:r>
              <a:rPr lang="en-US" sz="1200" kern="1200" dirty="0" err="1" smtClean="0">
                <a:solidFill>
                  <a:schemeClr val="tx1"/>
                </a:solidFill>
                <a:latin typeface="+mn-lt"/>
                <a:ea typeface="+mn-ea"/>
                <a:cs typeface="+mn-cs"/>
              </a:rPr>
              <a:t>writeField</a:t>
            </a:r>
            <a:r>
              <a:rPr lang="en-US" sz="1200" kern="1200" dirty="0" smtClean="0">
                <a:solidFill>
                  <a:schemeClr val="tx1"/>
                </a:solidFill>
                <a:latin typeface="+mn-lt"/>
                <a:ea typeface="+mn-ea"/>
                <a:cs typeface="+mn-cs"/>
              </a:rPr>
              <a:t>(name), which tells us that the “name” thing is a “field.”</a:t>
            </a:r>
          </a:p>
          <a:p>
            <a:r>
              <a:rPr lang="en-US" sz="1200" kern="1200" dirty="0" smtClean="0">
                <a:solidFill>
                  <a:schemeClr val="tx1"/>
                </a:solidFill>
                <a:latin typeface="+mn-lt"/>
                <a:ea typeface="+mn-ea"/>
                <a:cs typeface="+mn-cs"/>
              </a:rPr>
              <a:t>This last is an example of the </a:t>
            </a:r>
            <a:r>
              <a:rPr lang="en-US" sz="1200" i="1" kern="1200" dirty="0" smtClean="0">
                <a:solidFill>
                  <a:schemeClr val="tx1"/>
                </a:solidFill>
                <a:latin typeface="+mn-lt"/>
                <a:ea typeface="+mn-ea"/>
                <a:cs typeface="+mn-cs"/>
              </a:rPr>
              <a:t>keyword</a:t>
            </a:r>
            <a:r>
              <a:rPr lang="en-US" sz="1200" i="0" kern="1200" dirty="0" smtClean="0">
                <a:solidFill>
                  <a:schemeClr val="tx1"/>
                </a:solidFill>
                <a:latin typeface="+mn-lt"/>
                <a:ea typeface="+mn-ea"/>
                <a:cs typeface="+mn-cs"/>
              </a:rPr>
              <a:t> form of a function name. Using this form we encode the names of the arguments into the function name. For example, </a:t>
            </a:r>
            <a:r>
              <a:rPr lang="en-US" sz="1200" i="0" kern="1200" dirty="0" err="1" smtClean="0">
                <a:solidFill>
                  <a:schemeClr val="tx1"/>
                </a:solidFill>
                <a:latin typeface="+mn-lt"/>
                <a:ea typeface="+mn-ea"/>
                <a:cs typeface="+mn-cs"/>
              </a:rPr>
              <a:t>assertEquals</a:t>
            </a:r>
            <a:r>
              <a:rPr lang="en-US" sz="1200" i="0" kern="1200" dirty="0" smtClean="0">
                <a:solidFill>
                  <a:schemeClr val="tx1"/>
                </a:solidFill>
                <a:latin typeface="+mn-lt"/>
                <a:ea typeface="+mn-ea"/>
                <a:cs typeface="+mn-cs"/>
              </a:rPr>
              <a:t> might be better written as </a:t>
            </a:r>
            <a:r>
              <a:rPr lang="en-US" sz="1200" i="0" kern="1200" dirty="0" err="1" smtClean="0">
                <a:solidFill>
                  <a:schemeClr val="tx1"/>
                </a:solidFill>
                <a:latin typeface="+mn-lt"/>
                <a:ea typeface="+mn-ea"/>
                <a:cs typeface="+mn-cs"/>
              </a:rPr>
              <a:t>assertExpectedEqualsActual</a:t>
            </a:r>
            <a:r>
              <a:rPr lang="en-US" sz="1200" i="0" kern="1200" dirty="0" smtClean="0">
                <a:solidFill>
                  <a:schemeClr val="tx1"/>
                </a:solidFill>
                <a:latin typeface="+mn-lt"/>
                <a:ea typeface="+mn-ea"/>
                <a:cs typeface="+mn-cs"/>
              </a:rPr>
              <a:t>(expected, actual). This strongly mitigates the problem of having to remember the ordering of the arguments.</a:t>
            </a:r>
          </a:p>
          <a:p>
            <a:endParaRPr lang="en-US" sz="1200" i="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Have No Side Effects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Side effects are lies. Your function promises to do one thing, but it also does other </a:t>
            </a:r>
            <a:r>
              <a:rPr lang="en-US" sz="1200" b="0" i="1" kern="1200" dirty="0" smtClean="0">
                <a:solidFill>
                  <a:schemeClr val="tx1"/>
                </a:solidFill>
                <a:latin typeface="+mn-lt"/>
                <a:ea typeface="+mn-ea"/>
                <a:cs typeface="+mn-cs"/>
              </a:rPr>
              <a:t>hidden</a:t>
            </a:r>
            <a:r>
              <a:rPr lang="en-US" sz="1200" b="0" i="0" kern="1200" dirty="0" smtClean="0">
                <a:solidFill>
                  <a:schemeClr val="tx1"/>
                </a:solidFill>
                <a:latin typeface="+mn-lt"/>
                <a:ea typeface="+mn-ea"/>
                <a:cs typeface="+mn-cs"/>
              </a:rPr>
              <a:t> things. Sometimes it will make unexpected changes to the variables of its own class. Sometimes it will make them to the parameters passed into the function or to system </a:t>
            </a:r>
            <a:r>
              <a:rPr lang="en-US" sz="1200" b="0" i="0" kern="1200" dirty="0" err="1" smtClean="0">
                <a:solidFill>
                  <a:schemeClr val="tx1"/>
                </a:solidFill>
                <a:latin typeface="+mn-lt"/>
                <a:ea typeface="+mn-ea"/>
                <a:cs typeface="+mn-cs"/>
              </a:rPr>
              <a:t>globals</a:t>
            </a:r>
            <a:r>
              <a:rPr lang="en-US" sz="1200" b="0" i="0" kern="1200" dirty="0" smtClean="0">
                <a:solidFill>
                  <a:schemeClr val="tx1"/>
                </a:solidFill>
                <a:latin typeface="+mn-lt"/>
                <a:ea typeface="+mn-ea"/>
                <a:cs typeface="+mn-cs"/>
              </a:rPr>
              <a:t>. In either case they are devious and damaging mistruths that often result in strange temporal couplings and order dependencies.</a:t>
            </a:r>
          </a:p>
          <a:p>
            <a:r>
              <a:rPr lang="en-US" sz="1200" b="0" i="0" kern="1200" dirty="0" smtClean="0">
                <a:solidFill>
                  <a:schemeClr val="tx1"/>
                </a:solidFill>
                <a:latin typeface="+mn-lt"/>
                <a:ea typeface="+mn-ea"/>
                <a:cs typeface="+mn-cs"/>
              </a:rPr>
              <a:t>Consider, for example, the seemingly innocuous function in </a:t>
            </a:r>
            <a:r>
              <a:rPr lang="en-US" sz="1200" b="0" i="0" kern="1200" dirty="0" smtClean="0">
                <a:solidFill>
                  <a:schemeClr val="tx1"/>
                </a:solidFill>
                <a:latin typeface="+mn-lt"/>
                <a:ea typeface="+mn-ea"/>
                <a:cs typeface="+mn-cs"/>
                <a:hlinkClick r:id="rId3"/>
              </a:rPr>
              <a:t>Listing 3-6. This function uses a standard algorithm to match a userName to a password. It returns true if they match and false if anything goes wrong. But it also has a side effect. Can you spot it?</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side effect is the call to </a:t>
            </a:r>
            <a:r>
              <a:rPr lang="en-US" sz="1200" kern="1200" dirty="0" err="1" smtClean="0">
                <a:solidFill>
                  <a:schemeClr val="tx1"/>
                </a:solidFill>
                <a:latin typeface="+mn-lt"/>
                <a:ea typeface="+mn-ea"/>
                <a:cs typeface="+mn-cs"/>
              </a:rPr>
              <a:t>Session.initialize</a:t>
            </a:r>
            <a:r>
              <a:rPr lang="en-US" sz="1200" kern="1200" dirty="0" smtClean="0">
                <a:solidFill>
                  <a:schemeClr val="tx1"/>
                </a:solidFill>
                <a:latin typeface="+mn-lt"/>
                <a:ea typeface="+mn-ea"/>
                <a:cs typeface="+mn-cs"/>
              </a:rPr>
              <a:t>(), of course. The </a:t>
            </a:r>
            <a:r>
              <a:rPr lang="en-US" sz="1200" kern="1200" dirty="0" err="1" smtClean="0">
                <a:solidFill>
                  <a:schemeClr val="tx1"/>
                </a:solidFill>
                <a:latin typeface="+mn-lt"/>
                <a:ea typeface="+mn-ea"/>
                <a:cs typeface="+mn-cs"/>
              </a:rPr>
              <a:t>checkPassword</a:t>
            </a:r>
            <a:r>
              <a:rPr lang="en-US" sz="1200" kern="1200" dirty="0" smtClean="0">
                <a:solidFill>
                  <a:schemeClr val="tx1"/>
                </a:solidFill>
                <a:latin typeface="+mn-lt"/>
                <a:ea typeface="+mn-ea"/>
                <a:cs typeface="+mn-cs"/>
              </a:rPr>
              <a:t> function, by its name, says that it checks the password. The name does not imply that it initializes the session. So a caller who believes what the name of the function says runs the risk of erasing the existing session data when he or she decides to check the validity of the user.</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Output Arguments</a:t>
            </a:r>
          </a:p>
          <a:p>
            <a:r>
              <a:rPr lang="en-US" sz="1200" b="0" kern="1200" dirty="0" smtClean="0">
                <a:solidFill>
                  <a:schemeClr val="tx1"/>
                </a:solidFill>
                <a:latin typeface="+mn-lt"/>
                <a:ea typeface="+mn-ea"/>
                <a:cs typeface="+mn-cs"/>
              </a:rPr>
              <a:t>Arguments are most naturally interpreted as </a:t>
            </a:r>
            <a:r>
              <a:rPr lang="en-US" sz="1200" b="0" i="1" kern="1200" dirty="0" smtClean="0">
                <a:solidFill>
                  <a:schemeClr val="tx1"/>
                </a:solidFill>
                <a:latin typeface="+mn-lt"/>
                <a:ea typeface="+mn-ea"/>
                <a:cs typeface="+mn-cs"/>
              </a:rPr>
              <a:t>inputs</a:t>
            </a:r>
            <a:r>
              <a:rPr lang="en-US" sz="1200" b="0" i="0" kern="1200" dirty="0" smtClean="0">
                <a:solidFill>
                  <a:schemeClr val="tx1"/>
                </a:solidFill>
                <a:latin typeface="+mn-lt"/>
                <a:ea typeface="+mn-ea"/>
                <a:cs typeface="+mn-cs"/>
              </a:rPr>
              <a:t> to a function. If you have been programming for more than a few years, I’m sure you’ve done a double-take on an argument that was actually an </a:t>
            </a:r>
            <a:r>
              <a:rPr lang="en-US" sz="1200" b="0" i="1" kern="1200" dirty="0" smtClean="0">
                <a:solidFill>
                  <a:schemeClr val="tx1"/>
                </a:solidFill>
                <a:latin typeface="+mn-lt"/>
                <a:ea typeface="+mn-ea"/>
                <a:cs typeface="+mn-cs"/>
              </a:rPr>
              <a:t>output</a:t>
            </a:r>
            <a:r>
              <a:rPr lang="en-US" sz="1200" b="0" i="0" kern="1200" dirty="0" smtClean="0">
                <a:solidFill>
                  <a:schemeClr val="tx1"/>
                </a:solidFill>
                <a:latin typeface="+mn-lt"/>
                <a:ea typeface="+mn-ea"/>
                <a:cs typeface="+mn-cs"/>
              </a:rPr>
              <a:t> rather than an input. For example:</a:t>
            </a:r>
          </a:p>
          <a:p>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appendFooter</a:t>
            </a:r>
            <a:r>
              <a:rPr lang="en-US" sz="1200" b="0" i="0" kern="1200" dirty="0" smtClean="0">
                <a:solidFill>
                  <a:schemeClr val="tx1"/>
                </a:solidFill>
                <a:latin typeface="+mn-lt"/>
                <a:ea typeface="+mn-ea"/>
                <a:cs typeface="+mn-cs"/>
              </a:rPr>
              <a:t>(s);</a:t>
            </a:r>
          </a:p>
          <a:p>
            <a:r>
              <a:rPr lang="en-US" sz="1200" b="0" i="0" kern="1200" dirty="0" smtClean="0">
                <a:solidFill>
                  <a:schemeClr val="tx1"/>
                </a:solidFill>
                <a:latin typeface="+mn-lt"/>
                <a:ea typeface="+mn-ea"/>
                <a:cs typeface="+mn-cs"/>
              </a:rPr>
              <a:t>Does this function append s as the footer to something? Or does it append some footer to s? Is s an input or an output? It doesn’t take long to look at the function signature and see:</a:t>
            </a:r>
          </a:p>
          <a:p>
            <a:r>
              <a:rPr lang="en-US" sz="1200" b="0" i="0" kern="1200" dirty="0" smtClean="0">
                <a:solidFill>
                  <a:schemeClr val="tx1"/>
                </a:solidFill>
                <a:latin typeface="+mn-lt"/>
                <a:ea typeface="+mn-ea"/>
                <a:cs typeface="+mn-cs"/>
              </a:rPr>
              <a:t>   public void </a:t>
            </a:r>
            <a:r>
              <a:rPr lang="en-US" sz="1200" b="0" i="0" kern="1200" dirty="0" err="1" smtClean="0">
                <a:solidFill>
                  <a:schemeClr val="tx1"/>
                </a:solidFill>
                <a:latin typeface="+mn-lt"/>
                <a:ea typeface="+mn-ea"/>
                <a:cs typeface="+mn-cs"/>
              </a:rPr>
              <a:t>appendFooter</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StringBuffer</a:t>
            </a:r>
            <a:r>
              <a:rPr lang="en-US" sz="1200" b="0" i="0" kern="1200" dirty="0" smtClean="0">
                <a:solidFill>
                  <a:schemeClr val="tx1"/>
                </a:solidFill>
                <a:latin typeface="+mn-lt"/>
                <a:ea typeface="+mn-ea"/>
                <a:cs typeface="+mn-cs"/>
              </a:rPr>
              <a:t> report)</a:t>
            </a:r>
          </a:p>
          <a:p>
            <a:r>
              <a:rPr lang="en-US" sz="1200" b="0" i="0" kern="1200" dirty="0" smtClean="0">
                <a:solidFill>
                  <a:schemeClr val="tx1"/>
                </a:solidFill>
                <a:latin typeface="+mn-lt"/>
                <a:ea typeface="+mn-ea"/>
                <a:cs typeface="+mn-cs"/>
              </a:rPr>
              <a:t>This clarifies the issue, but only at the expense of checking the declaration of the function. Anything that forces you to check the function signature is equivalent to a double-take. It’s a cognitive break and should be avoided.</a:t>
            </a:r>
          </a:p>
          <a:p>
            <a:r>
              <a:rPr lang="en-US" sz="1200" b="0" i="0" kern="1200" dirty="0" smtClean="0">
                <a:solidFill>
                  <a:schemeClr val="tx1"/>
                </a:solidFill>
                <a:latin typeface="+mn-lt"/>
                <a:ea typeface="+mn-ea"/>
                <a:cs typeface="+mn-cs"/>
              </a:rPr>
              <a:t>In the days before object oriented programming it was sometimes necessary to have output arguments. However, much of the need for output arguments disappears in OO languages because this is </a:t>
            </a:r>
            <a:r>
              <a:rPr lang="en-US" sz="1200" b="0" i="1" kern="1200" dirty="0" smtClean="0">
                <a:solidFill>
                  <a:schemeClr val="tx1"/>
                </a:solidFill>
                <a:latin typeface="+mn-lt"/>
                <a:ea typeface="+mn-ea"/>
                <a:cs typeface="+mn-cs"/>
              </a:rPr>
              <a:t>intended</a:t>
            </a:r>
            <a:r>
              <a:rPr lang="en-US" sz="1200" b="0" i="0" kern="1200" dirty="0" smtClean="0">
                <a:solidFill>
                  <a:schemeClr val="tx1"/>
                </a:solidFill>
                <a:latin typeface="+mn-lt"/>
                <a:ea typeface="+mn-ea"/>
                <a:cs typeface="+mn-cs"/>
              </a:rPr>
              <a:t> to act as an output argument. In other words, it would be better for </a:t>
            </a:r>
            <a:r>
              <a:rPr lang="en-US" sz="1200" b="0" i="0" kern="1200" dirty="0" err="1" smtClean="0">
                <a:solidFill>
                  <a:schemeClr val="tx1"/>
                </a:solidFill>
                <a:latin typeface="+mn-lt"/>
                <a:ea typeface="+mn-ea"/>
                <a:cs typeface="+mn-cs"/>
              </a:rPr>
              <a:t>appendFooter</a:t>
            </a:r>
            <a:r>
              <a:rPr lang="en-US" sz="1200" b="0" i="0" kern="1200" dirty="0" smtClean="0">
                <a:solidFill>
                  <a:schemeClr val="tx1"/>
                </a:solidFill>
                <a:latin typeface="+mn-lt"/>
                <a:ea typeface="+mn-ea"/>
                <a:cs typeface="+mn-cs"/>
              </a:rPr>
              <a:t> to be invoked as</a:t>
            </a:r>
          </a:p>
          <a:p>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report.appendFooter</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In general output arguments should be avoided. If your function must change the state of something, have it change the state of its owning object.</a:t>
            </a:r>
          </a:p>
          <a:p>
            <a:endParaRPr lang="en-US" sz="1200" b="0" i="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Command Query Separation</a:t>
            </a:r>
          </a:p>
          <a:p>
            <a:r>
              <a:rPr lang="en-US" sz="1200" b="1" kern="1200" dirty="0" smtClean="0">
                <a:solidFill>
                  <a:schemeClr val="tx1"/>
                </a:solidFill>
                <a:latin typeface="+mn-lt"/>
                <a:ea typeface="+mn-ea"/>
                <a:cs typeface="+mn-cs"/>
              </a:rPr>
              <a:t>Wrong:</a:t>
            </a:r>
          </a:p>
          <a:p>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boolean</a:t>
            </a:r>
            <a:r>
              <a:rPr lang="en-US" sz="1200" kern="1200" dirty="0" smtClean="0">
                <a:solidFill>
                  <a:schemeClr val="tx1"/>
                </a:solidFill>
                <a:latin typeface="+mn-lt"/>
                <a:ea typeface="+mn-ea"/>
                <a:cs typeface="+mn-cs"/>
              </a:rPr>
              <a:t> set(String attribute, String value);</a:t>
            </a:r>
          </a:p>
          <a:p>
            <a:r>
              <a:rPr lang="en-US" sz="1200" kern="1200" dirty="0" smtClean="0">
                <a:solidFill>
                  <a:schemeClr val="tx1"/>
                </a:solidFill>
                <a:latin typeface="+mn-lt"/>
                <a:ea typeface="+mn-ea"/>
                <a:cs typeface="+mn-cs"/>
              </a:rPr>
              <a:t> if (set(”username”, ”</a:t>
            </a:r>
            <a:r>
              <a:rPr lang="en-US" sz="1200" kern="1200" dirty="0" err="1" smtClean="0">
                <a:solidFill>
                  <a:schemeClr val="tx1"/>
                </a:solidFill>
                <a:latin typeface="+mn-lt"/>
                <a:ea typeface="+mn-ea"/>
                <a:cs typeface="+mn-cs"/>
              </a:rPr>
              <a:t>unclebob</a:t>
            </a:r>
            <a:r>
              <a:rPr lang="en-US" sz="120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Correct:</a:t>
            </a: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attributeExists</a:t>
            </a:r>
            <a:r>
              <a:rPr lang="en-US" sz="1200" kern="1200" dirty="0" smtClean="0">
                <a:solidFill>
                  <a:schemeClr val="tx1"/>
                </a:solidFill>
                <a:latin typeface="+mn-lt"/>
                <a:ea typeface="+mn-ea"/>
                <a:cs typeface="+mn-cs"/>
              </a:rPr>
              <a:t>(”username”)) {</a:t>
            </a:r>
          </a:p>
          <a:p>
            <a:endParaRPr lang="en-US" dirty="0"/>
          </a:p>
        </p:txBody>
      </p:sp>
      <p:sp>
        <p:nvSpPr>
          <p:cNvPr id="4" name="Slide Number Placeholder 3"/>
          <p:cNvSpPr>
            <a:spLocks noGrp="1"/>
          </p:cNvSpPr>
          <p:nvPr>
            <p:ph type="sldNum" sz="quarter" idx="10"/>
          </p:nvPr>
        </p:nvSpPr>
        <p:spPr/>
        <p:txBody>
          <a:bodyPr/>
          <a:lstStyle/>
          <a:p>
            <a:fld id="{6CF6C0EB-B07B-7F43-BA92-55D99153CA7E}" type="slidenum">
              <a:rPr lang="en-US" smtClean="0"/>
              <a:pPr/>
              <a:t>23</a:t>
            </a:fld>
            <a:endParaRPr lang="en-US"/>
          </a:p>
        </p:txBody>
      </p:sp>
    </p:spTree>
    <p:extLst>
      <p:ext uri="{BB962C8B-B14F-4D97-AF65-F5344CB8AC3E}">
        <p14:creationId xmlns:p14="http://schemas.microsoft.com/office/powerpoint/2010/main" xmlns="" val="39142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latin typeface="+mn-lt"/>
                <a:ea typeface="+mn-ea"/>
                <a:cs typeface="+mn-cs"/>
              </a:rPr>
              <a:t>TO </a:t>
            </a:r>
            <a:r>
              <a:rPr lang="en-US" sz="1200" i="1" kern="1200" dirty="0" err="1" smtClean="0">
                <a:solidFill>
                  <a:schemeClr val="tx1"/>
                </a:solidFill>
                <a:latin typeface="+mn-lt"/>
                <a:ea typeface="+mn-ea"/>
                <a:cs typeface="+mn-cs"/>
              </a:rPr>
              <a:t>RenderPageWithSetupsAndTeardowns</a:t>
            </a:r>
            <a:r>
              <a:rPr lang="en-US" sz="1200" i="1" kern="1200" dirty="0" smtClean="0">
                <a:solidFill>
                  <a:schemeClr val="tx1"/>
                </a:solidFill>
                <a:latin typeface="+mn-lt"/>
                <a:ea typeface="+mn-ea"/>
                <a:cs typeface="+mn-cs"/>
              </a:rPr>
              <a:t>, we check to see whether the page is a test page and if so, we include the setups and teardowns. In either case we render the page in HTML.</a:t>
            </a:r>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If a function does only those steps that are one level below the stated name of the function, then the function is doing one thing. After all, the reason we write functions is to decompose a larger concept (in other words, the name of the function) into a set of steps at the next level of abstraction.</a:t>
            </a:r>
          </a:p>
          <a:p>
            <a:endParaRPr lang="en-US" sz="120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CF6C0EB-B07B-7F43-BA92-55D99153CA7E}" type="slidenum">
              <a:rPr lang="en-US" smtClean="0"/>
              <a:pPr/>
              <a:t>24</a:t>
            </a:fld>
            <a:endParaRPr lang="en-US"/>
          </a:p>
        </p:txBody>
      </p:sp>
    </p:spTree>
    <p:extLst>
      <p:ext uri="{BB962C8B-B14F-4D97-AF65-F5344CB8AC3E}">
        <p14:creationId xmlns:p14="http://schemas.microsoft.com/office/powerpoint/2010/main" xmlns="" val="1950199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The Three Laws of TDD</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By now everyone knows that TDD asks us to write unit tests first, before we write production code. But that rule is just the tip of the iceberg. Consider the following three laws:</a:t>
            </a:r>
            <a:r>
              <a:rPr lang="en-US" sz="1200" b="0" kern="1200" baseline="30000" dirty="0" smtClean="0">
                <a:solidFill>
                  <a:schemeClr val="tx1"/>
                </a:solidFill>
                <a:latin typeface="+mn-lt"/>
                <a:ea typeface="+mn-ea"/>
                <a:cs typeface="+mn-cs"/>
              </a:rPr>
              <a:t>1</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t>
            </a:r>
            <a:r>
              <a:rPr lang="en-US" sz="1200" b="0" i="1" kern="1200" baseline="0" dirty="0" smtClean="0">
                <a:solidFill>
                  <a:schemeClr val="tx1"/>
                </a:solidFill>
                <a:latin typeface="+mn-lt"/>
                <a:ea typeface="+mn-ea"/>
                <a:cs typeface="+mn-cs"/>
              </a:rPr>
              <a:t>Professionalism and Test-Driven Development</a:t>
            </a:r>
            <a:r>
              <a:rPr lang="en-US" sz="1200" b="0" i="0" kern="1200" baseline="0" dirty="0" smtClean="0">
                <a:solidFill>
                  <a:schemeClr val="tx1"/>
                </a:solidFill>
                <a:latin typeface="+mn-lt"/>
                <a:ea typeface="+mn-ea"/>
                <a:cs typeface="+mn-cs"/>
              </a:rPr>
              <a:t>, Robert C. Martin, Object Mentor, IEEE Software, May/June 2007 (Vol. 24, No. 3) pp. </a:t>
            </a:r>
            <a:r>
              <a:rPr lang="en-US" sz="1200" b="0" i="0" kern="1200" baseline="0" dirty="0" smtClean="0">
                <a:solidFill>
                  <a:schemeClr val="tx1"/>
                </a:solidFill>
                <a:latin typeface="+mn-lt"/>
                <a:ea typeface="+mn-ea"/>
                <a:cs typeface="+mn-cs"/>
                <a:hlinkClick r:id="rId3"/>
              </a:rPr>
              <a:t>32–36</a:t>
            </a:r>
          </a:p>
          <a:p>
            <a:r>
              <a:rPr lang="en-US" sz="1200" b="0" i="0" kern="1200" baseline="0" dirty="0" smtClean="0">
                <a:solidFill>
                  <a:schemeClr val="tx1"/>
                </a:solidFill>
                <a:latin typeface="+mn-lt"/>
                <a:ea typeface="+mn-ea"/>
                <a:cs typeface="+mn-cs"/>
                <a:hlinkClick r:id="rId4"/>
              </a:rPr>
              <a:t>http://doi.ieeecomputersociety.org/10.1109/MS.2007.85</a:t>
            </a:r>
          </a:p>
          <a:p>
            <a:r>
              <a:rPr lang="en-US" sz="1200" b="1" i="0" kern="1200" baseline="0" dirty="0" smtClean="0">
                <a:solidFill>
                  <a:schemeClr val="tx1"/>
                </a:solidFill>
                <a:latin typeface="+mn-lt"/>
                <a:ea typeface="+mn-ea"/>
                <a:cs typeface="+mn-cs"/>
              </a:rPr>
              <a:t>First Law</a:t>
            </a:r>
            <a:r>
              <a:rPr lang="en-US" sz="1200" b="0" i="0" kern="1200" baseline="0" dirty="0" smtClean="0">
                <a:solidFill>
                  <a:schemeClr val="tx1"/>
                </a:solidFill>
                <a:latin typeface="+mn-lt"/>
                <a:ea typeface="+mn-ea"/>
                <a:cs typeface="+mn-cs"/>
              </a:rPr>
              <a:t> You may not write production code until you have written a failing unit test.</a:t>
            </a:r>
          </a:p>
          <a:p>
            <a:r>
              <a:rPr lang="en-US" sz="1200" b="1" i="0" kern="1200" baseline="0" dirty="0" smtClean="0">
                <a:solidFill>
                  <a:schemeClr val="tx1"/>
                </a:solidFill>
                <a:latin typeface="+mn-lt"/>
                <a:ea typeface="+mn-ea"/>
                <a:cs typeface="+mn-cs"/>
              </a:rPr>
              <a:t>Second Law</a:t>
            </a:r>
            <a:r>
              <a:rPr lang="en-US" sz="1200" b="0" i="0" kern="1200" baseline="0" dirty="0" smtClean="0">
                <a:solidFill>
                  <a:schemeClr val="tx1"/>
                </a:solidFill>
                <a:latin typeface="+mn-lt"/>
                <a:ea typeface="+mn-ea"/>
                <a:cs typeface="+mn-cs"/>
              </a:rPr>
              <a:t> You may not write more of a unit test than is sufficient to fail, and not compiling is failing.</a:t>
            </a:r>
          </a:p>
          <a:p>
            <a:r>
              <a:rPr lang="en-US" sz="1200" b="1" i="0" kern="1200" baseline="0" dirty="0" smtClean="0">
                <a:solidFill>
                  <a:schemeClr val="tx1"/>
                </a:solidFill>
                <a:latin typeface="+mn-lt"/>
                <a:ea typeface="+mn-ea"/>
                <a:cs typeface="+mn-cs"/>
              </a:rPr>
              <a:t>Third Law</a:t>
            </a:r>
            <a:r>
              <a:rPr lang="en-US" sz="1200" b="0" i="0" kern="1200" baseline="0" dirty="0" smtClean="0">
                <a:solidFill>
                  <a:schemeClr val="tx1"/>
                </a:solidFill>
                <a:latin typeface="+mn-lt"/>
                <a:ea typeface="+mn-ea"/>
                <a:cs typeface="+mn-cs"/>
              </a:rPr>
              <a:t> You may not write more production code than is sufficient to pass the currently failing test.</a:t>
            </a:r>
          </a:p>
          <a:p>
            <a:endParaRPr lang="en-US" sz="1200" b="0" i="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CF6C0EB-B07B-7F43-BA92-55D99153CA7E}" type="slidenum">
              <a:rPr lang="en-US" smtClean="0"/>
              <a:pPr/>
              <a:t>27</a:t>
            </a:fld>
            <a:endParaRPr lang="en-US"/>
          </a:p>
        </p:txBody>
      </p:sp>
    </p:spTree>
    <p:extLst>
      <p:ext uri="{BB962C8B-B14F-4D97-AF65-F5344CB8AC3E}">
        <p14:creationId xmlns:p14="http://schemas.microsoft.com/office/powerpoint/2010/main" xmlns="" val="963035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Data Abstraction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Hiding implementation is not just a matter of putting a layer of functions between the variables. Hiding implementation is about abstractions! A class does not simply push its variables out through getters and setters. Rather it exposes abstract interfaces that allow its users to manipulate the </a:t>
            </a:r>
            <a:r>
              <a:rPr lang="en-US" sz="1200" i="1" kern="1200" dirty="0" smtClean="0">
                <a:solidFill>
                  <a:schemeClr val="tx1"/>
                </a:solidFill>
                <a:latin typeface="+mn-lt"/>
                <a:ea typeface="+mn-ea"/>
                <a:cs typeface="+mn-cs"/>
              </a:rPr>
              <a:t>essence</a:t>
            </a:r>
            <a:r>
              <a:rPr lang="en-US" sz="1200" i="0" kern="1200" dirty="0" smtClean="0">
                <a:solidFill>
                  <a:schemeClr val="tx1"/>
                </a:solidFill>
                <a:latin typeface="+mn-lt"/>
                <a:ea typeface="+mn-ea"/>
                <a:cs typeface="+mn-cs"/>
              </a:rPr>
              <a:t> of the data, without having to know its implementation.</a:t>
            </a:r>
          </a:p>
          <a:p>
            <a:endParaRPr lang="en-US" sz="1200" i="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function Point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x;</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y;</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function Point {</a:t>
            </a:r>
          </a:p>
          <a:p>
            <a:r>
              <a:rPr lang="nb-NO" sz="1200" kern="1200" dirty="0" smtClean="0">
                <a:solidFill>
                  <a:schemeClr val="tx1"/>
                </a:solidFill>
                <a:latin typeface="+mn-lt"/>
                <a:ea typeface="+mn-ea"/>
                <a:cs typeface="+mn-cs"/>
              </a:rPr>
              <a:t>     </a:t>
            </a:r>
            <a:r>
              <a:rPr lang="nb-NO" sz="1200" kern="1200" dirty="0" err="1" smtClean="0">
                <a:solidFill>
                  <a:schemeClr val="tx1"/>
                </a:solidFill>
                <a:latin typeface="+mn-lt"/>
                <a:ea typeface="+mn-ea"/>
                <a:cs typeface="+mn-cs"/>
              </a:rPr>
              <a:t>function</a:t>
            </a:r>
            <a:r>
              <a:rPr lang="nb-NO" sz="1200" kern="1200" dirty="0" smtClean="0">
                <a:solidFill>
                  <a:schemeClr val="tx1"/>
                </a:solidFill>
                <a:latin typeface="+mn-lt"/>
                <a:ea typeface="+mn-ea"/>
                <a:cs typeface="+mn-cs"/>
              </a:rPr>
              <a:t> </a:t>
            </a:r>
            <a:r>
              <a:rPr lang="nb-NO" sz="1200" kern="1200" dirty="0" err="1" smtClean="0">
                <a:solidFill>
                  <a:schemeClr val="tx1"/>
                </a:solidFill>
                <a:latin typeface="+mn-lt"/>
                <a:ea typeface="+mn-ea"/>
                <a:cs typeface="+mn-cs"/>
              </a:rPr>
              <a:t>getX</a:t>
            </a:r>
            <a:r>
              <a:rPr lang="nb-NO" sz="1200" kern="1200" dirty="0" smtClean="0">
                <a:solidFill>
                  <a:schemeClr val="tx1"/>
                </a:solidFill>
                <a:latin typeface="+mn-lt"/>
                <a:ea typeface="+mn-ea"/>
                <a:cs typeface="+mn-cs"/>
              </a:rPr>
              <a:t>();</a:t>
            </a:r>
          </a:p>
          <a:p>
            <a:r>
              <a:rPr lang="nb-NO" sz="1200" kern="1200" dirty="0" smtClean="0">
                <a:solidFill>
                  <a:schemeClr val="tx1"/>
                </a:solidFill>
                <a:latin typeface="+mn-lt"/>
                <a:ea typeface="+mn-ea"/>
                <a:cs typeface="+mn-cs"/>
              </a:rPr>
              <a:t>     </a:t>
            </a:r>
            <a:r>
              <a:rPr lang="nb-NO" sz="1200" kern="1200" dirty="0" err="1" smtClean="0">
                <a:solidFill>
                  <a:schemeClr val="tx1"/>
                </a:solidFill>
                <a:latin typeface="+mn-lt"/>
                <a:ea typeface="+mn-ea"/>
                <a:cs typeface="+mn-cs"/>
              </a:rPr>
              <a:t>function</a:t>
            </a:r>
            <a:r>
              <a:rPr lang="nb-NO" sz="1200" kern="1200" dirty="0" smtClean="0">
                <a:solidFill>
                  <a:schemeClr val="tx1"/>
                </a:solidFill>
                <a:latin typeface="+mn-lt"/>
                <a:ea typeface="+mn-ea"/>
                <a:cs typeface="+mn-cs"/>
              </a:rPr>
              <a:t> </a:t>
            </a:r>
            <a:r>
              <a:rPr lang="nb-NO" sz="1200" kern="1200" dirty="0" err="1" smtClean="0">
                <a:solidFill>
                  <a:schemeClr val="tx1"/>
                </a:solidFill>
                <a:latin typeface="+mn-lt"/>
                <a:ea typeface="+mn-ea"/>
                <a:cs typeface="+mn-cs"/>
              </a:rPr>
              <a:t>getY</a:t>
            </a:r>
            <a:r>
              <a:rPr lang="nb-NO" sz="1200" kern="1200" dirty="0" smtClean="0">
                <a:solidFill>
                  <a:schemeClr val="tx1"/>
                </a:solidFill>
                <a:latin typeface="+mn-lt"/>
                <a:ea typeface="+mn-ea"/>
                <a:cs typeface="+mn-cs"/>
              </a:rPr>
              <a:t>();</a:t>
            </a:r>
          </a:p>
          <a:p>
            <a:r>
              <a:rPr lang="nb-NO" sz="1200" kern="1200" dirty="0" smtClean="0">
                <a:solidFill>
                  <a:schemeClr val="tx1"/>
                </a:solidFill>
                <a:latin typeface="+mn-lt"/>
                <a:ea typeface="+mn-ea"/>
                <a:cs typeface="+mn-cs"/>
              </a:rPr>
              <a:t>     </a:t>
            </a:r>
            <a:r>
              <a:rPr lang="nb-NO" sz="1200" kern="1200" dirty="0" err="1" smtClean="0">
                <a:solidFill>
                  <a:schemeClr val="tx1"/>
                </a:solidFill>
                <a:latin typeface="+mn-lt"/>
                <a:ea typeface="+mn-ea"/>
                <a:cs typeface="+mn-cs"/>
              </a:rPr>
              <a:t>function</a:t>
            </a:r>
            <a:r>
              <a:rPr lang="nb-NO" sz="1200" kern="1200" dirty="0" smtClean="0">
                <a:solidFill>
                  <a:schemeClr val="tx1"/>
                </a:solidFill>
                <a:latin typeface="+mn-lt"/>
                <a:ea typeface="+mn-ea"/>
                <a:cs typeface="+mn-cs"/>
              </a:rPr>
              <a:t> </a:t>
            </a:r>
            <a:r>
              <a:rPr lang="nb-NO" sz="1200" kern="1200" dirty="0" err="1" smtClean="0">
                <a:solidFill>
                  <a:schemeClr val="tx1"/>
                </a:solidFill>
                <a:latin typeface="+mn-lt"/>
                <a:ea typeface="+mn-ea"/>
                <a:cs typeface="+mn-cs"/>
              </a:rPr>
              <a:t>setCartesian</a:t>
            </a:r>
            <a:r>
              <a:rPr lang="nb-NO" sz="1200" kern="1200" dirty="0" smtClean="0">
                <a:solidFill>
                  <a:schemeClr val="tx1"/>
                </a:solidFill>
                <a:latin typeface="+mn-lt"/>
                <a:ea typeface="+mn-ea"/>
                <a:cs typeface="+mn-cs"/>
              </a:rPr>
              <a:t>(x, y);</a:t>
            </a:r>
          </a:p>
          <a:p>
            <a:r>
              <a:rPr lang="nb-NO"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is a reason that we keep our variables private. We don’t want anyone else to depend on them. We want to keep the freedom to change their type or implementation on a whim or an impulse. Why, then, do so many programmers automatically add getters and setters to their objects, exposing their private variables as if they were public?</a:t>
            </a:r>
            <a:endParaRPr lang="en-US" dirty="0" smtClean="0"/>
          </a:p>
          <a:p>
            <a:endParaRPr lang="en-US" dirty="0" smtClean="0"/>
          </a:p>
          <a:p>
            <a:r>
              <a:rPr lang="en-US" sz="1200" b="1" kern="1200" dirty="0" smtClean="0">
                <a:solidFill>
                  <a:schemeClr val="tx1"/>
                </a:solidFill>
                <a:latin typeface="+mn-lt"/>
                <a:ea typeface="+mn-ea"/>
                <a:cs typeface="+mn-cs"/>
              </a:rPr>
              <a:t>Data/Object Anti-Symmetry</a:t>
            </a:r>
            <a:endParaRPr lang="en-US" dirty="0" smtClean="0"/>
          </a:p>
          <a:p>
            <a:r>
              <a:rPr lang="en-US" sz="1200" kern="1200" dirty="0" smtClean="0">
                <a:solidFill>
                  <a:schemeClr val="tx1"/>
                </a:solidFill>
                <a:latin typeface="+mn-lt"/>
                <a:ea typeface="+mn-ea"/>
                <a:cs typeface="+mn-cs"/>
              </a:rPr>
              <a:t>Objects hide their data behind abstractions and expose functions that operate on that data. Data structure expose their data and have no meaningful functions.</a:t>
            </a:r>
            <a:endParaRPr lang="en-US" dirty="0"/>
          </a:p>
        </p:txBody>
      </p:sp>
      <p:sp>
        <p:nvSpPr>
          <p:cNvPr id="4" name="Slide Number Placeholder 3"/>
          <p:cNvSpPr>
            <a:spLocks noGrp="1"/>
          </p:cNvSpPr>
          <p:nvPr>
            <p:ph type="sldNum" sz="quarter" idx="10"/>
          </p:nvPr>
        </p:nvSpPr>
        <p:spPr/>
        <p:txBody>
          <a:bodyPr/>
          <a:lstStyle/>
          <a:p>
            <a:fld id="{6CF6C0EB-B07B-7F43-BA92-55D99153CA7E}" type="slidenum">
              <a:rPr lang="en-US" smtClean="0"/>
              <a:pPr/>
              <a:t>28</a:t>
            </a:fld>
            <a:endParaRPr lang="en-US"/>
          </a:p>
        </p:txBody>
      </p:sp>
    </p:spTree>
    <p:extLst>
      <p:ext uri="{BB962C8B-B14F-4D97-AF65-F5344CB8AC3E}">
        <p14:creationId xmlns:p14="http://schemas.microsoft.com/office/powerpoint/2010/main" xmlns="" val="1351217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sz="1200" b="1" kern="1200" dirty="0" smtClean="0">
                <a:solidFill>
                  <a:schemeClr val="tx1"/>
                </a:solidFill>
                <a:latin typeface="+mn-lt"/>
                <a:ea typeface="+mn-ea"/>
                <a:cs typeface="+mn-cs"/>
              </a:rPr>
              <a:t>Exploring and Learning Boundaries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Third-party code helps us get more functionality delivered in less time. Where do we start when we want to utilize some third-party package? It’s not our job to test the third-party code, but it may be in our best interest to write tests for the third-party code we use.</a:t>
            </a:r>
          </a:p>
          <a:p>
            <a:r>
              <a:rPr lang="en-US" sz="1200" b="0" kern="1200" dirty="0" smtClean="0">
                <a:solidFill>
                  <a:schemeClr val="tx1"/>
                </a:solidFill>
                <a:latin typeface="+mn-lt"/>
                <a:ea typeface="+mn-ea"/>
                <a:cs typeface="+mn-cs"/>
              </a:rPr>
              <a:t>Suppose it is not clear how to use our third-party library. We might spend a day or two (or more) reading the documentation and deciding how we are going to use it. Then we might write our code to use the third-party code and see whether it does what we think. We would not be surprised to find ourselves bogged down in long debugging sessions trying to figure out whether the bugs we are experiencing are in our code or theirs.</a:t>
            </a:r>
          </a:p>
          <a:p>
            <a:r>
              <a:rPr lang="en-US" sz="1200" b="0" kern="1200" dirty="0" smtClean="0">
                <a:solidFill>
                  <a:schemeClr val="tx1"/>
                </a:solidFill>
                <a:latin typeface="+mn-lt"/>
                <a:ea typeface="+mn-ea"/>
                <a:cs typeface="+mn-cs"/>
              </a:rPr>
              <a:t>Learning the third-party code is hard. Integrating the third-party code is hard too. Doing both at the same time is doubly hard. What if we took a different approach? Instead of experimenting and trying out the new stuff in our production code, we could write some tests to explore our understanding of the third-party code. Jim Newkirk calls such tests </a:t>
            </a:r>
            <a:r>
              <a:rPr lang="en-US" sz="1200" b="0" i="1" kern="1200" dirty="0" smtClean="0">
                <a:solidFill>
                  <a:schemeClr val="tx1"/>
                </a:solidFill>
                <a:latin typeface="+mn-lt"/>
                <a:ea typeface="+mn-ea"/>
                <a:cs typeface="+mn-cs"/>
              </a:rPr>
              <a:t>learning tests.</a:t>
            </a:r>
            <a:r>
              <a:rPr lang="en-US" sz="1200" b="0" i="0" kern="1200" baseline="30000" dirty="0" smtClean="0">
                <a:solidFill>
                  <a:schemeClr val="tx1"/>
                </a:solidFill>
                <a:latin typeface="+mn-lt"/>
                <a:ea typeface="+mn-ea"/>
                <a:cs typeface="+mn-cs"/>
              </a:rPr>
              <a:t>1</a:t>
            </a:r>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1. [</a:t>
            </a:r>
            <a:r>
              <a:rPr lang="en-US" sz="1200" b="0" i="0" kern="1200" baseline="0" dirty="0" smtClean="0">
                <a:solidFill>
                  <a:schemeClr val="tx1"/>
                </a:solidFill>
                <a:latin typeface="+mn-lt"/>
                <a:ea typeface="+mn-ea"/>
                <a:cs typeface="+mn-cs"/>
                <a:hlinkClick r:id="rId3"/>
              </a:rPr>
              <a:t>BeckTDD], pp. </a:t>
            </a:r>
            <a:r>
              <a:rPr lang="en-US" sz="1200" b="0" i="0" kern="1200" baseline="0" dirty="0" smtClean="0">
                <a:solidFill>
                  <a:schemeClr val="tx1"/>
                </a:solidFill>
                <a:latin typeface="+mn-lt"/>
                <a:ea typeface="+mn-ea"/>
                <a:cs typeface="+mn-cs"/>
                <a:hlinkClick r:id="rId4"/>
              </a:rPr>
              <a:t>136–137.</a:t>
            </a:r>
          </a:p>
          <a:p>
            <a:r>
              <a:rPr lang="en-US" sz="1200" b="0" i="0" kern="1200" baseline="0" dirty="0" smtClean="0">
                <a:solidFill>
                  <a:schemeClr val="tx1"/>
                </a:solidFill>
                <a:latin typeface="+mn-lt"/>
                <a:ea typeface="+mn-ea"/>
                <a:cs typeface="+mn-cs"/>
              </a:rPr>
              <a:t>In learning tests we call the third-party API, as we expect to use it in our application. We’re essentially doing controlled experiments that check our understanding of that API. The tests focus on what we want out of the API.</a:t>
            </a:r>
            <a:endParaRPr lang="en-US" dirty="0"/>
          </a:p>
        </p:txBody>
      </p:sp>
      <p:sp>
        <p:nvSpPr>
          <p:cNvPr id="4" name="Slide Number Placeholder 3"/>
          <p:cNvSpPr>
            <a:spLocks noGrp="1"/>
          </p:cNvSpPr>
          <p:nvPr>
            <p:ph type="sldNum" sz="quarter" idx="10"/>
          </p:nvPr>
        </p:nvSpPr>
        <p:spPr/>
        <p:txBody>
          <a:bodyPr/>
          <a:lstStyle/>
          <a:p>
            <a:fld id="{6CF6C0EB-B07B-7F43-BA92-55D99153CA7E}" type="slidenum">
              <a:rPr lang="en-US" smtClean="0"/>
              <a:pPr/>
              <a:t>29</a:t>
            </a:fld>
            <a:endParaRPr lang="en-US"/>
          </a:p>
        </p:txBody>
      </p:sp>
    </p:spTree>
    <p:extLst>
      <p:ext uri="{BB962C8B-B14F-4D97-AF65-F5344CB8AC3E}">
        <p14:creationId xmlns:p14="http://schemas.microsoft.com/office/powerpoint/2010/main" xmlns="" val="2089307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Using Third-Party Code</a:t>
            </a:r>
            <a:endParaRPr lang="en-US" sz="1200" b="0" kern="1200" dirty="0" smtClean="0">
              <a:solidFill>
                <a:schemeClr val="tx1"/>
              </a:solidFill>
              <a:latin typeface="+mn-lt"/>
              <a:ea typeface="+mn-ea"/>
              <a:cs typeface="+mn-cs"/>
            </a:endParaRPr>
          </a:p>
          <a:p>
            <a:endParaRPr lang="en-US" dirty="0" smtClean="0"/>
          </a:p>
          <a:p>
            <a:r>
              <a:rPr lang="en-US" sz="1200" kern="1200" dirty="0" smtClean="0">
                <a:solidFill>
                  <a:schemeClr val="tx1"/>
                </a:solidFill>
                <a:latin typeface="+mn-lt"/>
                <a:ea typeface="+mn-ea"/>
                <a:cs typeface="+mn-cs"/>
              </a:rPr>
              <a:t>public class Sensors {</a:t>
            </a:r>
          </a:p>
          <a:p>
            <a:r>
              <a:rPr lang="en-US" sz="1200" kern="1200" dirty="0" smtClean="0">
                <a:solidFill>
                  <a:schemeClr val="tx1"/>
                </a:solidFill>
                <a:latin typeface="+mn-lt"/>
                <a:ea typeface="+mn-ea"/>
                <a:cs typeface="+mn-cs"/>
              </a:rPr>
              <a:t>     private Map sensors = new </a:t>
            </a:r>
            <a:r>
              <a:rPr lang="en-US" sz="1200" kern="1200" dirty="0" err="1" smtClean="0">
                <a:solidFill>
                  <a:schemeClr val="tx1"/>
                </a:solidFill>
                <a:latin typeface="+mn-lt"/>
                <a:ea typeface="+mn-ea"/>
                <a:cs typeface="+mn-cs"/>
              </a:rPr>
              <a:t>HashMap</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public Sensor </a:t>
            </a:r>
            <a:r>
              <a:rPr lang="en-US" sz="1200" kern="1200" dirty="0" err="1" smtClean="0">
                <a:solidFill>
                  <a:schemeClr val="tx1"/>
                </a:solidFill>
                <a:latin typeface="+mn-lt"/>
                <a:ea typeface="+mn-ea"/>
                <a:cs typeface="+mn-cs"/>
              </a:rPr>
              <a:t>getById</a:t>
            </a:r>
            <a:r>
              <a:rPr lang="en-US" sz="1200" kern="1200" dirty="0" smtClean="0">
                <a:solidFill>
                  <a:schemeClr val="tx1"/>
                </a:solidFill>
                <a:latin typeface="+mn-lt"/>
                <a:ea typeface="+mn-ea"/>
                <a:cs typeface="+mn-cs"/>
              </a:rPr>
              <a:t>(String id) {</a:t>
            </a:r>
          </a:p>
          <a:p>
            <a:r>
              <a:rPr lang="en-US" sz="1200" kern="1200" dirty="0" smtClean="0">
                <a:solidFill>
                  <a:schemeClr val="tx1"/>
                </a:solidFill>
                <a:latin typeface="+mn-lt"/>
                <a:ea typeface="+mn-ea"/>
                <a:cs typeface="+mn-cs"/>
              </a:rPr>
              <a:t>       return (Sensor) </a:t>
            </a:r>
            <a:r>
              <a:rPr lang="en-US" sz="1200" kern="1200" dirty="0" err="1" smtClean="0">
                <a:solidFill>
                  <a:schemeClr val="tx1"/>
                </a:solidFill>
                <a:latin typeface="+mn-lt"/>
                <a:ea typeface="+mn-ea"/>
                <a:cs typeface="+mn-cs"/>
              </a:rPr>
              <a:t>sensors.get</a:t>
            </a:r>
            <a:r>
              <a:rPr lang="en-US" sz="1200" kern="1200" dirty="0" smtClean="0">
                <a:solidFill>
                  <a:schemeClr val="tx1"/>
                </a:solidFill>
                <a:latin typeface="+mn-lt"/>
                <a:ea typeface="+mn-ea"/>
                <a:cs typeface="+mn-cs"/>
              </a:rPr>
              <a:t>(id);</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//snip</a:t>
            </a:r>
          </a:p>
          <a:p>
            <a:r>
              <a:rPr lang="en-US" sz="1200" kern="1200" dirty="0" smtClean="0">
                <a:solidFill>
                  <a:schemeClr val="tx1"/>
                </a:solidFill>
                <a:latin typeface="+mn-lt"/>
                <a:ea typeface="+mn-ea"/>
                <a:cs typeface="+mn-cs"/>
              </a:rPr>
              <a:t>   }</a:t>
            </a:r>
          </a:p>
          <a:p>
            <a:endParaRPr lang="en-US" dirty="0" smtClean="0"/>
          </a:p>
          <a:p>
            <a:endParaRPr lang="en-US" dirty="0" smtClean="0"/>
          </a:p>
          <a:p>
            <a:r>
              <a:rPr lang="en-US" sz="1200" b="1" kern="1200" dirty="0" smtClean="0">
                <a:solidFill>
                  <a:schemeClr val="tx1"/>
                </a:solidFill>
                <a:latin typeface="+mn-lt"/>
                <a:ea typeface="+mn-ea"/>
                <a:cs typeface="+mn-cs"/>
              </a:rPr>
              <a:t>Exploring and Learning Boundaries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Third-party code helps us get more functionality delivered in less time. Where do we start when we want to utilize some third-party package? It’s not our job to test the third-party code, but it may be in our best interest to write tests for the third-party code we use.</a:t>
            </a:r>
          </a:p>
          <a:p>
            <a:r>
              <a:rPr lang="en-US" sz="1200" b="0" kern="1200" dirty="0" smtClean="0">
                <a:solidFill>
                  <a:schemeClr val="tx1"/>
                </a:solidFill>
                <a:latin typeface="+mn-lt"/>
                <a:ea typeface="+mn-ea"/>
                <a:cs typeface="+mn-cs"/>
              </a:rPr>
              <a:t>Suppose it is not clear how to use our third-party library. We might spend a day or two (or more) reading the documentation and deciding how we are going to use it. Then we might write our code to use the third-party code and see whether it does what we think. We would not be surprised to find ourselves bogged down in long debugging sessions trying to figure out whether the bugs we are experiencing are in our code or theirs.</a:t>
            </a:r>
          </a:p>
          <a:p>
            <a:r>
              <a:rPr lang="en-US" sz="1200" b="0" kern="1200" dirty="0" smtClean="0">
                <a:solidFill>
                  <a:schemeClr val="tx1"/>
                </a:solidFill>
                <a:latin typeface="+mn-lt"/>
                <a:ea typeface="+mn-ea"/>
                <a:cs typeface="+mn-cs"/>
              </a:rPr>
              <a:t>Learning the third-party code is hard. Integrating the third-party code is hard too. Doing both at the same time is doubly hard. What if we took a different approach? Instead of experimenting and trying out the new stuff in our production code, we could write some tests to explore our understanding of the third-party code. Jim Newkirk calls such tests </a:t>
            </a:r>
            <a:r>
              <a:rPr lang="en-US" sz="1200" b="0" i="1" kern="1200" dirty="0" smtClean="0">
                <a:solidFill>
                  <a:schemeClr val="tx1"/>
                </a:solidFill>
                <a:latin typeface="+mn-lt"/>
                <a:ea typeface="+mn-ea"/>
                <a:cs typeface="+mn-cs"/>
              </a:rPr>
              <a:t>learning tests.</a:t>
            </a:r>
            <a:r>
              <a:rPr lang="en-US" sz="1200" b="0" i="0" kern="1200" baseline="30000" dirty="0" smtClean="0">
                <a:solidFill>
                  <a:schemeClr val="tx1"/>
                </a:solidFill>
                <a:latin typeface="+mn-lt"/>
                <a:ea typeface="+mn-ea"/>
                <a:cs typeface="+mn-cs"/>
              </a:rPr>
              <a:t>1</a:t>
            </a:r>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1. [</a:t>
            </a:r>
            <a:r>
              <a:rPr lang="en-US" sz="1200" b="0" i="0" kern="1200" baseline="0" dirty="0" smtClean="0">
                <a:solidFill>
                  <a:schemeClr val="tx1"/>
                </a:solidFill>
                <a:latin typeface="+mn-lt"/>
                <a:ea typeface="+mn-ea"/>
                <a:cs typeface="+mn-cs"/>
                <a:hlinkClick r:id="rId3"/>
              </a:rPr>
              <a:t>BeckTDD], pp. </a:t>
            </a:r>
            <a:r>
              <a:rPr lang="en-US" sz="1200" b="0" i="0" kern="1200" baseline="0" dirty="0" smtClean="0">
                <a:solidFill>
                  <a:schemeClr val="tx1"/>
                </a:solidFill>
                <a:latin typeface="+mn-lt"/>
                <a:ea typeface="+mn-ea"/>
                <a:cs typeface="+mn-cs"/>
                <a:hlinkClick r:id="rId4"/>
              </a:rPr>
              <a:t>136–137.</a:t>
            </a:r>
          </a:p>
          <a:p>
            <a:r>
              <a:rPr lang="en-US" sz="1200" b="0" i="0" kern="1200" baseline="0" dirty="0" smtClean="0">
                <a:solidFill>
                  <a:schemeClr val="tx1"/>
                </a:solidFill>
                <a:latin typeface="+mn-lt"/>
                <a:ea typeface="+mn-ea"/>
                <a:cs typeface="+mn-cs"/>
              </a:rPr>
              <a:t>In learning tests we call the third-party API, as we expect to use it in our application. We’re essentially doing controlled experiments that check our understanding of that API. The tests focus on what we want out of the API.</a:t>
            </a:r>
          </a:p>
          <a:p>
            <a:endParaRPr lang="en-US" sz="1200" b="0" i="0" kern="1200" baseline="0" dirty="0" smtClean="0">
              <a:solidFill>
                <a:schemeClr val="tx1"/>
              </a:solidFill>
              <a:latin typeface="+mn-lt"/>
              <a:ea typeface="+mn-ea"/>
              <a:cs typeface="+mn-cs"/>
            </a:endParaRPr>
          </a:p>
          <a:p>
            <a:endParaRPr lang="en-US" dirty="0" smtClean="0"/>
          </a:p>
          <a:p>
            <a:endParaRPr lang="en-US" dirty="0" smtClean="0"/>
          </a:p>
          <a:p>
            <a:r>
              <a:rPr lang="en-US" sz="1200" b="1" kern="1200" dirty="0" smtClean="0">
                <a:solidFill>
                  <a:schemeClr val="tx1"/>
                </a:solidFill>
                <a:latin typeface="+mn-lt"/>
                <a:ea typeface="+mn-ea"/>
                <a:cs typeface="+mn-cs"/>
              </a:rPr>
              <a:t>Clean Boundaries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Interesting things happen at boundaries. Change is one of those things. Good software designs accommodate change without huge investments and rework. When we use code that is out of our control, special care must be taken to protect our investment and make sure future change is not too costly.</a:t>
            </a:r>
          </a:p>
          <a:p>
            <a:r>
              <a:rPr lang="en-US" sz="1200" b="0" kern="1200" dirty="0" smtClean="0">
                <a:solidFill>
                  <a:schemeClr val="tx1"/>
                </a:solidFill>
                <a:latin typeface="+mn-lt"/>
                <a:ea typeface="+mn-ea"/>
                <a:cs typeface="+mn-cs"/>
              </a:rPr>
              <a:t>Code at the boundaries needs clear separation and tests that define expectations. We should avoid letting too much of our code know about the third-party particulars. It’s better to depend on something </a:t>
            </a:r>
            <a:r>
              <a:rPr lang="en-US" sz="1200" b="0" i="1" kern="1200" dirty="0" smtClean="0">
                <a:solidFill>
                  <a:schemeClr val="tx1"/>
                </a:solidFill>
                <a:latin typeface="+mn-lt"/>
                <a:ea typeface="+mn-ea"/>
                <a:cs typeface="+mn-cs"/>
              </a:rPr>
              <a:t>you</a:t>
            </a:r>
            <a:r>
              <a:rPr lang="en-US" sz="1200" b="0" i="0" kern="1200" dirty="0" smtClean="0">
                <a:solidFill>
                  <a:schemeClr val="tx1"/>
                </a:solidFill>
                <a:latin typeface="+mn-lt"/>
                <a:ea typeface="+mn-ea"/>
                <a:cs typeface="+mn-cs"/>
              </a:rPr>
              <a:t> control than on something you don’t control, lest it end up controlling you.</a:t>
            </a:r>
          </a:p>
          <a:p>
            <a:r>
              <a:rPr lang="en-US" sz="1200" b="0" i="0" kern="1200" dirty="0" smtClean="0">
                <a:solidFill>
                  <a:schemeClr val="tx1"/>
                </a:solidFill>
                <a:latin typeface="+mn-lt"/>
                <a:ea typeface="+mn-ea"/>
                <a:cs typeface="+mn-cs"/>
              </a:rPr>
              <a:t>We manage third-party boundaries by having very few places in the code that refer to them. We may wrap them as we did with Map, or we may use an ADAPTER to convert from our perfect interface to the provided interface. Either way our code speaks to us better, promotes internally consistent usage across the boundary, and has fewer maintenance points when the third-party code changes.</a:t>
            </a:r>
            <a:endParaRPr lang="en-US" dirty="0"/>
          </a:p>
        </p:txBody>
      </p:sp>
      <p:sp>
        <p:nvSpPr>
          <p:cNvPr id="4" name="Slide Number Placeholder 3"/>
          <p:cNvSpPr>
            <a:spLocks noGrp="1"/>
          </p:cNvSpPr>
          <p:nvPr>
            <p:ph type="sldNum" sz="quarter" idx="10"/>
          </p:nvPr>
        </p:nvSpPr>
        <p:spPr/>
        <p:txBody>
          <a:bodyPr/>
          <a:lstStyle/>
          <a:p>
            <a:fld id="{6CF6C0EB-B07B-7F43-BA92-55D99153CA7E}" type="slidenum">
              <a:rPr lang="en-US" smtClean="0"/>
              <a:pPr/>
              <a:t>30</a:t>
            </a:fld>
            <a:endParaRPr lang="en-US"/>
          </a:p>
        </p:txBody>
      </p:sp>
    </p:spTree>
    <p:extLst>
      <p:ext uri="{BB962C8B-B14F-4D97-AF65-F5344CB8AC3E}">
        <p14:creationId xmlns:p14="http://schemas.microsoft.com/office/powerpoint/2010/main" xmlns="" val="1714557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The Three Laws of TDD</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By now everyone knows that TDD asks us to write unit tests first, before we write production code. But that rule is just the tip of the iceberg. Consider the following three laws:</a:t>
            </a:r>
            <a:r>
              <a:rPr lang="en-US" sz="1200" b="0" kern="1200" baseline="30000" dirty="0" smtClean="0">
                <a:solidFill>
                  <a:schemeClr val="tx1"/>
                </a:solidFill>
                <a:latin typeface="+mn-lt"/>
                <a:ea typeface="+mn-ea"/>
                <a:cs typeface="+mn-cs"/>
              </a:rPr>
              <a:t>1</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t>
            </a:r>
            <a:r>
              <a:rPr lang="en-US" sz="1200" b="0" i="1" kern="1200" baseline="0" dirty="0" smtClean="0">
                <a:solidFill>
                  <a:schemeClr val="tx1"/>
                </a:solidFill>
                <a:latin typeface="+mn-lt"/>
                <a:ea typeface="+mn-ea"/>
                <a:cs typeface="+mn-cs"/>
              </a:rPr>
              <a:t>Professionalism and Test-Driven Development</a:t>
            </a:r>
            <a:r>
              <a:rPr lang="en-US" sz="1200" b="0" i="0" kern="1200" baseline="0" dirty="0" smtClean="0">
                <a:solidFill>
                  <a:schemeClr val="tx1"/>
                </a:solidFill>
                <a:latin typeface="+mn-lt"/>
                <a:ea typeface="+mn-ea"/>
                <a:cs typeface="+mn-cs"/>
              </a:rPr>
              <a:t>, Robert C. Martin, Object Mentor, IEEE Software, May/June 2007 (Vol. 24, No. 3) pp. </a:t>
            </a:r>
            <a:r>
              <a:rPr lang="en-US" sz="1200" b="0" i="0" kern="1200" baseline="0" dirty="0" smtClean="0">
                <a:solidFill>
                  <a:schemeClr val="tx1"/>
                </a:solidFill>
                <a:latin typeface="+mn-lt"/>
                <a:ea typeface="+mn-ea"/>
                <a:cs typeface="+mn-cs"/>
                <a:hlinkClick r:id="rId3"/>
              </a:rPr>
              <a:t>32–36</a:t>
            </a:r>
          </a:p>
          <a:p>
            <a:r>
              <a:rPr lang="en-US" sz="1200" b="0" i="0" kern="1200" baseline="0" dirty="0" smtClean="0">
                <a:solidFill>
                  <a:schemeClr val="tx1"/>
                </a:solidFill>
                <a:latin typeface="+mn-lt"/>
                <a:ea typeface="+mn-ea"/>
                <a:cs typeface="+mn-cs"/>
                <a:hlinkClick r:id="rId4"/>
              </a:rPr>
              <a:t>http://doi.ieeecomputersociety.org/10.1109/MS.2007.85</a:t>
            </a:r>
          </a:p>
          <a:p>
            <a:r>
              <a:rPr lang="en-US" sz="1200" b="1" i="0" kern="1200" baseline="0" dirty="0" smtClean="0">
                <a:solidFill>
                  <a:schemeClr val="tx1"/>
                </a:solidFill>
                <a:latin typeface="+mn-lt"/>
                <a:ea typeface="+mn-ea"/>
                <a:cs typeface="+mn-cs"/>
              </a:rPr>
              <a:t>First Law</a:t>
            </a:r>
            <a:r>
              <a:rPr lang="en-US" sz="1200" b="0" i="0" kern="1200" baseline="0" dirty="0" smtClean="0">
                <a:solidFill>
                  <a:schemeClr val="tx1"/>
                </a:solidFill>
                <a:latin typeface="+mn-lt"/>
                <a:ea typeface="+mn-ea"/>
                <a:cs typeface="+mn-cs"/>
              </a:rPr>
              <a:t> You may not write production code until you have written a failing unit test.</a:t>
            </a:r>
          </a:p>
          <a:p>
            <a:r>
              <a:rPr lang="en-US" sz="1200" b="1" i="0" kern="1200" baseline="0" dirty="0" smtClean="0">
                <a:solidFill>
                  <a:schemeClr val="tx1"/>
                </a:solidFill>
                <a:latin typeface="+mn-lt"/>
                <a:ea typeface="+mn-ea"/>
                <a:cs typeface="+mn-cs"/>
              </a:rPr>
              <a:t>Second Law</a:t>
            </a:r>
            <a:r>
              <a:rPr lang="en-US" sz="1200" b="0" i="0" kern="1200" baseline="0" dirty="0" smtClean="0">
                <a:solidFill>
                  <a:schemeClr val="tx1"/>
                </a:solidFill>
                <a:latin typeface="+mn-lt"/>
                <a:ea typeface="+mn-ea"/>
                <a:cs typeface="+mn-cs"/>
              </a:rPr>
              <a:t> You may not write more of a unit test than is sufficient to fail, and not compiling is failing.</a:t>
            </a:r>
          </a:p>
          <a:p>
            <a:r>
              <a:rPr lang="en-US" sz="1200" b="1" i="0" kern="1200" baseline="0" dirty="0" smtClean="0">
                <a:solidFill>
                  <a:schemeClr val="tx1"/>
                </a:solidFill>
                <a:latin typeface="+mn-lt"/>
                <a:ea typeface="+mn-ea"/>
                <a:cs typeface="+mn-cs"/>
              </a:rPr>
              <a:t>Third Law</a:t>
            </a:r>
            <a:r>
              <a:rPr lang="en-US" sz="1200" b="0" i="0" kern="1200" baseline="0" dirty="0" smtClean="0">
                <a:solidFill>
                  <a:schemeClr val="tx1"/>
                </a:solidFill>
                <a:latin typeface="+mn-lt"/>
                <a:ea typeface="+mn-ea"/>
                <a:cs typeface="+mn-cs"/>
              </a:rPr>
              <a:t> You may not write more production code than is sufficient to pass the currently failing test.</a:t>
            </a:r>
          </a:p>
          <a:p>
            <a:endParaRPr lang="en-US" sz="1200" b="0" i="0" kern="1200" baseline="0" dirty="0" smtClean="0">
              <a:solidFill>
                <a:schemeClr val="tx1"/>
              </a:solidFill>
              <a:latin typeface="+mn-lt"/>
              <a:ea typeface="+mn-ea"/>
              <a:cs typeface="+mn-cs"/>
            </a:endParaRPr>
          </a:p>
          <a:p>
            <a:endParaRPr lang="en-US" dirty="0" smtClean="0"/>
          </a:p>
          <a:p>
            <a:endParaRPr lang="en-US" dirty="0" smtClean="0"/>
          </a:p>
          <a:p>
            <a:endParaRPr lang="en-US" dirty="0" smtClean="0"/>
          </a:p>
          <a:p>
            <a:endParaRPr lang="en-US" sz="1200" kern="1200" dirty="0" smtClean="0">
              <a:solidFill>
                <a:schemeClr val="tx1"/>
              </a:solidFill>
              <a:latin typeface="+mn-lt"/>
              <a:ea typeface="+mn-ea"/>
              <a:cs typeface="+mn-cs"/>
              <a:hlinkClick r:id="rId5"/>
            </a:endParaRPr>
          </a:p>
          <a:p>
            <a:endParaRPr lang="en-US" sz="1200" kern="1200" dirty="0" smtClean="0">
              <a:solidFill>
                <a:schemeClr val="tx1"/>
              </a:solidFill>
              <a:latin typeface="+mn-lt"/>
              <a:ea typeface="+mn-ea"/>
              <a:cs typeface="+mn-cs"/>
              <a:hlinkClick r:id="rId5"/>
            </a:endParaRPr>
          </a:p>
          <a:p>
            <a:endParaRPr lang="en-US" sz="1200" kern="1200" dirty="0" smtClean="0">
              <a:solidFill>
                <a:schemeClr val="tx1"/>
              </a:solidFill>
              <a:latin typeface="+mn-lt"/>
              <a:ea typeface="+mn-ea"/>
              <a:cs typeface="+mn-cs"/>
              <a:hlinkClick r:id="rId5"/>
            </a:endParaRPr>
          </a:p>
          <a:p>
            <a:endParaRPr lang="en-US" sz="1200" kern="1200" dirty="0" smtClean="0">
              <a:solidFill>
                <a:schemeClr val="tx1"/>
              </a:solidFill>
              <a:latin typeface="+mn-lt"/>
              <a:ea typeface="+mn-ea"/>
              <a:cs typeface="+mn-cs"/>
              <a:hlinkClick r:id="rId6"/>
            </a:endParaRPr>
          </a:p>
          <a:p>
            <a:endParaRPr lang="en-US" sz="1200" kern="1200" dirty="0" smtClean="0">
              <a:solidFill>
                <a:schemeClr val="tx1"/>
              </a:solidFill>
              <a:latin typeface="+mn-lt"/>
              <a:ea typeface="+mn-ea"/>
              <a:cs typeface="+mn-cs"/>
              <a:hlinkClick r:id="rId6"/>
            </a:endParaRPr>
          </a:p>
          <a:p>
            <a:endParaRPr lang="en-US" sz="1200" kern="1200" dirty="0" smtClean="0">
              <a:solidFill>
                <a:schemeClr val="tx1"/>
              </a:solidFill>
              <a:latin typeface="+mn-lt"/>
              <a:ea typeface="+mn-ea"/>
              <a:cs typeface="+mn-cs"/>
              <a:hlinkClick r:id="rId6"/>
            </a:endParaRPr>
          </a:p>
          <a:p>
            <a:r>
              <a:rPr lang="en-US" sz="1200" kern="1200" dirty="0" smtClean="0">
                <a:solidFill>
                  <a:schemeClr val="tx1"/>
                </a:solidFill>
                <a:latin typeface="+mn-lt"/>
                <a:ea typeface="+mn-ea"/>
                <a:cs typeface="+mn-cs"/>
              </a:rPr>
              <a:t>Create Bookmark</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F.I.R.S.T.</a:t>
            </a:r>
            <a:r>
              <a:rPr lang="en-US" sz="1200" b="1" kern="1200" baseline="30000" dirty="0" smtClean="0">
                <a:solidFill>
                  <a:schemeClr val="tx1"/>
                </a:solidFill>
                <a:latin typeface="+mn-lt"/>
                <a:ea typeface="+mn-ea"/>
                <a:cs typeface="+mn-cs"/>
              </a:rPr>
              <a:t>8</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8. Object Mentor Training Materials.</a:t>
            </a:r>
          </a:p>
          <a:p>
            <a:r>
              <a:rPr lang="en-US" sz="1200" b="0" kern="1200" baseline="0" dirty="0" smtClean="0">
                <a:solidFill>
                  <a:schemeClr val="tx1"/>
                </a:solidFill>
                <a:latin typeface="+mn-lt"/>
                <a:ea typeface="+mn-ea"/>
                <a:cs typeface="+mn-cs"/>
              </a:rPr>
              <a:t>Clean tests follow five other rules that form the above acronym:</a:t>
            </a:r>
          </a:p>
          <a:p>
            <a:r>
              <a:rPr lang="en-US" sz="1200" b="1" kern="1200" baseline="0" dirty="0" smtClean="0">
                <a:solidFill>
                  <a:schemeClr val="tx1"/>
                </a:solidFill>
                <a:latin typeface="+mn-lt"/>
                <a:ea typeface="+mn-ea"/>
                <a:cs typeface="+mn-cs"/>
              </a:rPr>
              <a:t>Fast</a:t>
            </a:r>
            <a:r>
              <a:rPr lang="en-US" sz="1200" b="0" kern="1200" baseline="0" dirty="0" smtClean="0">
                <a:solidFill>
                  <a:schemeClr val="tx1"/>
                </a:solidFill>
                <a:latin typeface="+mn-lt"/>
                <a:ea typeface="+mn-ea"/>
                <a:cs typeface="+mn-cs"/>
              </a:rPr>
              <a:t> Tests should be fast. They should run quickly. When tests run slow, you won’t want to run them frequently. If you don’t run them frequently, you won’t find problems early enough to fix them easily. You won’t feel as free to clean up the code. Eventually the code will begin to rot.</a:t>
            </a:r>
          </a:p>
          <a:p>
            <a:r>
              <a:rPr lang="en-US" sz="1200" b="1" kern="1200" baseline="0" dirty="0" smtClean="0">
                <a:solidFill>
                  <a:schemeClr val="tx1"/>
                </a:solidFill>
                <a:latin typeface="+mn-lt"/>
                <a:ea typeface="+mn-ea"/>
                <a:cs typeface="+mn-cs"/>
              </a:rPr>
              <a:t>Independent</a:t>
            </a:r>
            <a:r>
              <a:rPr lang="en-US" sz="1200" b="0" kern="1200" baseline="0" dirty="0" smtClean="0">
                <a:solidFill>
                  <a:schemeClr val="tx1"/>
                </a:solidFill>
                <a:latin typeface="+mn-lt"/>
                <a:ea typeface="+mn-ea"/>
                <a:cs typeface="+mn-cs"/>
              </a:rPr>
              <a:t> Tests should not depend on each other. One test should not set up the conditions for the next test. You should be able to run each test independently and run the tests in any order you like. When tests depend on each other, then the first one to fail causes a cascade of downstream failures, making diagnosis difficult and hiding downstream defects.</a:t>
            </a:r>
          </a:p>
          <a:p>
            <a:r>
              <a:rPr lang="en-US" sz="1200" b="1" kern="1200" baseline="0" dirty="0" smtClean="0">
                <a:solidFill>
                  <a:schemeClr val="tx1"/>
                </a:solidFill>
                <a:latin typeface="+mn-lt"/>
                <a:ea typeface="+mn-ea"/>
                <a:cs typeface="+mn-cs"/>
              </a:rPr>
              <a:t>Repeatable</a:t>
            </a:r>
            <a:r>
              <a:rPr lang="en-US" sz="1200" b="0" kern="1200" baseline="0" dirty="0" smtClean="0">
                <a:solidFill>
                  <a:schemeClr val="tx1"/>
                </a:solidFill>
                <a:latin typeface="+mn-lt"/>
                <a:ea typeface="+mn-ea"/>
                <a:cs typeface="+mn-cs"/>
              </a:rPr>
              <a:t> Tests should be repeatable in any environment. You should be able to run the tests in the production environment, in the QA environment, and on your laptop while riding home on the train without a network. If your tests aren’t repeatable in any environment, then you’ll always have an excuse for why they fail. You’ll also find yourself unable to run the tests when the environment isn’t available.</a:t>
            </a:r>
          </a:p>
          <a:p>
            <a:r>
              <a:rPr lang="en-US" sz="1200" b="1" kern="1200" baseline="0" dirty="0" smtClean="0">
                <a:solidFill>
                  <a:schemeClr val="tx1"/>
                </a:solidFill>
                <a:latin typeface="+mn-lt"/>
                <a:ea typeface="+mn-ea"/>
                <a:cs typeface="+mn-cs"/>
              </a:rPr>
              <a:t>Self-Validating</a:t>
            </a:r>
            <a:r>
              <a:rPr lang="en-US" sz="1200" b="0" kern="1200" baseline="0" dirty="0" smtClean="0">
                <a:solidFill>
                  <a:schemeClr val="tx1"/>
                </a:solidFill>
                <a:latin typeface="+mn-lt"/>
                <a:ea typeface="+mn-ea"/>
                <a:cs typeface="+mn-cs"/>
              </a:rPr>
              <a:t> The tests should have a </a:t>
            </a:r>
            <a:r>
              <a:rPr lang="en-US" sz="1200" b="0" kern="1200" baseline="0" dirty="0" err="1" smtClean="0">
                <a:solidFill>
                  <a:schemeClr val="tx1"/>
                </a:solidFill>
                <a:latin typeface="+mn-lt"/>
                <a:ea typeface="+mn-ea"/>
                <a:cs typeface="+mn-cs"/>
              </a:rPr>
              <a:t>boolean</a:t>
            </a:r>
            <a:r>
              <a:rPr lang="en-US" sz="1200" b="0" kern="1200" baseline="0" dirty="0" smtClean="0">
                <a:solidFill>
                  <a:schemeClr val="tx1"/>
                </a:solidFill>
                <a:latin typeface="+mn-lt"/>
                <a:ea typeface="+mn-ea"/>
                <a:cs typeface="+mn-cs"/>
              </a:rPr>
              <a:t> output. Either they pass or fail. You should not have to read through a log file to tell whether the tests pass. You should not have to manually compare two different text files to see whether the tests pass. If the tests aren’t self-validating, then failure can become subjective and running the tests can require a long manual evaluation.</a:t>
            </a:r>
          </a:p>
          <a:p>
            <a:r>
              <a:rPr lang="en-US" sz="1200" b="1" kern="1200" baseline="0" dirty="0" smtClean="0">
                <a:solidFill>
                  <a:schemeClr val="tx1"/>
                </a:solidFill>
                <a:latin typeface="+mn-lt"/>
                <a:ea typeface="+mn-ea"/>
                <a:cs typeface="+mn-cs"/>
              </a:rPr>
              <a:t>Timely</a:t>
            </a:r>
            <a:r>
              <a:rPr lang="en-US" sz="1200" b="0" kern="1200" baseline="0" dirty="0" smtClean="0">
                <a:solidFill>
                  <a:schemeClr val="tx1"/>
                </a:solidFill>
                <a:latin typeface="+mn-lt"/>
                <a:ea typeface="+mn-ea"/>
                <a:cs typeface="+mn-cs"/>
              </a:rPr>
              <a:t> The tests need to be written in a timely fashion. Unit tests should be written </a:t>
            </a:r>
            <a:r>
              <a:rPr lang="en-US" sz="1200" b="0" i="1" kern="1200" baseline="0" dirty="0" smtClean="0">
                <a:solidFill>
                  <a:schemeClr val="tx1"/>
                </a:solidFill>
                <a:latin typeface="+mn-lt"/>
                <a:ea typeface="+mn-ea"/>
                <a:cs typeface="+mn-cs"/>
              </a:rPr>
              <a:t>just before</a:t>
            </a:r>
            <a:r>
              <a:rPr lang="en-US" sz="1200" b="0" i="0" kern="1200" baseline="0" dirty="0" smtClean="0">
                <a:solidFill>
                  <a:schemeClr val="tx1"/>
                </a:solidFill>
                <a:latin typeface="+mn-lt"/>
                <a:ea typeface="+mn-ea"/>
                <a:cs typeface="+mn-cs"/>
              </a:rPr>
              <a:t> the production code that makes them pass. If you write tests after the production code, then you may find the production code to be hard to test. You may decide that some production code is too hard to test. You may not design the production code to be testable.</a:t>
            </a:r>
            <a:endParaRPr lang="en-US" dirty="0"/>
          </a:p>
        </p:txBody>
      </p:sp>
      <p:sp>
        <p:nvSpPr>
          <p:cNvPr id="4" name="Slide Number Placeholder 3"/>
          <p:cNvSpPr>
            <a:spLocks noGrp="1"/>
          </p:cNvSpPr>
          <p:nvPr>
            <p:ph type="sldNum" sz="quarter" idx="10"/>
          </p:nvPr>
        </p:nvSpPr>
        <p:spPr/>
        <p:txBody>
          <a:bodyPr/>
          <a:lstStyle/>
          <a:p>
            <a:fld id="{6CF6C0EB-B07B-7F43-BA92-55D99153CA7E}" type="slidenum">
              <a:rPr lang="en-US" smtClean="0"/>
              <a:pPr/>
              <a:t>31</a:t>
            </a:fld>
            <a:endParaRPr lang="en-US"/>
          </a:p>
        </p:txBody>
      </p:sp>
    </p:spTree>
    <p:extLst>
      <p:ext uri="{BB962C8B-B14F-4D97-AF65-F5344CB8AC3E}">
        <p14:creationId xmlns:p14="http://schemas.microsoft.com/office/powerpoint/2010/main" xmlns="" val="151699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11" name="Picture 10" descr="everform_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835525" y="0"/>
            <a:ext cx="7353300" cy="6858000"/>
          </a:xfrm>
          <a:prstGeom prst="rect">
            <a:avLst/>
          </a:prstGeom>
        </p:spPr>
      </p:pic>
      <p:pic>
        <p:nvPicPr>
          <p:cNvPr id="12" name="Picture 11" descr="logo_neg.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93918" y="5869872"/>
            <a:ext cx="1854200" cy="368300"/>
          </a:xfrm>
          <a:prstGeom prst="rect">
            <a:avLst/>
          </a:prstGeom>
        </p:spPr>
      </p:pic>
      <p:pic>
        <p:nvPicPr>
          <p:cNvPr id="13" name="Picture 12" descr="mark_neg.png"/>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11388647" y="5802418"/>
            <a:ext cx="241300" cy="482600"/>
          </a:xfrm>
          <a:prstGeom prst="rect">
            <a:avLst/>
          </a:prstGeom>
        </p:spPr>
      </p:pic>
      <p:cxnSp>
        <p:nvCxnSpPr>
          <p:cNvPr id="5"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xmlns="">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xmlns=""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9AFD4B4E-87FF-0344-AD23-4381119EF14E}"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6" name="Title 1"/>
          <p:cNvSpPr>
            <a:spLocks noGrp="1"/>
          </p:cNvSpPr>
          <p:nvPr>
            <p:ph type="title" hasCustomPrompt="1"/>
          </p:nvPr>
        </p:nvSpPr>
        <p:spPr>
          <a:xfrm>
            <a:off x="658197" y="3016621"/>
            <a:ext cx="3657600" cy="521938"/>
          </a:xfrm>
        </p:spPr>
        <p:txBody>
          <a:bodyPr lIns="0" tIns="0" rIns="0" bIns="0" anchor="b">
            <a:noAutofit/>
          </a:bodyPr>
          <a:lstStyle>
            <a:lvl1pPr>
              <a:lnSpc>
                <a:spcPct val="90000"/>
              </a:lnSpc>
              <a:defRPr sz="3600" baseline="0">
                <a:solidFill>
                  <a:srgbClr val="000000"/>
                </a:solidFill>
                <a:latin typeface="SapientSansBold"/>
                <a:cs typeface="SapientSansBold"/>
              </a:defRPr>
            </a:lvl1pPr>
          </a:lstStyle>
          <a:p>
            <a:r>
              <a:rPr lang="en-US" dirty="0" smtClean="0"/>
              <a:t>SLIDE TITLE</a:t>
            </a:r>
            <a:endParaRPr lang="en-US" dirty="0"/>
          </a:p>
        </p:txBody>
      </p:sp>
      <p:sp>
        <p:nvSpPr>
          <p:cNvPr id="11" name="Text Placeholder 10"/>
          <p:cNvSpPr>
            <a:spLocks noGrp="1"/>
          </p:cNvSpPr>
          <p:nvPr>
            <p:ph type="body" sz="quarter" idx="10" hasCustomPrompt="1"/>
          </p:nvPr>
        </p:nvSpPr>
        <p:spPr>
          <a:xfrm>
            <a:off x="5852160" y="0"/>
            <a:ext cx="5643426" cy="6858000"/>
          </a:xfrm>
        </p:spPr>
        <p:txBody>
          <a:bodyPr anchor="ctr">
            <a:noAutofit/>
          </a:bodyPr>
          <a:lstStyle>
            <a:lvl1pPr>
              <a:spcAft>
                <a:spcPts val="2000"/>
              </a:spcAft>
              <a:defRPr sz="2100"/>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cxnSp>
        <p:nvCxnSpPr>
          <p:cNvPr id="7" name="Straight Connector 3"/>
          <p:cNvCxnSpPr>
            <a:cxnSpLocks noChangeShapeType="1"/>
          </p:cNvCxnSpPr>
          <p:nvPr userDrawn="1"/>
        </p:nvCxnSpPr>
        <p:spPr bwMode="auto">
          <a:xfrm>
            <a:off x="649557" y="3725310"/>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118708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89C42DF4-E0CF-E741-997C-816A8DA14DD2}"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10"/>
          <p:cNvSpPr>
            <a:spLocks noGrp="1"/>
          </p:cNvSpPr>
          <p:nvPr>
            <p:ph type="body" sz="quarter" idx="10" hasCustomPrompt="1"/>
          </p:nvPr>
        </p:nvSpPr>
        <p:spPr>
          <a:xfrm>
            <a:off x="5852160" y="0"/>
            <a:ext cx="5643426" cy="6858000"/>
          </a:xfrm>
        </p:spPr>
        <p:txBody>
          <a:bodyPr anchor="ctr">
            <a:noAutofit/>
          </a:bodyPr>
          <a:lstStyle>
            <a:lvl1pPr>
              <a:spcAft>
                <a:spcPts val="1000"/>
              </a:spcAft>
              <a:defRPr sz="2100">
                <a:solidFill>
                  <a:schemeClr val="accent5"/>
                </a:solidFill>
              </a:defRPr>
            </a:lvl1pPr>
            <a:lvl2pPr>
              <a:spcAft>
                <a:spcPts val="1000"/>
              </a:spcAft>
              <a:defRPr sz="2100">
                <a:solidFill>
                  <a:schemeClr val="accent5"/>
                </a:solidFill>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a:p>
            <a:r>
              <a:rPr lang="en-US" dirty="0" smtClean="0"/>
              <a:t>Supporting bullet 4</a:t>
            </a:r>
          </a:p>
          <a:p>
            <a:r>
              <a:rPr lang="en-US" dirty="0" smtClean="0"/>
              <a:t>Supporting bullet 5</a:t>
            </a:r>
          </a:p>
        </p:txBody>
      </p:sp>
      <p:sp>
        <p:nvSpPr>
          <p:cNvPr id="6" name="Title 1"/>
          <p:cNvSpPr>
            <a:spLocks noGrp="1"/>
          </p:cNvSpPr>
          <p:nvPr>
            <p:ph type="title" hasCustomPrompt="1"/>
          </p:nvPr>
        </p:nvSpPr>
        <p:spPr>
          <a:xfrm>
            <a:off x="658197" y="3016621"/>
            <a:ext cx="3657600" cy="521938"/>
          </a:xfrm>
        </p:spPr>
        <p:txBody>
          <a:bodyPr lIns="0" tIns="0" rIns="0" bIns="0" anchor="b">
            <a:noAutofit/>
          </a:bodyPr>
          <a:lstStyle>
            <a:lvl1pPr>
              <a:lnSpc>
                <a:spcPct val="90000"/>
              </a:lnSpc>
              <a:defRPr sz="3600" baseline="0">
                <a:solidFill>
                  <a:srgbClr val="000000"/>
                </a:solidFill>
                <a:latin typeface="SapientSansBold"/>
                <a:cs typeface="SapientSansBold"/>
              </a:defRPr>
            </a:lvl1pPr>
          </a:lstStyle>
          <a:p>
            <a:r>
              <a:rPr lang="en-US" dirty="0" smtClean="0"/>
              <a:t>SLIDE TITLE</a:t>
            </a:r>
            <a:endParaRPr lang="en-US" dirty="0"/>
          </a:p>
        </p:txBody>
      </p:sp>
      <p:cxnSp>
        <p:nvCxnSpPr>
          <p:cNvPr id="7" name="Straight Connector 3"/>
          <p:cNvCxnSpPr>
            <a:cxnSpLocks noChangeShapeType="1"/>
          </p:cNvCxnSpPr>
          <p:nvPr userDrawn="1"/>
        </p:nvCxnSpPr>
        <p:spPr bwMode="auto">
          <a:xfrm>
            <a:off x="649557" y="3725310"/>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197050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0CE5813-BCD9-3A49-AD9B-930C88872C0D}"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3" name="Text Placeholder 2"/>
          <p:cNvSpPr>
            <a:spLocks noGrp="1"/>
          </p:cNvSpPr>
          <p:nvPr>
            <p:ph type="body" idx="1" hasCustomPrompt="1"/>
          </p:nvPr>
        </p:nvSpPr>
        <p:spPr>
          <a:xfrm>
            <a:off x="694763" y="5221224"/>
            <a:ext cx="5029200" cy="585216"/>
          </a:xfrm>
        </p:spPr>
        <p:txBody>
          <a:bodyPr lIns="0" tIns="0" rIns="0" bIns="0" anchor="b">
            <a:noAutofit/>
          </a:bodyPr>
          <a:lstStyle>
            <a:lvl1pPr marL="0" marR="0" indent="0" algn="l" defTabSz="457200" rtl="0" eaLnBrk="1" fontAlgn="auto" latinLnBrk="0" hangingPunct="1">
              <a:lnSpc>
                <a:spcPct val="130000"/>
              </a:lnSpc>
              <a:spcBef>
                <a:spcPts val="0"/>
              </a:spcBef>
              <a:spcAft>
                <a:spcPts val="0"/>
              </a:spcAft>
              <a:buClr>
                <a:schemeClr val="tx1"/>
              </a:buClr>
              <a:buSzTx/>
              <a:buFont typeface="Wingdings" charset="2"/>
              <a:buNone/>
              <a:tabLst/>
              <a:defRPr sz="1500" i="1"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Caption: ipsum dolor sit amet, consectetuer adipiscing </a:t>
            </a:r>
            <a:r>
              <a:rPr lang="en-US" dirty="0" err="1" smtClean="0"/>
              <a:t>elit</a:t>
            </a:r>
            <a:r>
              <a:rPr lang="en-US" dirty="0" smtClean="0"/>
              <a:t>, sed diam </a:t>
            </a:r>
            <a:r>
              <a:rPr lang="en-US" dirty="0" err="1" smtClean="0"/>
              <a:t>nonummy</a:t>
            </a:r>
            <a:r>
              <a:rPr lang="en-US" dirty="0" smtClean="0"/>
              <a:t> nibh euismod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a:t>
            </a:r>
          </a:p>
        </p:txBody>
      </p:sp>
      <p:sp>
        <p:nvSpPr>
          <p:cNvPr id="9" name="Title 1"/>
          <p:cNvSpPr>
            <a:spLocks noGrp="1"/>
          </p:cNvSpPr>
          <p:nvPr>
            <p:ph type="title" hasCustomPrompt="1"/>
          </p:nvPr>
        </p:nvSpPr>
        <p:spPr>
          <a:xfrm>
            <a:off x="694763" y="950976"/>
            <a:ext cx="5029200" cy="3081528"/>
          </a:xfrm>
        </p:spPr>
        <p:txBody>
          <a:bodyPr lIns="0" tIns="0" rIns="0" bIns="0" anchor="t">
            <a:noAutofit/>
          </a:bodyPr>
          <a:lstStyle>
            <a:lvl1pPr algn="l">
              <a:lnSpc>
                <a:spcPct val="90000"/>
              </a:lnSpc>
              <a:defRPr sz="3700" b="0" i="0" cap="none" baseline="0">
                <a:solidFill>
                  <a:schemeClr val="tx2"/>
                </a:solidFill>
                <a:latin typeface="SapientCentroSlab-Light"/>
                <a:cs typeface="SapientCentroSlab-Light"/>
              </a:defRPr>
            </a:lvl1pPr>
          </a:lstStyle>
          <a:p>
            <a:r>
              <a:rPr lang="en-US" dirty="0" smtClean="0"/>
              <a:t>This is a content and graphic slide. Your copy goes here and your graphic goes to the right.</a:t>
            </a:r>
            <a:br>
              <a:rPr lang="en-US" dirty="0" smtClean="0"/>
            </a:br>
            <a:r>
              <a:rPr lang="en-US" dirty="0" smtClean="0"/>
              <a:t/>
            </a:r>
            <a:br>
              <a:rPr lang="en-US" dirty="0" smtClean="0"/>
            </a:br>
            <a:r>
              <a:rPr lang="en-US" dirty="0" smtClean="0"/>
              <a:t>Ipsum dolor sit amet.</a:t>
            </a:r>
            <a:endParaRPr lang="en-US" dirty="0"/>
          </a:p>
        </p:txBody>
      </p:sp>
    </p:spTree>
    <p:extLst>
      <p:ext uri="{BB962C8B-B14F-4D97-AF65-F5344CB8AC3E}">
        <p14:creationId xmlns:p14="http://schemas.microsoft.com/office/powerpoint/2010/main" xmlns="" val="419636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1339D5AE-5C9F-1344-8263-6A886FBE0B27}"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xmlns="" val="353095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4790208" y="1225296"/>
            <a:ext cx="6720840" cy="411480"/>
          </a:xfrm>
          <a:prstGeom prst="rect">
            <a:avLst/>
          </a:prstGeom>
        </p:spPr>
        <p:txBody>
          <a:bodyPr>
            <a:noAutofit/>
          </a:bodyPr>
          <a:lstStyle>
            <a:lvl1pPr marL="0" indent="0" algn="l">
              <a:buNone/>
              <a:defRPr sz="21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4790884" y="1783080"/>
            <a:ext cx="6720840" cy="429768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sp>
        <p:nvSpPr>
          <p:cNvPr id="13" name="Title 1"/>
          <p:cNvSpPr>
            <a:spLocks noGrp="1"/>
          </p:cNvSpPr>
          <p:nvPr>
            <p:ph type="title" hasCustomPrompt="1"/>
          </p:nvPr>
        </p:nvSpPr>
        <p:spPr>
          <a:xfrm>
            <a:off x="658197" y="3016621"/>
            <a:ext cx="3657600" cy="521938"/>
          </a:xfrm>
        </p:spPr>
        <p:txBody>
          <a:bodyPr lIns="0" tIns="0" rIns="0" bIns="0" anchor="b">
            <a:noAutofit/>
          </a:bodyPr>
          <a:lstStyle>
            <a:lvl1pPr>
              <a:lnSpc>
                <a:spcPct val="90000"/>
              </a:lnSpc>
              <a:defRPr sz="3600" baseline="0">
                <a:solidFill>
                  <a:srgbClr val="000000"/>
                </a:solidFill>
                <a:latin typeface="SapientSansBold"/>
                <a:cs typeface="SapientSansBold"/>
              </a:defRPr>
            </a:lvl1pPr>
          </a:lstStyle>
          <a:p>
            <a:r>
              <a:rPr lang="en-US" dirty="0" smtClean="0"/>
              <a:t>SLIDE TITLE</a:t>
            </a:r>
            <a:endParaRPr lang="en-US" dirty="0"/>
          </a:p>
        </p:txBody>
      </p:sp>
      <p:cxnSp>
        <p:nvCxnSpPr>
          <p:cNvPr id="14" name="Straight Connector 3"/>
          <p:cNvCxnSpPr>
            <a:cxnSpLocks noChangeShapeType="1"/>
          </p:cNvCxnSpPr>
          <p:nvPr userDrawn="1"/>
        </p:nvCxnSpPr>
        <p:spPr bwMode="auto">
          <a:xfrm>
            <a:off x="649557" y="3725310"/>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30714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
        <p:nvSpPr>
          <p:cNvPr id="10" name="Text Placeholder 2"/>
          <p:cNvSpPr>
            <a:spLocks noGrp="1"/>
          </p:cNvSpPr>
          <p:nvPr>
            <p:ph type="body" sz="quarter" idx="10" hasCustomPrompt="1"/>
          </p:nvPr>
        </p:nvSpPr>
        <p:spPr>
          <a:xfrm>
            <a:off x="658196" y="1494153"/>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cxnSp>
        <p:nvCxnSpPr>
          <p:cNvPr id="11"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388171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8"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9"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1740044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6"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7"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2975334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10972800" cy="48006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3538998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36672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pic>
        <p:nvPicPr>
          <p:cNvPr id="6" name="Picture 5" descr="everform_1.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889625" y="0"/>
            <a:ext cx="6299200" cy="6858000"/>
          </a:xfrm>
          <a:prstGeom prst="rect">
            <a:avLst/>
          </a:prstGeom>
        </p:spPr>
      </p:pic>
      <p:pic>
        <p:nvPicPr>
          <p:cNvPr id="7" name="Picture 6" descr="logo_neg.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93918" y="5869872"/>
            <a:ext cx="1854200" cy="368300"/>
          </a:xfrm>
          <a:prstGeom prst="rect">
            <a:avLst/>
          </a:prstGeom>
        </p:spPr>
      </p:pic>
      <p:pic>
        <p:nvPicPr>
          <p:cNvPr id="8" name="Picture 7" descr="mark_neg.png"/>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xmlns="">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bg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xmlns="" val="1333605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1445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4210708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Tree>
    <p:extLst>
      <p:ext uri="{BB962C8B-B14F-4D97-AF65-F5344CB8AC3E}">
        <p14:creationId xmlns:p14="http://schemas.microsoft.com/office/powerpoint/2010/main" xmlns="" val="451046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Placeholder 2"/>
          <p:cNvSpPr>
            <a:spLocks noGrp="1"/>
          </p:cNvSpPr>
          <p:nvPr>
            <p:ph type="body" sz="quarter" idx="10" hasCustomPrompt="1"/>
          </p:nvPr>
        </p:nvSpPr>
        <p:spPr>
          <a:xfrm>
            <a:off x="658196" y="1463040"/>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Tree>
    <p:extLst>
      <p:ext uri="{BB962C8B-B14F-4D97-AF65-F5344CB8AC3E}">
        <p14:creationId xmlns:p14="http://schemas.microsoft.com/office/powerpoint/2010/main" xmlns="" val="1084497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63040"/>
            <a:ext cx="10972800"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1"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xmlns="" val="1817836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63040"/>
            <a:ext cx="10972800" cy="48006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1"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xmlns="" val="552319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ext Placeholder 2"/>
          <p:cNvSpPr>
            <a:spLocks noGrp="1"/>
          </p:cNvSpPr>
          <p:nvPr>
            <p:ph type="body" sz="quarter" idx="10" hasCustomPrompt="1"/>
          </p:nvPr>
        </p:nvSpPr>
        <p:spPr>
          <a:xfrm>
            <a:off x="658196" y="1463040"/>
            <a:ext cx="10972800" cy="48006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2"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xmlns="" val="345702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10"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ext Placeholder 2"/>
          <p:cNvSpPr>
            <a:spLocks noGrp="1"/>
          </p:cNvSpPr>
          <p:nvPr>
            <p:ph type="body" sz="quarter" idx="10" hasCustomPrompt="1"/>
          </p:nvPr>
        </p:nvSpPr>
        <p:spPr>
          <a:xfrm>
            <a:off x="658196" y="1463040"/>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4"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xmlns="" val="829738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ext Placeholder 2"/>
          <p:cNvSpPr>
            <a:spLocks noGrp="1"/>
          </p:cNvSpPr>
          <p:nvPr>
            <p:ph type="body" sz="quarter" idx="10" hasCustomPrompt="1"/>
          </p:nvPr>
        </p:nvSpPr>
        <p:spPr>
          <a:xfrm>
            <a:off x="6144596" y="1463040"/>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0"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xmlns="" val="10240120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3"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xmlns="" val="18949765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58196" y="1831311"/>
            <a:ext cx="10972800" cy="43434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Tree>
    <p:extLst>
      <p:ext uri="{BB962C8B-B14F-4D97-AF65-F5344CB8AC3E}">
        <p14:creationId xmlns:p14="http://schemas.microsoft.com/office/powerpoint/2010/main" xmlns="" val="131586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pic>
        <p:nvPicPr>
          <p:cNvPr id="8" name="Picture 7" descr="everform_pos_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724525" y="0"/>
            <a:ext cx="6464300" cy="6858000"/>
          </a:xfrm>
          <a:prstGeom prst="rect">
            <a:avLst/>
          </a:prstGeom>
        </p:spPr>
      </p:pic>
      <p:pic>
        <p:nvPicPr>
          <p:cNvPr id="9" name="Picture 8" descr="logo_positive.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93918" y="5869872"/>
            <a:ext cx="1854200" cy="368300"/>
          </a:xfrm>
          <a:prstGeom prst="rect">
            <a:avLst/>
          </a:prstGeom>
        </p:spPr>
      </p:pic>
      <p:pic>
        <p:nvPicPr>
          <p:cNvPr id="12" name="Picture 11" descr="mark_positive.png"/>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11388647" y="5802418"/>
            <a:ext cx="241300" cy="482600"/>
          </a:xfrm>
          <a:prstGeom prst="rect">
            <a:avLst/>
          </a:prstGeom>
        </p:spPr>
      </p:pic>
      <p:cxnSp>
        <p:nvCxnSpPr>
          <p:cNvPr id="7"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xmlns="">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p>
        </p:txBody>
      </p:sp>
      <p:sp>
        <p:nvSpPr>
          <p:cNvPr id="11"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tx1">
                      <a:alpha val="50000"/>
                    </a:schemeClr>
                  </a:solidFill>
                </a:ln>
                <a:solidFill>
                  <a:schemeClr val="bg1"/>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xmlns="" val="2462147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658196" y="1831311"/>
            <a:ext cx="10972800" cy="43434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
            </a:r>
            <a:br>
              <a:rPr lang="en-US" dirty="0" smtClean="0"/>
            </a:b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xmlns="" val="30264046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58196" y="1831311"/>
            <a:ext cx="10972800" cy="43434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xmlns="" val="7154378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658196" y="1831311"/>
            <a:ext cx="10972800" cy="43434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xmlns="" val="2403984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58197" y="3098140"/>
            <a:ext cx="5332611" cy="661720"/>
          </a:xfrm>
          <a:prstGeom prst="rect">
            <a:avLst/>
          </a:prstGeom>
        </p:spPr>
        <p:txBody>
          <a:bodyPr lIns="0" rIns="0" anchor="ctr" anchorCtr="0">
            <a:noAutofit/>
          </a:bodyPr>
          <a:lstStyle>
            <a:lvl1pPr>
              <a:defRPr sz="3600">
                <a:solidFill>
                  <a:schemeClr val="tx1"/>
                </a:solidFill>
                <a:latin typeface="SapientSansBold"/>
                <a:cs typeface="SapientSansBold"/>
              </a:defRPr>
            </a:lvl1pPr>
          </a:lstStyle>
          <a:p>
            <a:r>
              <a:rPr lang="en-US" dirty="0" smtClean="0"/>
              <a:t>THANK YOU</a:t>
            </a:r>
            <a:endParaRPr lang="en-US" dirty="0"/>
          </a:p>
        </p:txBody>
      </p:sp>
      <p:pic>
        <p:nvPicPr>
          <p:cNvPr id="8" name="Picture 7" descr="everform_pos_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724525" y="0"/>
            <a:ext cx="6464300" cy="6858000"/>
          </a:xfrm>
          <a:prstGeom prst="rect">
            <a:avLst/>
          </a:prstGeom>
        </p:spPr>
      </p:pic>
      <p:grpSp>
        <p:nvGrpSpPr>
          <p:cNvPr id="9" name="Group 8"/>
          <p:cNvGrpSpPr/>
          <p:nvPr userDrawn="1"/>
        </p:nvGrpSpPr>
        <p:grpSpPr>
          <a:xfrm>
            <a:off x="676656" y="6277890"/>
            <a:ext cx="3687865" cy="257556"/>
            <a:chOff x="484632" y="6277890"/>
            <a:chExt cx="3687865" cy="257556"/>
          </a:xfrm>
        </p:grpSpPr>
        <p:sp>
          <p:nvSpPr>
            <p:cNvPr id="10" name="Text Box 37"/>
            <p:cNvSpPr txBox="1">
              <a:spLocks noChangeArrowheads="1"/>
            </p:cNvSpPr>
            <p:nvPr userDrawn="1"/>
          </p:nvSpPr>
          <p:spPr bwMode="auto">
            <a:xfrm>
              <a:off x="579985" y="6313198"/>
              <a:ext cx="3592512" cy="216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800" b="0" dirty="0" smtClean="0">
                  <a:solidFill>
                    <a:schemeClr val="bg1">
                      <a:lumMod val="50000"/>
                    </a:schemeClr>
                  </a:solidFill>
                  <a:latin typeface="SapientSansMedium"/>
                  <a:cs typeface="SapientSansMedium"/>
                </a:rPr>
                <a:t>© 2013 SAPIENT CORPORATION   |   CONFIDENTIAL</a:t>
              </a:r>
              <a:endParaRPr lang="en-US" sz="800" b="0" dirty="0">
                <a:solidFill>
                  <a:schemeClr val="bg1">
                    <a:lumMod val="50000"/>
                  </a:schemeClr>
                </a:solidFill>
                <a:latin typeface="SapientSansMedium"/>
                <a:cs typeface="SapientSansMedium"/>
              </a:endParaRPr>
            </a:p>
          </p:txBody>
        </p:sp>
        <p:pic>
          <p:nvPicPr>
            <p:cNvPr id="11" name="Picture 10" descr="small_mark.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484632" y="6277890"/>
              <a:ext cx="118872" cy="257556"/>
            </a:xfrm>
            <a:prstGeom prst="rect">
              <a:avLst/>
            </a:prstGeom>
          </p:spPr>
        </p:pic>
      </p:grpSp>
    </p:spTree>
    <p:extLst>
      <p:ext uri="{BB962C8B-B14F-4D97-AF65-F5344CB8AC3E}">
        <p14:creationId xmlns:p14="http://schemas.microsoft.com/office/powerpoint/2010/main" xmlns="" val="150594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Cover Option 2">
    <p:spTree>
      <p:nvGrpSpPr>
        <p:cNvPr id="1" name=""/>
        <p:cNvGrpSpPr/>
        <p:nvPr/>
      </p:nvGrpSpPr>
      <p:grpSpPr>
        <a:xfrm>
          <a:off x="0" y="0"/>
          <a:ext cx="0" cy="0"/>
          <a:chOff x="0" y="0"/>
          <a:chExt cx="0" cy="0"/>
        </a:xfrm>
      </p:grpSpPr>
      <p:pic>
        <p:nvPicPr>
          <p:cNvPr id="6" name="Picture 5" descr="everform_pos_1.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473825" y="0"/>
            <a:ext cx="5715000" cy="6858000"/>
          </a:xfrm>
          <a:prstGeom prst="rect">
            <a:avLst/>
          </a:prstGeom>
        </p:spPr>
      </p:pic>
      <p:pic>
        <p:nvPicPr>
          <p:cNvPr id="7" name="Picture 6" descr="logo_positive.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93918" y="5869872"/>
            <a:ext cx="1854200" cy="368300"/>
          </a:xfrm>
          <a:prstGeom prst="rect">
            <a:avLst/>
          </a:prstGeom>
        </p:spPr>
      </p:pic>
      <p:pic>
        <p:nvPicPr>
          <p:cNvPr id="8" name="Picture 7" descr="mark_positive.png"/>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xmlns="">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rgbClr val="159DEB"/>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tx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tx1">
                      <a:alpha val="50000"/>
                    </a:schemeClr>
                  </a:solidFill>
                </a:ln>
                <a:solidFill>
                  <a:schemeClr val="bg2">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xmlns="" val="94062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11" name="Picture 10" descr="divider_1.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270625" y="0"/>
            <a:ext cx="5918200" cy="6858000"/>
          </a:xfrm>
          <a:prstGeom prst="rect">
            <a:avLst/>
          </a:prstGeom>
        </p:spPr>
      </p:pic>
    </p:spTree>
    <p:extLst>
      <p:ext uri="{BB962C8B-B14F-4D97-AF65-F5344CB8AC3E}">
        <p14:creationId xmlns:p14="http://schemas.microsoft.com/office/powerpoint/2010/main" xmlns="" val="304934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Divider">
    <p:bg>
      <p:bgPr>
        <a:solidFill>
          <a:schemeClr val="tx1"/>
        </a:solidFill>
        <a:effectLst/>
      </p:bgPr>
    </p:bg>
    <p:spTree>
      <p:nvGrpSpPr>
        <p:cNvPr id="1" name=""/>
        <p:cNvGrpSpPr/>
        <p:nvPr/>
      </p:nvGrpSpPr>
      <p:grpSpPr>
        <a:xfrm>
          <a:off x="0" y="0"/>
          <a:ext cx="0" cy="0"/>
          <a:chOff x="0" y="0"/>
          <a:chExt cx="0" cy="0"/>
        </a:xfrm>
      </p:grpSpPr>
      <p:pic>
        <p:nvPicPr>
          <p:cNvPr id="11" name="Picture 10" descr="end_1_0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292725" y="0"/>
            <a:ext cx="6896100" cy="6858000"/>
          </a:xfrm>
          <a:prstGeom prst="rect">
            <a:avLst/>
          </a:prstGeom>
        </p:spPr>
      </p:pic>
      <p:sp>
        <p:nvSpPr>
          <p:cNvPr id="6"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5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7"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bg1"/>
                </a:solidFill>
                <a:latin typeface="SapientSansBold"/>
                <a:cs typeface="SapientSansBold"/>
              </a:defRPr>
            </a:lvl1pPr>
          </a:lstStyle>
          <a:p>
            <a:pPr lvl="0"/>
            <a:r>
              <a:rPr lang="en-US" dirty="0" smtClean="0"/>
              <a:t>AGENDA ITEM TITLE</a:t>
            </a:r>
            <a:endParaRPr lang="en-US" dirty="0"/>
          </a:p>
        </p:txBody>
      </p:sp>
      <p:sp>
        <p:nvSpPr>
          <p:cNvPr id="8"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xmlns="" val="323324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C87A295-8D85-F746-99EC-7334C6390154}"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2" name="Title 1"/>
          <p:cNvSpPr>
            <a:spLocks noGrp="1"/>
          </p:cNvSpPr>
          <p:nvPr>
            <p:ph type="title" hasCustomPrompt="1"/>
          </p:nvPr>
        </p:nvSpPr>
        <p:spPr>
          <a:xfrm>
            <a:off x="658368" y="2757422"/>
            <a:ext cx="4022312" cy="1034386"/>
          </a:xfrm>
        </p:spPr>
        <p:txBody>
          <a:bodyPr lIns="0" tIns="0" rIns="0" bIns="0" anchor="b">
            <a:noAutofit/>
          </a:bodyPr>
          <a:lstStyle>
            <a:lvl1pPr>
              <a:lnSpc>
                <a:spcPct val="90000"/>
              </a:lnSpc>
              <a:defRPr sz="3600">
                <a:solidFill>
                  <a:srgbClr val="000000"/>
                </a:solidFill>
                <a:latin typeface="SapientSansBold"/>
                <a:cs typeface="SapientSansBold"/>
              </a:defRPr>
            </a:lvl1pPr>
          </a:lstStyle>
          <a:p>
            <a:r>
              <a:rPr lang="en-US" dirty="0" smtClean="0"/>
              <a:t>PRESENTATION AGENDA</a:t>
            </a:r>
            <a:endParaRPr lang="en-US" dirty="0"/>
          </a:p>
        </p:txBody>
      </p:sp>
      <p:sp>
        <p:nvSpPr>
          <p:cNvPr id="16" name="Text Placeholder 12"/>
          <p:cNvSpPr>
            <a:spLocks noGrp="1"/>
          </p:cNvSpPr>
          <p:nvPr>
            <p:ph type="body" sz="quarter" idx="10" hasCustomPrompt="1"/>
          </p:nvPr>
        </p:nvSpPr>
        <p:spPr>
          <a:xfrm>
            <a:off x="5852160" y="0"/>
            <a:ext cx="5641848" cy="68580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tx1"/>
              </a:buClr>
              <a:buSzTx/>
              <a:buFont typeface="+mj-lt"/>
              <a:buAutoNum type="arabicPeriod"/>
              <a:tabLst/>
              <a:defRPr sz="2100" i="1"/>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p:txBody>
      </p:sp>
      <p:cxnSp>
        <p:nvCxnSpPr>
          <p:cNvPr id="11" name="Straight Connector 3"/>
          <p:cNvCxnSpPr>
            <a:cxnSpLocks noChangeShapeType="1"/>
          </p:cNvCxnSpPr>
          <p:nvPr userDrawn="1"/>
        </p:nvCxnSpPr>
        <p:spPr bwMode="auto">
          <a:xfrm>
            <a:off x="649557" y="3970844"/>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210267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4225D95B-3580-C74C-AC82-B8FCF626B418}"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12"/>
          <p:cNvSpPr>
            <a:spLocks noGrp="1"/>
          </p:cNvSpPr>
          <p:nvPr>
            <p:ph type="body" sz="quarter" idx="10" hasCustomPrompt="1"/>
          </p:nvPr>
        </p:nvSpPr>
        <p:spPr>
          <a:xfrm>
            <a:off x="5852160" y="0"/>
            <a:ext cx="5641848" cy="6858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tx1"/>
              </a:buClr>
              <a:buSzTx/>
              <a:buFont typeface="+mj-lt"/>
              <a:buAutoNum type="arabicPeriod"/>
              <a:tabLst/>
              <a:defRPr sz="2100" i="1">
                <a:solidFill>
                  <a:schemeClr val="accent5"/>
                </a:solidFill>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sz="2100" i="1">
                <a:solidFill>
                  <a:schemeClr val="accent5"/>
                </a:solidFill>
              </a:defRPr>
            </a:lvl2pPr>
          </a:lstStyle>
          <a:p>
            <a:r>
              <a:rPr lang="en-US" dirty="0" smtClean="0"/>
              <a:t>Agenda Item 1</a:t>
            </a:r>
          </a:p>
          <a:p>
            <a:pPr lvl="1"/>
            <a:r>
              <a:rPr lang="en-US" dirty="0" smtClean="0"/>
              <a:t>Agenda Item 1a</a:t>
            </a:r>
          </a:p>
          <a:p>
            <a:pPr lvl="1"/>
            <a:r>
              <a:rPr lang="en-US" dirty="0" smtClean="0"/>
              <a:t>Agenda Item 1b</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lvl="1"/>
            <a:r>
              <a:rPr lang="en-US" dirty="0" smtClean="0"/>
              <a:t>Agenda Item 3a</a:t>
            </a:r>
          </a:p>
          <a:p>
            <a:pPr lvl="1"/>
            <a:r>
              <a:rPr lang="en-US" dirty="0" smtClean="0"/>
              <a:t>Agenda Item 3b</a:t>
            </a:r>
          </a:p>
          <a:p>
            <a:pPr lvl="1"/>
            <a:r>
              <a:rPr lang="en-US" dirty="0" smtClean="0"/>
              <a:t>Agenda Item 3c</a:t>
            </a:r>
          </a:p>
          <a:p>
            <a:r>
              <a:rPr lang="en-US" dirty="0" smtClean="0"/>
              <a:t>Agenda Item 4</a:t>
            </a:r>
          </a:p>
        </p:txBody>
      </p:sp>
      <p:sp>
        <p:nvSpPr>
          <p:cNvPr id="6" name="Title 1"/>
          <p:cNvSpPr>
            <a:spLocks noGrp="1"/>
          </p:cNvSpPr>
          <p:nvPr>
            <p:ph type="title" hasCustomPrompt="1"/>
          </p:nvPr>
        </p:nvSpPr>
        <p:spPr>
          <a:xfrm>
            <a:off x="658368" y="2757422"/>
            <a:ext cx="4022312" cy="1034386"/>
          </a:xfrm>
        </p:spPr>
        <p:txBody>
          <a:bodyPr lIns="0" tIns="0" rIns="0" bIns="0" anchor="b">
            <a:noAutofit/>
          </a:bodyPr>
          <a:lstStyle>
            <a:lvl1pPr>
              <a:lnSpc>
                <a:spcPct val="90000"/>
              </a:lnSpc>
              <a:defRPr sz="3600">
                <a:solidFill>
                  <a:srgbClr val="000000"/>
                </a:solidFill>
                <a:latin typeface="SapientSansBold"/>
                <a:cs typeface="SapientSansBold"/>
              </a:defRPr>
            </a:lvl1pPr>
          </a:lstStyle>
          <a:p>
            <a:r>
              <a:rPr lang="en-US" dirty="0" smtClean="0"/>
              <a:t>PRESENTATION AGENDA</a:t>
            </a:r>
            <a:endParaRPr lang="en-US" dirty="0"/>
          </a:p>
        </p:txBody>
      </p:sp>
      <p:cxnSp>
        <p:nvCxnSpPr>
          <p:cNvPr id="7" name="Straight Connector 3"/>
          <p:cNvCxnSpPr>
            <a:cxnSpLocks noChangeShapeType="1"/>
          </p:cNvCxnSpPr>
          <p:nvPr userDrawn="1"/>
        </p:nvCxnSpPr>
        <p:spPr bwMode="auto">
          <a:xfrm>
            <a:off x="649557" y="3970844"/>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xmlns="" val="98528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14162" y="1469136"/>
            <a:ext cx="10360501" cy="539496"/>
          </a:xfrm>
        </p:spPr>
        <p:txBody>
          <a:bodyPr>
            <a:noAutofit/>
          </a:bodyPr>
          <a:lstStyle>
            <a:lvl1pPr marL="0" indent="0" algn="ctr">
              <a:buNone/>
              <a:defRPr sz="3200" b="0" i="0">
                <a:solidFill>
                  <a:schemeClr val="bg2"/>
                </a:solidFill>
                <a:latin typeface="SapientCentroSlab-Medium"/>
                <a:cs typeface="SapientCentroSlab-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OUR VISION</a:t>
            </a:r>
            <a:endParaRPr lang="en-US" dirty="0"/>
          </a:p>
        </p:txBody>
      </p:sp>
      <p:sp>
        <p:nvSpPr>
          <p:cNvPr id="9" name="Text Placeholder 8"/>
          <p:cNvSpPr>
            <a:spLocks noGrp="1"/>
          </p:cNvSpPr>
          <p:nvPr>
            <p:ph type="body" sz="quarter" idx="10" hasCustomPrompt="1"/>
          </p:nvPr>
        </p:nvSpPr>
        <p:spPr>
          <a:xfrm>
            <a:off x="914162" y="1990344"/>
            <a:ext cx="10360501" cy="3529584"/>
          </a:xfrm>
        </p:spPr>
        <p:txBody>
          <a:bodyPr>
            <a:noAutofit/>
          </a:bodyPr>
          <a:lstStyle>
            <a:lvl1pPr marL="0" indent="0" algn="ctr">
              <a:spcAft>
                <a:spcPts val="0"/>
              </a:spcAft>
              <a:buNone/>
              <a:defRPr sz="4300" b="0" i="1">
                <a:solidFill>
                  <a:srgbClr val="FFFFFF"/>
                </a:solidFill>
                <a:latin typeface="SapientCentroSlab-Light"/>
                <a:cs typeface="SapientCentroSlab-Light"/>
              </a:defRPr>
            </a:lvl1pPr>
          </a:lstStyle>
          <a:p>
            <a:pPr lvl="0"/>
            <a:r>
              <a:rPr lang="en-US" dirty="0" smtClean="0"/>
              <a:t>By the end of 2013, </a:t>
            </a:r>
            <a:r>
              <a:rPr lang="en-US" dirty="0" err="1" smtClean="0"/>
              <a:t>SapientNitro</a:t>
            </a:r>
            <a:r>
              <a:rPr lang="en-US" dirty="0" smtClean="0"/>
              <a:t> </a:t>
            </a:r>
            <a:br>
              <a:rPr lang="en-US" dirty="0" smtClean="0"/>
            </a:br>
            <a:r>
              <a:rPr lang="en-US" dirty="0" smtClean="0"/>
              <a:t>and our idea engineers will be renowned </a:t>
            </a:r>
            <a:br>
              <a:rPr lang="en-US" dirty="0" smtClean="0"/>
            </a:br>
            <a:r>
              <a:rPr lang="en-US" dirty="0" smtClean="0"/>
              <a:t>for creating success for our clients, </a:t>
            </a:r>
            <a:br>
              <a:rPr lang="en-US" dirty="0" smtClean="0"/>
            </a:br>
            <a:r>
              <a:rPr lang="en-US" dirty="0" smtClean="0"/>
              <a:t>by redefining how companies and brands</a:t>
            </a:r>
            <a:br>
              <a:rPr lang="en-US" dirty="0" smtClean="0"/>
            </a:br>
            <a:r>
              <a:rPr lang="en-US" dirty="0" smtClean="0"/>
              <a:t>connect to their customers.</a:t>
            </a:r>
          </a:p>
        </p:txBody>
      </p:sp>
    </p:spTree>
    <p:extLst>
      <p:ext uri="{BB962C8B-B14F-4D97-AF65-F5344CB8AC3E}">
        <p14:creationId xmlns:p14="http://schemas.microsoft.com/office/powerpoint/2010/main" xmlns="" val="995245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6.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04-Sep-16</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78" r:id="rId2"/>
    <p:sldLayoutId id="2147483746" r:id="rId3"/>
    <p:sldLayoutId id="2147483779" r:id="rId4"/>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04-Sep-16</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77" r:id="rId2"/>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09441" y="365760"/>
            <a:ext cx="10969943" cy="55399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195" name="Text Placeholder 2"/>
          <p:cNvSpPr>
            <a:spLocks noGrp="1"/>
          </p:cNvSpPr>
          <p:nvPr>
            <p:ph type="body" idx="1"/>
          </p:nvPr>
        </p:nvSpPr>
        <p:spPr bwMode="auto">
          <a:xfrm>
            <a:off x="609441" y="1316736"/>
            <a:ext cx="10969943"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04-Sep-16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60" r:id="rId6"/>
    <p:sldLayoutId id="2147483763" r:id="rId7"/>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5425" indent="-225425"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04-Sep-16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xmlns=""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13"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04-Sep-16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xmlns="" val="377465995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48" y="365760"/>
            <a:ext cx="10969625" cy="553998"/>
          </a:xfrm>
          <a:prstGeom prst="rect">
            <a:avLst/>
          </a:prstGeom>
        </p:spPr>
        <p:txBody>
          <a:bodyPr vert="horz" lIns="0" tIns="0" rIns="0" bIns="0" rtlCol="0" anchor="t" anchorCtr="0">
            <a:noAutofit/>
          </a:bodyPr>
          <a:lstStyle/>
          <a:p>
            <a:r>
              <a:rPr lang="en-US" dirty="0" smtClean="0"/>
              <a:t>Long title sentence case</a:t>
            </a:r>
            <a:endParaRPr lang="en-US" dirty="0"/>
          </a:p>
        </p:txBody>
      </p:sp>
      <p:sp>
        <p:nvSpPr>
          <p:cNvPr id="3" name="Text Placeholder 2"/>
          <p:cNvSpPr>
            <a:spLocks noGrp="1"/>
          </p:cNvSpPr>
          <p:nvPr>
            <p:ph type="body" idx="1"/>
          </p:nvPr>
        </p:nvSpPr>
        <p:spPr>
          <a:xfrm>
            <a:off x="609600" y="1316735"/>
            <a:ext cx="10969625" cy="452628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04-Sep-16</a:t>
            </a:fld>
            <a:endParaRPr lang="en-US" dirty="0"/>
          </a:p>
        </p:txBody>
      </p:sp>
      <p:sp>
        <p:nvSpPr>
          <p:cNvPr id="9"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0"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xmlns="" val="14464477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457200" rtl="0" eaLnBrk="1" latinLnBrk="0" hangingPunct="1">
        <a:spcBef>
          <a:spcPct val="0"/>
        </a:spcBef>
        <a:buNone/>
        <a:defRPr sz="3400" kern="1200">
          <a:solidFill>
            <a:srgbClr val="159DEB"/>
          </a:solidFill>
          <a:latin typeface="Sapient Centro Slab"/>
          <a:ea typeface="+mj-ea"/>
          <a:cs typeface="Sapient Centro Slab"/>
        </a:defRPr>
      </a:lvl1pPr>
    </p:titleStyle>
    <p:bodyStyle>
      <a:lvl1pPr marL="227013" indent="-227013"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3736" indent="-173736"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7663" indent="-174625"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5938" indent="-168275"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3736"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609441" y="365760"/>
            <a:ext cx="10969943" cy="55399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609441" y="1316736"/>
            <a:ext cx="10969943"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04-Sep-16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Clean Code Workshop</a:t>
            </a:r>
            <a:endParaRPr lang="en-US" dirty="0"/>
          </a:p>
        </p:txBody>
      </p:sp>
      <p:sp>
        <p:nvSpPr>
          <p:cNvPr id="5" name="Text Placeholder 4"/>
          <p:cNvSpPr>
            <a:spLocks noGrp="1"/>
          </p:cNvSpPr>
          <p:nvPr>
            <p:ph type="body" sz="quarter" idx="10"/>
          </p:nvPr>
        </p:nvSpPr>
        <p:spPr/>
        <p:txBody>
          <a:bodyPr/>
          <a:lstStyle/>
          <a:p>
            <a:r>
              <a:rPr lang="en-US" dirty="0" smtClean="0"/>
              <a:t>Feb 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 </a:t>
            </a:r>
            <a:endParaRPr lang="en-US" dirty="0"/>
          </a:p>
        </p:txBody>
      </p:sp>
      <p:sp>
        <p:nvSpPr>
          <p:cNvPr id="5" name="Text Placeholder 4"/>
          <p:cNvSpPr>
            <a:spLocks noGrp="1"/>
          </p:cNvSpPr>
          <p:nvPr>
            <p:ph type="body" sz="quarter" idx="10"/>
          </p:nvPr>
        </p:nvSpPr>
        <p:spPr/>
        <p:txBody>
          <a:bodyPr/>
          <a:lstStyle/>
          <a:p>
            <a:r>
              <a:rPr lang="en-US" dirty="0"/>
              <a:t>How could this mess be our</a:t>
            </a:r>
            <a:r>
              <a:rPr lang="en-US" i="0" dirty="0"/>
              <a:t> fault</a:t>
            </a:r>
            <a:r>
              <a:rPr lang="en-US" i="0" dirty="0" smtClean="0"/>
              <a:t>?</a:t>
            </a:r>
          </a:p>
          <a:p>
            <a:r>
              <a:rPr lang="en-US" i="0" dirty="0" smtClean="0"/>
              <a:t> </a:t>
            </a:r>
            <a:r>
              <a:rPr lang="en-US" i="0" dirty="0"/>
              <a:t>What about the requirements? </a:t>
            </a:r>
            <a:endParaRPr lang="en-US" i="0" dirty="0" smtClean="0"/>
          </a:p>
          <a:p>
            <a:r>
              <a:rPr lang="en-US" i="0" dirty="0" smtClean="0"/>
              <a:t>What </a:t>
            </a:r>
            <a:r>
              <a:rPr lang="en-US" i="0" dirty="0"/>
              <a:t>about the schedule</a:t>
            </a:r>
            <a:r>
              <a:rPr lang="en-US" i="0" dirty="0" smtClean="0"/>
              <a:t>?</a:t>
            </a:r>
          </a:p>
          <a:p>
            <a:r>
              <a:rPr lang="en-US" i="0" dirty="0" smtClean="0"/>
              <a:t> </a:t>
            </a:r>
            <a:r>
              <a:rPr lang="en-US" i="0" dirty="0"/>
              <a:t>What about the stupid </a:t>
            </a:r>
            <a:r>
              <a:rPr lang="en-US" i="0" dirty="0" smtClean="0"/>
              <a:t>managers?</a:t>
            </a:r>
          </a:p>
          <a:p>
            <a:r>
              <a:rPr lang="en-US" i="0" dirty="0" smtClean="0"/>
              <a:t>Don’t </a:t>
            </a:r>
            <a:r>
              <a:rPr lang="en-US" i="0" dirty="0"/>
              <a:t>they bear some of the blame</a:t>
            </a:r>
            <a:r>
              <a:rPr lang="en-US" i="0" dirty="0" smtClean="0"/>
              <a:t>?</a:t>
            </a:r>
          </a:p>
          <a:p>
            <a:endParaRPr lang="en-US" i="0" dirty="0" smtClean="0"/>
          </a:p>
          <a:p>
            <a:r>
              <a:rPr lang="en-US" sz="3200" dirty="0" smtClean="0"/>
              <a:t>Answer: No.</a:t>
            </a:r>
            <a:endParaRPr lang="en-US" sz="3200" dirty="0"/>
          </a:p>
        </p:txBody>
      </p:sp>
    </p:spTree>
    <p:extLst>
      <p:ext uri="{BB962C8B-B14F-4D97-AF65-F5344CB8AC3E}">
        <p14:creationId xmlns:p14="http://schemas.microsoft.com/office/powerpoint/2010/main" xmlns="" val="793703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Managers and marketers look to us for information they need</a:t>
            </a:r>
          </a:p>
          <a:p>
            <a:r>
              <a:rPr lang="en-US" dirty="0" smtClean="0"/>
              <a:t>Project managers look to us for schedules</a:t>
            </a:r>
          </a:p>
          <a:p>
            <a:r>
              <a:rPr lang="en-US" dirty="0"/>
              <a:t>We are deeply complicit in the planning of the project </a:t>
            </a:r>
            <a:endParaRPr lang="en-US" dirty="0" smtClean="0"/>
          </a:p>
          <a:p>
            <a:r>
              <a:rPr lang="en-US" dirty="0" smtClean="0"/>
              <a:t>We share </a:t>
            </a:r>
            <a:r>
              <a:rPr lang="en-US" dirty="0"/>
              <a:t>a great deal of the responsibility for any failures</a:t>
            </a:r>
          </a:p>
        </p:txBody>
      </p:sp>
      <p:sp>
        <p:nvSpPr>
          <p:cNvPr id="2" name="Title 1"/>
          <p:cNvSpPr>
            <a:spLocks noGrp="1"/>
          </p:cNvSpPr>
          <p:nvPr>
            <p:ph type="title"/>
          </p:nvPr>
        </p:nvSpPr>
        <p:spPr/>
        <p:txBody>
          <a:bodyPr/>
          <a:lstStyle/>
          <a:p>
            <a:r>
              <a:rPr lang="en-US" dirty="0" smtClean="0"/>
              <a:t>Attitude</a:t>
            </a:r>
            <a:endParaRPr lang="en-US" dirty="0"/>
          </a:p>
        </p:txBody>
      </p:sp>
    </p:spTree>
    <p:extLst>
      <p:ext uri="{BB962C8B-B14F-4D97-AF65-F5344CB8AC3E}">
        <p14:creationId xmlns:p14="http://schemas.microsoft.com/office/powerpoint/2010/main" xmlns="" val="565740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 </a:t>
            </a:r>
            <a:endParaRPr lang="en-US" dirty="0"/>
          </a:p>
        </p:txBody>
      </p:sp>
      <p:sp>
        <p:nvSpPr>
          <p:cNvPr id="5" name="Text Placeholder 4"/>
          <p:cNvSpPr>
            <a:spLocks noGrp="1"/>
          </p:cNvSpPr>
          <p:nvPr>
            <p:ph type="body" sz="quarter" idx="10"/>
          </p:nvPr>
        </p:nvSpPr>
        <p:spPr/>
        <p:txBody>
          <a:bodyPr/>
          <a:lstStyle/>
          <a:p>
            <a:r>
              <a:rPr lang="en-US" dirty="0"/>
              <a:t>“But wait!” you say. “If I don’t do what my manager says, I’ll be fired.” </a:t>
            </a:r>
            <a:endParaRPr lang="en-US" dirty="0" smtClean="0"/>
          </a:p>
          <a:p>
            <a:r>
              <a:rPr lang="en-US" dirty="0" smtClean="0"/>
              <a:t>Probably </a:t>
            </a:r>
            <a:r>
              <a:rPr lang="en-US" dirty="0"/>
              <a:t>not. </a:t>
            </a:r>
            <a:endParaRPr lang="en-US" dirty="0" smtClean="0"/>
          </a:p>
          <a:p>
            <a:r>
              <a:rPr lang="en-US" dirty="0" smtClean="0"/>
              <a:t>Most </a:t>
            </a:r>
            <a:r>
              <a:rPr lang="en-US" dirty="0"/>
              <a:t>managers want the truth, even when they don’t act like it.</a:t>
            </a:r>
            <a:endParaRPr lang="en-US" sz="3200" dirty="0"/>
          </a:p>
        </p:txBody>
      </p:sp>
    </p:spTree>
    <p:extLst>
      <p:ext uri="{BB962C8B-B14F-4D97-AF65-F5344CB8AC3E}">
        <p14:creationId xmlns:p14="http://schemas.microsoft.com/office/powerpoint/2010/main" xmlns="" val="789408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When hand-washing was first recommended to physicians by Ignaz </a:t>
            </a:r>
            <a:r>
              <a:rPr lang="en-US" dirty="0" err="1"/>
              <a:t>Semmelweis</a:t>
            </a:r>
            <a:r>
              <a:rPr lang="en-US" dirty="0"/>
              <a:t> in 1847, it was rejected on the basis that doctors were too busy and wouldn’t have time to wash their hands between patient visits.</a:t>
            </a:r>
          </a:p>
        </p:txBody>
      </p:sp>
      <p:sp>
        <p:nvSpPr>
          <p:cNvPr id="2" name="Title 1"/>
          <p:cNvSpPr>
            <a:spLocks noGrp="1"/>
          </p:cNvSpPr>
          <p:nvPr>
            <p:ph type="title"/>
          </p:nvPr>
        </p:nvSpPr>
        <p:spPr/>
        <p:txBody>
          <a:bodyPr/>
          <a:lstStyle/>
          <a:p>
            <a:r>
              <a:rPr lang="en-US" dirty="0" smtClean="0"/>
              <a:t>Do you expect a doctor not to wash hands before a surgery because his seniors or the patient himself tell him not to?</a:t>
            </a:r>
            <a:endParaRPr lang="en-US" dirty="0"/>
          </a:p>
        </p:txBody>
      </p:sp>
      <p:sp>
        <p:nvSpPr>
          <p:cNvPr id="5" name="Rectangle 4"/>
          <p:cNvSpPr/>
          <p:nvPr/>
        </p:nvSpPr>
        <p:spPr>
          <a:xfrm>
            <a:off x="6130036" y="0"/>
            <a:ext cx="6071616" cy="6858000"/>
          </a:xfrm>
          <a:prstGeom prst="rect">
            <a:avLst/>
          </a:prstGeom>
          <a:solidFill>
            <a:schemeClr val="accent6">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800" dirty="0">
                <a:solidFill>
                  <a:schemeClr val="tx1"/>
                </a:solidFill>
              </a:rPr>
              <a:t>So too it is unprofessional for programmers to bend to the will of managers who don’t understand the risks of making messes.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Clean Code?</a:t>
            </a:r>
            <a:endParaRPr lang="en-US" dirty="0"/>
          </a:p>
        </p:txBody>
      </p:sp>
      <p:sp>
        <p:nvSpPr>
          <p:cNvPr id="5" name="Text Placeholder 4"/>
          <p:cNvSpPr>
            <a:spLocks noGrp="1"/>
          </p:cNvSpPr>
          <p:nvPr>
            <p:ph type="body" sz="quarter" idx="10"/>
          </p:nvPr>
        </p:nvSpPr>
        <p:spPr/>
        <p:txBody>
          <a:bodyPr/>
          <a:lstStyle/>
          <a:p>
            <a:pPr marL="0" indent="0">
              <a:buNone/>
            </a:pPr>
            <a:r>
              <a:rPr lang="en-US" b="1" dirty="0"/>
              <a:t>Bjarne </a:t>
            </a:r>
            <a:r>
              <a:rPr lang="en-US" b="1" dirty="0" err="1"/>
              <a:t>Stroustrup</a:t>
            </a:r>
            <a:r>
              <a:rPr lang="en-US" b="1" dirty="0"/>
              <a:t>, inventor of C++ and author of </a:t>
            </a:r>
            <a:r>
              <a:rPr lang="en-US" b="1" i="1" dirty="0"/>
              <a:t>The C++ Programming Language</a:t>
            </a:r>
            <a:endParaRPr lang="en-US" dirty="0"/>
          </a:p>
          <a:p>
            <a:r>
              <a:rPr lang="en-US" i="1" dirty="0"/>
              <a:t>I like my code to be elegant and efficient. The logic should be straightforward to make it hard for bugs to hide, the dependencies minimal to ease maintenance, error handling complete according to an articulated strategy, and performance close to optimal so as not to tempt people to make the code messy with unprincipled optimizations. Clean code does one thing well.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Clean Code?</a:t>
            </a:r>
            <a:endParaRPr lang="en-US" dirty="0"/>
          </a:p>
        </p:txBody>
      </p:sp>
      <p:sp>
        <p:nvSpPr>
          <p:cNvPr id="5" name="Text Placeholder 4"/>
          <p:cNvSpPr>
            <a:spLocks noGrp="1"/>
          </p:cNvSpPr>
          <p:nvPr>
            <p:ph type="body" sz="quarter" idx="10"/>
          </p:nvPr>
        </p:nvSpPr>
        <p:spPr/>
        <p:txBody>
          <a:bodyPr/>
          <a:lstStyle/>
          <a:p>
            <a:pPr>
              <a:buFont typeface="Calibri" charset="0"/>
              <a:buAutoNum type="arabicPeriod"/>
            </a:pPr>
            <a:r>
              <a:rPr lang="en-US" dirty="0"/>
              <a:t>When it works </a:t>
            </a:r>
          </a:p>
          <a:p>
            <a:pPr>
              <a:buFont typeface="Calibri" charset="0"/>
              <a:buAutoNum type="arabicPeriod"/>
            </a:pPr>
            <a:r>
              <a:rPr lang="en-US" dirty="0"/>
              <a:t>We can work with it</a:t>
            </a:r>
          </a:p>
          <a:p>
            <a:pPr>
              <a:buFont typeface="Calibri" charset="0"/>
              <a:buAutoNum type="arabicPeriod"/>
            </a:pPr>
            <a:r>
              <a:rPr lang="en-US" dirty="0"/>
              <a:t>Teammates can understand our code quickly</a:t>
            </a:r>
            <a:endParaRPr lang="en-US" dirty="0">
              <a:latin typeface="SapientCentroSlab-Light" charset="0"/>
            </a:endParaRPr>
          </a:p>
          <a:p>
            <a:pPr>
              <a:buFont typeface="Calibri" charset="0"/>
              <a:buAutoNum type="arabicPeriod"/>
            </a:pPr>
            <a:r>
              <a:rPr lang="en-US" dirty="0"/>
              <a:t>We can respond to change</a:t>
            </a:r>
          </a:p>
          <a:p>
            <a:pPr>
              <a:buFont typeface="Calibri" charset="0"/>
              <a:buAutoNum type="arabicPeriod"/>
            </a:pPr>
            <a:r>
              <a:rPr lang="en-US" dirty="0">
                <a:latin typeface="SapientCentroSlab-Light" charset="0"/>
              </a:rPr>
              <a:t>We’re relaxed and happy</a:t>
            </a:r>
          </a:p>
          <a:p>
            <a:endParaRPr lang="en-US" dirty="0"/>
          </a:p>
        </p:txBody>
      </p:sp>
    </p:spTree>
    <p:extLst>
      <p:ext uri="{BB962C8B-B14F-4D97-AF65-F5344CB8AC3E}">
        <p14:creationId xmlns:p14="http://schemas.microsoft.com/office/powerpoint/2010/main" xmlns="" val="926447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The </a:t>
            </a:r>
            <a:r>
              <a:rPr lang="en-US" dirty="0"/>
              <a:t>ratio of time spent reading vs. writing is well over </a:t>
            </a:r>
            <a:r>
              <a:rPr lang="en-US" dirty="0" smtClean="0"/>
              <a:t>10:1</a:t>
            </a:r>
          </a:p>
          <a:p>
            <a:r>
              <a:rPr lang="en-US" dirty="0" smtClean="0"/>
              <a:t>We </a:t>
            </a:r>
            <a:r>
              <a:rPr lang="en-US" dirty="0"/>
              <a:t>are </a:t>
            </a:r>
            <a:r>
              <a:rPr lang="en-US" i="1" dirty="0"/>
              <a:t>constantly</a:t>
            </a:r>
            <a:r>
              <a:rPr lang="en-US" dirty="0"/>
              <a:t> reading old code as part of the effort to write new code</a:t>
            </a:r>
            <a:r>
              <a:rPr lang="en-US" dirty="0" smtClean="0"/>
              <a:t>.</a:t>
            </a:r>
          </a:p>
          <a:p>
            <a:endParaRPr lang="en-US" dirty="0"/>
          </a:p>
          <a:p>
            <a:r>
              <a:rPr lang="en-US" dirty="0" smtClean="0"/>
              <a:t>So </a:t>
            </a:r>
            <a:r>
              <a:rPr lang="en-US" i="1" dirty="0"/>
              <a:t>making it easy to read actually makes it easier to write</a:t>
            </a:r>
            <a:r>
              <a:rPr lang="en-US" dirty="0" smtClean="0"/>
              <a:t>.</a:t>
            </a:r>
          </a:p>
          <a:p>
            <a:r>
              <a:rPr lang="en-US" dirty="0"/>
              <a:t>W</a:t>
            </a:r>
            <a:r>
              <a:rPr lang="en-US" dirty="0" smtClean="0"/>
              <a:t>e </a:t>
            </a:r>
            <a:r>
              <a:rPr lang="en-US" dirty="0"/>
              <a:t>want the reading of code to be easy, even if it makes the writing harder</a:t>
            </a:r>
            <a:r>
              <a:rPr lang="en-US" dirty="0" smtClean="0"/>
              <a:t>.</a:t>
            </a:r>
          </a:p>
          <a:p>
            <a:endParaRPr lang="en-US" dirty="0"/>
          </a:p>
          <a:p>
            <a:r>
              <a:rPr lang="en-US" dirty="0"/>
              <a:t>You cannot write code if you cannot read the surrounding code</a:t>
            </a:r>
            <a:r>
              <a:rPr lang="en-US" dirty="0" smtClean="0"/>
              <a:t>.</a:t>
            </a:r>
          </a:p>
          <a:p>
            <a:r>
              <a:rPr lang="en-US" dirty="0"/>
              <a:t>So if you want to go fast, if you want to get done quickly, if you want your code to be easy to write, make it easy to read.</a:t>
            </a:r>
          </a:p>
        </p:txBody>
      </p:sp>
      <p:sp>
        <p:nvSpPr>
          <p:cNvPr id="3" name="Title 2"/>
          <p:cNvSpPr>
            <a:spLocks noGrp="1"/>
          </p:cNvSpPr>
          <p:nvPr>
            <p:ph type="title"/>
          </p:nvPr>
        </p:nvSpPr>
        <p:spPr/>
        <p:txBody>
          <a:bodyPr/>
          <a:lstStyle/>
          <a:p>
            <a:r>
              <a:rPr lang="en-US" dirty="0" smtClean="0"/>
              <a:t>Code is Read A Lot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Keeping Code Clean</a:t>
            </a:r>
            <a:endParaRPr lang="en-US" dirty="0"/>
          </a:p>
        </p:txBody>
      </p:sp>
      <p:sp>
        <p:nvSpPr>
          <p:cNvPr id="11" name="Text Placeholder 10"/>
          <p:cNvSpPr>
            <a:spLocks noGrp="1"/>
          </p:cNvSpPr>
          <p:nvPr>
            <p:ph type="body" sz="quarter" idx="10"/>
          </p:nvPr>
        </p:nvSpPr>
        <p:spPr/>
        <p:txBody>
          <a:bodyPr/>
          <a:lstStyle/>
          <a:p>
            <a:pPr lvl="0"/>
            <a:r>
              <a:rPr lang="en-US" sz="2000" dirty="0"/>
              <a:t>It’s not enough to write the code well. </a:t>
            </a:r>
            <a:endParaRPr lang="en-US" sz="2000" dirty="0" smtClean="0"/>
          </a:p>
          <a:p>
            <a:pPr lvl="0"/>
            <a:endParaRPr lang="en-US" sz="2000" dirty="0"/>
          </a:p>
          <a:p>
            <a:pPr lvl="0"/>
            <a:r>
              <a:rPr lang="en-US" sz="2000" dirty="0" smtClean="0"/>
              <a:t>The </a:t>
            </a:r>
            <a:r>
              <a:rPr lang="en-US" sz="2000" dirty="0"/>
              <a:t>code has to be </a:t>
            </a:r>
            <a:r>
              <a:rPr lang="en-US" sz="2000" i="1" dirty="0"/>
              <a:t>kept clean</a:t>
            </a:r>
            <a:r>
              <a:rPr lang="en-US" sz="2000" dirty="0"/>
              <a:t> over time. </a:t>
            </a:r>
            <a:endParaRPr lang="en-US" sz="2000" dirty="0" smtClean="0"/>
          </a:p>
          <a:p>
            <a:pPr lvl="0"/>
            <a:endParaRPr lang="en-US" sz="2000" dirty="0"/>
          </a:p>
          <a:p>
            <a:pPr lvl="0"/>
            <a:r>
              <a:rPr lang="en-US" sz="2000" dirty="0" smtClean="0"/>
              <a:t>We’ve </a:t>
            </a:r>
            <a:r>
              <a:rPr lang="en-US" sz="2000" dirty="0"/>
              <a:t>all seen code rot and degrade as time passes. </a:t>
            </a:r>
            <a:endParaRPr lang="en-US" sz="2000" dirty="0" smtClean="0"/>
          </a:p>
          <a:p>
            <a:pPr lvl="0"/>
            <a:endParaRPr lang="en-US" sz="2000" dirty="0"/>
          </a:p>
          <a:p>
            <a:pPr lvl="0"/>
            <a:r>
              <a:rPr lang="en-US" sz="2000" dirty="0" smtClean="0"/>
              <a:t>So </a:t>
            </a:r>
            <a:r>
              <a:rPr lang="en-US" sz="2000" dirty="0"/>
              <a:t>we must take an active role in preventing this degradation</a:t>
            </a:r>
            <a:r>
              <a:rPr lang="en-US" sz="2000" dirty="0" smtClean="0"/>
              <a:t>.</a:t>
            </a:r>
          </a:p>
          <a:p>
            <a:endParaRPr lang="en-US" sz="2000" dirty="0"/>
          </a:p>
          <a:p>
            <a:r>
              <a:rPr lang="en-US" sz="2000" dirty="0" smtClean="0"/>
              <a:t>“</a:t>
            </a:r>
            <a:r>
              <a:rPr lang="en-US" sz="2000" dirty="0"/>
              <a:t>Try and leave this world a little better than you found it…”</a:t>
            </a:r>
          </a:p>
          <a:p>
            <a:pPr lvl="0"/>
            <a:endParaRPr lang="en-US" dirty="0"/>
          </a:p>
        </p:txBody>
      </p:sp>
      <p:sp>
        <p:nvSpPr>
          <p:cNvPr id="9" name="Title 8"/>
          <p:cNvSpPr>
            <a:spLocks noGrp="1"/>
          </p:cNvSpPr>
          <p:nvPr>
            <p:ph type="title"/>
          </p:nvPr>
        </p:nvSpPr>
        <p:spPr/>
        <p:txBody>
          <a:bodyPr/>
          <a:lstStyle/>
          <a:p>
            <a:r>
              <a:rPr lang="en-US" dirty="0" smtClean="0"/>
              <a:t>Clean Code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Use Intention-Revealing </a:t>
            </a:r>
            <a:r>
              <a:rPr lang="en-US" b="1" dirty="0" smtClean="0"/>
              <a:t>Names</a:t>
            </a:r>
          </a:p>
          <a:p>
            <a:pPr lvl="1"/>
            <a:r>
              <a:rPr lang="en-US" b="1" dirty="0" smtClean="0"/>
              <a:t>Avoid names like x, o, z, </a:t>
            </a:r>
            <a:r>
              <a:rPr lang="en-US" b="1" dirty="0" err="1" smtClean="0"/>
              <a:t>i</a:t>
            </a:r>
            <a:endParaRPr lang="en-US" b="1" dirty="0" smtClean="0"/>
          </a:p>
          <a:p>
            <a:r>
              <a:rPr lang="en-US" b="1" dirty="0"/>
              <a:t>Avoid </a:t>
            </a:r>
            <a:r>
              <a:rPr lang="en-US" b="1" dirty="0" smtClean="0"/>
              <a:t>Disinformation</a:t>
            </a:r>
          </a:p>
          <a:p>
            <a:pPr lvl="1"/>
            <a:r>
              <a:rPr lang="en-US" b="1" dirty="0" smtClean="0"/>
              <a:t>Avoid names </a:t>
            </a:r>
            <a:r>
              <a:rPr lang="en-US" b="1" dirty="0"/>
              <a:t>like </a:t>
            </a:r>
            <a:r>
              <a:rPr lang="en-US" b="1" dirty="0" err="1" smtClean="0"/>
              <a:t>accountList</a:t>
            </a:r>
            <a:r>
              <a:rPr lang="en-US" b="1" dirty="0" smtClean="0"/>
              <a:t> unless it</a:t>
            </a:r>
            <a:r>
              <a:rPr lang="fr-FR" b="1" dirty="0" smtClean="0"/>
              <a:t>’</a:t>
            </a:r>
            <a:r>
              <a:rPr lang="en-US" b="1" dirty="0" smtClean="0"/>
              <a:t>s a list</a:t>
            </a:r>
          </a:p>
          <a:p>
            <a:r>
              <a:rPr lang="en-US" b="1" dirty="0"/>
              <a:t>Make Meaningful </a:t>
            </a:r>
            <a:r>
              <a:rPr lang="en-US" b="1" dirty="0" smtClean="0"/>
              <a:t>Distinctions</a:t>
            </a:r>
          </a:p>
          <a:p>
            <a:pPr lvl="1"/>
            <a:r>
              <a:rPr lang="en-US" b="1" dirty="0" smtClean="0"/>
              <a:t>Avoid names like a1, a2 (they are non-informative)</a:t>
            </a:r>
          </a:p>
          <a:p>
            <a:pPr lvl="1"/>
            <a:r>
              <a:rPr lang="en-US" b="1" dirty="0" smtClean="0"/>
              <a:t>Avoid </a:t>
            </a:r>
            <a:r>
              <a:rPr lang="en-US" b="1" dirty="0" err="1" smtClean="0"/>
              <a:t>ProductData</a:t>
            </a:r>
            <a:r>
              <a:rPr lang="en-US" b="1" dirty="0" smtClean="0"/>
              <a:t>, if you have Product class</a:t>
            </a:r>
          </a:p>
          <a:p>
            <a:r>
              <a:rPr lang="en-US" b="1" dirty="0"/>
              <a:t>Use Pronounceable </a:t>
            </a:r>
            <a:r>
              <a:rPr lang="en-US" b="1" dirty="0" smtClean="0"/>
              <a:t>Names</a:t>
            </a:r>
          </a:p>
          <a:p>
            <a:pPr lvl="1"/>
            <a:r>
              <a:rPr lang="en-US" b="1" dirty="0" smtClean="0"/>
              <a:t>Avoid names like </a:t>
            </a:r>
            <a:r>
              <a:rPr lang="en-US" dirty="0" err="1" smtClean="0"/>
              <a:t>genymdhms</a:t>
            </a:r>
            <a:endParaRPr lang="en-US" dirty="0" smtClean="0"/>
          </a:p>
          <a:p>
            <a:pPr marL="0" indent="0">
              <a:buNone/>
            </a:pPr>
            <a:endParaRPr lang="en-US" b="1" dirty="0" smtClean="0"/>
          </a:p>
          <a:p>
            <a:pPr lvl="1"/>
            <a:endParaRPr lang="en-US" b="1" dirty="0" smtClean="0"/>
          </a:p>
          <a:p>
            <a:endParaRPr lang="en-US" b="1" dirty="0" smtClean="0"/>
          </a:p>
          <a:p>
            <a:endParaRPr lang="en-US" dirty="0"/>
          </a:p>
        </p:txBody>
      </p:sp>
      <p:sp>
        <p:nvSpPr>
          <p:cNvPr id="3" name="Title 2"/>
          <p:cNvSpPr>
            <a:spLocks noGrp="1"/>
          </p:cNvSpPr>
          <p:nvPr>
            <p:ph type="title"/>
          </p:nvPr>
        </p:nvSpPr>
        <p:spPr/>
        <p:txBody>
          <a:bodyPr/>
          <a:lstStyle/>
          <a:p>
            <a:r>
              <a:rPr lang="en-US" dirty="0" smtClean="0"/>
              <a:t>Clean Code:</a:t>
            </a:r>
            <a:br>
              <a:rPr lang="en-US" dirty="0" smtClean="0"/>
            </a:br>
            <a:r>
              <a:rPr lang="en-US" b="1" dirty="0"/>
              <a:t>Meaningful Names</a:t>
            </a:r>
            <a:endParaRPr lang="en-US" dirty="0"/>
          </a:p>
        </p:txBody>
      </p:sp>
    </p:spTree>
    <p:extLst>
      <p:ext uri="{BB962C8B-B14F-4D97-AF65-F5344CB8AC3E}">
        <p14:creationId xmlns:p14="http://schemas.microsoft.com/office/powerpoint/2010/main" xmlns="" val="556358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Use Searchable Names</a:t>
            </a:r>
          </a:p>
          <a:p>
            <a:pPr lvl="1"/>
            <a:r>
              <a:rPr lang="en-US" b="1" dirty="0"/>
              <a:t>Single character variable names are hard to find</a:t>
            </a:r>
          </a:p>
          <a:p>
            <a:r>
              <a:rPr lang="en-US" b="1" dirty="0"/>
              <a:t>Use Hungarian Notation, e.g. </a:t>
            </a:r>
            <a:r>
              <a:rPr lang="en-US" b="1" dirty="0" err="1"/>
              <a:t>phoneNumber</a:t>
            </a:r>
            <a:endParaRPr lang="en-US" b="1" dirty="0"/>
          </a:p>
          <a:p>
            <a:r>
              <a:rPr lang="en-US" b="1" dirty="0"/>
              <a:t>Avoid Member Prefixes, e.g.,  </a:t>
            </a:r>
            <a:r>
              <a:rPr lang="en-US" b="1" dirty="0" err="1"/>
              <a:t>m_name</a:t>
            </a:r>
            <a:endParaRPr lang="en-US" b="1" dirty="0"/>
          </a:p>
          <a:p>
            <a:r>
              <a:rPr lang="en-US" b="1" dirty="0"/>
              <a:t>Interfaces and Implementations, </a:t>
            </a:r>
          </a:p>
          <a:p>
            <a:pPr lvl="1"/>
            <a:r>
              <a:rPr lang="en-US" b="1" dirty="0"/>
              <a:t>Avoid: </a:t>
            </a:r>
            <a:r>
              <a:rPr lang="en-US" b="1" dirty="0" err="1"/>
              <a:t>IMessageFactory</a:t>
            </a:r>
            <a:r>
              <a:rPr lang="en-US" b="1" dirty="0"/>
              <a:t>, instead, use </a:t>
            </a:r>
            <a:r>
              <a:rPr lang="en-US" b="1" dirty="0" err="1" smtClean="0"/>
              <a:t>MessageFactory</a:t>
            </a:r>
            <a:endParaRPr lang="en-US" b="1" dirty="0" smtClean="0"/>
          </a:p>
        </p:txBody>
      </p:sp>
      <p:sp>
        <p:nvSpPr>
          <p:cNvPr id="3" name="Title 2"/>
          <p:cNvSpPr>
            <a:spLocks noGrp="1"/>
          </p:cNvSpPr>
          <p:nvPr>
            <p:ph type="title"/>
          </p:nvPr>
        </p:nvSpPr>
        <p:spPr/>
        <p:txBody>
          <a:bodyPr/>
          <a:lstStyle/>
          <a:p>
            <a:r>
              <a:rPr lang="en-US" dirty="0" smtClean="0"/>
              <a:t>Clean Code:</a:t>
            </a:r>
            <a:br>
              <a:rPr lang="en-US" dirty="0" smtClean="0"/>
            </a:br>
            <a:r>
              <a:rPr lang="en-US" b="1" dirty="0"/>
              <a:t>Meaningful Names</a:t>
            </a:r>
            <a:endParaRPr lang="en-US" dirty="0"/>
          </a:p>
        </p:txBody>
      </p:sp>
    </p:spTree>
    <p:extLst>
      <p:ext uri="{BB962C8B-B14F-4D97-AF65-F5344CB8AC3E}">
        <p14:creationId xmlns:p14="http://schemas.microsoft.com/office/powerpoint/2010/main" xmlns="" val="619485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 </a:t>
            </a:r>
            <a:endParaRPr lang="en-US" dirty="0"/>
          </a:p>
        </p:txBody>
      </p:sp>
      <p:sp>
        <p:nvSpPr>
          <p:cNvPr id="5" name="Text Placeholder 4"/>
          <p:cNvSpPr>
            <a:spLocks noGrp="1"/>
          </p:cNvSpPr>
          <p:nvPr>
            <p:ph type="body" sz="quarter" idx="10"/>
          </p:nvPr>
        </p:nvSpPr>
        <p:spPr/>
        <p:txBody>
          <a:bodyPr/>
          <a:lstStyle/>
          <a:p>
            <a:r>
              <a:rPr lang="en-US" dirty="0"/>
              <a:t>Remember that code is really the language in which we ultimately express the requirements.</a:t>
            </a:r>
          </a:p>
        </p:txBody>
      </p:sp>
    </p:spTree>
    <p:extLst>
      <p:ext uri="{BB962C8B-B14F-4D97-AF65-F5344CB8AC3E}">
        <p14:creationId xmlns:p14="http://schemas.microsoft.com/office/powerpoint/2010/main" xmlns="" val="1419769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smtClean="0"/>
              <a:t>Class </a:t>
            </a:r>
            <a:r>
              <a:rPr lang="en-US" b="1" dirty="0"/>
              <a:t>names must be nouns</a:t>
            </a:r>
          </a:p>
          <a:p>
            <a:pPr lvl="1"/>
            <a:r>
              <a:rPr lang="en-US" b="1" dirty="0"/>
              <a:t>E.g. Message, Customer, </a:t>
            </a:r>
            <a:r>
              <a:rPr lang="en-US" b="1" dirty="0" err="1"/>
              <a:t>WikiPage</a:t>
            </a:r>
            <a:r>
              <a:rPr lang="en-US" b="1" dirty="0"/>
              <a:t>, Account, </a:t>
            </a:r>
            <a:r>
              <a:rPr lang="en-US" b="1" dirty="0" err="1"/>
              <a:t>AddressParser</a:t>
            </a:r>
            <a:endParaRPr lang="en-US" b="1" dirty="0"/>
          </a:p>
          <a:p>
            <a:pPr lvl="1"/>
            <a:r>
              <a:rPr lang="en-US" b="1" dirty="0"/>
              <a:t>Avoid, names with Manager, Data, Info, </a:t>
            </a:r>
          </a:p>
          <a:p>
            <a:pPr lvl="1"/>
            <a:r>
              <a:rPr lang="en-US" b="1" dirty="0"/>
              <a:t>Must not be a verb</a:t>
            </a:r>
          </a:p>
          <a:p>
            <a:endParaRPr lang="en-US" b="1" dirty="0" smtClean="0"/>
          </a:p>
          <a:p>
            <a:r>
              <a:rPr lang="en-US" b="1" dirty="0" smtClean="0"/>
              <a:t>Method names must be verbs</a:t>
            </a:r>
          </a:p>
          <a:p>
            <a:endParaRPr lang="en-US" b="1" dirty="0" smtClean="0"/>
          </a:p>
        </p:txBody>
      </p:sp>
      <p:sp>
        <p:nvSpPr>
          <p:cNvPr id="3" name="Title 2"/>
          <p:cNvSpPr>
            <a:spLocks noGrp="1"/>
          </p:cNvSpPr>
          <p:nvPr>
            <p:ph type="title"/>
          </p:nvPr>
        </p:nvSpPr>
        <p:spPr/>
        <p:txBody>
          <a:bodyPr/>
          <a:lstStyle/>
          <a:p>
            <a:r>
              <a:rPr lang="en-US" dirty="0" smtClean="0"/>
              <a:t>Clean Code:</a:t>
            </a:r>
            <a:br>
              <a:rPr lang="en-US" dirty="0" smtClean="0"/>
            </a:br>
            <a:r>
              <a:rPr lang="en-US" b="1" dirty="0"/>
              <a:t>Meaningful Names</a:t>
            </a:r>
            <a:endParaRPr lang="en-US" dirty="0"/>
          </a:p>
        </p:txBody>
      </p:sp>
    </p:spTree>
    <p:extLst>
      <p:ext uri="{BB962C8B-B14F-4D97-AF65-F5344CB8AC3E}">
        <p14:creationId xmlns:p14="http://schemas.microsoft.com/office/powerpoint/2010/main" xmlns="" val="1336429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763" y="0"/>
            <a:ext cx="5029200" cy="6858000"/>
          </a:xfrm>
        </p:spPr>
        <p:txBody>
          <a:bodyPr/>
          <a:lstStyle/>
          <a:p>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function </a:t>
            </a:r>
            <a:r>
              <a:rPr lang="en-US" sz="3200" dirty="0" err="1" smtClean="0"/>
              <a:t>getThem</a:t>
            </a:r>
            <a:r>
              <a:rPr lang="en-US" sz="3200" dirty="0"/>
              <a:t>() {</a:t>
            </a:r>
            <a:br>
              <a:rPr lang="en-US" sz="3200" dirty="0"/>
            </a:br>
            <a:r>
              <a:rPr lang="en-US" sz="3200" dirty="0"/>
              <a:t>     </a:t>
            </a:r>
            <a:r>
              <a:rPr lang="en-US" sz="3200" dirty="0" err="1" smtClean="0"/>
              <a:t>var</a:t>
            </a:r>
            <a:r>
              <a:rPr lang="en-US" sz="3200" dirty="0" smtClean="0"/>
              <a:t> </a:t>
            </a:r>
            <a:r>
              <a:rPr lang="en-US" sz="3200" dirty="0"/>
              <a:t>list1 </a:t>
            </a:r>
            <a:r>
              <a:rPr lang="en-US" sz="3200" dirty="0" smtClean="0"/>
              <a:t>= </a:t>
            </a:r>
            <a:r>
              <a:rPr lang="en-US" sz="3200" dirty="0"/>
              <a:t>new </a:t>
            </a:r>
            <a:r>
              <a:rPr lang="en-US" sz="3200" dirty="0" smtClean="0"/>
              <a:t>Array();</a:t>
            </a:r>
            <a:r>
              <a:rPr lang="en-US" sz="3200" dirty="0"/>
              <a:t/>
            </a:r>
            <a:br>
              <a:rPr lang="en-US" sz="3200" dirty="0"/>
            </a:br>
            <a:r>
              <a:rPr lang="en-US" sz="3200" dirty="0"/>
              <a:t>     for </a:t>
            </a:r>
            <a:r>
              <a:rPr lang="en-US" sz="3200" dirty="0" smtClean="0"/>
              <a:t>(</a:t>
            </a:r>
            <a:r>
              <a:rPr lang="en-US" sz="3200" dirty="0" err="1" smtClean="0"/>
              <a:t>var</a:t>
            </a:r>
            <a:r>
              <a:rPr lang="en-US" sz="3200" dirty="0" smtClean="0"/>
              <a:t> </a:t>
            </a:r>
            <a:r>
              <a:rPr lang="en-US" sz="3200" dirty="0"/>
              <a:t>x </a:t>
            </a:r>
            <a:r>
              <a:rPr lang="en-US" sz="3200" dirty="0" smtClean="0"/>
              <a:t>in </a:t>
            </a:r>
            <a:r>
              <a:rPr lang="en-US" sz="3200" dirty="0" err="1"/>
              <a:t>theList</a:t>
            </a:r>
            <a:r>
              <a:rPr lang="en-US" sz="3200" dirty="0"/>
              <a:t>)</a:t>
            </a:r>
            <a:br>
              <a:rPr lang="en-US" sz="3200" dirty="0"/>
            </a:br>
            <a:r>
              <a:rPr lang="en-US" sz="3200" dirty="0"/>
              <a:t>       if (x[0] </a:t>
            </a:r>
            <a:r>
              <a:rPr lang="en-US" sz="3200" dirty="0" smtClean="0"/>
              <a:t>=== </a:t>
            </a:r>
            <a:r>
              <a:rPr lang="en-US" sz="3200" dirty="0"/>
              <a:t>4)</a:t>
            </a:r>
            <a:br>
              <a:rPr lang="en-US" sz="3200" dirty="0"/>
            </a:br>
            <a:r>
              <a:rPr lang="nb-NO" sz="3200" dirty="0"/>
              <a:t>         list1.add(x);</a:t>
            </a:r>
            <a:br>
              <a:rPr lang="nb-NO" sz="3200" dirty="0"/>
            </a:br>
            <a:r>
              <a:rPr lang="nb-NO" sz="3200" dirty="0"/>
              <a:t>     </a:t>
            </a:r>
            <a:r>
              <a:rPr lang="nb-NO" sz="3200" dirty="0" err="1"/>
              <a:t>return</a:t>
            </a:r>
            <a:r>
              <a:rPr lang="nb-NO" sz="3200" dirty="0"/>
              <a:t> list1;</a:t>
            </a:r>
            <a:br>
              <a:rPr lang="nb-NO" sz="3200" dirty="0"/>
            </a:br>
            <a:r>
              <a:rPr lang="nb-NO" sz="3200" dirty="0" smtClean="0"/>
              <a:t>}</a:t>
            </a:r>
            <a:r>
              <a:rPr lang="nb-NO" sz="2400" dirty="0" smtClean="0"/>
              <a:t/>
            </a:r>
            <a:br>
              <a:rPr lang="nb-NO" sz="2400" dirty="0" smtClean="0"/>
            </a:br>
            <a:endParaRPr lang="en-US" sz="2400" dirty="0"/>
          </a:p>
        </p:txBody>
      </p:sp>
      <p:sp>
        <p:nvSpPr>
          <p:cNvPr id="5" name="Rectangle 4"/>
          <p:cNvSpPr/>
          <p:nvPr/>
        </p:nvSpPr>
        <p:spPr>
          <a:xfrm>
            <a:off x="6130036" y="0"/>
            <a:ext cx="6071616" cy="6858000"/>
          </a:xfrm>
          <a:prstGeom prst="rect">
            <a:avLst/>
          </a:prstGeom>
          <a:solidFill>
            <a:schemeClr val="accent6">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800" dirty="0">
                <a:solidFill>
                  <a:schemeClr val="tx1"/>
                </a:solidFill>
              </a:rPr>
              <a:t>f</a:t>
            </a:r>
            <a:r>
              <a:rPr lang="en-US" sz="2800" dirty="0" smtClean="0">
                <a:solidFill>
                  <a:schemeClr val="tx1"/>
                </a:solidFill>
              </a:rPr>
              <a:t>unction </a:t>
            </a:r>
            <a:r>
              <a:rPr lang="en-US" sz="2800" dirty="0" err="1" smtClean="0">
                <a:solidFill>
                  <a:schemeClr val="tx1"/>
                </a:solidFill>
              </a:rPr>
              <a:t>getFlaggedCells</a:t>
            </a:r>
            <a:r>
              <a:rPr lang="en-US" sz="2800" dirty="0">
                <a:solidFill>
                  <a:schemeClr val="tx1"/>
                </a:solidFill>
              </a:rPr>
              <a:t>() {</a:t>
            </a:r>
          </a:p>
          <a:p>
            <a:r>
              <a:rPr lang="en-US" sz="2800" dirty="0" smtClean="0">
                <a:solidFill>
                  <a:schemeClr val="tx1"/>
                </a:solidFill>
              </a:rPr>
              <a:t>     </a:t>
            </a:r>
            <a:r>
              <a:rPr lang="en-US" sz="2800" dirty="0" err="1" smtClean="0">
                <a:solidFill>
                  <a:schemeClr val="tx1"/>
                </a:solidFill>
              </a:rPr>
              <a:t>var</a:t>
            </a:r>
            <a:r>
              <a:rPr lang="en-US" sz="2800" dirty="0" smtClean="0">
                <a:solidFill>
                  <a:schemeClr val="tx1"/>
                </a:solidFill>
              </a:rPr>
              <a:t> </a:t>
            </a:r>
            <a:r>
              <a:rPr lang="en-US" sz="2800" dirty="0" err="1" smtClean="0">
                <a:solidFill>
                  <a:schemeClr val="tx1"/>
                </a:solidFill>
              </a:rPr>
              <a:t>flaggedCells</a:t>
            </a:r>
            <a:r>
              <a:rPr lang="en-US" sz="2800" dirty="0" smtClean="0">
                <a:solidFill>
                  <a:schemeClr val="tx1"/>
                </a:solidFill>
              </a:rPr>
              <a:t> </a:t>
            </a:r>
            <a:r>
              <a:rPr lang="en-US" sz="2800" dirty="0">
                <a:solidFill>
                  <a:schemeClr val="tx1"/>
                </a:solidFill>
              </a:rPr>
              <a:t>= </a:t>
            </a:r>
            <a:r>
              <a:rPr lang="en-US" sz="2800" dirty="0" smtClean="0">
                <a:solidFill>
                  <a:schemeClr val="tx1"/>
                </a:solidFill>
              </a:rPr>
              <a:t>new Array();</a:t>
            </a:r>
            <a:endParaRPr lang="en-US" sz="2800" dirty="0">
              <a:solidFill>
                <a:schemeClr val="tx1"/>
              </a:solidFill>
            </a:endParaRPr>
          </a:p>
          <a:p>
            <a:r>
              <a:rPr lang="en-US" sz="2800" dirty="0">
                <a:solidFill>
                  <a:schemeClr val="tx1"/>
                </a:solidFill>
              </a:rPr>
              <a:t>     for </a:t>
            </a:r>
            <a:r>
              <a:rPr lang="en-US" sz="2800" dirty="0" smtClean="0">
                <a:solidFill>
                  <a:schemeClr val="tx1"/>
                </a:solidFill>
              </a:rPr>
              <a:t>(</a:t>
            </a:r>
            <a:r>
              <a:rPr lang="en-US" sz="2800" dirty="0" err="1" smtClean="0">
                <a:solidFill>
                  <a:schemeClr val="tx1"/>
                </a:solidFill>
              </a:rPr>
              <a:t>var</a:t>
            </a:r>
            <a:r>
              <a:rPr lang="en-US" sz="2800" dirty="0" smtClean="0">
                <a:solidFill>
                  <a:schemeClr val="tx1"/>
                </a:solidFill>
              </a:rPr>
              <a:t> cell in </a:t>
            </a:r>
            <a:r>
              <a:rPr lang="en-US" sz="2800" dirty="0" err="1">
                <a:solidFill>
                  <a:schemeClr val="tx1"/>
                </a:solidFill>
              </a:rPr>
              <a:t>gameBoard</a:t>
            </a:r>
            <a:r>
              <a:rPr lang="en-US" sz="2800" dirty="0">
                <a:solidFill>
                  <a:schemeClr val="tx1"/>
                </a:solidFill>
              </a:rPr>
              <a:t>)</a:t>
            </a:r>
          </a:p>
          <a:p>
            <a:r>
              <a:rPr lang="en-US" sz="2800" dirty="0">
                <a:solidFill>
                  <a:schemeClr val="tx1"/>
                </a:solidFill>
              </a:rPr>
              <a:t>     </a:t>
            </a:r>
            <a:r>
              <a:rPr lang="en-US" sz="2800" dirty="0" smtClean="0">
                <a:solidFill>
                  <a:schemeClr val="tx1"/>
                </a:solidFill>
              </a:rPr>
              <a:t>if </a:t>
            </a:r>
            <a:r>
              <a:rPr lang="en-US" sz="2800" dirty="0">
                <a:solidFill>
                  <a:schemeClr val="tx1"/>
                </a:solidFill>
              </a:rPr>
              <a:t>(cell[STATUS_VALUE] </a:t>
            </a:r>
            <a:r>
              <a:rPr lang="en-US" sz="2800" dirty="0" smtClean="0">
                <a:solidFill>
                  <a:schemeClr val="tx1"/>
                </a:solidFill>
              </a:rPr>
              <a:t>== </a:t>
            </a:r>
            <a:r>
              <a:rPr lang="en-US" sz="2800" dirty="0">
                <a:solidFill>
                  <a:schemeClr val="tx1"/>
                </a:solidFill>
              </a:rPr>
              <a:t>FLAGGED)</a:t>
            </a:r>
          </a:p>
          <a:p>
            <a:r>
              <a:rPr lang="en-US" sz="2800" dirty="0">
                <a:solidFill>
                  <a:schemeClr val="tx1"/>
                </a:solidFill>
              </a:rPr>
              <a:t>        </a:t>
            </a:r>
            <a:r>
              <a:rPr lang="en-US" sz="2800" dirty="0" smtClean="0">
                <a:solidFill>
                  <a:schemeClr val="tx1"/>
                </a:solidFill>
              </a:rPr>
              <a:t> </a:t>
            </a:r>
            <a:r>
              <a:rPr lang="en-US" sz="2800" dirty="0" err="1" smtClean="0">
                <a:solidFill>
                  <a:schemeClr val="tx1"/>
                </a:solidFill>
              </a:rPr>
              <a:t>flaggedCells.add</a:t>
            </a:r>
            <a:r>
              <a:rPr lang="en-US" sz="2800" dirty="0" smtClean="0">
                <a:solidFill>
                  <a:schemeClr val="tx1"/>
                </a:solidFill>
              </a:rPr>
              <a:t>(cell</a:t>
            </a:r>
            <a:r>
              <a:rPr lang="en-US" sz="2800" dirty="0">
                <a:solidFill>
                  <a:schemeClr val="tx1"/>
                </a:solidFill>
              </a:rPr>
              <a:t>);</a:t>
            </a:r>
          </a:p>
          <a:p>
            <a:r>
              <a:rPr lang="en-US" sz="2800" dirty="0">
                <a:solidFill>
                  <a:schemeClr val="tx1"/>
                </a:solidFill>
              </a:rPr>
              <a:t>      return </a:t>
            </a:r>
            <a:r>
              <a:rPr lang="en-US" sz="2800" dirty="0" err="1">
                <a:solidFill>
                  <a:schemeClr val="tx1"/>
                </a:solidFill>
              </a:rPr>
              <a:t>flaggedCells</a:t>
            </a:r>
            <a:r>
              <a:rPr lang="en-US" sz="2800" dirty="0" smtClean="0">
                <a:solidFill>
                  <a:schemeClr val="tx1"/>
                </a:solidFill>
              </a:rPr>
              <a:t>;</a:t>
            </a:r>
          </a:p>
          <a:p>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xmlns="" val="1431437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smtClean="0"/>
              <a:t>Small</a:t>
            </a:r>
            <a:r>
              <a:rPr lang="en-US" b="1" dirty="0"/>
              <a:t>!</a:t>
            </a:r>
          </a:p>
          <a:p>
            <a:r>
              <a:rPr lang="en-US" b="1" dirty="0"/>
              <a:t>Blocks and Indenting</a:t>
            </a:r>
          </a:p>
          <a:p>
            <a:r>
              <a:rPr lang="en-US" b="1" dirty="0"/>
              <a:t>Do One Thing</a:t>
            </a:r>
          </a:p>
          <a:p>
            <a:r>
              <a:rPr lang="en-US" b="1" dirty="0"/>
              <a:t>Sections within </a:t>
            </a:r>
            <a:r>
              <a:rPr lang="en-US" b="1" dirty="0" smtClean="0"/>
              <a:t>Functions</a:t>
            </a:r>
          </a:p>
          <a:p>
            <a:r>
              <a:rPr lang="en-US" b="1" dirty="0" smtClean="0"/>
              <a:t>Reading </a:t>
            </a:r>
            <a:r>
              <a:rPr lang="en-US" b="1" dirty="0"/>
              <a:t>Code from Top to Bottom: The </a:t>
            </a:r>
            <a:r>
              <a:rPr lang="en-US" b="1" dirty="0" err="1"/>
              <a:t>Stepdown</a:t>
            </a:r>
            <a:r>
              <a:rPr lang="en-US" b="1" dirty="0"/>
              <a:t> Rule</a:t>
            </a:r>
          </a:p>
          <a:p>
            <a:r>
              <a:rPr lang="en-US" b="1" dirty="0"/>
              <a:t>Switch Statements</a:t>
            </a:r>
          </a:p>
          <a:p>
            <a:r>
              <a:rPr lang="en-US" b="1" dirty="0"/>
              <a:t>Use Descriptive Names</a:t>
            </a:r>
          </a:p>
          <a:p>
            <a:r>
              <a:rPr lang="en-US" b="1" dirty="0"/>
              <a:t>Function Arguments</a:t>
            </a:r>
          </a:p>
          <a:p>
            <a:r>
              <a:rPr lang="en-US" b="1" dirty="0"/>
              <a:t>Common Monadic Forms</a:t>
            </a:r>
          </a:p>
          <a:p>
            <a:r>
              <a:rPr lang="en-US" b="1" dirty="0"/>
              <a:t>Flag Arguments</a:t>
            </a:r>
          </a:p>
          <a:p>
            <a:endParaRPr lang="en-US" b="1" dirty="0" smtClean="0"/>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Functions</a:t>
            </a:r>
            <a:endParaRPr lang="en-US" dirty="0"/>
          </a:p>
        </p:txBody>
      </p:sp>
    </p:spTree>
    <p:extLst>
      <p:ext uri="{BB962C8B-B14F-4D97-AF65-F5344CB8AC3E}">
        <p14:creationId xmlns:p14="http://schemas.microsoft.com/office/powerpoint/2010/main" xmlns="" val="1793139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Dyadic Functions</a:t>
            </a:r>
          </a:p>
          <a:p>
            <a:r>
              <a:rPr lang="en-US" b="1" dirty="0"/>
              <a:t>Triads</a:t>
            </a:r>
          </a:p>
          <a:p>
            <a:r>
              <a:rPr lang="en-US" b="1" dirty="0"/>
              <a:t>Argument Objects</a:t>
            </a:r>
          </a:p>
          <a:p>
            <a:r>
              <a:rPr lang="en-US" b="1" dirty="0"/>
              <a:t>Argument Lists</a:t>
            </a:r>
          </a:p>
          <a:p>
            <a:r>
              <a:rPr lang="en-US" b="1" dirty="0"/>
              <a:t>Verbs and Keywords</a:t>
            </a:r>
          </a:p>
          <a:p>
            <a:r>
              <a:rPr lang="en-US" b="1" dirty="0"/>
              <a:t>Have No Side Effects</a:t>
            </a:r>
          </a:p>
          <a:p>
            <a:r>
              <a:rPr lang="en-US" b="1" dirty="0"/>
              <a:t>Output Arguments</a:t>
            </a:r>
          </a:p>
          <a:p>
            <a:r>
              <a:rPr lang="en-US" b="1" dirty="0"/>
              <a:t>Command Query Separation</a:t>
            </a:r>
          </a:p>
          <a:p>
            <a:r>
              <a:rPr lang="en-US" b="1" dirty="0"/>
              <a:t>Prefer Exceptions to Returning Error Codes</a:t>
            </a:r>
          </a:p>
          <a:p>
            <a:r>
              <a:rPr lang="en-US" b="1" dirty="0"/>
              <a:t>Extract Try/Catch Blocks</a:t>
            </a:r>
            <a:endParaRPr lang="en-US" b="1" dirty="0" smtClean="0"/>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Functions</a:t>
            </a:r>
            <a:endParaRPr lang="en-US" dirty="0"/>
          </a:p>
        </p:txBody>
      </p:sp>
    </p:spTree>
    <p:extLst>
      <p:ext uri="{BB962C8B-B14F-4D97-AF65-F5344CB8AC3E}">
        <p14:creationId xmlns:p14="http://schemas.microsoft.com/office/powerpoint/2010/main" xmlns="" val="1825910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sz="1600" b="1" dirty="0" smtClean="0"/>
              <a:t>function </a:t>
            </a:r>
            <a:r>
              <a:rPr lang="en-US" sz="1600" b="1" dirty="0" err="1" smtClean="0"/>
              <a:t>renderPageWithSetupsAndTeardowns</a:t>
            </a:r>
            <a:r>
              <a:rPr lang="en-US" sz="1600" b="1" dirty="0" smtClean="0"/>
              <a:t>( </a:t>
            </a:r>
            <a:r>
              <a:rPr lang="en-US" sz="1600" b="1" dirty="0" err="1" smtClean="0"/>
              <a:t>pageData</a:t>
            </a:r>
            <a:r>
              <a:rPr lang="en-US" sz="1600" b="1" dirty="0"/>
              <a:t>, </a:t>
            </a:r>
            <a:r>
              <a:rPr lang="en-US" sz="1600" b="1" dirty="0" err="1" smtClean="0"/>
              <a:t>sSuite</a:t>
            </a:r>
            <a:r>
              <a:rPr lang="en-US" sz="1600" b="1" dirty="0" smtClean="0"/>
              <a:t> ) {</a:t>
            </a:r>
            <a:endParaRPr lang="en-US" sz="1600" b="1" dirty="0"/>
          </a:p>
          <a:p>
            <a:pPr marL="0" indent="0">
              <a:buNone/>
            </a:pPr>
            <a:r>
              <a:rPr lang="en-US" sz="1600" b="1" dirty="0"/>
              <a:t>     if </a:t>
            </a:r>
            <a:r>
              <a:rPr lang="en-US" sz="1600" b="1" dirty="0" smtClean="0"/>
              <a:t>(</a:t>
            </a:r>
            <a:r>
              <a:rPr lang="en-US" sz="1600" b="1" dirty="0" err="1" smtClean="0"/>
              <a:t>isTestPage</a:t>
            </a:r>
            <a:r>
              <a:rPr lang="en-US" sz="1600" b="1" dirty="0" smtClean="0"/>
              <a:t>(</a:t>
            </a:r>
            <a:r>
              <a:rPr lang="en-US" sz="1600" b="1" dirty="0" err="1" smtClean="0"/>
              <a:t>pageData</a:t>
            </a:r>
            <a:r>
              <a:rPr lang="en-US" sz="1600" b="1" dirty="0"/>
              <a:t>))</a:t>
            </a:r>
          </a:p>
          <a:p>
            <a:pPr marL="0" indent="0">
              <a:buNone/>
            </a:pPr>
            <a:r>
              <a:rPr lang="en-US" sz="1600" b="1" dirty="0"/>
              <a:t>     </a:t>
            </a:r>
            <a:r>
              <a:rPr lang="en-US" sz="1600" b="1" dirty="0" smtClean="0"/>
              <a:t>    </a:t>
            </a:r>
            <a:r>
              <a:rPr lang="en-US" sz="1600" b="1" dirty="0" err="1" smtClean="0"/>
              <a:t>includeSetupAndTeardownPages</a:t>
            </a:r>
            <a:r>
              <a:rPr lang="en-US" sz="1600" b="1" dirty="0" smtClean="0"/>
              <a:t>(</a:t>
            </a:r>
            <a:r>
              <a:rPr lang="en-US" sz="1600" b="1" dirty="0" err="1" smtClean="0"/>
              <a:t>pageData</a:t>
            </a:r>
            <a:r>
              <a:rPr lang="en-US" sz="1600" b="1" dirty="0"/>
              <a:t>, </a:t>
            </a:r>
            <a:r>
              <a:rPr lang="en-US" sz="1600" b="1" dirty="0" err="1"/>
              <a:t>isSuite</a:t>
            </a:r>
            <a:r>
              <a:rPr lang="en-US" sz="1600" b="1" dirty="0"/>
              <a:t>);</a:t>
            </a:r>
          </a:p>
          <a:p>
            <a:pPr marL="0" indent="0">
              <a:buNone/>
            </a:pPr>
            <a:r>
              <a:rPr lang="en-US" sz="1600" b="1" dirty="0"/>
              <a:t>     return </a:t>
            </a:r>
            <a:r>
              <a:rPr lang="en-US" sz="1600" b="1" dirty="0" err="1"/>
              <a:t>pageData.getHtml</a:t>
            </a:r>
            <a:r>
              <a:rPr lang="en-US" sz="1600" b="1" dirty="0"/>
              <a:t>();</a:t>
            </a:r>
          </a:p>
          <a:p>
            <a:pPr marL="0" indent="0">
              <a:buNone/>
            </a:pPr>
            <a:r>
              <a:rPr lang="en-US" sz="1600" b="1" dirty="0" smtClean="0"/>
              <a:t>}</a:t>
            </a:r>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Functions</a:t>
            </a:r>
            <a:endParaRPr lang="en-US" dirty="0"/>
          </a:p>
        </p:txBody>
      </p:sp>
    </p:spTree>
    <p:extLst>
      <p:ext uri="{BB962C8B-B14F-4D97-AF65-F5344CB8AC3E}">
        <p14:creationId xmlns:p14="http://schemas.microsoft.com/office/powerpoint/2010/main" xmlns="" val="1237235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Comments Do Not Make Up for Bad Code</a:t>
            </a:r>
          </a:p>
          <a:p>
            <a:r>
              <a:rPr lang="en-US" b="1" dirty="0"/>
              <a:t>Explain Yourself in Code</a:t>
            </a:r>
          </a:p>
          <a:p>
            <a:r>
              <a:rPr lang="en-US" b="1" dirty="0"/>
              <a:t>Good Comments</a:t>
            </a:r>
          </a:p>
          <a:p>
            <a:r>
              <a:rPr lang="en-US" b="1" dirty="0"/>
              <a:t>Legal Comments</a:t>
            </a:r>
          </a:p>
          <a:p>
            <a:r>
              <a:rPr lang="en-US" b="1" dirty="0"/>
              <a:t>Informative Comments</a:t>
            </a:r>
          </a:p>
          <a:p>
            <a:r>
              <a:rPr lang="en-US" b="1" dirty="0"/>
              <a:t>Explanation of Intent</a:t>
            </a:r>
          </a:p>
          <a:p>
            <a:r>
              <a:rPr lang="en-US" b="1" dirty="0"/>
              <a:t>Clarification</a:t>
            </a:r>
          </a:p>
          <a:p>
            <a:r>
              <a:rPr lang="en-US" b="1" dirty="0"/>
              <a:t>Warning of Consequences</a:t>
            </a:r>
          </a:p>
          <a:p>
            <a:r>
              <a:rPr lang="en-US" b="1" dirty="0"/>
              <a:t>TODO Comments</a:t>
            </a:r>
          </a:p>
          <a:p>
            <a:r>
              <a:rPr lang="en-US" b="1" dirty="0"/>
              <a:t>Amplification</a:t>
            </a:r>
          </a:p>
          <a:p>
            <a:r>
              <a:rPr lang="en-US" b="1" dirty="0" err="1"/>
              <a:t>Javadocs</a:t>
            </a:r>
            <a:r>
              <a:rPr lang="en-US" b="1" dirty="0"/>
              <a:t> in Public APIs</a:t>
            </a:r>
          </a:p>
          <a:p>
            <a:r>
              <a:rPr lang="en-US" b="1" dirty="0"/>
              <a:t>Bad Comments</a:t>
            </a:r>
          </a:p>
          <a:p>
            <a:r>
              <a:rPr lang="en-US" b="1" dirty="0"/>
              <a:t>Mumbling</a:t>
            </a:r>
          </a:p>
          <a:p>
            <a:r>
              <a:rPr lang="en-US" b="1" dirty="0"/>
              <a:t>Redundant </a:t>
            </a:r>
            <a:r>
              <a:rPr lang="en-US" b="1" dirty="0" smtClean="0"/>
              <a:t>Comments</a:t>
            </a:r>
            <a:endParaRPr lang="en-US" b="1" dirty="0"/>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Comments</a:t>
            </a:r>
            <a:endParaRPr lang="en-US" dirty="0"/>
          </a:p>
        </p:txBody>
      </p:sp>
    </p:spTree>
    <p:extLst>
      <p:ext uri="{BB962C8B-B14F-4D97-AF65-F5344CB8AC3E}">
        <p14:creationId xmlns:p14="http://schemas.microsoft.com/office/powerpoint/2010/main" xmlns="" val="422246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Misleading Comments</a:t>
            </a:r>
          </a:p>
          <a:p>
            <a:r>
              <a:rPr lang="en-US" b="1" dirty="0"/>
              <a:t>Mandated Comments</a:t>
            </a:r>
          </a:p>
          <a:p>
            <a:r>
              <a:rPr lang="en-US" b="1" dirty="0"/>
              <a:t>Journal Comments</a:t>
            </a:r>
          </a:p>
          <a:p>
            <a:r>
              <a:rPr lang="en-US" b="1" dirty="0"/>
              <a:t>Noise Comments</a:t>
            </a:r>
          </a:p>
          <a:p>
            <a:r>
              <a:rPr lang="en-US" b="1" dirty="0"/>
              <a:t>Scary Noise</a:t>
            </a:r>
          </a:p>
          <a:p>
            <a:r>
              <a:rPr lang="en-US" b="1" dirty="0"/>
              <a:t>Don’t Use a Comment When You Can Use a Function or a Variable</a:t>
            </a:r>
          </a:p>
          <a:p>
            <a:r>
              <a:rPr lang="en-US" b="1" dirty="0"/>
              <a:t>Position Markers</a:t>
            </a:r>
          </a:p>
          <a:p>
            <a:r>
              <a:rPr lang="en-US" b="1" dirty="0"/>
              <a:t>Closing Brace Comments</a:t>
            </a:r>
          </a:p>
          <a:p>
            <a:r>
              <a:rPr lang="en-US" b="1" dirty="0"/>
              <a:t>Attributions and Bylines</a:t>
            </a:r>
          </a:p>
          <a:p>
            <a:r>
              <a:rPr lang="en-US" b="1" dirty="0"/>
              <a:t>Commented-Out Code</a:t>
            </a:r>
          </a:p>
          <a:p>
            <a:r>
              <a:rPr lang="en-US" b="1" dirty="0"/>
              <a:t>HTML Comments</a:t>
            </a:r>
          </a:p>
          <a:p>
            <a:r>
              <a:rPr lang="en-US" b="1" dirty="0"/>
              <a:t>Nonlocal Information</a:t>
            </a:r>
          </a:p>
          <a:p>
            <a:r>
              <a:rPr lang="en-US" b="1" dirty="0"/>
              <a:t>Too Much Information</a:t>
            </a:r>
          </a:p>
          <a:p>
            <a:r>
              <a:rPr lang="en-US" b="1" dirty="0" err="1" smtClean="0"/>
              <a:t>Inobvious</a:t>
            </a:r>
            <a:r>
              <a:rPr lang="en-US" b="1" dirty="0" smtClean="0"/>
              <a:t> Connection</a:t>
            </a:r>
            <a:endParaRPr lang="en-US" b="1" dirty="0"/>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Comments</a:t>
            </a:r>
            <a:endParaRPr lang="en-US" dirty="0"/>
          </a:p>
        </p:txBody>
      </p:sp>
    </p:spTree>
    <p:extLst>
      <p:ext uri="{BB962C8B-B14F-4D97-AF65-F5344CB8AC3E}">
        <p14:creationId xmlns:p14="http://schemas.microsoft.com/office/powerpoint/2010/main" xmlns="" val="510146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The Purpose of Formatting</a:t>
            </a:r>
          </a:p>
          <a:p>
            <a:r>
              <a:rPr lang="en-US" b="1" dirty="0"/>
              <a:t>Vertical Formatting</a:t>
            </a:r>
          </a:p>
          <a:p>
            <a:r>
              <a:rPr lang="en-US" b="1" dirty="0"/>
              <a:t>The Newspaper Metaphor</a:t>
            </a:r>
          </a:p>
          <a:p>
            <a:r>
              <a:rPr lang="en-US" b="1" dirty="0"/>
              <a:t>Vertical Openness Between Concepts</a:t>
            </a:r>
          </a:p>
          <a:p>
            <a:r>
              <a:rPr lang="en-US" b="1" dirty="0"/>
              <a:t>Vertical Density</a:t>
            </a:r>
          </a:p>
          <a:p>
            <a:r>
              <a:rPr lang="en-US" b="1" dirty="0"/>
              <a:t>Vertical Distance</a:t>
            </a:r>
          </a:p>
          <a:p>
            <a:r>
              <a:rPr lang="en-US" b="1" dirty="0"/>
              <a:t>Vertical Ordering</a:t>
            </a:r>
          </a:p>
          <a:p>
            <a:r>
              <a:rPr lang="en-US" b="1" dirty="0"/>
              <a:t>Horizontal Formatting</a:t>
            </a:r>
          </a:p>
          <a:p>
            <a:r>
              <a:rPr lang="en-US" b="1" dirty="0" smtClean="0"/>
              <a:t>Indentation</a:t>
            </a:r>
            <a:endParaRPr lang="en-US" b="1" dirty="0"/>
          </a:p>
          <a:p>
            <a:r>
              <a:rPr lang="en-US" b="1" dirty="0"/>
              <a:t>Dummy Scopes</a:t>
            </a:r>
          </a:p>
          <a:p>
            <a:r>
              <a:rPr lang="en-US" b="1" dirty="0"/>
              <a:t>Team Rules</a:t>
            </a:r>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Formatting</a:t>
            </a:r>
            <a:endParaRPr lang="en-US" dirty="0"/>
          </a:p>
        </p:txBody>
      </p:sp>
    </p:spTree>
    <p:extLst>
      <p:ext uri="{BB962C8B-B14F-4D97-AF65-F5344CB8AC3E}">
        <p14:creationId xmlns:p14="http://schemas.microsoft.com/office/powerpoint/2010/main" xmlns="" val="465869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smtClean="0"/>
              <a:t>Data </a:t>
            </a:r>
            <a:r>
              <a:rPr lang="en-US" b="1" dirty="0"/>
              <a:t>Abstraction</a:t>
            </a:r>
          </a:p>
          <a:p>
            <a:r>
              <a:rPr lang="en-US" b="1" dirty="0"/>
              <a:t>Data/Object Anti-Symmetry</a:t>
            </a:r>
          </a:p>
          <a:p>
            <a:r>
              <a:rPr lang="en-US" b="1" dirty="0"/>
              <a:t>The Law of Demeter</a:t>
            </a:r>
          </a:p>
          <a:p>
            <a:r>
              <a:rPr lang="en-US" b="1" dirty="0"/>
              <a:t>Train Wrecks</a:t>
            </a:r>
          </a:p>
          <a:p>
            <a:r>
              <a:rPr lang="en-US" b="1" dirty="0"/>
              <a:t>Hybrids</a:t>
            </a:r>
          </a:p>
          <a:p>
            <a:r>
              <a:rPr lang="en-US" b="1" dirty="0"/>
              <a:t>Hiding Structure</a:t>
            </a:r>
          </a:p>
          <a:p>
            <a:r>
              <a:rPr lang="en-US" b="1" dirty="0"/>
              <a:t>Data Transfer Objects</a:t>
            </a:r>
          </a:p>
          <a:p>
            <a:r>
              <a:rPr lang="en-US" b="1" dirty="0"/>
              <a:t>Active Record</a:t>
            </a:r>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Object and Data Structures</a:t>
            </a:r>
            <a:endParaRPr lang="en-US" dirty="0"/>
          </a:p>
        </p:txBody>
      </p:sp>
    </p:spTree>
    <p:extLst>
      <p:ext uri="{BB962C8B-B14F-4D97-AF65-F5344CB8AC3E}">
        <p14:creationId xmlns:p14="http://schemas.microsoft.com/office/powerpoint/2010/main" xmlns="" val="781086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Use Exceptions Rather Than Return Codes</a:t>
            </a:r>
          </a:p>
          <a:p>
            <a:r>
              <a:rPr lang="en-US" b="1" dirty="0"/>
              <a:t>Write Your Try-Catch-Finally Statement First</a:t>
            </a:r>
          </a:p>
          <a:p>
            <a:r>
              <a:rPr lang="en-US" b="1" dirty="0"/>
              <a:t>Use Unchecked Exceptions</a:t>
            </a:r>
          </a:p>
          <a:p>
            <a:r>
              <a:rPr lang="en-US" b="1" dirty="0"/>
              <a:t>Provide Context with Exceptions</a:t>
            </a:r>
          </a:p>
          <a:p>
            <a:r>
              <a:rPr lang="en-US" b="1" dirty="0"/>
              <a:t>Define Exception Classes in Terms of a Caller’s Needs</a:t>
            </a:r>
          </a:p>
          <a:p>
            <a:r>
              <a:rPr lang="en-US" b="1" dirty="0"/>
              <a:t>Define the Normal Flow</a:t>
            </a:r>
          </a:p>
          <a:p>
            <a:r>
              <a:rPr lang="en-US" b="1" dirty="0"/>
              <a:t>Don’t Return Null</a:t>
            </a:r>
          </a:p>
          <a:p>
            <a:r>
              <a:rPr lang="en-US" b="1" dirty="0"/>
              <a:t>Don’t Pass Null</a:t>
            </a:r>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Error Handling</a:t>
            </a:r>
            <a:endParaRPr lang="en-US" dirty="0"/>
          </a:p>
        </p:txBody>
      </p:sp>
    </p:spTree>
    <p:extLst>
      <p:ext uri="{BB962C8B-B14F-4D97-AF65-F5344CB8AC3E}">
        <p14:creationId xmlns:p14="http://schemas.microsoft.com/office/powerpoint/2010/main" xmlns="" val="1855544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good code matters?</a:t>
            </a:r>
            <a:endParaRPr lang="en-US" dirty="0"/>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r>
              <a:rPr lang="en-US" dirty="0" smtClean="0">
                <a:latin typeface="SapientCentroSlab-Light" charset="0"/>
              </a:rPr>
              <a:t>People will buy from you if your product packaged well in a beautiful façade </a:t>
            </a:r>
          </a:p>
          <a:p>
            <a:pPr fontAlgn="base">
              <a:spcBef>
                <a:spcPct val="0"/>
              </a:spcBef>
              <a:buFont typeface="Calibri" charset="0"/>
              <a:buAutoNum type="arabicPeriod"/>
            </a:pPr>
            <a:r>
              <a:rPr lang="en-US" dirty="0" smtClean="0">
                <a:latin typeface="SapientCentroSlab-Light" charset="0"/>
              </a:rPr>
              <a:t>But they will not buy from you again if its not of high quality</a:t>
            </a:r>
          </a:p>
          <a:p>
            <a:pPr fontAlgn="base">
              <a:spcBef>
                <a:spcPct val="0"/>
              </a:spcBef>
              <a:buFont typeface="Calibri" charset="0"/>
              <a:buAutoNum type="arabicPeriod"/>
            </a:pPr>
            <a:r>
              <a:rPr lang="en-US" dirty="0" smtClean="0">
                <a:latin typeface="SapientCentroSlab-Light" charset="0"/>
              </a:rPr>
              <a:t>Good and Clean Code lends to High Quality</a:t>
            </a:r>
            <a:endParaRPr lang="en-US" dirty="0">
              <a:latin typeface="SapientCentroSlab-Light"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Using Third-Party Code</a:t>
            </a:r>
          </a:p>
          <a:p>
            <a:r>
              <a:rPr lang="en-US" b="1" dirty="0"/>
              <a:t>Exploring and Learning Boundaries</a:t>
            </a:r>
          </a:p>
          <a:p>
            <a:r>
              <a:rPr lang="en-US" b="1" dirty="0" smtClean="0"/>
              <a:t>Learning </a:t>
            </a:r>
            <a:r>
              <a:rPr lang="en-US" b="1" dirty="0"/>
              <a:t>Tests Are Better Than Free</a:t>
            </a:r>
          </a:p>
          <a:p>
            <a:r>
              <a:rPr lang="en-US" b="1" dirty="0"/>
              <a:t>Using Code That Does Not Yet Exist</a:t>
            </a:r>
          </a:p>
          <a:p>
            <a:r>
              <a:rPr lang="en-US" b="1" dirty="0"/>
              <a:t>Clean Boundaries</a:t>
            </a:r>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Boundaries</a:t>
            </a:r>
            <a:endParaRPr lang="en-US" dirty="0"/>
          </a:p>
        </p:txBody>
      </p:sp>
    </p:spTree>
    <p:extLst>
      <p:ext uri="{BB962C8B-B14F-4D97-AF65-F5344CB8AC3E}">
        <p14:creationId xmlns:p14="http://schemas.microsoft.com/office/powerpoint/2010/main" xmlns="" val="1344939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The Three Laws of TDD</a:t>
            </a:r>
          </a:p>
          <a:p>
            <a:r>
              <a:rPr lang="en-US" b="1" dirty="0"/>
              <a:t>Keeping Tests Clean</a:t>
            </a:r>
          </a:p>
          <a:p>
            <a:r>
              <a:rPr lang="en-US" b="1" dirty="0"/>
              <a:t>Tests Enable the -</a:t>
            </a:r>
            <a:r>
              <a:rPr lang="en-US" b="1" dirty="0" err="1"/>
              <a:t>ilities</a:t>
            </a:r>
            <a:endParaRPr lang="en-US" b="1" dirty="0"/>
          </a:p>
          <a:p>
            <a:r>
              <a:rPr lang="en-US" b="1" dirty="0"/>
              <a:t>Clean Tests</a:t>
            </a:r>
          </a:p>
          <a:p>
            <a:r>
              <a:rPr lang="en-US" b="1" dirty="0"/>
              <a:t>Domain-Specific Testing Language</a:t>
            </a:r>
          </a:p>
          <a:p>
            <a:r>
              <a:rPr lang="en-US" b="1" dirty="0"/>
              <a:t>A Dual Standard</a:t>
            </a:r>
          </a:p>
          <a:p>
            <a:r>
              <a:rPr lang="en-US" b="1" dirty="0"/>
              <a:t>One Assert per Test</a:t>
            </a:r>
          </a:p>
          <a:p>
            <a:r>
              <a:rPr lang="en-US" b="1" dirty="0"/>
              <a:t>Single Concept per Test</a:t>
            </a:r>
          </a:p>
          <a:p>
            <a:r>
              <a:rPr lang="en-US" b="1" dirty="0"/>
              <a:t>F.I.R.S.T.</a:t>
            </a:r>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TDD</a:t>
            </a:r>
            <a:endParaRPr lang="en-US" dirty="0"/>
          </a:p>
        </p:txBody>
      </p:sp>
    </p:spTree>
    <p:extLst>
      <p:ext uri="{BB962C8B-B14F-4D97-AF65-F5344CB8AC3E}">
        <p14:creationId xmlns:p14="http://schemas.microsoft.com/office/powerpoint/2010/main" xmlns="" val="2066002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Class Organization</a:t>
            </a:r>
          </a:p>
          <a:p>
            <a:r>
              <a:rPr lang="en-US" b="1" dirty="0"/>
              <a:t>Encapsulation</a:t>
            </a:r>
          </a:p>
          <a:p>
            <a:r>
              <a:rPr lang="en-US" b="1" dirty="0"/>
              <a:t>Classes Should Be Small!</a:t>
            </a:r>
          </a:p>
          <a:p>
            <a:r>
              <a:rPr lang="en-US" b="1" dirty="0"/>
              <a:t>The Single Responsibility Principle</a:t>
            </a:r>
          </a:p>
          <a:p>
            <a:r>
              <a:rPr lang="en-US" b="1" dirty="0"/>
              <a:t>Cohesion</a:t>
            </a:r>
          </a:p>
          <a:p>
            <a:r>
              <a:rPr lang="en-US" b="1" dirty="0"/>
              <a:t>Maintaining Cohesion Results in Many Small Classes</a:t>
            </a:r>
          </a:p>
          <a:p>
            <a:r>
              <a:rPr lang="en-US" b="1" dirty="0"/>
              <a:t>Organizing for Change</a:t>
            </a:r>
          </a:p>
          <a:p>
            <a:r>
              <a:rPr lang="en-US" b="1" dirty="0"/>
              <a:t>Isolating from Change</a:t>
            </a:r>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Classes</a:t>
            </a:r>
            <a:endParaRPr lang="en-US" dirty="0"/>
          </a:p>
        </p:txBody>
      </p:sp>
    </p:spTree>
    <p:extLst>
      <p:ext uri="{BB962C8B-B14F-4D97-AF65-F5344CB8AC3E}">
        <p14:creationId xmlns:p14="http://schemas.microsoft.com/office/powerpoint/2010/main" xmlns="" val="1528540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How Would You Build a City?</a:t>
            </a:r>
          </a:p>
          <a:p>
            <a:r>
              <a:rPr lang="en-US" b="1" dirty="0"/>
              <a:t>Separate Constructing a System from Using It</a:t>
            </a:r>
          </a:p>
          <a:p>
            <a:r>
              <a:rPr lang="en-US" b="1" dirty="0"/>
              <a:t>Separation of Main</a:t>
            </a:r>
          </a:p>
          <a:p>
            <a:r>
              <a:rPr lang="en-US" b="1" dirty="0"/>
              <a:t>Factories</a:t>
            </a:r>
          </a:p>
          <a:p>
            <a:r>
              <a:rPr lang="en-US" b="1" dirty="0"/>
              <a:t>Dependency Injection</a:t>
            </a:r>
          </a:p>
          <a:p>
            <a:r>
              <a:rPr lang="en-US" b="1" dirty="0"/>
              <a:t>Scaling Up</a:t>
            </a:r>
          </a:p>
          <a:p>
            <a:r>
              <a:rPr lang="en-US" b="1" dirty="0"/>
              <a:t>Cross-Cutting Concerns</a:t>
            </a:r>
          </a:p>
          <a:p>
            <a:r>
              <a:rPr lang="en-US" b="1" dirty="0"/>
              <a:t>Java Proxies</a:t>
            </a:r>
          </a:p>
          <a:p>
            <a:r>
              <a:rPr lang="en-US" b="1" dirty="0"/>
              <a:t>Pure Java AOP Frameworks</a:t>
            </a:r>
          </a:p>
          <a:p>
            <a:r>
              <a:rPr lang="en-US" b="1" dirty="0" err="1"/>
              <a:t>AspectJ</a:t>
            </a:r>
            <a:r>
              <a:rPr lang="en-US" b="1" dirty="0"/>
              <a:t> Aspects</a:t>
            </a:r>
          </a:p>
          <a:p>
            <a:r>
              <a:rPr lang="en-US" b="1" dirty="0"/>
              <a:t>Test Drive the System Architecture</a:t>
            </a:r>
          </a:p>
          <a:p>
            <a:r>
              <a:rPr lang="en-US" b="1" dirty="0"/>
              <a:t>Optimize Decision Making</a:t>
            </a:r>
          </a:p>
          <a:p>
            <a:r>
              <a:rPr lang="en-US" b="1" dirty="0"/>
              <a:t>Use Standards Wisely, When They Add Demonstrable Value</a:t>
            </a:r>
          </a:p>
          <a:p>
            <a:r>
              <a:rPr lang="en-US" b="1" dirty="0"/>
              <a:t>Systems Need Domain-Specific Languages</a:t>
            </a:r>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Systems</a:t>
            </a:r>
            <a:endParaRPr lang="en-US" dirty="0"/>
          </a:p>
        </p:txBody>
      </p:sp>
    </p:spTree>
    <p:extLst>
      <p:ext uri="{BB962C8B-B14F-4D97-AF65-F5344CB8AC3E}">
        <p14:creationId xmlns:p14="http://schemas.microsoft.com/office/powerpoint/2010/main" xmlns="" val="440284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Getting Clean via Emergent Design</a:t>
            </a:r>
          </a:p>
          <a:p>
            <a:r>
              <a:rPr lang="en-US" b="1" dirty="0"/>
              <a:t>Simple Design Rule 1: Runs All the Tests</a:t>
            </a:r>
          </a:p>
          <a:p>
            <a:r>
              <a:rPr lang="en-US" b="1" dirty="0"/>
              <a:t>Simple Design Rules 2–4: Refactoring</a:t>
            </a:r>
          </a:p>
          <a:p>
            <a:r>
              <a:rPr lang="en-US" b="1" dirty="0"/>
              <a:t>No Duplication</a:t>
            </a:r>
          </a:p>
          <a:p>
            <a:r>
              <a:rPr lang="en-US" b="1" dirty="0"/>
              <a:t>Expressive</a:t>
            </a:r>
          </a:p>
          <a:p>
            <a:r>
              <a:rPr lang="en-US" b="1" dirty="0"/>
              <a:t>Minimal Classes and Methods</a:t>
            </a:r>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Emergence</a:t>
            </a:r>
            <a:endParaRPr lang="en-US" dirty="0"/>
          </a:p>
        </p:txBody>
      </p:sp>
    </p:spTree>
    <p:extLst>
      <p:ext uri="{BB962C8B-B14F-4D97-AF65-F5344CB8AC3E}">
        <p14:creationId xmlns:p14="http://schemas.microsoft.com/office/powerpoint/2010/main" xmlns="" val="1670946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err="1"/>
              <a:t>Args</a:t>
            </a:r>
            <a:r>
              <a:rPr lang="en-US" b="1" dirty="0"/>
              <a:t> Implementation</a:t>
            </a:r>
          </a:p>
          <a:p>
            <a:r>
              <a:rPr lang="en-US" b="1" dirty="0"/>
              <a:t>How Did I Do This?</a:t>
            </a:r>
          </a:p>
          <a:p>
            <a:r>
              <a:rPr lang="en-US" b="1" dirty="0" err="1"/>
              <a:t>Args</a:t>
            </a:r>
            <a:r>
              <a:rPr lang="en-US" b="1" dirty="0"/>
              <a:t>: The Rough Draft</a:t>
            </a:r>
          </a:p>
          <a:p>
            <a:r>
              <a:rPr lang="en-US" b="1" dirty="0"/>
              <a:t>So I Stopped</a:t>
            </a:r>
          </a:p>
          <a:p>
            <a:r>
              <a:rPr lang="en-US" b="1" dirty="0"/>
              <a:t>On </a:t>
            </a:r>
            <a:r>
              <a:rPr lang="en-US" b="1" dirty="0" err="1"/>
              <a:t>Incrementalism</a:t>
            </a:r>
            <a:endParaRPr lang="en-US" b="1" dirty="0"/>
          </a:p>
          <a:p>
            <a:r>
              <a:rPr lang="en-US" b="1" dirty="0"/>
              <a:t>String Arguments</a:t>
            </a:r>
          </a:p>
        </p:txBody>
      </p:sp>
      <p:sp>
        <p:nvSpPr>
          <p:cNvPr id="3" name="Title 2"/>
          <p:cNvSpPr>
            <a:spLocks noGrp="1"/>
          </p:cNvSpPr>
          <p:nvPr>
            <p:ph type="title"/>
          </p:nvPr>
        </p:nvSpPr>
        <p:spPr/>
        <p:txBody>
          <a:bodyPr/>
          <a:lstStyle/>
          <a:p>
            <a:r>
              <a:rPr lang="en-US" dirty="0" smtClean="0"/>
              <a:t>Clean Code:</a:t>
            </a:r>
            <a:br>
              <a:rPr lang="en-US" dirty="0" smtClean="0"/>
            </a:br>
            <a:r>
              <a:rPr lang="en-US" b="1" dirty="0" smtClean="0"/>
              <a:t>Successive Refinements</a:t>
            </a:r>
            <a:endParaRPr lang="en-US" dirty="0"/>
          </a:p>
        </p:txBody>
      </p:sp>
    </p:spTree>
    <p:extLst>
      <p:ext uri="{BB962C8B-B14F-4D97-AF65-F5344CB8AC3E}">
        <p14:creationId xmlns:p14="http://schemas.microsoft.com/office/powerpoint/2010/main" xmlns="" val="1611406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dirty="0"/>
              <a:t>Thank You!</a:t>
            </a:r>
            <a:br>
              <a:rPr lang="en-US" dirty="0"/>
            </a:br>
            <a:r>
              <a:rPr lang="en-US" dirty="0"/>
              <a:t>Clean </a:t>
            </a:r>
            <a:r>
              <a:rPr lang="en-US" dirty="0" smtClean="0"/>
              <a:t>Code </a:t>
            </a:r>
            <a:r>
              <a:rPr lang="en-US" dirty="0"/>
              <a:t>Workshop </a:t>
            </a:r>
            <a:r>
              <a:rPr lang="en-US" dirty="0" smtClean="0"/>
              <a:t/>
            </a:r>
            <a:br>
              <a:rPr lang="en-US" dirty="0" smtClean="0"/>
            </a:br>
            <a:r>
              <a:rPr lang="en-US" dirty="0" smtClean="0"/>
              <a:t>by </a:t>
            </a:r>
            <a:r>
              <a:rPr lang="en-US" dirty="0"/>
              <a:t>Sameer Gupta</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good code matters?</a:t>
            </a:r>
            <a:endParaRPr lang="en-US" dirty="0"/>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r>
              <a:rPr lang="en-US" dirty="0" smtClean="0">
                <a:latin typeface="SapientCentroSlab-Light" charset="0"/>
              </a:rPr>
              <a:t>Once you have developed your Software Product and users start selling it, you have to maintain it </a:t>
            </a:r>
          </a:p>
          <a:p>
            <a:pPr fontAlgn="base">
              <a:spcBef>
                <a:spcPct val="0"/>
              </a:spcBef>
              <a:buFont typeface="Calibri" charset="0"/>
              <a:buAutoNum type="arabicPeriod"/>
            </a:pPr>
            <a:r>
              <a:rPr lang="en-US" dirty="0" smtClean="0">
                <a:latin typeface="SapientCentroSlab-Light" charset="0"/>
              </a:rPr>
              <a:t>80% of what you do as Software Developer is maintenance</a:t>
            </a:r>
          </a:p>
          <a:p>
            <a:pPr fontAlgn="base">
              <a:spcBef>
                <a:spcPct val="0"/>
              </a:spcBef>
              <a:buFont typeface="Calibri" charset="0"/>
              <a:buAutoNum type="arabicPeriod"/>
            </a:pPr>
            <a:r>
              <a:rPr lang="en-US" dirty="0" smtClean="0">
                <a:latin typeface="SapientCentroSlab-Light" charset="0"/>
              </a:rPr>
              <a:t>Good and Clean Code lends to Highly Maintainable Product</a:t>
            </a:r>
            <a:endParaRPr lang="en-US" dirty="0">
              <a:latin typeface="SapientCentroSlab-Light" charset="0"/>
            </a:endParaRPr>
          </a:p>
        </p:txBody>
      </p:sp>
    </p:spTree>
    <p:extLst>
      <p:ext uri="{BB962C8B-B14F-4D97-AF65-F5344CB8AC3E}">
        <p14:creationId xmlns:p14="http://schemas.microsoft.com/office/powerpoint/2010/main" xmlns="" val="27198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Productive Maintenance (TPM) (1951)</a:t>
            </a:r>
            <a:endParaRPr lang="en-US" dirty="0"/>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r>
              <a:rPr lang="en-US" dirty="0" smtClean="0">
                <a:latin typeface="SapientCentroSlab-Light" charset="0"/>
              </a:rPr>
              <a:t>Organization: </a:t>
            </a:r>
            <a:r>
              <a:rPr lang="en-US" dirty="0"/>
              <a:t>Knowing where things are—using approaches such as suitable </a:t>
            </a:r>
            <a:r>
              <a:rPr lang="en-US" dirty="0" smtClean="0"/>
              <a:t>naming</a:t>
            </a:r>
          </a:p>
          <a:p>
            <a:pPr fontAlgn="base">
              <a:spcBef>
                <a:spcPct val="0"/>
              </a:spcBef>
              <a:buFont typeface="Calibri" charset="0"/>
              <a:buAutoNum type="arabicPeriod"/>
            </a:pPr>
            <a:r>
              <a:rPr lang="en-US" dirty="0"/>
              <a:t>T</a:t>
            </a:r>
            <a:r>
              <a:rPr lang="en-US" dirty="0" smtClean="0"/>
              <a:t>idiness - There </a:t>
            </a:r>
            <a:r>
              <a:rPr lang="en-US" dirty="0"/>
              <a:t>is an old American saying: A place for everything, and everything in its place</a:t>
            </a:r>
            <a:r>
              <a:rPr lang="en-US" i="0" dirty="0"/>
              <a:t>. </a:t>
            </a:r>
            <a:endParaRPr lang="en-US" i="0" dirty="0" smtClean="0"/>
          </a:p>
          <a:p>
            <a:pPr fontAlgn="base">
              <a:spcBef>
                <a:spcPct val="0"/>
              </a:spcBef>
              <a:buFont typeface="Calibri" charset="0"/>
              <a:buAutoNum type="arabicPeriod"/>
            </a:pPr>
            <a:r>
              <a:rPr lang="en-US" dirty="0"/>
              <a:t>Cleanliness </a:t>
            </a:r>
            <a:r>
              <a:rPr lang="en-US" dirty="0" smtClean="0"/>
              <a:t>- Keep </a:t>
            </a:r>
            <a:r>
              <a:rPr lang="en-US" dirty="0"/>
              <a:t>the workplace free of hanging wires, grease, scraps, and waste</a:t>
            </a:r>
            <a:r>
              <a:rPr lang="en-US" dirty="0" smtClean="0"/>
              <a:t>.</a:t>
            </a:r>
          </a:p>
          <a:p>
            <a:pPr fontAlgn="base">
              <a:spcBef>
                <a:spcPct val="0"/>
              </a:spcBef>
              <a:buFont typeface="Calibri" charset="0"/>
              <a:buAutoNum type="arabicPeriod"/>
            </a:pPr>
            <a:r>
              <a:rPr lang="en-US" dirty="0" smtClean="0">
                <a:latin typeface="SapientCentroSlab-Light" charset="0"/>
              </a:rPr>
              <a:t>Standardization - </a:t>
            </a:r>
            <a:r>
              <a:rPr lang="en-US" dirty="0"/>
              <a:t>The group agrees about how to keep the workplace clean. </a:t>
            </a:r>
            <a:endParaRPr lang="en-US" dirty="0" smtClean="0"/>
          </a:p>
          <a:p>
            <a:pPr fontAlgn="base">
              <a:spcBef>
                <a:spcPct val="0"/>
              </a:spcBef>
              <a:buFont typeface="Calibri" charset="0"/>
              <a:buAutoNum type="arabicPeriod"/>
            </a:pPr>
            <a:r>
              <a:rPr lang="en-US" dirty="0" smtClean="0"/>
              <a:t>Discipline - to </a:t>
            </a:r>
            <a:r>
              <a:rPr lang="en-US" dirty="0"/>
              <a:t>follow the practices and to frequently reflect on one’s work and be willing to change.</a:t>
            </a:r>
            <a:endParaRPr lang="en-US" dirty="0" smtClean="0">
              <a:latin typeface="SapientCentroSlab-Light" charset="0"/>
            </a:endParaRPr>
          </a:p>
        </p:txBody>
      </p:sp>
    </p:spTree>
    <p:extLst>
      <p:ext uri="{BB962C8B-B14F-4D97-AF65-F5344CB8AC3E}">
        <p14:creationId xmlns:p14="http://schemas.microsoft.com/office/powerpoint/2010/main" xmlns="" val="1501288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19412" y="323850"/>
            <a:ext cx="6350000" cy="6210300"/>
          </a:xfrm>
          <a:prstGeom prst="rect">
            <a:avLst/>
          </a:prstGeom>
        </p:spPr>
      </p:pic>
    </p:spTree>
    <p:extLst>
      <p:ext uri="{BB962C8B-B14F-4D97-AF65-F5344CB8AC3E}">
        <p14:creationId xmlns:p14="http://schemas.microsoft.com/office/powerpoint/2010/main" xmlns="" val="1478355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bad code?</a:t>
            </a:r>
            <a:endParaRPr lang="en-US" dirty="0"/>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r>
              <a:rPr lang="en-US" dirty="0" smtClean="0">
                <a:latin typeface="SapientCentroSlab-Light" charset="0"/>
              </a:rPr>
              <a:t>A lot is wrong.</a:t>
            </a:r>
          </a:p>
          <a:p>
            <a:pPr fontAlgn="base">
              <a:spcBef>
                <a:spcPct val="0"/>
              </a:spcBef>
              <a:buFont typeface="Calibri" charset="0"/>
              <a:buAutoNum type="arabicPeriod"/>
            </a:pPr>
            <a:r>
              <a:rPr lang="en-US" dirty="0" smtClean="0">
                <a:latin typeface="SapientCentroSlab-Light" charset="0"/>
              </a:rPr>
              <a:t>Developers have spent weeks to fix an issue which should have been a couple of lines of change.</a:t>
            </a:r>
          </a:p>
          <a:p>
            <a:pPr fontAlgn="base">
              <a:spcBef>
                <a:spcPct val="0"/>
              </a:spcBef>
              <a:buFont typeface="Calibri" charset="0"/>
              <a:buAutoNum type="arabicPeriod"/>
            </a:pPr>
            <a:r>
              <a:rPr lang="en-US" dirty="0" smtClean="0">
                <a:latin typeface="SapientCentroSlab-Light" charset="0"/>
              </a:rPr>
              <a:t>Developers have to burn mid-night oil to work on messy code.</a:t>
            </a:r>
          </a:p>
          <a:p>
            <a:pPr fontAlgn="base">
              <a:spcBef>
                <a:spcPct val="0"/>
              </a:spcBef>
              <a:buFont typeface="Calibri" charset="0"/>
              <a:buAutoNum type="arabicPeriod"/>
            </a:pPr>
            <a:r>
              <a:rPr lang="en-US" dirty="0" smtClean="0">
                <a:latin typeface="SapientCentroSlab-Light" charset="0"/>
              </a:rPr>
              <a:t>Writing bad code is faster, in the beginning you meet deadlines, but eventually, bad code slows you down and project fails.</a:t>
            </a:r>
          </a:p>
          <a:p>
            <a:pPr fontAlgn="base">
              <a:spcBef>
                <a:spcPct val="0"/>
              </a:spcBef>
              <a:buFont typeface="Calibri" charset="0"/>
              <a:buAutoNum type="arabicPeriod"/>
            </a:pPr>
            <a:endParaRPr lang="en-US" dirty="0" smtClean="0">
              <a:latin typeface="SapientCentroSlab-Light" charset="0"/>
            </a:endParaRPr>
          </a:p>
        </p:txBody>
      </p:sp>
    </p:spTree>
    <p:extLst>
      <p:ext uri="{BB962C8B-B14F-4D97-AF65-F5344CB8AC3E}">
        <p14:creationId xmlns:p14="http://schemas.microsoft.com/office/powerpoint/2010/main" xmlns="" val="9184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Total Cost of Owning a Mess</a:t>
            </a:r>
            <a:endParaRPr lang="en-US" dirty="0"/>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r>
              <a:rPr lang="en-US" dirty="0"/>
              <a:t>As the mess </a:t>
            </a:r>
            <a:r>
              <a:rPr lang="en-US" dirty="0" smtClean="0"/>
              <a:t>builds up, developer productivity approaches zero</a:t>
            </a:r>
          </a:p>
          <a:p>
            <a:pPr fontAlgn="base">
              <a:spcBef>
                <a:spcPct val="0"/>
              </a:spcBef>
              <a:buFont typeface="Calibri" charset="0"/>
              <a:buAutoNum type="arabicPeriod"/>
            </a:pPr>
            <a:r>
              <a:rPr lang="en-US" dirty="0"/>
              <a:t>As productivity decreases, management </a:t>
            </a:r>
            <a:r>
              <a:rPr lang="en-US" dirty="0" smtClean="0"/>
              <a:t>adds </a:t>
            </a:r>
            <a:r>
              <a:rPr lang="en-US" dirty="0"/>
              <a:t>more staff to the </a:t>
            </a:r>
            <a:r>
              <a:rPr lang="en-US" dirty="0" smtClean="0"/>
              <a:t>project</a:t>
            </a:r>
          </a:p>
          <a:p>
            <a:pPr fontAlgn="base">
              <a:spcBef>
                <a:spcPct val="0"/>
              </a:spcBef>
              <a:buFont typeface="Calibri" charset="0"/>
              <a:buAutoNum type="arabicPeriod"/>
            </a:pPr>
            <a:r>
              <a:rPr lang="en-US" dirty="0" smtClean="0"/>
              <a:t>New staff is not versed with design and can’t tell if certain behavior is by-design or a defect.</a:t>
            </a:r>
          </a:p>
          <a:p>
            <a:pPr fontAlgn="base">
              <a:spcBef>
                <a:spcPct val="0"/>
              </a:spcBef>
              <a:buFont typeface="Calibri" charset="0"/>
              <a:buAutoNum type="arabicPeriod"/>
            </a:pPr>
            <a:r>
              <a:rPr lang="en-US" dirty="0" smtClean="0"/>
              <a:t>Everyone is under horrific pressure to increase productivity, so they continue to make mess</a:t>
            </a:r>
          </a:p>
          <a:p>
            <a:pPr fontAlgn="base">
              <a:spcBef>
                <a:spcPct val="0"/>
              </a:spcBef>
              <a:buFont typeface="Calibri" charset="0"/>
              <a:buAutoNum type="arabicPeriod"/>
            </a:pPr>
            <a:r>
              <a:rPr lang="en-US" dirty="0" smtClean="0"/>
              <a:t>Productivity reaches zero</a:t>
            </a:r>
          </a:p>
          <a:p>
            <a:pPr fontAlgn="base">
              <a:spcBef>
                <a:spcPct val="0"/>
              </a:spcBef>
              <a:buFont typeface="Calibri" charset="0"/>
              <a:buAutoNum type="arabicPeriod"/>
            </a:pPr>
            <a:endParaRPr lang="en-US" dirty="0" smtClean="0"/>
          </a:p>
          <a:p>
            <a:pPr fontAlgn="base">
              <a:spcBef>
                <a:spcPct val="0"/>
              </a:spcBef>
              <a:buFont typeface="Calibri" charset="0"/>
              <a:buAutoNum type="arabicPeriod"/>
            </a:pPr>
            <a:endParaRPr lang="en-US" dirty="0" smtClean="0">
              <a:latin typeface="SapientCentroSlab-Light" charset="0"/>
            </a:endParaRPr>
          </a:p>
        </p:txBody>
      </p:sp>
      <p:pic>
        <p:nvPicPr>
          <p:cNvPr id="3" name="Picture 2"/>
          <p:cNvPicPr>
            <a:picLocks noChangeAspect="1"/>
          </p:cNvPicPr>
          <p:nvPr/>
        </p:nvPicPr>
        <p:blipFill>
          <a:blip r:embed="rId2"/>
          <a:stretch>
            <a:fillRect/>
          </a:stretch>
        </p:blipFill>
        <p:spPr>
          <a:xfrm>
            <a:off x="88900" y="4044950"/>
            <a:ext cx="5715000" cy="2425700"/>
          </a:xfrm>
          <a:prstGeom prst="rect">
            <a:avLst/>
          </a:prstGeom>
        </p:spPr>
      </p:pic>
      <p:sp>
        <p:nvSpPr>
          <p:cNvPr id="4" name="TextBox 3"/>
          <p:cNvSpPr txBox="1"/>
          <p:nvPr/>
        </p:nvSpPr>
        <p:spPr>
          <a:xfrm>
            <a:off x="1701800" y="6451084"/>
            <a:ext cx="3096553" cy="369332"/>
          </a:xfrm>
          <a:prstGeom prst="rect">
            <a:avLst/>
          </a:prstGeom>
          <a:noFill/>
        </p:spPr>
        <p:txBody>
          <a:bodyPr wrap="none" rtlCol="0">
            <a:spAutoFit/>
          </a:bodyPr>
          <a:lstStyle/>
          <a:p>
            <a:r>
              <a:rPr lang="en-US" b="1" dirty="0"/>
              <a:t>Figure 1-1</a:t>
            </a:r>
            <a:r>
              <a:rPr lang="en-US" dirty="0"/>
              <a:t> Productivity vs. time</a:t>
            </a:r>
          </a:p>
        </p:txBody>
      </p:sp>
    </p:spTree>
    <p:extLst>
      <p:ext uri="{BB962C8B-B14F-4D97-AF65-F5344CB8AC3E}">
        <p14:creationId xmlns:p14="http://schemas.microsoft.com/office/powerpoint/2010/main" xmlns="" val="1332270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We have lots of explanations for it. </a:t>
            </a:r>
            <a:endParaRPr lang="en-US" dirty="0" smtClean="0"/>
          </a:p>
          <a:p>
            <a:r>
              <a:rPr lang="en-US" dirty="0" smtClean="0"/>
              <a:t>We </a:t>
            </a:r>
            <a:r>
              <a:rPr lang="en-US" dirty="0"/>
              <a:t>complain that the requirements changed in ways that thwart the original design. </a:t>
            </a:r>
            <a:endParaRPr lang="en-US" dirty="0" smtClean="0"/>
          </a:p>
          <a:p>
            <a:r>
              <a:rPr lang="en-US" dirty="0" smtClean="0"/>
              <a:t>We </a:t>
            </a:r>
            <a:r>
              <a:rPr lang="en-US" dirty="0"/>
              <a:t>bemoan the schedules that were too tight to do things right. </a:t>
            </a:r>
            <a:endParaRPr lang="en-US" dirty="0" smtClean="0"/>
          </a:p>
          <a:p>
            <a:r>
              <a:rPr lang="en-US" dirty="0" smtClean="0"/>
              <a:t>We </a:t>
            </a:r>
            <a:r>
              <a:rPr lang="en-US" dirty="0"/>
              <a:t>blather about stupid managers and intolerant customers and useless marketing types and telephone sanitizers. </a:t>
            </a:r>
            <a:endParaRPr lang="en-US" dirty="0" smtClean="0"/>
          </a:p>
          <a:p>
            <a:r>
              <a:rPr lang="en-US" dirty="0" smtClean="0"/>
              <a:t>But </a:t>
            </a:r>
            <a:r>
              <a:rPr lang="en-US" dirty="0"/>
              <a:t>the fault, dear Dilbert, is not in our stars, but in ourselves. </a:t>
            </a:r>
            <a:endParaRPr lang="en-US" dirty="0" smtClean="0"/>
          </a:p>
          <a:p>
            <a:r>
              <a:rPr lang="en-US" dirty="0" smtClean="0"/>
              <a:t>We </a:t>
            </a:r>
            <a:r>
              <a:rPr lang="en-US" dirty="0"/>
              <a:t>are unprofessional.</a:t>
            </a:r>
          </a:p>
        </p:txBody>
      </p:sp>
      <p:sp>
        <p:nvSpPr>
          <p:cNvPr id="2" name="Title 1"/>
          <p:cNvSpPr>
            <a:spLocks noGrp="1"/>
          </p:cNvSpPr>
          <p:nvPr>
            <p:ph type="title"/>
          </p:nvPr>
        </p:nvSpPr>
        <p:spPr/>
        <p:txBody>
          <a:bodyPr/>
          <a:lstStyle/>
          <a:p>
            <a:r>
              <a:rPr lang="en-US" dirty="0" smtClean="0"/>
              <a:t/>
            </a:r>
            <a:br>
              <a:rPr lang="en-US" dirty="0" smtClean="0"/>
            </a:br>
            <a:r>
              <a:rPr lang="en-US" dirty="0"/>
              <a:t/>
            </a:r>
            <a:br>
              <a:rPr lang="en-US" dirty="0"/>
            </a:br>
            <a:r>
              <a:rPr lang="en-US" dirty="0" smtClean="0"/>
              <a:t>Why </a:t>
            </a:r>
            <a:r>
              <a:rPr lang="en-US" dirty="0"/>
              <a:t>does good code rot so quickly into bad code?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Heavy — SapientSans">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Heavy — Sapient Centro Slab">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21955</TotalTime>
  <Words>3182</Words>
  <Application>Microsoft Office PowerPoint</Application>
  <PresentationFormat>Custom</PresentationFormat>
  <Paragraphs>481</Paragraphs>
  <Slides>36</Slides>
  <Notes>8</Notes>
  <HiddenSlides>0</HiddenSlides>
  <MMClips>0</MMClips>
  <ScaleCrop>false</ScaleCrop>
  <HeadingPairs>
    <vt:vector size="4" baseType="variant">
      <vt:variant>
        <vt:lpstr>Theme</vt:lpstr>
      </vt:variant>
      <vt:variant>
        <vt:i4>7</vt:i4>
      </vt:variant>
      <vt:variant>
        <vt:lpstr>Slide Titles</vt:lpstr>
      </vt:variant>
      <vt:variant>
        <vt:i4>36</vt:i4>
      </vt:variant>
    </vt:vector>
  </HeadingPairs>
  <TitlesOfParts>
    <vt:vector size="43" baseType="lpstr">
      <vt:lpstr>Cover</vt:lpstr>
      <vt:lpstr>Divider</vt:lpstr>
      <vt:lpstr>Content</vt:lpstr>
      <vt:lpstr>Content — Body text &amp; bullet</vt:lpstr>
      <vt:lpstr>Content Heavy — SapientSans</vt:lpstr>
      <vt:lpstr>Content Heavy — Sapient Centro Slab</vt:lpstr>
      <vt:lpstr>Back Cover</vt:lpstr>
      <vt:lpstr>Clean Code Workshop</vt:lpstr>
      <vt:lpstr>Slide 2</vt:lpstr>
      <vt:lpstr>Why good code matters?</vt:lpstr>
      <vt:lpstr>Why good code matters?</vt:lpstr>
      <vt:lpstr>Total Productive Maintenance (TPM) (1951)</vt:lpstr>
      <vt:lpstr>Slide 6</vt:lpstr>
      <vt:lpstr>What’s wrong with bad code?</vt:lpstr>
      <vt:lpstr>The Total Cost of Owning a Mess</vt:lpstr>
      <vt:lpstr>  Why does good code rot so quickly into bad code? </vt:lpstr>
      <vt:lpstr>Slide 10</vt:lpstr>
      <vt:lpstr>Attitude</vt:lpstr>
      <vt:lpstr>Slide 12</vt:lpstr>
      <vt:lpstr>Do you expect a doctor not to wash hands before a surgery because his seniors or the patient himself tell him not to?</vt:lpstr>
      <vt:lpstr>What Is Clean Code?</vt:lpstr>
      <vt:lpstr>What Is Clean Code?</vt:lpstr>
      <vt:lpstr>Code is Read A Lot</vt:lpstr>
      <vt:lpstr>Clean Code</vt:lpstr>
      <vt:lpstr>Clean Code: Meaningful Names</vt:lpstr>
      <vt:lpstr>Clean Code: Meaningful Names</vt:lpstr>
      <vt:lpstr>Clean Code: Meaningful Names</vt:lpstr>
      <vt:lpstr>    function getThem() {      var list1 = new Array();      for (var x in theList)        if (x[0] === 4)          list1.add(x);      return list1; } </vt:lpstr>
      <vt:lpstr>Clean Code: Functions</vt:lpstr>
      <vt:lpstr>Clean Code: Functions</vt:lpstr>
      <vt:lpstr>Clean Code: Functions</vt:lpstr>
      <vt:lpstr>Clean Code: Comments</vt:lpstr>
      <vt:lpstr>Clean Code: Comments</vt:lpstr>
      <vt:lpstr>Clean Code: Formatting</vt:lpstr>
      <vt:lpstr>Clean Code: Object and Data Structures</vt:lpstr>
      <vt:lpstr>Clean Code: Error Handling</vt:lpstr>
      <vt:lpstr>Clean Code: Boundaries</vt:lpstr>
      <vt:lpstr>Clean Code: TDD</vt:lpstr>
      <vt:lpstr>Clean Code: Classes</vt:lpstr>
      <vt:lpstr>Clean Code: Systems</vt:lpstr>
      <vt:lpstr>Clean Code: Emergence</vt:lpstr>
      <vt:lpstr>Clean Code: Successive Refinements</vt:lpstr>
      <vt:lpstr>Thank You! Clean Code Workshop  by Sameer Gupta </vt:lpstr>
    </vt:vector>
  </TitlesOfParts>
  <Manager/>
  <Company>Publicis.Sapient</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Sameer Gupta 2</dc:creator>
  <cp:keywords/>
  <dc:description/>
  <cp:lastModifiedBy>tanvi</cp:lastModifiedBy>
  <cp:revision>119</cp:revision>
  <dcterms:created xsi:type="dcterms:W3CDTF">2013-05-02T18:01:03Z</dcterms:created>
  <dcterms:modified xsi:type="dcterms:W3CDTF">2016-09-04T09:57:15Z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Sameer Gupta 2</vt:lpwstr>
  </property>
</Properties>
</file>