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15"/>
  </p:notesMasterIdLst>
  <p:sldIdLst>
    <p:sldId id="256" r:id="rId2"/>
    <p:sldId id="259" r:id="rId3"/>
    <p:sldId id="26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4" r:id="rId13"/>
    <p:sldId id="271" r:id="rId1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Lucida Sans Regula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65"/>
  </p:normalViewPr>
  <p:slideViewPr>
    <p:cSldViewPr snapToGrid="0" snapToObjects="1">
      <p:cViewPr varScale="1">
        <p:scale>
          <a:sx n="75" d="100"/>
          <a:sy n="75" d="100"/>
        </p:scale>
        <p:origin x="1128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31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34277"/>
            <a:ext cx="9565956" cy="392451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64" y="6035691"/>
            <a:ext cx="3282249" cy="3938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83667"/>
            <a:ext cx="9565958" cy="2361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719164" y="3683667"/>
            <a:ext cx="3282250" cy="2361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677" y="3887942"/>
            <a:ext cx="8631848" cy="1952811"/>
          </a:xfrm>
        </p:spPr>
        <p:txBody>
          <a:bodyPr anchor="b">
            <a:noAutofit/>
          </a:bodyPr>
          <a:lstStyle>
            <a:lvl1pPr algn="r"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77" y="6249302"/>
            <a:ext cx="8687077" cy="1589599"/>
          </a:xfrm>
        </p:spPr>
        <p:txBody>
          <a:bodyPr>
            <a:normAutofit/>
          </a:bodyPr>
          <a:lstStyle>
            <a:lvl1pPr marL="0" indent="0" algn="r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9154" y="8442579"/>
            <a:ext cx="2926080" cy="519289"/>
          </a:xfrm>
        </p:spPr>
        <p:txBody>
          <a:bodyPr/>
          <a:lstStyle/>
          <a:p>
            <a:fld id="{444FA04C-D7CF-4861-95F0-3F5ACF508755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5" y="8442581"/>
            <a:ext cx="571970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0346" y="3911590"/>
            <a:ext cx="1948861" cy="192916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8" y="6700967"/>
            <a:ext cx="9805895" cy="774374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6109" y="866985"/>
            <a:ext cx="9808404" cy="510517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7475340"/>
            <a:ext cx="9805898" cy="779120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531"/>
            <a:ext cx="1635322" cy="15513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07" y="866982"/>
            <a:ext cx="9808404" cy="5109689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797904" cy="1566953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966"/>
            <a:ext cx="1635322" cy="15513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5" y="877488"/>
            <a:ext cx="9137987" cy="4317953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7201" y="5206419"/>
            <a:ext cx="8515884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818907" cy="1566953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326" y="1063987"/>
            <a:ext cx="7586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8894" y="4264638"/>
            <a:ext cx="650240" cy="831683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0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7" y="6699150"/>
            <a:ext cx="9808404" cy="838844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9" y="7537991"/>
            <a:ext cx="9808404" cy="728112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7517" y="3313051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683" y="4288413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3743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95588" y="4277911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2727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43228" y="4277910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7179" y="6112004"/>
            <a:ext cx="311787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7179" y="3323553"/>
            <a:ext cx="3117877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7179" y="6931577"/>
            <a:ext cx="3117877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485" y="6112004"/>
            <a:ext cx="31503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2485" y="3323553"/>
            <a:ext cx="3150322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1042" y="6931576"/>
            <a:ext cx="3154495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9685" y="6112004"/>
            <a:ext cx="3120829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39684" y="3323553"/>
            <a:ext cx="3120829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39551" y="6931573"/>
            <a:ext cx="3124962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7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507101" y="3907098"/>
            <a:ext cx="9760078" cy="1945883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6601" y="866982"/>
            <a:ext cx="1521212" cy="6345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677" y="866985"/>
            <a:ext cx="9353044" cy="75755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2560" y="8442579"/>
            <a:ext cx="2926080" cy="519289"/>
          </a:xfrm>
        </p:spPr>
        <p:txBody>
          <a:bodyPr/>
          <a:lstStyle/>
          <a:p>
            <a:fld id="{CFBF989E-5397-49EE-B0F5-E72D9FFD7EC0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677" y="8442581"/>
            <a:ext cx="6426964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8749" y="7726222"/>
            <a:ext cx="1635038" cy="1810631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0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Lucida Sans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Lucida Sans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Lucida Sans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Lucida Sans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Lucida Sans Regula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638695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248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8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880438"/>
            <a:ext cx="13030356" cy="2385116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4081628"/>
            <a:ext cx="9797902" cy="1551343"/>
          </a:xfrm>
        </p:spPr>
        <p:txBody>
          <a:bodyPr anchor="ctr">
            <a:normAutofit/>
          </a:bodyPr>
          <a:lstStyle>
            <a:lvl1pPr algn="r"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09" y="6019090"/>
            <a:ext cx="9797902" cy="2423491"/>
          </a:xfrm>
        </p:spPr>
        <p:txBody>
          <a:bodyPr>
            <a:normAutofit/>
          </a:bodyPr>
          <a:lstStyle>
            <a:lvl1pPr marL="0" indent="0" algn="r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374" y="8442579"/>
            <a:ext cx="2926080" cy="519289"/>
          </a:xfrm>
        </p:spPr>
        <p:txBody>
          <a:bodyPr/>
          <a:lstStyle/>
          <a:p>
            <a:fld id="{823D4350-0632-4F67-B357-AFC21C62564D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4" y="8442581"/>
            <a:ext cx="6875979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3601" y="4081631"/>
            <a:ext cx="1635322" cy="15513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4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071258"/>
            <a:ext cx="9795399" cy="1537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614" y="3323553"/>
            <a:ext cx="4775679" cy="511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827" y="3323553"/>
            <a:ext cx="4778185" cy="511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61"/>
            <a:ext cx="9808404" cy="15373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94" y="3323555"/>
            <a:ext cx="4473003" cy="985792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08" y="4309347"/>
            <a:ext cx="4788686" cy="4133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875" y="3323553"/>
            <a:ext cx="4473638" cy="9842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828" y="4309347"/>
            <a:ext cx="4788685" cy="4133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975598" y="2806417"/>
            <a:ext cx="2054758" cy="205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66428" y="866986"/>
            <a:ext cx="2038373" cy="194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6"/>
            <a:ext cx="9808404" cy="153733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237" y="3323555"/>
            <a:ext cx="5566276" cy="51190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3323553"/>
            <a:ext cx="3976875" cy="5119029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3360" y="3323554"/>
            <a:ext cx="5571153" cy="511902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3323555"/>
            <a:ext cx="3980070" cy="5119026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975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320" y="8442579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7/14/16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4" y="8442581"/>
            <a:ext cx="68759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453" y="1071258"/>
            <a:ext cx="1646470" cy="155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tx1"/>
                </a:solidFill>
              </a:rPr>
              <a:t>GIT </a:t>
            </a:r>
            <a:r>
              <a:rPr lang="en-US" sz="8000" dirty="0" smtClean="0">
                <a:solidFill>
                  <a:schemeClr val="tx1"/>
                </a:solidFill>
              </a:rPr>
              <a:t>INTRO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/>
              <a:t>New </a:t>
            </a:r>
            <a:r>
              <a:rPr sz="3200" dirty="0" smtClean="0"/>
              <a:t>Ways </a:t>
            </a:r>
            <a:r>
              <a:rPr sz="3200" dirty="0"/>
              <a:t>of working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270000" y="4504267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FFFFFF"/>
                </a:solidFill>
              </a:rPr>
              <a:t>its a code discussion and review point ! </a:t>
            </a:r>
          </a:p>
        </p:txBody>
      </p:sp>
      <p:sp>
        <p:nvSpPr>
          <p:cNvPr id="93" name="Shape 93"/>
          <p:cNvSpPr/>
          <p:nvPr/>
        </p:nvSpPr>
        <p:spPr>
          <a:xfrm>
            <a:off x="1270000" y="2624379"/>
            <a:ext cx="104648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FFFFFF"/>
                </a:solidFill>
              </a:rPr>
              <a:t>“Why pull </a:t>
            </a:r>
            <a:r>
              <a:rPr sz="3800" b="1" dirty="0" smtClean="0">
                <a:solidFill>
                  <a:srgbClr val="FFFFFF"/>
                </a:solidFill>
              </a:rPr>
              <a:t>request?”</a:t>
            </a:r>
            <a:endParaRPr sz="3800" b="1" dirty="0">
              <a:solidFill>
                <a:srgbClr val="FFFFFF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270000" y="5177367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FFFFFF"/>
                </a:solidFill>
              </a:rPr>
              <a:t>add your review through inline comments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1168400" y="5850467"/>
            <a:ext cx="10464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FFFFFF"/>
                </a:solidFill>
              </a:rPr>
              <a:t>W</a:t>
            </a:r>
            <a:r>
              <a:rPr sz="2400" i="1" dirty="0" smtClean="0">
                <a:solidFill>
                  <a:srgbClr val="FFFFFF"/>
                </a:solidFill>
              </a:rPr>
              <a:t>e</a:t>
            </a:r>
            <a:r>
              <a:rPr lang="en-US" sz="2400" i="1" dirty="0" smtClean="0">
                <a:solidFill>
                  <a:srgbClr val="FFFFFF"/>
                </a:solidFill>
              </a:rPr>
              <a:t> can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i="1" dirty="0">
                <a:solidFill>
                  <a:srgbClr val="FFFFFF"/>
                </a:solidFill>
              </a:rPr>
              <a:t>avoid meetings to discuss code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animBg="1" advAuto="0"/>
      <p:bldP spid="94" grpId="2" animBg="1" advAuto="0"/>
      <p:bldP spid="95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270000" y="4494234"/>
            <a:ext cx="10464800" cy="62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FFFFFF"/>
                </a:solidFill>
              </a:rPr>
              <a:t>1. Did you pull the prime branch in the morning ?</a:t>
            </a:r>
          </a:p>
        </p:txBody>
      </p:sp>
      <p:sp>
        <p:nvSpPr>
          <p:cNvPr id="103" name="Shape 103"/>
          <p:cNvSpPr/>
          <p:nvPr/>
        </p:nvSpPr>
        <p:spPr>
          <a:xfrm>
            <a:off x="1270000" y="2692114"/>
            <a:ext cx="104648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b="1" smtClean="0">
                <a:solidFill>
                  <a:srgbClr val="FFFFFF"/>
                </a:solidFill>
              </a:rPr>
              <a:t>“I have merge conflicts”</a:t>
            </a:r>
            <a:endParaRPr sz="3800" b="1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270000" y="5167334"/>
            <a:ext cx="10464800" cy="62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FFFFFF"/>
                </a:solidFill>
              </a:rPr>
              <a:t>2. Did you keep the code with yourself for a long long long time ?</a:t>
            </a:r>
          </a:p>
        </p:txBody>
      </p:sp>
      <p:sp>
        <p:nvSpPr>
          <p:cNvPr id="105" name="Shape 105"/>
          <p:cNvSpPr/>
          <p:nvPr/>
        </p:nvSpPr>
        <p:spPr>
          <a:xfrm>
            <a:off x="1168400" y="5840434"/>
            <a:ext cx="10464800" cy="62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FFFFFF"/>
                </a:solidFill>
              </a:rPr>
              <a:t>Well ! s**t happens - Merge it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animBg="1" advAuto="0"/>
      <p:bldP spid="104" grpId="2" animBg="1" advAuto="0"/>
      <p:bldP spid="105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chemeClr val="tx1"/>
                </a:solidFill>
              </a:rPr>
              <a:t>Useful Links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https://</a:t>
            </a:r>
            <a:r>
              <a:rPr lang="en-US" sz="3800" dirty="0" err="1"/>
              <a:t>www.atlassian.com</a:t>
            </a:r>
            <a:r>
              <a:rPr lang="en-US" sz="3800" dirty="0"/>
              <a:t>/</a:t>
            </a:r>
            <a:r>
              <a:rPr lang="en-US" sz="3800" dirty="0" err="1"/>
              <a:t>git</a:t>
            </a:r>
            <a:r>
              <a:rPr lang="en-US" sz="3800" dirty="0" smtClean="0"/>
              <a:t>/</a:t>
            </a:r>
          </a:p>
          <a:p>
            <a:pPr marL="57150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https://</a:t>
            </a:r>
            <a:r>
              <a:rPr lang="en-US" sz="3800" dirty="0" err="1"/>
              <a:t>try.github.io</a:t>
            </a:r>
            <a:endParaRPr lang="en-US" sz="3800" dirty="0">
              <a:hlinkClick r:id="rId2"/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/>
              <a:t>https</a:t>
            </a:r>
            <a:r>
              <a:rPr lang="en-US" sz="3800" dirty="0"/>
              <a:t>://</a:t>
            </a:r>
            <a:r>
              <a:rPr lang="en-US" sz="3800" dirty="0" err="1" smtClean="0"/>
              <a:t>git-scm.com</a:t>
            </a:r>
            <a:r>
              <a:rPr lang="en-US" sz="3800" dirty="0" smtClean="0"/>
              <a:t>/documentation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800" dirty="0" smtClean="0"/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4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THANK YOU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Questions / Feedback</a:t>
            </a:r>
          </a:p>
        </p:txBody>
      </p:sp>
    </p:spTree>
    <p:extLst>
      <p:ext uri="{BB962C8B-B14F-4D97-AF65-F5344CB8AC3E}">
        <p14:creationId xmlns:p14="http://schemas.microsoft.com/office/powerpoint/2010/main" val="93388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chemeClr val="tx1"/>
                </a:solidFill>
              </a:rPr>
              <a:t>Core Concepts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/>
                </a:solidFill>
              </a:rPr>
              <a:t>Branch away - branching is cheap</a:t>
            </a: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chemeClr val="tx1"/>
                </a:solidFill>
              </a:rPr>
              <a:t>Quick </a:t>
            </a:r>
            <a:r>
              <a:rPr sz="3800" dirty="0">
                <a:solidFill>
                  <a:schemeClr val="tx1"/>
                </a:solidFill>
              </a:rPr>
              <a:t>code commits - Fail early, Fail fast !!</a:t>
            </a: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chemeClr val="tx1"/>
                </a:solidFill>
              </a:rPr>
              <a:t>No </a:t>
            </a:r>
            <a:r>
              <a:rPr sz="3800" dirty="0">
                <a:solidFill>
                  <a:schemeClr val="tx1"/>
                </a:solidFill>
              </a:rPr>
              <a:t>micro managing</a:t>
            </a: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chemeClr val="tx1"/>
                </a:solidFill>
              </a:rPr>
              <a:t>Collaborative </a:t>
            </a:r>
            <a:r>
              <a:rPr sz="3800" dirty="0">
                <a:solidFill>
                  <a:schemeClr val="tx1"/>
                </a:solidFill>
              </a:rPr>
              <a:t>working</a:t>
            </a: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chemeClr val="tx1"/>
                </a:solidFill>
              </a:rPr>
              <a:t>Learn </a:t>
            </a:r>
            <a:r>
              <a:rPr sz="3800" dirty="0">
                <a:solidFill>
                  <a:schemeClr val="tx1"/>
                </a:solidFill>
              </a:rPr>
              <a:t>the new and cool technology :)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889502" y="6165850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feature branch</a:t>
            </a:r>
          </a:p>
        </p:txBody>
      </p:sp>
      <p:sp>
        <p:nvSpPr>
          <p:cNvPr id="55" name="Shape 55"/>
          <p:cNvSpPr/>
          <p:nvPr/>
        </p:nvSpPr>
        <p:spPr>
          <a:xfrm>
            <a:off x="1384302" y="4184650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master</a:t>
            </a:r>
          </a:p>
        </p:txBody>
      </p:sp>
      <p:sp>
        <p:nvSpPr>
          <p:cNvPr id="56" name="Shape 56"/>
          <p:cNvSpPr/>
          <p:nvPr/>
        </p:nvSpPr>
        <p:spPr>
          <a:xfrm>
            <a:off x="3644902" y="4184650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292250" y="4679950"/>
            <a:ext cx="13662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92802" y="4184476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40150" y="4679776"/>
            <a:ext cx="136624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140702" y="4184476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788049" y="4679776"/>
            <a:ext cx="13662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163549" y="5183931"/>
            <a:ext cx="901654" cy="1130599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680202" y="6165850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5786780" y="6661323"/>
            <a:ext cx="921545" cy="1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445502" y="6165850"/>
            <a:ext cx="921544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7552080" y="6661323"/>
            <a:ext cx="921545" cy="1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401302" y="4184476"/>
            <a:ext cx="921545" cy="990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9048650" y="4679776"/>
            <a:ext cx="136624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297345" y="5056931"/>
            <a:ext cx="1346529" cy="1569940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649499" y="1460855"/>
            <a:ext cx="439062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 smtClean="0">
                <a:solidFill>
                  <a:srgbClr val="FFC000"/>
                </a:solidFill>
              </a:rPr>
              <a:t>Assumption:</a:t>
            </a:r>
            <a:endParaRPr sz="3600" b="1" u="sng" dirty="0">
              <a:solidFill>
                <a:srgbClr val="FFC000"/>
              </a:solidFill>
            </a:endParaRPr>
          </a:p>
          <a:p>
            <a:pPr marL="571500" lvl="0" indent="-571500" algn="l">
              <a:buFont typeface="Wingdings" charset="2"/>
              <a:buChar char="ü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git clone done</a:t>
            </a:r>
          </a:p>
          <a:p>
            <a:pPr marL="571500" lvl="0" indent="-571500" algn="l">
              <a:buFont typeface="Wingdings" charset="2"/>
              <a:buChar char="ü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git checkout done</a:t>
            </a:r>
          </a:p>
        </p:txBody>
      </p:sp>
      <p:sp>
        <p:nvSpPr>
          <p:cNvPr id="74" name="Shape 74"/>
          <p:cNvSpPr/>
          <p:nvPr/>
        </p:nvSpPr>
        <p:spPr>
          <a:xfrm>
            <a:off x="1639664" y="3472257"/>
            <a:ext cx="948657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</a:t>
            </a:r>
            <a:r>
              <a:rPr sz="3600" dirty="0">
                <a:solidFill>
                  <a:srgbClr val="FFFFFF"/>
                </a:solidFill>
              </a:rPr>
              <a:t> 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create a feature branch: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branch &lt;branch-name&gt;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- </a:t>
            </a:r>
            <a:r>
              <a:rPr sz="3600" dirty="0" smtClean="0">
                <a:solidFill>
                  <a:srgbClr val="FFFFFF"/>
                </a:solidFill>
              </a:rPr>
              <a:t>branch-name </a:t>
            </a:r>
            <a:r>
              <a:rPr sz="3600" dirty="0">
                <a:solidFill>
                  <a:srgbClr val="FFFFFF"/>
                </a:solidFill>
              </a:rPr>
              <a:t>: “feature/name/jira ticket”</a:t>
            </a:r>
          </a:p>
        </p:txBody>
      </p:sp>
      <p:sp>
        <p:nvSpPr>
          <p:cNvPr id="75" name="Shape 75"/>
          <p:cNvSpPr/>
          <p:nvPr/>
        </p:nvSpPr>
        <p:spPr>
          <a:xfrm>
            <a:off x="1741264" y="6418656"/>
            <a:ext cx="9268563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switch to the  feature branch: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checkout &lt;branch-name&gt;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- </a:t>
            </a:r>
            <a:r>
              <a:rPr sz="3600" dirty="0" smtClean="0">
                <a:solidFill>
                  <a:srgbClr val="FFFFFF"/>
                </a:solidFill>
              </a:rPr>
              <a:t>branch-name </a:t>
            </a:r>
            <a:r>
              <a:rPr sz="3600" dirty="0">
                <a:solidFill>
                  <a:srgbClr val="FFFFFF"/>
                </a:solidFill>
              </a:rPr>
              <a:t>: “feature/name/jira ticket”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665064" y="1841857"/>
            <a:ext cx="840935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3</a:t>
            </a:r>
            <a:r>
              <a:rPr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push your feature branch to remote: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push origin &lt;branch-name&gt;</a:t>
            </a:r>
          </a:p>
        </p:txBody>
      </p:sp>
      <p:sp>
        <p:nvSpPr>
          <p:cNvPr id="78" name="Shape 78"/>
          <p:cNvSpPr/>
          <p:nvPr/>
        </p:nvSpPr>
        <p:spPr>
          <a:xfrm>
            <a:off x="1639664" y="4686657"/>
            <a:ext cx="676146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4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make changes, check status: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status</a:t>
            </a:r>
          </a:p>
        </p:txBody>
      </p:sp>
      <p:sp>
        <p:nvSpPr>
          <p:cNvPr id="79" name="Shape 79"/>
          <p:cNvSpPr/>
          <p:nvPr/>
        </p:nvSpPr>
        <p:spPr>
          <a:xfrm>
            <a:off x="8269030" y="5060918"/>
            <a:ext cx="2728783" cy="228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2095" y="6569"/>
                </a:lnTo>
                <a:lnTo>
                  <a:pt x="16699" y="1750"/>
                </a:lnTo>
                <a:lnTo>
                  <a:pt x="14273" y="7983"/>
                </a:lnTo>
                <a:lnTo>
                  <a:pt x="20725" y="6444"/>
                </a:lnTo>
                <a:lnTo>
                  <a:pt x="15349" y="10363"/>
                </a:lnTo>
                <a:lnTo>
                  <a:pt x="21600" y="12592"/>
                </a:lnTo>
                <a:lnTo>
                  <a:pt x="14980" y="12952"/>
                </a:lnTo>
                <a:lnTo>
                  <a:pt x="19046" y="18242"/>
                </a:lnTo>
                <a:lnTo>
                  <a:pt x="13284" y="14929"/>
                </a:lnTo>
                <a:lnTo>
                  <a:pt x="13874" y="21600"/>
                </a:lnTo>
                <a:lnTo>
                  <a:pt x="10800" y="15666"/>
                </a:lnTo>
                <a:lnTo>
                  <a:pt x="7726" y="21600"/>
                </a:lnTo>
                <a:lnTo>
                  <a:pt x="8316" y="14929"/>
                </a:lnTo>
                <a:lnTo>
                  <a:pt x="2554" y="18242"/>
                </a:lnTo>
                <a:lnTo>
                  <a:pt x="6620" y="12952"/>
                </a:lnTo>
                <a:lnTo>
                  <a:pt x="0" y="12592"/>
                </a:lnTo>
                <a:lnTo>
                  <a:pt x="6251" y="10363"/>
                </a:lnTo>
                <a:lnTo>
                  <a:pt x="875" y="6444"/>
                </a:lnTo>
                <a:lnTo>
                  <a:pt x="7327" y="7983"/>
                </a:lnTo>
                <a:lnTo>
                  <a:pt x="4901" y="1750"/>
                </a:lnTo>
                <a:lnTo>
                  <a:pt x="9505" y="6569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639664" y="2418159"/>
            <a:ext cx="815768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5 : Option 1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stage your changes: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add --all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commit your changes to local repo: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commit -m "msg"</a:t>
            </a:r>
          </a:p>
        </p:txBody>
      </p:sp>
      <p:sp>
        <p:nvSpPr>
          <p:cNvPr id="82" name="Shape 82"/>
          <p:cNvSpPr/>
          <p:nvPr/>
        </p:nvSpPr>
        <p:spPr>
          <a:xfrm>
            <a:off x="1741264" y="6324957"/>
            <a:ext cx="603370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5 : Option 2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stage and commit all </a:t>
            </a:r>
            <a:r>
              <a:rPr sz="3600" dirty="0" smtClean="0">
                <a:solidFill>
                  <a:srgbClr val="FFFFFF"/>
                </a:solidFill>
              </a:rPr>
              <a:t>files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commit -a -m "msg"</a:t>
            </a:r>
          </a:p>
        </p:txBody>
      </p:sp>
      <p:sp>
        <p:nvSpPr>
          <p:cNvPr id="83" name="Shape 83"/>
          <p:cNvSpPr/>
          <p:nvPr/>
        </p:nvSpPr>
        <p:spPr>
          <a:xfrm>
            <a:off x="8192830" y="6075013"/>
            <a:ext cx="2728783" cy="228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2095" y="6569"/>
                </a:lnTo>
                <a:lnTo>
                  <a:pt x="16699" y="1750"/>
                </a:lnTo>
                <a:lnTo>
                  <a:pt x="14273" y="7983"/>
                </a:lnTo>
                <a:lnTo>
                  <a:pt x="20725" y="6444"/>
                </a:lnTo>
                <a:lnTo>
                  <a:pt x="15349" y="10363"/>
                </a:lnTo>
                <a:lnTo>
                  <a:pt x="21600" y="12592"/>
                </a:lnTo>
                <a:lnTo>
                  <a:pt x="14980" y="12952"/>
                </a:lnTo>
                <a:lnTo>
                  <a:pt x="19046" y="18242"/>
                </a:lnTo>
                <a:lnTo>
                  <a:pt x="13284" y="14929"/>
                </a:lnTo>
                <a:lnTo>
                  <a:pt x="13874" y="21600"/>
                </a:lnTo>
                <a:lnTo>
                  <a:pt x="10800" y="15666"/>
                </a:lnTo>
                <a:lnTo>
                  <a:pt x="7726" y="21600"/>
                </a:lnTo>
                <a:lnTo>
                  <a:pt x="8316" y="14929"/>
                </a:lnTo>
                <a:lnTo>
                  <a:pt x="2554" y="18242"/>
                </a:lnTo>
                <a:lnTo>
                  <a:pt x="6620" y="12952"/>
                </a:lnTo>
                <a:lnTo>
                  <a:pt x="0" y="12592"/>
                </a:lnTo>
                <a:lnTo>
                  <a:pt x="6251" y="10363"/>
                </a:lnTo>
                <a:lnTo>
                  <a:pt x="875" y="6444"/>
                </a:lnTo>
                <a:lnTo>
                  <a:pt x="7327" y="7983"/>
                </a:lnTo>
                <a:lnTo>
                  <a:pt x="4901" y="1750"/>
                </a:lnTo>
                <a:lnTo>
                  <a:pt x="9505" y="6569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23664" y="2657059"/>
            <a:ext cx="1144980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</a:t>
            </a:r>
            <a:r>
              <a:rPr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endParaRPr sz="36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get latest </a:t>
            </a:r>
            <a:r>
              <a:rPr lang="en-US" sz="3600" dirty="0" smtClean="0">
                <a:solidFill>
                  <a:srgbClr val="FFFFFF"/>
                </a:solidFill>
              </a:rPr>
              <a:t>"</a:t>
            </a:r>
            <a:r>
              <a:rPr sz="3600" dirty="0" smtClean="0">
                <a:solidFill>
                  <a:srgbClr val="FFFFFF"/>
                </a:solidFill>
              </a:rPr>
              <a:t>master</a:t>
            </a:r>
            <a:r>
              <a:rPr lang="en-US" sz="3600" dirty="0" smtClean="0">
                <a:solidFill>
                  <a:srgbClr val="FFFFFF"/>
                </a:solidFill>
              </a:rPr>
              <a:t>/develop"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branch</a:t>
            </a:r>
            <a:r>
              <a:rPr lang="en-US" dirty="0" smtClean="0"/>
              <a:t>b</a:t>
            </a:r>
            <a:r>
              <a:rPr sz="3600" dirty="0" smtClean="0">
                <a:solidFill>
                  <a:srgbClr val="FFFFFF"/>
                </a:solidFill>
              </a:rPr>
              <a:t>code </a:t>
            </a:r>
            <a:r>
              <a:rPr sz="3600" dirty="0">
                <a:solidFill>
                  <a:srgbClr val="FFFFFF"/>
                </a:solidFill>
              </a:rPr>
              <a:t>into your local branch: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pull origin &lt;the prime branch to merge into&gt;</a:t>
            </a:r>
          </a:p>
        </p:txBody>
      </p:sp>
      <p:sp>
        <p:nvSpPr>
          <p:cNvPr id="86" name="Shape 86"/>
          <p:cNvSpPr/>
          <p:nvPr/>
        </p:nvSpPr>
        <p:spPr>
          <a:xfrm>
            <a:off x="725264" y="5753457"/>
            <a:ext cx="840935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</a:t>
            </a:r>
            <a:r>
              <a:rPr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sz="36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push your feature branch to remote: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sz="3600" i="1" dirty="0" smtClean="0">
                <a:solidFill>
                  <a:srgbClr val="FFC000"/>
                </a:solidFill>
              </a:rPr>
              <a:t>$ </a:t>
            </a:r>
            <a:r>
              <a:rPr sz="3600" i="1" dirty="0">
                <a:solidFill>
                  <a:srgbClr val="FFC000"/>
                </a:solidFill>
              </a:rPr>
              <a:t>git push origin &lt;branch-name&gt;</a:t>
            </a:r>
          </a:p>
        </p:txBody>
      </p:sp>
      <p:sp>
        <p:nvSpPr>
          <p:cNvPr id="87" name="Shape 87"/>
          <p:cNvSpPr/>
          <p:nvPr/>
        </p:nvSpPr>
        <p:spPr>
          <a:xfrm>
            <a:off x="9005630" y="6009794"/>
            <a:ext cx="2728783" cy="228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2095" y="6569"/>
                </a:lnTo>
                <a:lnTo>
                  <a:pt x="16699" y="1750"/>
                </a:lnTo>
                <a:lnTo>
                  <a:pt x="14273" y="7983"/>
                </a:lnTo>
                <a:lnTo>
                  <a:pt x="20725" y="6444"/>
                </a:lnTo>
                <a:lnTo>
                  <a:pt x="15349" y="10363"/>
                </a:lnTo>
                <a:lnTo>
                  <a:pt x="21600" y="12592"/>
                </a:lnTo>
                <a:lnTo>
                  <a:pt x="14980" y="12952"/>
                </a:lnTo>
                <a:lnTo>
                  <a:pt x="19046" y="18242"/>
                </a:lnTo>
                <a:lnTo>
                  <a:pt x="13284" y="14929"/>
                </a:lnTo>
                <a:lnTo>
                  <a:pt x="13874" y="21600"/>
                </a:lnTo>
                <a:lnTo>
                  <a:pt x="10800" y="15666"/>
                </a:lnTo>
                <a:lnTo>
                  <a:pt x="7726" y="21600"/>
                </a:lnTo>
                <a:lnTo>
                  <a:pt x="8316" y="14929"/>
                </a:lnTo>
                <a:lnTo>
                  <a:pt x="2554" y="18242"/>
                </a:lnTo>
                <a:lnTo>
                  <a:pt x="6620" y="12952"/>
                </a:lnTo>
                <a:lnTo>
                  <a:pt x="0" y="12592"/>
                </a:lnTo>
                <a:lnTo>
                  <a:pt x="6251" y="10363"/>
                </a:lnTo>
                <a:lnTo>
                  <a:pt x="875" y="6444"/>
                </a:lnTo>
                <a:lnTo>
                  <a:pt x="7327" y="7983"/>
                </a:lnTo>
                <a:lnTo>
                  <a:pt x="4901" y="1750"/>
                </a:lnTo>
                <a:lnTo>
                  <a:pt x="9505" y="6569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639664" y="1864162"/>
            <a:ext cx="10230603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</a:t>
            </a:r>
            <a:r>
              <a:rPr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endParaRPr sz="36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create a pull request from your feature branch </a:t>
            </a:r>
            <a:r>
              <a:rPr sz="3600" dirty="0" smtClean="0">
                <a:solidFill>
                  <a:srgbClr val="FFFFFF"/>
                </a:solidFill>
              </a:rPr>
              <a:t>into</a:t>
            </a:r>
            <a:r>
              <a:rPr lang="en-US" sz="3600" dirty="0" smtClean="0">
                <a:solidFill>
                  <a:srgbClr val="FFFFFF"/>
                </a:solidFill>
              </a:rPr>
              <a:t> “</a:t>
            </a:r>
            <a:r>
              <a:rPr sz="3600" dirty="0" smtClean="0">
                <a:solidFill>
                  <a:srgbClr val="FFFFFF"/>
                </a:solidFill>
              </a:rPr>
              <a:t>master</a:t>
            </a:r>
            <a:r>
              <a:rPr lang="en-US" sz="3600" dirty="0" smtClean="0">
                <a:solidFill>
                  <a:srgbClr val="FFFFFF"/>
                </a:solidFill>
              </a:rPr>
              <a:t>/develop” branch</a:t>
            </a:r>
            <a:r>
              <a:rPr sz="3600" dirty="0" smtClean="0">
                <a:solidFill>
                  <a:srgbClr val="FFFFFF"/>
                </a:solidFill>
              </a:rPr>
              <a:t>.</a:t>
            </a:r>
            <a:endParaRPr sz="3600" dirty="0">
              <a:solidFill>
                <a:srgbClr val="FFFFFF"/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use GitHub pull requests</a:t>
            </a: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put an assignee to your pull </a:t>
            </a:r>
            <a:r>
              <a:rPr sz="3600" dirty="0" smtClean="0">
                <a:solidFill>
                  <a:srgbClr val="FFFFFF"/>
                </a:solidFill>
              </a:rPr>
              <a:t>request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690464" y="6881355"/>
            <a:ext cx="662360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</a:t>
            </a:r>
            <a:r>
              <a:rPr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  <a:endParaRPr sz="36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71500" lvl="0" indent="-571500" algn="l">
              <a:buFont typeface="Wingdings" charset="2"/>
              <a:buChar char="q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assignee merge using GitHub</a:t>
            </a:r>
          </a:p>
        </p:txBody>
      </p:sp>
      <p:sp>
        <p:nvSpPr>
          <p:cNvPr id="4" name="Shape 87"/>
          <p:cNvSpPr/>
          <p:nvPr/>
        </p:nvSpPr>
        <p:spPr>
          <a:xfrm>
            <a:off x="9005630" y="6009794"/>
            <a:ext cx="2728783" cy="228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2095" y="6569"/>
                </a:lnTo>
                <a:lnTo>
                  <a:pt x="16699" y="1750"/>
                </a:lnTo>
                <a:lnTo>
                  <a:pt x="14273" y="7983"/>
                </a:lnTo>
                <a:lnTo>
                  <a:pt x="20725" y="6444"/>
                </a:lnTo>
                <a:lnTo>
                  <a:pt x="15349" y="10363"/>
                </a:lnTo>
                <a:lnTo>
                  <a:pt x="21600" y="12592"/>
                </a:lnTo>
                <a:lnTo>
                  <a:pt x="14980" y="12952"/>
                </a:lnTo>
                <a:lnTo>
                  <a:pt x="19046" y="18242"/>
                </a:lnTo>
                <a:lnTo>
                  <a:pt x="13284" y="14929"/>
                </a:lnTo>
                <a:lnTo>
                  <a:pt x="13874" y="21600"/>
                </a:lnTo>
                <a:lnTo>
                  <a:pt x="10800" y="15666"/>
                </a:lnTo>
                <a:lnTo>
                  <a:pt x="7726" y="21600"/>
                </a:lnTo>
                <a:lnTo>
                  <a:pt x="8316" y="14929"/>
                </a:lnTo>
                <a:lnTo>
                  <a:pt x="2554" y="18242"/>
                </a:lnTo>
                <a:lnTo>
                  <a:pt x="6620" y="12952"/>
                </a:lnTo>
                <a:lnTo>
                  <a:pt x="0" y="12592"/>
                </a:lnTo>
                <a:lnTo>
                  <a:pt x="6251" y="10363"/>
                </a:lnTo>
                <a:lnTo>
                  <a:pt x="875" y="6444"/>
                </a:lnTo>
                <a:lnTo>
                  <a:pt x="7327" y="7983"/>
                </a:lnTo>
                <a:lnTo>
                  <a:pt x="4901" y="1750"/>
                </a:lnTo>
                <a:lnTo>
                  <a:pt x="9505" y="6569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ucida Sans Regular"/>
        <a:ea typeface="Lucida Sans Regular"/>
        <a:cs typeface="Lucida Sans Regular"/>
      </a:majorFont>
      <a:minorFont>
        <a:latin typeface="Lucida Sans Regular"/>
        <a:ea typeface="Lucida Sans Regular"/>
        <a:cs typeface="Lucida Sans Regular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256</TotalTime>
  <Words>254</Words>
  <Application>Microsoft Macintosh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Helvetica Light</vt:lpstr>
      <vt:lpstr>Helvetica Neue</vt:lpstr>
      <vt:lpstr>Impact</vt:lpstr>
      <vt:lpstr>Lucida Sans Regular</vt:lpstr>
      <vt:lpstr>Trebuchet MS</vt:lpstr>
      <vt:lpstr>Wingdings</vt:lpstr>
      <vt:lpstr>Arial</vt:lpstr>
      <vt:lpstr>Berlin</vt:lpstr>
      <vt:lpstr>GIT INTRO</vt:lpstr>
      <vt:lpstr>Core Concepts</vt:lpstr>
      <vt:lpstr>GIT Branching Model</vt:lpstr>
      <vt:lpstr>GIT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Links</vt:lpstr>
      <vt:lpstr>THANK YOU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 M&amp;S</dc:title>
  <cp:lastModifiedBy>Microsoft Office User</cp:lastModifiedBy>
  <cp:revision>36</cp:revision>
  <dcterms:modified xsi:type="dcterms:W3CDTF">2016-07-14T11:51:28Z</dcterms:modified>
</cp:coreProperties>
</file>