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434" r:id="rId2"/>
    <p:sldId id="435" r:id="rId3"/>
    <p:sldId id="281" r:id="rId4"/>
    <p:sldId id="283" r:id="rId5"/>
    <p:sldId id="284" r:id="rId6"/>
    <p:sldId id="285" r:id="rId7"/>
    <p:sldId id="286" r:id="rId8"/>
    <p:sldId id="287" r:id="rId9"/>
    <p:sldId id="288" r:id="rId10"/>
    <p:sldId id="289" r:id="rId11"/>
    <p:sldId id="290" r:id="rId12"/>
    <p:sldId id="292" r:id="rId13"/>
    <p:sldId id="315" r:id="rId14"/>
    <p:sldId id="293" r:id="rId15"/>
    <p:sldId id="294" r:id="rId16"/>
    <p:sldId id="295" r:id="rId17"/>
    <p:sldId id="316" r:id="rId18"/>
    <p:sldId id="296" r:id="rId19"/>
    <p:sldId id="291"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41" r:id="rId39"/>
    <p:sldId id="342" r:id="rId40"/>
    <p:sldId id="344" r:id="rId41"/>
    <p:sldId id="34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6C96F5-CD62-41D9-BC40-E85869656F5F}" type="datetimeFigureOut">
              <a:rPr lang="en-US" smtClean="0"/>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8FB9F9-E2A0-40FD-A1A7-0CD52432B97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43000" y="685800"/>
            <a:ext cx="4572000" cy="34290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htarget.com/whatis/definition/charac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difference-between-md5-and-sha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82015"/>
            <a:ext cx="6858000" cy="1539240"/>
          </a:xfrm>
        </p:spPr>
        <p:txBody>
          <a:bodyPr>
            <a:normAutofit fontScale="90000"/>
          </a:bodyPr>
          <a:lstStyle/>
          <a:p>
            <a:pPr algn="l"/>
            <a:r>
              <a:rPr lang="en-US" sz="1999" dirty="0"/>
              <a:t>		</a:t>
            </a:r>
            <a:br>
              <a:rPr lang="en-US" sz="1999" dirty="0"/>
            </a:br>
            <a:br>
              <a:rPr lang="en-US" sz="1999" dirty="0"/>
            </a:br>
            <a:r>
              <a:rPr lang="en-US" sz="1999" dirty="0"/>
              <a:t>		CMR INSTITUTE OF TECHNOLOGY:HYDERABAD</a:t>
            </a:r>
            <a:br>
              <a:rPr lang="en-US" sz="1999" dirty="0"/>
            </a:br>
            <a:r>
              <a:rPr lang="en-US" sz="1999" dirty="0"/>
              <a:t>	           Department of Computer Science and Engineering</a:t>
            </a:r>
            <a:br>
              <a:rPr lang="en-US" sz="1999" dirty="0"/>
            </a:br>
            <a:br>
              <a:rPr lang="en-US" dirty="0"/>
            </a:br>
            <a:r>
              <a:rPr lang="en-US" dirty="0"/>
              <a:t>                          </a:t>
            </a:r>
          </a:p>
        </p:txBody>
      </p:sp>
      <p:sp>
        <p:nvSpPr>
          <p:cNvPr id="3" name="Subtitle 2"/>
          <p:cNvSpPr>
            <a:spLocks noGrp="1"/>
          </p:cNvSpPr>
          <p:nvPr>
            <p:ph type="subTitle" idx="1"/>
          </p:nvPr>
        </p:nvSpPr>
        <p:spPr>
          <a:xfrm>
            <a:off x="2460137" y="1548251"/>
            <a:ext cx="4800600" cy="511016"/>
          </a:xfrm>
        </p:spPr>
        <p:txBody>
          <a:bodyPr>
            <a:normAutofit fontScale="25000" lnSpcReduction="20000"/>
          </a:bodyPr>
          <a:lstStyle/>
          <a:p>
            <a:r>
              <a:rPr lang="en-US" dirty="0">
                <a:sym typeface="+mn-ea"/>
              </a:rPr>
              <a:t> </a:t>
            </a:r>
          </a:p>
          <a:p>
            <a:r>
              <a:rPr lang="en-US" dirty="0">
                <a:sym typeface="+mn-ea"/>
              </a:rPr>
              <a:t> </a:t>
            </a:r>
            <a:r>
              <a:rPr lang="en-US" sz="3499" dirty="0">
                <a:solidFill>
                  <a:schemeClr val="tx1"/>
                </a:solidFill>
                <a:effectLst>
                  <a:outerShdw blurRad="38100" dist="19050" dir="2700000" algn="tl" rotWithShape="0">
                    <a:schemeClr val="dk1">
                      <a:alpha val="40000"/>
                    </a:schemeClr>
                  </a:outerShdw>
                </a:effectLst>
                <a:sym typeface="+mn-ea"/>
              </a:rPr>
              <a:t>CLASS:III- </a:t>
            </a:r>
            <a:r>
              <a:rPr lang="en-US" sz="3499" dirty="0" err="1">
                <a:solidFill>
                  <a:schemeClr val="tx1"/>
                </a:solidFill>
                <a:effectLst>
                  <a:outerShdw blurRad="38100" dist="19050" dir="2700000" algn="tl" rotWithShape="0">
                    <a:schemeClr val="dk1">
                      <a:alpha val="40000"/>
                    </a:schemeClr>
                  </a:outerShdw>
                </a:effectLst>
                <a:sym typeface="+mn-ea"/>
              </a:rPr>
              <a:t>B.Tech</a:t>
            </a:r>
            <a:r>
              <a:rPr lang="en-US" sz="3499" dirty="0">
                <a:solidFill>
                  <a:schemeClr val="tx1"/>
                </a:solidFill>
                <a:effectLst>
                  <a:outerShdw blurRad="38100" dist="19050" dir="2700000" algn="tl" rotWithShape="0">
                    <a:schemeClr val="dk1">
                      <a:alpha val="40000"/>
                    </a:schemeClr>
                  </a:outerShdw>
                </a:effectLst>
                <a:sym typeface="+mn-ea"/>
              </a:rPr>
              <a:t>  V- SEMESTER </a:t>
            </a:r>
          </a:p>
          <a:p>
            <a:r>
              <a:rPr lang="en-US" sz="3499" dirty="0">
                <a:solidFill>
                  <a:schemeClr val="tx1"/>
                </a:solidFill>
                <a:effectLst>
                  <a:outerShdw blurRad="38100" dist="19050" dir="2700000" algn="tl" rotWithShape="0">
                    <a:schemeClr val="dk1">
                      <a:alpha val="40000"/>
                    </a:schemeClr>
                  </a:outerShdw>
                </a:effectLst>
                <a:sym typeface="+mn-ea"/>
              </a:rPr>
              <a:t>Regulation:R22             </a:t>
            </a:r>
            <a:r>
              <a:rPr lang="en-US" sz="3499" dirty="0">
                <a:sym typeface="+mn-ea"/>
              </a:rPr>
              <a:t> </a:t>
            </a:r>
            <a:endParaRPr lang="en-US" sz="3499" dirty="0"/>
          </a:p>
        </p:txBody>
      </p:sp>
      <p:pic>
        <p:nvPicPr>
          <p:cNvPr id="5" name="image1.png"/>
          <p:cNvPicPr>
            <a:picLocks noChangeAspect="1"/>
          </p:cNvPicPr>
          <p:nvPr>
            <p:custDataLst>
              <p:tags r:id="rId1"/>
            </p:custDataLst>
          </p:nvPr>
        </p:nvPicPr>
        <p:blipFill>
          <a:blip r:embed="rId6"/>
          <a:stretch>
            <a:fillRect/>
          </a:stretch>
        </p:blipFill>
        <p:spPr>
          <a:xfrm>
            <a:off x="1314451" y="971551"/>
            <a:ext cx="924401" cy="800100"/>
          </a:xfrm>
          <a:prstGeom prst="rect">
            <a:avLst/>
          </a:prstGeom>
          <a:noFill/>
          <a:ln w="9525">
            <a:noFill/>
          </a:ln>
        </p:spPr>
      </p:pic>
      <p:graphicFrame>
        <p:nvGraphicFramePr>
          <p:cNvPr id="6" name="Table 5"/>
          <p:cNvGraphicFramePr/>
          <p:nvPr>
            <p:custDataLst>
              <p:tags r:id="rId2"/>
            </p:custDataLst>
          </p:nvPr>
        </p:nvGraphicFramePr>
        <p:xfrm>
          <a:off x="1257301" y="2155944"/>
          <a:ext cx="7091976" cy="777240"/>
        </p:xfrm>
        <a:graphic>
          <a:graphicData uri="http://schemas.openxmlformats.org/drawingml/2006/table">
            <a:tbl>
              <a:tblPr firstRow="1" bandRow="1">
                <a:tableStyleId>{5C22544A-7EE6-4342-B048-85BDC9FD1C3A}</a:tableStyleId>
              </a:tblPr>
              <a:tblGrid>
                <a:gridCol w="1490147">
                  <a:extLst>
                    <a:ext uri="{9D8B030D-6E8A-4147-A177-3AD203B41FA5}">
                      <a16:colId xmlns:a16="http://schemas.microsoft.com/office/drawing/2014/main" val="20000"/>
                    </a:ext>
                  </a:extLst>
                </a:gridCol>
                <a:gridCol w="2633659">
                  <a:extLst>
                    <a:ext uri="{9D8B030D-6E8A-4147-A177-3AD203B41FA5}">
                      <a16:colId xmlns:a16="http://schemas.microsoft.com/office/drawing/2014/main" val="20001"/>
                    </a:ext>
                  </a:extLst>
                </a:gridCol>
                <a:gridCol w="1195314">
                  <a:extLst>
                    <a:ext uri="{9D8B030D-6E8A-4147-A177-3AD203B41FA5}">
                      <a16:colId xmlns:a16="http://schemas.microsoft.com/office/drawing/2014/main" val="20002"/>
                    </a:ext>
                  </a:extLst>
                </a:gridCol>
                <a:gridCol w="1772856">
                  <a:extLst>
                    <a:ext uri="{9D8B030D-6E8A-4147-A177-3AD203B41FA5}">
                      <a16:colId xmlns:a16="http://schemas.microsoft.com/office/drawing/2014/main" val="20003"/>
                    </a:ext>
                  </a:extLst>
                </a:gridCol>
              </a:tblGrid>
              <a:tr h="274320">
                <a:tc>
                  <a:txBody>
                    <a:bodyPr/>
                    <a:lstStyle/>
                    <a:p>
                      <a:pPr>
                        <a:buNone/>
                      </a:pPr>
                      <a:r>
                        <a:rPr lang="en-US" sz="1400">
                          <a:sym typeface="+mn-ea"/>
                        </a:rPr>
                        <a:t>Course Code</a:t>
                      </a:r>
                      <a:endParaRPr lang="en-US" sz="1400"/>
                    </a:p>
                  </a:txBody>
                  <a:tcPr marL="68580" marR="68580" marT="34290" marB="34290"/>
                </a:tc>
                <a:tc>
                  <a:txBody>
                    <a:bodyPr/>
                    <a:lstStyle/>
                    <a:p>
                      <a:pPr>
                        <a:buNone/>
                      </a:pPr>
                      <a:r>
                        <a:rPr lang="en-US" sz="1400" dirty="0">
                          <a:sym typeface="+mn-ea"/>
                        </a:rPr>
                        <a:t>Subject</a:t>
                      </a:r>
                      <a:endParaRPr lang="en-US" sz="1400" dirty="0"/>
                    </a:p>
                  </a:txBody>
                  <a:tcPr marL="68580" marR="68580" marT="34290" marB="34290"/>
                </a:tc>
                <a:tc>
                  <a:txBody>
                    <a:bodyPr/>
                    <a:lstStyle/>
                    <a:p>
                      <a:pPr>
                        <a:buNone/>
                      </a:pPr>
                      <a:r>
                        <a:rPr lang="en-US" sz="1400"/>
                        <a:t>POs</a:t>
                      </a:r>
                    </a:p>
                  </a:txBody>
                  <a:tcPr marL="68580" marR="68580" marT="34290" marB="34290"/>
                </a:tc>
                <a:tc>
                  <a:txBody>
                    <a:bodyPr/>
                    <a:lstStyle/>
                    <a:p>
                      <a:pPr>
                        <a:buNone/>
                      </a:pPr>
                      <a:r>
                        <a:rPr lang="en-US" sz="1400"/>
                        <a:t>PSOs</a:t>
                      </a:r>
                    </a:p>
                  </a:txBody>
                  <a:tcPr marL="68580" marR="68580" marT="34290" marB="34290"/>
                </a:tc>
                <a:extLst>
                  <a:ext uri="{0D108BD9-81ED-4DB2-BD59-A6C34878D82A}">
                    <a16:rowId xmlns:a16="http://schemas.microsoft.com/office/drawing/2014/main" val="10000"/>
                  </a:ext>
                </a:extLst>
              </a:tr>
              <a:tr h="492579">
                <a:tc>
                  <a:txBody>
                    <a:bodyPr/>
                    <a:lstStyle/>
                    <a:p>
                      <a:pPr>
                        <a:buNone/>
                      </a:pPr>
                      <a:r>
                        <a:rPr lang="en-US" sz="1400">
                          <a:sym typeface="+mn-ea"/>
                        </a:rPr>
                        <a:t>22CSPC54</a:t>
                      </a:r>
                      <a:endParaRPr lang="en-US" sz="1400"/>
                    </a:p>
                  </a:txBody>
                  <a:tcPr marL="68580" marR="68580" marT="34290" marB="34290"/>
                </a:tc>
                <a:tc>
                  <a:txBody>
                    <a:bodyPr/>
                    <a:lstStyle/>
                    <a:p>
                      <a:pPr>
                        <a:buNone/>
                      </a:pPr>
                      <a:r>
                        <a:rPr lang="en-US" sz="1400">
                          <a:sym typeface="+mn-ea"/>
                        </a:rPr>
                        <a:t>Information and Cyber Security</a:t>
                      </a:r>
                    </a:p>
                    <a:p>
                      <a:pPr>
                        <a:buNone/>
                      </a:pPr>
                      <a:endParaRPr lang="en-US" sz="1400"/>
                    </a:p>
                  </a:txBody>
                  <a:tcPr marL="68580" marR="68580" marT="34290" marB="34290"/>
                </a:tc>
                <a:tc>
                  <a:txBody>
                    <a:bodyPr/>
                    <a:lstStyle/>
                    <a:p>
                      <a:pPr>
                        <a:buNone/>
                      </a:pPr>
                      <a:r>
                        <a:rPr lang="en-US" sz="1400">
                          <a:sym typeface="+mn-ea"/>
                        </a:rPr>
                        <a:t>2,3,6,8,12</a:t>
                      </a:r>
                    </a:p>
                    <a:p>
                      <a:pPr>
                        <a:buNone/>
                      </a:pPr>
                      <a:endParaRPr lang="en-US" sz="1400"/>
                    </a:p>
                  </a:txBody>
                  <a:tcPr marL="68580" marR="68580" marT="34290" marB="34290"/>
                </a:tc>
                <a:tc>
                  <a:txBody>
                    <a:bodyPr/>
                    <a:lstStyle/>
                    <a:p>
                      <a:pPr>
                        <a:buNone/>
                      </a:pPr>
                      <a:r>
                        <a:rPr lang="en-US" sz="1400" dirty="0"/>
                        <a:t>1</a:t>
                      </a:r>
                    </a:p>
                  </a:txBody>
                  <a:tcPr marL="68580" marR="68580" marT="34290" marB="34290"/>
                </a:tc>
                <a:extLst>
                  <a:ext uri="{0D108BD9-81ED-4DB2-BD59-A6C34878D82A}">
                    <a16:rowId xmlns:a16="http://schemas.microsoft.com/office/drawing/2014/main" val="10001"/>
                  </a:ext>
                </a:extLst>
              </a:tr>
            </a:tbl>
          </a:graphicData>
        </a:graphic>
      </p:graphicFrame>
      <p:sp>
        <p:nvSpPr>
          <p:cNvPr id="7" name="Text Box 6"/>
          <p:cNvSpPr txBox="1"/>
          <p:nvPr/>
        </p:nvSpPr>
        <p:spPr>
          <a:xfrm>
            <a:off x="1143401" y="3033507"/>
            <a:ext cx="7205873" cy="300082"/>
          </a:xfrm>
          <a:prstGeom prst="rect">
            <a:avLst/>
          </a:prstGeom>
          <a:noFill/>
        </p:spPr>
        <p:txBody>
          <a:bodyPr wrap="square" rtlCol="0">
            <a:spAutoFit/>
          </a:bodyPr>
          <a:lstStyle/>
          <a:p>
            <a:r>
              <a:rPr lang="en-US" sz="1350" dirty="0"/>
              <a:t>Course Outcomes (COs) &amp; CO-PO Mapping (3-Strong; 2-Medium; 1-Weak Correlation)</a:t>
            </a:r>
          </a:p>
        </p:txBody>
      </p:sp>
      <p:graphicFrame>
        <p:nvGraphicFramePr>
          <p:cNvPr id="9" name="Table 8"/>
          <p:cNvGraphicFramePr/>
          <p:nvPr>
            <p:custDataLst>
              <p:tags r:id="rId3"/>
            </p:custDataLst>
            <p:extLst>
              <p:ext uri="{D42A27DB-BD31-4B8C-83A1-F6EECF244321}">
                <p14:modId xmlns:p14="http://schemas.microsoft.com/office/powerpoint/2010/main" val="3410993846"/>
              </p:ext>
            </p:extLst>
          </p:nvPr>
        </p:nvGraphicFramePr>
        <p:xfrm>
          <a:off x="1257300" y="3375003"/>
          <a:ext cx="7473166" cy="2656082"/>
        </p:xfrm>
        <a:graphic>
          <a:graphicData uri="http://schemas.openxmlformats.org/drawingml/2006/table">
            <a:tbl>
              <a:tblPr firstRow="1" bandRow="1">
                <a:tableStyleId>{5C22544A-7EE6-4342-B048-85BDC9FD1C3A}</a:tableStyleId>
              </a:tblPr>
              <a:tblGrid>
                <a:gridCol w="473280">
                  <a:extLst>
                    <a:ext uri="{9D8B030D-6E8A-4147-A177-3AD203B41FA5}">
                      <a16:colId xmlns:a16="http://schemas.microsoft.com/office/drawing/2014/main" val="20000"/>
                    </a:ext>
                  </a:extLst>
                </a:gridCol>
                <a:gridCol w="3740640">
                  <a:extLst>
                    <a:ext uri="{9D8B030D-6E8A-4147-A177-3AD203B41FA5}">
                      <a16:colId xmlns:a16="http://schemas.microsoft.com/office/drawing/2014/main" val="20001"/>
                    </a:ext>
                  </a:extLst>
                </a:gridCol>
                <a:gridCol w="509846">
                  <a:extLst>
                    <a:ext uri="{9D8B030D-6E8A-4147-A177-3AD203B41FA5}">
                      <a16:colId xmlns:a16="http://schemas.microsoft.com/office/drawing/2014/main" val="20002"/>
                    </a:ext>
                  </a:extLst>
                </a:gridCol>
                <a:gridCol w="491595">
                  <a:extLst>
                    <a:ext uri="{9D8B030D-6E8A-4147-A177-3AD203B41FA5}">
                      <a16:colId xmlns:a16="http://schemas.microsoft.com/office/drawing/2014/main" val="20003"/>
                    </a:ext>
                  </a:extLst>
                </a:gridCol>
                <a:gridCol w="104935">
                  <a:extLst>
                    <a:ext uri="{9D8B030D-6E8A-4147-A177-3AD203B41FA5}">
                      <a16:colId xmlns:a16="http://schemas.microsoft.com/office/drawing/2014/main" val="20004"/>
                    </a:ext>
                  </a:extLst>
                </a:gridCol>
                <a:gridCol w="468213">
                  <a:extLst>
                    <a:ext uri="{9D8B030D-6E8A-4147-A177-3AD203B41FA5}">
                      <a16:colId xmlns:a16="http://schemas.microsoft.com/office/drawing/2014/main" val="20005"/>
                    </a:ext>
                  </a:extLst>
                </a:gridCol>
                <a:gridCol w="104935">
                  <a:extLst>
                    <a:ext uri="{9D8B030D-6E8A-4147-A177-3AD203B41FA5}">
                      <a16:colId xmlns:a16="http://schemas.microsoft.com/office/drawing/2014/main" val="20006"/>
                    </a:ext>
                  </a:extLst>
                </a:gridCol>
                <a:gridCol w="427152">
                  <a:extLst>
                    <a:ext uri="{9D8B030D-6E8A-4147-A177-3AD203B41FA5}">
                      <a16:colId xmlns:a16="http://schemas.microsoft.com/office/drawing/2014/main" val="20007"/>
                    </a:ext>
                  </a:extLst>
                </a:gridCol>
                <a:gridCol w="104935">
                  <a:extLst>
                    <a:ext uri="{9D8B030D-6E8A-4147-A177-3AD203B41FA5}">
                      <a16:colId xmlns:a16="http://schemas.microsoft.com/office/drawing/2014/main" val="20008"/>
                    </a:ext>
                  </a:extLst>
                </a:gridCol>
                <a:gridCol w="443690">
                  <a:extLst>
                    <a:ext uri="{9D8B030D-6E8A-4147-A177-3AD203B41FA5}">
                      <a16:colId xmlns:a16="http://schemas.microsoft.com/office/drawing/2014/main" val="20009"/>
                    </a:ext>
                  </a:extLst>
                </a:gridCol>
                <a:gridCol w="104935">
                  <a:extLst>
                    <a:ext uri="{9D8B030D-6E8A-4147-A177-3AD203B41FA5}">
                      <a16:colId xmlns:a16="http://schemas.microsoft.com/office/drawing/2014/main" val="20010"/>
                    </a:ext>
                  </a:extLst>
                </a:gridCol>
                <a:gridCol w="499010">
                  <a:extLst>
                    <a:ext uri="{9D8B030D-6E8A-4147-A177-3AD203B41FA5}">
                      <a16:colId xmlns:a16="http://schemas.microsoft.com/office/drawing/2014/main" val="20011"/>
                    </a:ext>
                  </a:extLst>
                </a:gridCol>
              </a:tblGrid>
              <a:tr h="532248">
                <a:tc>
                  <a:txBody>
                    <a:bodyPr/>
                    <a:lstStyle/>
                    <a:p>
                      <a:pPr>
                        <a:buNone/>
                      </a:pPr>
                      <a:r>
                        <a:rPr lang="en-US" sz="900"/>
                        <a:t>COs </a:t>
                      </a:r>
                    </a:p>
                  </a:txBody>
                  <a:tcPr marL="68580" marR="68580" marT="34290" marB="34290"/>
                </a:tc>
                <a:tc>
                  <a:txBody>
                    <a:bodyPr/>
                    <a:lstStyle/>
                    <a:p>
                      <a:pPr>
                        <a:buNone/>
                      </a:pPr>
                      <a:r>
                        <a:rPr lang="en-US" sz="1200" dirty="0">
                          <a:sym typeface="+mn-ea"/>
                        </a:rPr>
                        <a:t>Upon completion of course the students will be able to</a:t>
                      </a:r>
                      <a:endParaRPr lang="en-US" sz="1200" dirty="0"/>
                    </a:p>
                    <a:p>
                      <a:pPr>
                        <a:buNone/>
                      </a:pPr>
                      <a:endParaRPr lang="en-US" sz="900" dirty="0"/>
                    </a:p>
                  </a:txBody>
                  <a:tcPr marL="68580" marR="68580" marT="34290" marB="34290"/>
                </a:tc>
                <a:tc>
                  <a:txBody>
                    <a:bodyPr/>
                    <a:lstStyle/>
                    <a:p>
                      <a:pPr>
                        <a:buNone/>
                      </a:pPr>
                      <a:r>
                        <a:rPr lang="en-US" sz="900" dirty="0"/>
                        <a:t>PO2 </a:t>
                      </a:r>
                    </a:p>
                  </a:txBody>
                  <a:tcPr marL="68580" marR="68580" marT="34290" marB="34290"/>
                </a:tc>
                <a:tc>
                  <a:txBody>
                    <a:bodyPr/>
                    <a:lstStyle/>
                    <a:p>
                      <a:pPr>
                        <a:buNone/>
                      </a:pPr>
                      <a:r>
                        <a:rPr lang="en-US" sz="900">
                          <a:sym typeface="+mn-ea"/>
                        </a:rPr>
                        <a:t>PO3 </a:t>
                      </a:r>
                      <a:endParaRPr lang="en-US" sz="900"/>
                    </a:p>
                  </a:txBody>
                  <a:tcPr marL="68580" marR="68580" marT="34290" marB="34290"/>
                </a:tc>
                <a:tc gridSpan="2">
                  <a:txBody>
                    <a:bodyPr/>
                    <a:lstStyle/>
                    <a:p>
                      <a:pPr>
                        <a:buNone/>
                      </a:pPr>
                      <a:r>
                        <a:rPr lang="en-US" sz="900">
                          <a:sym typeface="+mn-ea"/>
                        </a:rPr>
                        <a:t>PO6</a:t>
                      </a:r>
                      <a:endParaRPr lang="en-US" sz="900"/>
                    </a:p>
                  </a:txBody>
                  <a:tcPr marL="68580" marR="68580" marT="34290" marB="34290"/>
                </a:tc>
                <a:tc hMerge="1">
                  <a:txBody>
                    <a:bodyPr/>
                    <a:lstStyle/>
                    <a:p>
                      <a:endParaRPr lang="en-US"/>
                    </a:p>
                  </a:txBody>
                  <a:tcPr/>
                </a:tc>
                <a:tc gridSpan="2">
                  <a:txBody>
                    <a:bodyPr/>
                    <a:lstStyle/>
                    <a:p>
                      <a:pPr>
                        <a:buNone/>
                      </a:pPr>
                      <a:r>
                        <a:rPr lang="en-US" sz="900">
                          <a:sym typeface="+mn-ea"/>
                        </a:rPr>
                        <a:t> PO8</a:t>
                      </a:r>
                      <a:endParaRPr lang="en-US" sz="900"/>
                    </a:p>
                  </a:txBody>
                  <a:tcPr marL="68580" marR="68580" marT="34290" marB="34290"/>
                </a:tc>
                <a:tc hMerge="1">
                  <a:txBody>
                    <a:bodyPr/>
                    <a:lstStyle/>
                    <a:p>
                      <a:endParaRPr lang="en-US"/>
                    </a:p>
                  </a:txBody>
                  <a:tcPr/>
                </a:tc>
                <a:tc gridSpan="2">
                  <a:txBody>
                    <a:bodyPr/>
                    <a:lstStyle/>
                    <a:p>
                      <a:pPr>
                        <a:buNone/>
                      </a:pPr>
                      <a:r>
                        <a:rPr lang="en-US" sz="900">
                          <a:sym typeface="+mn-ea"/>
                        </a:rPr>
                        <a:t>PO12</a:t>
                      </a:r>
                      <a:endParaRPr lang="en-US" sz="900"/>
                    </a:p>
                  </a:txBody>
                  <a:tcPr marL="68580" marR="68580" marT="34290" marB="34290"/>
                </a:tc>
                <a:tc hMerge="1">
                  <a:txBody>
                    <a:bodyPr/>
                    <a:lstStyle/>
                    <a:p>
                      <a:endParaRPr lang="en-US"/>
                    </a:p>
                  </a:txBody>
                  <a:tcPr/>
                </a:tc>
                <a:tc gridSpan="2">
                  <a:txBody>
                    <a:bodyPr/>
                    <a:lstStyle/>
                    <a:p>
                      <a:pPr>
                        <a:buNone/>
                      </a:pPr>
                      <a:r>
                        <a:rPr lang="en-US" sz="900">
                          <a:sym typeface="+mn-ea"/>
                        </a:rPr>
                        <a:t>PSO1</a:t>
                      </a:r>
                      <a:endParaRPr lang="en-US" sz="900"/>
                    </a:p>
                  </a:txBody>
                  <a:tcPr marL="68580" marR="68580" marT="34290" marB="34290"/>
                </a:tc>
                <a:tc hMerge="1">
                  <a:txBody>
                    <a:bodyPr/>
                    <a:lstStyle/>
                    <a:p>
                      <a:endParaRPr lang="en-US"/>
                    </a:p>
                  </a:txBody>
                  <a:tcPr/>
                </a:tc>
                <a:extLst>
                  <a:ext uri="{0D108BD9-81ED-4DB2-BD59-A6C34878D82A}">
                    <a16:rowId xmlns:a16="http://schemas.microsoft.com/office/drawing/2014/main" val="10000"/>
                  </a:ext>
                </a:extLst>
              </a:tr>
              <a:tr h="480060">
                <a:tc>
                  <a:txBody>
                    <a:bodyPr/>
                    <a:lstStyle/>
                    <a:p>
                      <a:pPr>
                        <a:buNone/>
                      </a:pPr>
                      <a:r>
                        <a:rPr lang="en-US" sz="900" b="1"/>
                        <a:t>CO1</a:t>
                      </a:r>
                    </a:p>
                  </a:txBody>
                  <a:tcPr marL="68580" marR="68580" marT="34290" marB="34290"/>
                </a:tc>
                <a:tc>
                  <a:txBody>
                    <a:bodyPr/>
                    <a:lstStyle/>
                    <a:p>
                      <a:pPr>
                        <a:buNone/>
                      </a:pPr>
                      <a:r>
                        <a:rPr lang="en-US" sz="1400" b="0" dirty="0"/>
                        <a:t>Explain information and cyber security terminologies</a:t>
                      </a:r>
                    </a:p>
                  </a:txBody>
                  <a:tcPr marL="68580" marR="68580" marT="34290" marB="34290"/>
                </a:tc>
                <a:tc>
                  <a:txBody>
                    <a:bodyPr/>
                    <a:lstStyle/>
                    <a:p>
                      <a:pPr>
                        <a:buNone/>
                      </a:pPr>
                      <a:r>
                        <a:rPr lang="en-US" sz="1400" dirty="0"/>
                        <a:t>2</a:t>
                      </a:r>
                    </a:p>
                  </a:txBody>
                  <a:tcPr marL="68580" marR="68580" marT="34290" marB="34290"/>
                </a:tc>
                <a:tc gridSpan="2">
                  <a:txBody>
                    <a:bodyPr/>
                    <a:lstStyle/>
                    <a:p>
                      <a:pPr>
                        <a:buNone/>
                      </a:pPr>
                      <a:r>
                        <a:rPr lang="en-US" sz="1400"/>
                        <a:t>2</a:t>
                      </a:r>
                    </a:p>
                  </a:txBody>
                  <a:tcPr marL="68580" marR="68580" marT="34290" marB="34290"/>
                </a:tc>
                <a:tc hMerge="1">
                  <a:txBody>
                    <a:bodyPr/>
                    <a:lstStyle/>
                    <a:p>
                      <a:endParaRPr lang="en-US"/>
                    </a:p>
                  </a:txBody>
                  <a:tcPr/>
                </a:tc>
                <a:tc gridSpan="2">
                  <a:txBody>
                    <a:bodyPr/>
                    <a:lstStyle/>
                    <a:p>
                      <a:pPr>
                        <a:buNone/>
                      </a:pPr>
                      <a:r>
                        <a:rPr lang="en-US" sz="1400" dirty="0"/>
                        <a:t>2</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gridSpan="2">
                  <a:txBody>
                    <a:bodyPr/>
                    <a:lstStyle/>
                    <a:p>
                      <a:pPr>
                        <a:buNone/>
                      </a:pPr>
                      <a:r>
                        <a:rPr lang="en-US" sz="1400"/>
                        <a:t>2</a:t>
                      </a:r>
                    </a:p>
                  </a:txBody>
                  <a:tcPr marL="68580" marR="68580" marT="34290" marB="34290"/>
                </a:tc>
                <a:tc hMerge="1">
                  <a:txBody>
                    <a:bodyPr/>
                    <a:lstStyle/>
                    <a:p>
                      <a:endParaRPr lang="en-US"/>
                    </a:p>
                  </a:txBody>
                  <a:tcPr/>
                </a:tc>
                <a:tc>
                  <a:txBody>
                    <a:bodyPr/>
                    <a:lstStyle/>
                    <a:p>
                      <a:pPr>
                        <a:buNone/>
                      </a:pPr>
                      <a:r>
                        <a:rPr lang="en-US" sz="1400"/>
                        <a:t>3</a:t>
                      </a:r>
                    </a:p>
                  </a:txBody>
                  <a:tcPr marL="68580" marR="68580" marT="34290" marB="34290"/>
                </a:tc>
                <a:extLst>
                  <a:ext uri="{0D108BD9-81ED-4DB2-BD59-A6C34878D82A}">
                    <a16:rowId xmlns:a16="http://schemas.microsoft.com/office/drawing/2014/main" val="10001"/>
                  </a:ext>
                </a:extLst>
              </a:tr>
              <a:tr h="318619">
                <a:tc>
                  <a:txBody>
                    <a:bodyPr/>
                    <a:lstStyle/>
                    <a:p>
                      <a:pPr>
                        <a:buNone/>
                      </a:pPr>
                      <a:r>
                        <a:rPr lang="en-US" sz="900" b="1" dirty="0">
                          <a:sym typeface="+mn-ea"/>
                        </a:rPr>
                        <a:t>CO2</a:t>
                      </a:r>
                    </a:p>
                  </a:txBody>
                  <a:tcPr marL="68580" marR="68580" marT="34290" marB="34290"/>
                </a:tc>
                <a:tc>
                  <a:txBody>
                    <a:bodyPr/>
                    <a:lstStyle/>
                    <a:p>
                      <a:pPr>
                        <a:buNone/>
                      </a:pPr>
                      <a:r>
                        <a:rPr lang="en-US" sz="1400" b="0" dirty="0"/>
                        <a:t>Apply cryptography for security networks</a:t>
                      </a:r>
                    </a:p>
                  </a:txBody>
                  <a:tcPr marL="68580" marR="68580" marT="34290" marB="34290"/>
                </a:tc>
                <a:tc>
                  <a:txBody>
                    <a:bodyPr/>
                    <a:lstStyle/>
                    <a:p>
                      <a:pPr>
                        <a:buNone/>
                      </a:pPr>
                      <a:r>
                        <a:rPr lang="en-US" sz="1400" b="0" dirty="0"/>
                        <a:t>3</a:t>
                      </a:r>
                    </a:p>
                  </a:txBody>
                  <a:tcPr marL="68580" marR="68580" marT="34290" marB="34290"/>
                </a:tc>
                <a:tc gridSpan="2">
                  <a:txBody>
                    <a:bodyPr/>
                    <a:lstStyle/>
                    <a:p>
                      <a:pPr>
                        <a:buNone/>
                      </a:pPr>
                      <a:r>
                        <a:rPr lang="en-US" sz="1400" b="0" dirty="0"/>
                        <a:t>3</a:t>
                      </a:r>
                    </a:p>
                  </a:txBody>
                  <a:tcPr marL="68580" marR="68580" marT="34290" marB="34290"/>
                </a:tc>
                <a:tc hMerge="1">
                  <a:txBody>
                    <a:bodyPr/>
                    <a:lstStyle/>
                    <a:p>
                      <a:endParaRPr lang="en-US"/>
                    </a:p>
                  </a:txBody>
                  <a:tcPr/>
                </a:tc>
                <a:tc gridSpan="2">
                  <a:txBody>
                    <a:bodyPr/>
                    <a:lstStyle/>
                    <a:p>
                      <a:pPr>
                        <a:buNone/>
                      </a:pPr>
                      <a:r>
                        <a:rPr lang="en-US" sz="1400" b="0" dirty="0"/>
                        <a:t>3</a:t>
                      </a:r>
                    </a:p>
                  </a:txBody>
                  <a:tcPr marL="68580" marR="68580" marT="34290" marB="34290"/>
                </a:tc>
                <a:tc hMerge="1">
                  <a:txBody>
                    <a:bodyPr/>
                    <a:lstStyle/>
                    <a:p>
                      <a:endParaRPr lang="en-US"/>
                    </a:p>
                  </a:txBody>
                  <a:tcPr/>
                </a:tc>
                <a:tc gridSpan="2">
                  <a:txBody>
                    <a:bodyPr/>
                    <a:lstStyle/>
                    <a:p>
                      <a:pPr>
                        <a:buNone/>
                      </a:pPr>
                      <a:r>
                        <a:rPr lang="en-US" sz="1400" b="0" dirty="0"/>
                        <a:t>3</a:t>
                      </a:r>
                    </a:p>
                  </a:txBody>
                  <a:tcPr marL="68580" marR="68580" marT="34290" marB="34290"/>
                </a:tc>
                <a:tc hMerge="1">
                  <a:txBody>
                    <a:bodyPr/>
                    <a:lstStyle/>
                    <a:p>
                      <a:endParaRPr lang="en-US"/>
                    </a:p>
                  </a:txBody>
                  <a:tcPr/>
                </a:tc>
                <a:tc gridSpan="2">
                  <a:txBody>
                    <a:bodyPr/>
                    <a:lstStyle/>
                    <a:p>
                      <a:pPr>
                        <a:buNone/>
                      </a:pPr>
                      <a:r>
                        <a:rPr lang="en-US" sz="1400" b="0" dirty="0"/>
                        <a:t>3</a:t>
                      </a:r>
                    </a:p>
                  </a:txBody>
                  <a:tcPr marL="68580" marR="68580" marT="34290" marB="34290"/>
                </a:tc>
                <a:tc hMerge="1">
                  <a:txBody>
                    <a:bodyPr/>
                    <a:lstStyle/>
                    <a:p>
                      <a:endParaRPr lang="en-US"/>
                    </a:p>
                  </a:txBody>
                  <a:tcPr/>
                </a:tc>
                <a:tc>
                  <a:txBody>
                    <a:bodyPr/>
                    <a:lstStyle/>
                    <a:p>
                      <a:pPr>
                        <a:buNone/>
                      </a:pPr>
                      <a:r>
                        <a:rPr lang="en-US" sz="1400" b="0" dirty="0"/>
                        <a:t>3</a:t>
                      </a:r>
                    </a:p>
                  </a:txBody>
                  <a:tcPr marL="68580" marR="68580" marT="34290" marB="34290"/>
                </a:tc>
                <a:extLst>
                  <a:ext uri="{0D108BD9-81ED-4DB2-BD59-A6C34878D82A}">
                    <a16:rowId xmlns:a16="http://schemas.microsoft.com/office/drawing/2014/main" val="10002"/>
                  </a:ext>
                </a:extLst>
              </a:tr>
              <a:tr h="319315">
                <a:tc>
                  <a:txBody>
                    <a:bodyPr/>
                    <a:lstStyle/>
                    <a:p>
                      <a:pPr>
                        <a:buNone/>
                      </a:pPr>
                      <a:r>
                        <a:rPr lang="en-US" sz="900">
                          <a:sym typeface="+mn-ea"/>
                        </a:rPr>
                        <a:t>CO3</a:t>
                      </a:r>
                    </a:p>
                  </a:txBody>
                  <a:tcPr marL="68580" marR="68580" marT="34290" marB="34290"/>
                </a:tc>
                <a:tc>
                  <a:txBody>
                    <a:bodyPr/>
                    <a:lstStyle/>
                    <a:p>
                      <a:pPr>
                        <a:buNone/>
                      </a:pPr>
                      <a:r>
                        <a:rPr lang="en-US" sz="1400" b="1" dirty="0"/>
                        <a:t>Identify various cyber offences </a:t>
                      </a:r>
                    </a:p>
                  </a:txBody>
                  <a:tcPr marL="68580" marR="68580" marT="34290" marB="34290"/>
                </a:tc>
                <a:tc>
                  <a:txBody>
                    <a:bodyPr/>
                    <a:lstStyle/>
                    <a:p>
                      <a:pPr>
                        <a:buNone/>
                      </a:pPr>
                      <a:r>
                        <a:rPr lang="en-US" sz="1400" b="1" dirty="0"/>
                        <a:t>3</a:t>
                      </a:r>
                    </a:p>
                  </a:txBody>
                  <a:tcPr marL="68580" marR="68580" marT="34290" marB="34290"/>
                </a:tc>
                <a:tc gridSpan="2">
                  <a:txBody>
                    <a:bodyPr/>
                    <a:lstStyle/>
                    <a:p>
                      <a:pPr>
                        <a:buNone/>
                      </a:pPr>
                      <a:r>
                        <a:rPr lang="en-US" sz="1400" b="1" dirty="0"/>
                        <a:t>3</a:t>
                      </a:r>
                    </a:p>
                  </a:txBody>
                  <a:tcPr marL="68580" marR="68580" marT="34290" marB="34290"/>
                </a:tc>
                <a:tc hMerge="1">
                  <a:txBody>
                    <a:bodyPr/>
                    <a:lstStyle/>
                    <a:p>
                      <a:endParaRPr lang="en-US"/>
                    </a:p>
                  </a:txBody>
                  <a:tcPr/>
                </a:tc>
                <a:tc gridSpan="2">
                  <a:txBody>
                    <a:bodyPr/>
                    <a:lstStyle/>
                    <a:p>
                      <a:pPr>
                        <a:buNone/>
                      </a:pPr>
                      <a:r>
                        <a:rPr lang="en-US" sz="1400" b="1" dirty="0"/>
                        <a:t>3</a:t>
                      </a:r>
                    </a:p>
                  </a:txBody>
                  <a:tcPr marL="68580" marR="68580" marT="34290" marB="34290"/>
                </a:tc>
                <a:tc hMerge="1">
                  <a:txBody>
                    <a:bodyPr/>
                    <a:lstStyle/>
                    <a:p>
                      <a:endParaRPr lang="en-US"/>
                    </a:p>
                  </a:txBody>
                  <a:tcPr/>
                </a:tc>
                <a:tc gridSpan="2">
                  <a:txBody>
                    <a:bodyPr/>
                    <a:lstStyle/>
                    <a:p>
                      <a:pPr>
                        <a:buNone/>
                      </a:pPr>
                      <a:r>
                        <a:rPr lang="en-US" sz="1400" b="1" dirty="0"/>
                        <a:t>3</a:t>
                      </a:r>
                    </a:p>
                  </a:txBody>
                  <a:tcPr marL="68580" marR="68580" marT="34290" marB="34290"/>
                </a:tc>
                <a:tc hMerge="1">
                  <a:txBody>
                    <a:bodyPr/>
                    <a:lstStyle/>
                    <a:p>
                      <a:endParaRPr lang="en-US"/>
                    </a:p>
                  </a:txBody>
                  <a:tcPr/>
                </a:tc>
                <a:tc gridSpan="2">
                  <a:txBody>
                    <a:bodyPr/>
                    <a:lstStyle/>
                    <a:p>
                      <a:pPr>
                        <a:buNone/>
                      </a:pPr>
                      <a:r>
                        <a:rPr lang="en-US" sz="1400" b="1" dirty="0"/>
                        <a:t>3</a:t>
                      </a:r>
                    </a:p>
                  </a:txBody>
                  <a:tcPr marL="68580" marR="68580" marT="34290" marB="34290"/>
                </a:tc>
                <a:tc hMerge="1">
                  <a:txBody>
                    <a:bodyPr/>
                    <a:lstStyle/>
                    <a:p>
                      <a:endParaRPr lang="en-US"/>
                    </a:p>
                  </a:txBody>
                  <a:tcPr/>
                </a:tc>
                <a:tc>
                  <a:txBody>
                    <a:bodyPr/>
                    <a:lstStyle/>
                    <a:p>
                      <a:pPr>
                        <a:buNone/>
                      </a:pPr>
                      <a:r>
                        <a:rPr lang="en-US" sz="1400" b="1" dirty="0"/>
                        <a:t>3</a:t>
                      </a:r>
                    </a:p>
                  </a:txBody>
                  <a:tcPr marL="68580" marR="68580" marT="34290" marB="34290"/>
                </a:tc>
                <a:extLst>
                  <a:ext uri="{0D108BD9-81ED-4DB2-BD59-A6C34878D82A}">
                    <a16:rowId xmlns:a16="http://schemas.microsoft.com/office/drawing/2014/main" val="10003"/>
                  </a:ext>
                </a:extLst>
              </a:tr>
              <a:tr h="480060">
                <a:tc>
                  <a:txBody>
                    <a:bodyPr/>
                    <a:lstStyle/>
                    <a:p>
                      <a:pPr>
                        <a:buNone/>
                      </a:pPr>
                      <a:r>
                        <a:rPr lang="en-US" sz="900">
                          <a:sym typeface="+mn-ea"/>
                        </a:rPr>
                        <a:t>CO4</a:t>
                      </a:r>
                    </a:p>
                  </a:txBody>
                  <a:tcPr marL="68580" marR="68580" marT="34290" marB="34290"/>
                </a:tc>
                <a:tc>
                  <a:txBody>
                    <a:bodyPr/>
                    <a:lstStyle/>
                    <a:p>
                      <a:pPr>
                        <a:buNone/>
                      </a:pPr>
                      <a:r>
                        <a:rPr lang="en-US" sz="1400" dirty="0"/>
                        <a:t>Use standards and cyber laws to enhance cyber security</a:t>
                      </a:r>
                    </a:p>
                  </a:txBody>
                  <a:tcPr marL="68580" marR="68580" marT="34290" marB="34290"/>
                </a:tc>
                <a:tc>
                  <a:txBody>
                    <a:bodyPr/>
                    <a:lstStyle/>
                    <a:p>
                      <a:pPr>
                        <a:buNone/>
                      </a:pPr>
                      <a:r>
                        <a:rPr lang="en-US" sz="1400"/>
                        <a:t>3</a:t>
                      </a:r>
                    </a:p>
                  </a:txBody>
                  <a:tcPr marL="68580" marR="68580" marT="34290" marB="34290"/>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a:txBody>
                    <a:bodyPr/>
                    <a:lstStyle/>
                    <a:p>
                      <a:pPr>
                        <a:buNone/>
                      </a:pPr>
                      <a:r>
                        <a:rPr lang="en-US" sz="1400"/>
                        <a:t>3</a:t>
                      </a:r>
                    </a:p>
                  </a:txBody>
                  <a:tcPr marL="68580" marR="68580" marT="34290" marB="34290"/>
                </a:tc>
                <a:extLst>
                  <a:ext uri="{0D108BD9-81ED-4DB2-BD59-A6C34878D82A}">
                    <a16:rowId xmlns:a16="http://schemas.microsoft.com/office/drawing/2014/main" val="10004"/>
                  </a:ext>
                </a:extLst>
              </a:tr>
              <a:tr h="480060">
                <a:tc>
                  <a:txBody>
                    <a:bodyPr/>
                    <a:lstStyle/>
                    <a:p>
                      <a:pPr>
                        <a:buNone/>
                      </a:pPr>
                      <a:r>
                        <a:rPr lang="en-US" sz="900"/>
                        <a:t>C05</a:t>
                      </a:r>
                    </a:p>
                  </a:txBody>
                  <a:tcPr marL="68580" marR="68580" marT="34290" marB="34290"/>
                </a:tc>
                <a:tc>
                  <a:txBody>
                    <a:bodyPr/>
                    <a:lstStyle/>
                    <a:p>
                      <a:pPr>
                        <a:buNone/>
                      </a:pPr>
                      <a:r>
                        <a:rPr lang="en-US" sz="1400" dirty="0" err="1"/>
                        <a:t>IIlustrate</a:t>
                      </a:r>
                      <a:r>
                        <a:rPr lang="en-US" sz="1400" dirty="0"/>
                        <a:t> the importance of security policies &amp; IT Act </a:t>
                      </a:r>
                    </a:p>
                  </a:txBody>
                  <a:tcPr marL="68580" marR="68580" marT="34290" marB="34290"/>
                </a:tc>
                <a:tc>
                  <a:txBody>
                    <a:bodyPr/>
                    <a:lstStyle/>
                    <a:p>
                      <a:pPr>
                        <a:buNone/>
                      </a:pPr>
                      <a:r>
                        <a:rPr lang="en-US" sz="1400"/>
                        <a:t>3</a:t>
                      </a:r>
                    </a:p>
                  </a:txBody>
                  <a:tcPr marL="68580" marR="68580" marT="34290" marB="34290"/>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a:t>3</a:t>
                      </a:r>
                    </a:p>
                  </a:txBody>
                  <a:tcPr marL="68580" marR="68580" marT="34290" marB="34290"/>
                </a:tc>
                <a:tc hMerge="1">
                  <a:txBody>
                    <a:bodyPr/>
                    <a:lstStyle/>
                    <a:p>
                      <a:endParaRPr lang="en-US"/>
                    </a:p>
                  </a:txBody>
                  <a:tcPr/>
                </a:tc>
                <a:tc gridSpan="2">
                  <a:txBody>
                    <a:bodyPr/>
                    <a:lstStyle/>
                    <a:p>
                      <a:pPr>
                        <a:buNone/>
                      </a:pPr>
                      <a:r>
                        <a:rPr lang="en-US" sz="1400" dirty="0"/>
                        <a:t>3</a:t>
                      </a:r>
                    </a:p>
                  </a:txBody>
                  <a:tcPr marL="68580" marR="68580" marT="34290" marB="34290"/>
                </a:tc>
                <a:tc hMerge="1">
                  <a:txBody>
                    <a:bodyPr/>
                    <a:lstStyle/>
                    <a:p>
                      <a:endParaRPr lang="en-US"/>
                    </a:p>
                  </a:txBody>
                  <a:tcPr/>
                </a:tc>
                <a:tc>
                  <a:txBody>
                    <a:bodyPr/>
                    <a:lstStyle/>
                    <a:p>
                      <a:pPr>
                        <a:buNone/>
                      </a:pPr>
                      <a:r>
                        <a:rPr lang="en-US" sz="1400" dirty="0"/>
                        <a:t>3</a:t>
                      </a:r>
                    </a:p>
                  </a:txBody>
                  <a:tcPr marL="68580" marR="68580" marT="34290" marB="34290"/>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629400"/>
          </a:xfrm>
        </p:spPr>
        <p:txBody>
          <a:bodyPr>
            <a:normAutofit fontScale="85000" lnSpcReduction="10000"/>
          </a:bodyPr>
          <a:lstStyle/>
          <a:p>
            <a:pPr algn="just" fontAlgn="base"/>
            <a:r>
              <a:rPr lang="en-US" dirty="0"/>
              <a:t>Hashing is an algorithm performed on data such as a file or message to produce a number called </a:t>
            </a:r>
            <a:r>
              <a:rPr lang="en-US" b="1" dirty="0">
                <a:solidFill>
                  <a:srgbClr val="FF0000"/>
                </a:solidFill>
              </a:rPr>
              <a:t>a hash </a:t>
            </a:r>
            <a:r>
              <a:rPr lang="en-US" dirty="0"/>
              <a:t>(sometimes called a checksum). </a:t>
            </a:r>
          </a:p>
          <a:p>
            <a:pPr algn="just" fontAlgn="base"/>
            <a:r>
              <a:rPr lang="en-US" dirty="0"/>
              <a:t>The hash is used to </a:t>
            </a:r>
            <a:r>
              <a:rPr lang="en-US" dirty="0">
                <a:solidFill>
                  <a:srgbClr val="FF0000"/>
                </a:solidFill>
              </a:rPr>
              <a:t>verify</a:t>
            </a:r>
            <a:r>
              <a:rPr lang="en-US" dirty="0"/>
              <a:t> that data is not modified, tampered with, or corrupted. In other words, you can verify the data has maintained integrity.</a:t>
            </a:r>
          </a:p>
          <a:p>
            <a:pPr algn="just" fontAlgn="base"/>
            <a:r>
              <a:rPr lang="en-US" dirty="0"/>
              <a:t>Hashing is the process of transforming any given key or a string of </a:t>
            </a:r>
            <a:r>
              <a:rPr lang="en-US" u="sng" dirty="0">
                <a:hlinkClick r:id="rId2"/>
              </a:rPr>
              <a:t>characters</a:t>
            </a:r>
            <a:r>
              <a:rPr lang="en-US" dirty="0"/>
              <a:t> into another value. This is usually represented by a </a:t>
            </a:r>
            <a:r>
              <a:rPr lang="en-US" b="1" dirty="0"/>
              <a:t>shorter, fixed-length value or key </a:t>
            </a:r>
            <a:r>
              <a:rPr lang="en-US" dirty="0"/>
              <a:t>that represents and makes it easier to find or employ the original string</a:t>
            </a:r>
          </a:p>
          <a:p>
            <a:pPr algn="just" fontAlgn="base"/>
            <a:r>
              <a:rPr lang="en-US" dirty="0"/>
              <a:t>A key point about a hash is that no matter </a:t>
            </a:r>
            <a:r>
              <a:rPr lang="en-US" b="1" dirty="0"/>
              <a:t>how many times you execute</a:t>
            </a:r>
            <a:r>
              <a:rPr lang="en-US" dirty="0"/>
              <a:t> the hashing algorithm against the data, the hash will always be the same if the data is the same</a:t>
            </a:r>
          </a:p>
          <a:p>
            <a:pPr algn="just" fontAlgn="base"/>
            <a:r>
              <a:rPr lang="en-US" dirty="0"/>
              <a:t>The most popular use for hashing is the implementation of hash tables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dirty="0"/>
              <a:t>Hashing Algorithms</a:t>
            </a:r>
          </a:p>
        </p:txBody>
      </p:sp>
      <p:sp>
        <p:nvSpPr>
          <p:cNvPr id="3" name="Content Placeholder 2"/>
          <p:cNvSpPr>
            <a:spLocks noGrp="1"/>
          </p:cNvSpPr>
          <p:nvPr>
            <p:ph idx="1"/>
          </p:nvPr>
        </p:nvSpPr>
        <p:spPr>
          <a:xfrm>
            <a:off x="0" y="762000"/>
            <a:ext cx="9144000" cy="5943600"/>
          </a:xfrm>
        </p:spPr>
        <p:txBody>
          <a:bodyPr>
            <a:noAutofit/>
          </a:bodyPr>
          <a:lstStyle/>
          <a:p>
            <a:pPr fontAlgn="base"/>
            <a:r>
              <a:rPr lang="en-US" sz="2800" b="1" dirty="0"/>
              <a:t>MD5</a:t>
            </a:r>
          </a:p>
          <a:p>
            <a:pPr algn="just" fontAlgn="base">
              <a:buNone/>
            </a:pPr>
            <a:r>
              <a:rPr lang="en-US" sz="2800" dirty="0"/>
              <a:t>        Message Digest 5 (MD5) is a common hashing algorithm that produces a 128-bithash. </a:t>
            </a:r>
          </a:p>
          <a:p>
            <a:pPr algn="just" fontAlgn="base">
              <a:buNone/>
            </a:pPr>
            <a:r>
              <a:rPr lang="en-US" sz="2800" dirty="0"/>
              <a:t>        Hashes are commonly shown in hexadecimal format instead of a stream of 1s and 0s.</a:t>
            </a:r>
          </a:p>
          <a:p>
            <a:pPr algn="just" fontAlgn="base">
              <a:buNone/>
            </a:pPr>
            <a:r>
              <a:rPr lang="en-US" sz="2800" dirty="0"/>
              <a:t>    ---&gt; For example, an MD5 hash is displayed as 32 hexadecimal characters instead of 128 bits.</a:t>
            </a:r>
          </a:p>
          <a:p>
            <a:pPr algn="just"/>
            <a:r>
              <a:rPr lang="en-US" sz="2800" dirty="0"/>
              <a:t>MD5 was developed as an improvement of MD4, with advanced security purposes. The output of MD5 (Digest size) is always </a:t>
            </a:r>
            <a:r>
              <a:rPr lang="en-US" sz="2800" b="1" dirty="0"/>
              <a:t>128 bits. MD5 </a:t>
            </a:r>
            <a:r>
              <a:rPr lang="en-US" sz="2800" dirty="0"/>
              <a:t>was</a:t>
            </a:r>
            <a:r>
              <a:rPr lang="en-US" sz="2800" b="1" dirty="0"/>
              <a:t> </a:t>
            </a:r>
            <a:r>
              <a:rPr lang="en-US" sz="2800" dirty="0"/>
              <a:t>developed in 1991 by </a:t>
            </a:r>
            <a:r>
              <a:rPr lang="en-US" sz="2800" b="1" dirty="0"/>
              <a:t>Ronald </a:t>
            </a:r>
            <a:r>
              <a:rPr lang="en-US" sz="2800" b="1" dirty="0" err="1"/>
              <a:t>Rivest</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Use Of MD5 Algorithm</a:t>
            </a:r>
            <a:endParaRPr lang="en-US" dirty="0"/>
          </a:p>
        </p:txBody>
      </p:sp>
      <p:sp>
        <p:nvSpPr>
          <p:cNvPr id="3" name="Content Placeholder 2"/>
          <p:cNvSpPr>
            <a:spLocks noGrp="1"/>
          </p:cNvSpPr>
          <p:nvPr>
            <p:ph idx="1"/>
          </p:nvPr>
        </p:nvSpPr>
        <p:spPr>
          <a:xfrm>
            <a:off x="457200" y="1143000"/>
            <a:ext cx="8229600" cy="4525963"/>
          </a:xfrm>
        </p:spPr>
        <p:txBody>
          <a:bodyPr/>
          <a:lstStyle/>
          <a:p>
            <a:pPr fontAlgn="base"/>
            <a:r>
              <a:rPr lang="en-US" b="1" dirty="0"/>
              <a:t>It is used for file a</a:t>
            </a:r>
            <a:r>
              <a:rPr lang="en-US" dirty="0"/>
              <a:t>uthentication.</a:t>
            </a:r>
          </a:p>
          <a:p>
            <a:pPr fontAlgn="base"/>
            <a:r>
              <a:rPr lang="en-US" dirty="0"/>
              <a:t>In a web application, it is used for </a:t>
            </a:r>
            <a:r>
              <a:rPr lang="en-US" b="1" dirty="0"/>
              <a:t>security purposes</a:t>
            </a:r>
            <a:r>
              <a:rPr lang="en-US" dirty="0"/>
              <a:t>. e.g. Secure password of users etc.</a:t>
            </a:r>
          </a:p>
          <a:p>
            <a:pPr fontAlgn="base"/>
            <a:r>
              <a:rPr lang="en-US" dirty="0"/>
              <a:t>Using this algorithm, We can store our password in 128 bits format. </a:t>
            </a:r>
          </a:p>
          <a:p>
            <a:pPr fontAlgn="base"/>
            <a:endParaRPr lang="en-US" dirty="0"/>
          </a:p>
        </p:txBody>
      </p:sp>
      <p:pic>
        <p:nvPicPr>
          <p:cNvPr id="4" name="Picture 3" descr="MD5hash.jpg"/>
          <p:cNvPicPr>
            <a:picLocks noChangeAspect="1"/>
          </p:cNvPicPr>
          <p:nvPr/>
        </p:nvPicPr>
        <p:blipFill>
          <a:blip r:embed="rId2" cstate="print"/>
          <a:stretch>
            <a:fillRect/>
          </a:stretch>
        </p:blipFill>
        <p:spPr>
          <a:xfrm>
            <a:off x="381000" y="3810000"/>
            <a:ext cx="8382000" cy="2667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dell\OneDrive\Desktop\300px-MD5_algorithm.svg.png"/>
          <p:cNvPicPr>
            <a:picLocks noChangeAspect="1" noChangeArrowheads="1"/>
          </p:cNvPicPr>
          <p:nvPr/>
        </p:nvPicPr>
        <p:blipFill>
          <a:blip r:embed="rId2" cstate="print"/>
          <a:srcRect/>
          <a:stretch>
            <a:fillRect/>
          </a:stretch>
        </p:blipFill>
        <p:spPr bwMode="auto">
          <a:xfrm>
            <a:off x="1600200" y="160020"/>
            <a:ext cx="5715000" cy="624078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of the MD5 Algorithm</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a:t>MD5 algorithm follows the following steps</a:t>
            </a:r>
          </a:p>
          <a:p>
            <a:pPr algn="just" fontAlgn="base"/>
            <a:r>
              <a:rPr lang="en-US" b="1" dirty="0"/>
              <a:t>1. Append Padding Bits: </a:t>
            </a:r>
            <a:r>
              <a:rPr lang="en-US" dirty="0"/>
              <a:t>In the first step, we add padding bits in the original message in such a way that the total length of the message is 64 bits less than the exact multiple of 512. </a:t>
            </a:r>
            <a:r>
              <a:rPr lang="en-US" b="1" dirty="0"/>
              <a:t> </a:t>
            </a:r>
          </a:p>
          <a:p>
            <a:pPr algn="just" fontAlgn="base"/>
            <a:r>
              <a:rPr lang="en-US" dirty="0"/>
              <a:t>Suppose we are given a message of 1000 bits. Now we have to add padding bits to the original message. Here we will add 472 padding bits to the original message.  After adding the padding bits the size of the original message/output of the first step will be 1472 i.e. 64 bits less than an exact multiple of 512 (i.e. 512*3 = 1536).</a:t>
            </a:r>
            <a:br>
              <a:rPr lang="en-US" dirty="0"/>
            </a:br>
            <a:r>
              <a:rPr lang="en-US" b="1" dirty="0"/>
              <a:t>Length(original message + padding bits) =  512 * </a:t>
            </a:r>
            <a:r>
              <a:rPr lang="en-US" b="1" dirty="0" err="1"/>
              <a:t>i</a:t>
            </a:r>
            <a:r>
              <a:rPr lang="en-US" b="1" dirty="0"/>
              <a:t> – 64 </a:t>
            </a:r>
            <a:r>
              <a:rPr lang="en-US" dirty="0"/>
              <a:t>where </a:t>
            </a:r>
            <a:r>
              <a:rPr lang="en-US" dirty="0" err="1"/>
              <a:t>i</a:t>
            </a:r>
            <a:r>
              <a:rPr lang="en-US" dirty="0"/>
              <a:t> = 1,2,3 . . . </a:t>
            </a: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b="1" dirty="0"/>
              <a:t>2. Append Length Bits: </a:t>
            </a:r>
            <a:r>
              <a:rPr lang="en-US" dirty="0"/>
              <a:t>In this step, we add the length bit in the output of the first step in such a way that the total number of the bits is the perfect multiple of 512. Simply, here we add the 64-bit as a length bit in the output of the first step. </a:t>
            </a:r>
            <a:br>
              <a:rPr lang="en-US" dirty="0"/>
            </a:br>
            <a:r>
              <a:rPr lang="en-US" dirty="0"/>
              <a:t>i.e. output of first step = 512 * n – 64 </a:t>
            </a:r>
            <a:br>
              <a:rPr lang="en-US" dirty="0"/>
            </a:br>
            <a:r>
              <a:rPr lang="en-US" dirty="0"/>
              <a:t>length bits = 64. </a:t>
            </a:r>
            <a:br>
              <a:rPr lang="en-US" dirty="0"/>
            </a:br>
            <a:r>
              <a:rPr lang="en-US" dirty="0"/>
              <a:t>After adding both we will get</a:t>
            </a:r>
            <a:r>
              <a:rPr lang="en-US" b="1" dirty="0"/>
              <a:t> 512 * n </a:t>
            </a:r>
            <a:r>
              <a:rPr lang="en-US" dirty="0"/>
              <a:t>i.e. the exact multiple of 512.</a:t>
            </a:r>
          </a:p>
          <a:p>
            <a:pPr fontAlgn="base"/>
            <a:r>
              <a:rPr lang="en-US" b="1" dirty="0"/>
              <a:t>3. Initialize MD buffer: </a:t>
            </a:r>
            <a:r>
              <a:rPr lang="en-US" dirty="0"/>
              <a:t>Here, we use the 4 buffers i.e. J, K, L, and M. The size of each buffer is 32 bits.  </a:t>
            </a:r>
          </a:p>
          <a:p>
            <a:pPr lvl="3">
              <a:buNone/>
            </a:pPr>
            <a:r>
              <a:rPr lang="en-US" dirty="0"/>
              <a:t>       </a:t>
            </a:r>
            <a:r>
              <a:rPr lang="en-US" sz="2800" dirty="0"/>
              <a:t>- J = 0x67425301 </a:t>
            </a:r>
          </a:p>
          <a:p>
            <a:pPr lvl="3">
              <a:buNone/>
            </a:pPr>
            <a:r>
              <a:rPr lang="en-US" sz="2800" dirty="0"/>
              <a:t>     - K = 0xEDFCBA45 </a:t>
            </a:r>
          </a:p>
          <a:p>
            <a:pPr lvl="3">
              <a:buNone/>
            </a:pPr>
            <a:r>
              <a:rPr lang="en-US" sz="2800" dirty="0"/>
              <a:t>     - L = 0x98CBADFE </a:t>
            </a:r>
          </a:p>
          <a:p>
            <a:pPr lvl="3">
              <a:buNone/>
            </a:pPr>
            <a:r>
              <a:rPr lang="en-US" sz="2800" dirty="0"/>
              <a:t>     - M = 0x13DCE476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fontAlgn="base"/>
            <a:r>
              <a:rPr lang="en-US" sz="1800" b="1" dirty="0"/>
              <a:t>4. Process Each 512-bit Block:</a:t>
            </a:r>
            <a:r>
              <a:rPr lang="en-US" sz="1600" b="1" dirty="0"/>
              <a:t> </a:t>
            </a:r>
          </a:p>
          <a:p>
            <a:pPr fontAlgn="base"/>
            <a:endParaRPr lang="en-US" sz="1600" dirty="0"/>
          </a:p>
          <a:p>
            <a:pPr fontAlgn="base"/>
            <a:r>
              <a:rPr lang="en-US" sz="1600" dirty="0"/>
              <a:t>This is the most important step of the MD5 algorithm. Here, a total of 64 operations are performed in 4 rounds. </a:t>
            </a:r>
          </a:p>
          <a:p>
            <a:pPr fontAlgn="base"/>
            <a:r>
              <a:rPr lang="en-US" sz="1600" dirty="0"/>
              <a:t>In the 1st round, 16 operations will be performed, 2nd round 16 operations will be performed, 3rd round 16 operations will be performed, and in the 4th round, 16 operations will be performed. </a:t>
            </a:r>
          </a:p>
          <a:p>
            <a:pPr fontAlgn="base"/>
            <a:r>
              <a:rPr lang="en-US" sz="1600" dirty="0"/>
              <a:t>We apply a different function on each round i.e. for the 1st round we apply the F function, for the 2nd G function, 3rd for the H function, and 4th for the I function. </a:t>
            </a:r>
            <a:br>
              <a:rPr lang="en-US" sz="1600" dirty="0"/>
            </a:br>
            <a:r>
              <a:rPr lang="en-US" sz="1600" dirty="0"/>
              <a:t>We perform OR, AND, XOR, and NOT (basically these are logic gates) for calculating functions. We use 3 buffers for each function i.e. K, L, M.</a:t>
            </a:r>
          </a:p>
          <a:p>
            <a:pPr fontAlgn="base"/>
            <a:r>
              <a:rPr lang="en-US" sz="1600" dirty="0"/>
              <a:t>- F(K,L,M) = (K AND L) OR (NOT K AND M)</a:t>
            </a:r>
          </a:p>
          <a:p>
            <a:pPr fontAlgn="base"/>
            <a:r>
              <a:rPr lang="en-US" sz="1600" dirty="0"/>
              <a:t> - G(K,L,M) = (K AND L) OR (L AND NOT M) </a:t>
            </a:r>
          </a:p>
          <a:p>
            <a:pPr fontAlgn="base"/>
            <a:r>
              <a:rPr lang="en-US" sz="1600" dirty="0"/>
              <a:t>- H(K,L,M) = K XOR L XOR M </a:t>
            </a:r>
          </a:p>
          <a:p>
            <a:pPr fontAlgn="base"/>
            <a:r>
              <a:rPr lang="en-US" sz="1600" dirty="0"/>
              <a:t>- I(K,L,M) = L XOR (K OR NOT M)</a:t>
            </a:r>
          </a:p>
          <a:p>
            <a:pPr fontAlgn="base"/>
            <a:r>
              <a:rPr lang="en-US" sz="1600" dirty="0"/>
              <a:t>After applying the function now we perform an operation on each block. </a:t>
            </a:r>
          </a:p>
          <a:p>
            <a:pPr fontAlgn="base"/>
            <a:r>
              <a:rPr lang="en-US" sz="1600" dirty="0"/>
              <a:t>For performing operations we need </a:t>
            </a:r>
          </a:p>
          <a:p>
            <a:pPr fontAlgn="base">
              <a:buNone/>
            </a:pPr>
            <a:r>
              <a:rPr lang="en-US" sz="1600" dirty="0"/>
              <a:t>                        add modulo 2</a:t>
            </a:r>
            <a:r>
              <a:rPr lang="en-US" sz="1600" baseline="30000" dirty="0"/>
              <a:t>32</a:t>
            </a:r>
            <a:endParaRPr lang="en-US" sz="1600" dirty="0"/>
          </a:p>
          <a:p>
            <a:pPr fontAlgn="base">
              <a:buNone/>
            </a:pPr>
            <a:r>
              <a:rPr lang="en-US" sz="1600" dirty="0"/>
              <a:t>                        M[</a:t>
            </a:r>
            <a:r>
              <a:rPr lang="en-US" sz="1600" dirty="0" err="1"/>
              <a:t>i</a:t>
            </a:r>
            <a:r>
              <a:rPr lang="en-US" sz="1600" dirty="0"/>
              <a:t>] – 32 bit message.</a:t>
            </a:r>
          </a:p>
          <a:p>
            <a:pPr fontAlgn="base">
              <a:buNone/>
            </a:pPr>
            <a:r>
              <a:rPr lang="en-US" sz="1600" dirty="0"/>
              <a:t>                        K[</a:t>
            </a:r>
            <a:r>
              <a:rPr lang="en-US" sz="1600" dirty="0" err="1"/>
              <a:t>i</a:t>
            </a:r>
            <a:r>
              <a:rPr lang="en-US" sz="1600" dirty="0"/>
              <a:t>] – 32 bit constant.</a:t>
            </a:r>
          </a:p>
          <a:p>
            <a:pPr fontAlgn="base">
              <a:buNone/>
            </a:pPr>
            <a:r>
              <a:rPr lang="en-US" sz="1600" dirty="0"/>
              <a:t>                         &lt;&lt;&lt;n – Left shift by n bits.</a:t>
            </a:r>
          </a:p>
          <a:p>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algn="just" fontAlgn="base"/>
            <a:r>
              <a:rPr lang="en-US" sz="3200" dirty="0"/>
              <a:t>Now take input as initialize MD buffer i.e. J, K, L, M. </a:t>
            </a:r>
          </a:p>
          <a:p>
            <a:pPr algn="just" fontAlgn="base"/>
            <a:r>
              <a:rPr lang="en-US" sz="3200" dirty="0"/>
              <a:t>Output of  K will be fed in L, L will be fed into M, and M will be fed into J. After doing this now we perform some operations to find the output for J.</a:t>
            </a:r>
          </a:p>
          <a:p>
            <a:pPr algn="just" fontAlgn="base"/>
            <a:r>
              <a:rPr lang="en-US" sz="3200" b="1" dirty="0">
                <a:solidFill>
                  <a:srgbClr val="FF0000"/>
                </a:solidFill>
              </a:rPr>
              <a:t>In the first step</a:t>
            </a:r>
            <a:r>
              <a:rPr lang="en-US" sz="3200" dirty="0"/>
              <a:t>, Outputs of K, L, and M are taken and then the function F is applied to them. We will add modulo 2</a:t>
            </a:r>
            <a:r>
              <a:rPr lang="en-US" sz="3200" baseline="30000" dirty="0"/>
              <a:t>32  </a:t>
            </a:r>
            <a:r>
              <a:rPr lang="en-US" sz="3200" dirty="0"/>
              <a:t>bits for the output of this with J.</a:t>
            </a:r>
          </a:p>
          <a:p>
            <a:pPr algn="just" fontAlgn="base"/>
            <a:r>
              <a:rPr lang="en-US" sz="3200" b="1" dirty="0">
                <a:solidFill>
                  <a:srgbClr val="FF0000"/>
                </a:solidFill>
              </a:rPr>
              <a:t>In a second step, </a:t>
            </a:r>
            <a:r>
              <a:rPr lang="en-US" sz="3200" dirty="0"/>
              <a:t>we add the M[</a:t>
            </a:r>
            <a:r>
              <a:rPr lang="en-US" sz="3200" dirty="0" err="1"/>
              <a:t>i</a:t>
            </a:r>
            <a:r>
              <a:rPr lang="en-US" sz="3200" dirty="0"/>
              <a:t>] bit message with the output of the first step.</a:t>
            </a:r>
          </a:p>
          <a:p>
            <a:pPr algn="just" fontAlgn="base"/>
            <a:r>
              <a:rPr lang="en-US" sz="3200" dirty="0"/>
              <a:t>Then add 32 bits constant i.e. K[</a:t>
            </a:r>
            <a:r>
              <a:rPr lang="en-US" sz="3200" dirty="0" err="1"/>
              <a:t>i</a:t>
            </a:r>
            <a:r>
              <a:rPr lang="en-US" sz="3200" dirty="0"/>
              <a:t>] to the output of the second step. </a:t>
            </a:r>
          </a:p>
          <a:p>
            <a:pPr algn="just" fontAlgn="base"/>
            <a:r>
              <a:rPr lang="en-US" sz="3200" dirty="0"/>
              <a:t>At last, we do left shift operation by n (can be any value of n) and addition modulo by 2</a:t>
            </a:r>
            <a:r>
              <a:rPr lang="en-US" sz="3200" baseline="30000" dirty="0"/>
              <a:t>32</a:t>
            </a:r>
            <a:r>
              <a:rPr lang="en-US" sz="3200" dirty="0"/>
              <a:t>.</a:t>
            </a:r>
          </a:p>
          <a:p>
            <a:pPr algn="just" fontAlgn="base"/>
            <a:r>
              <a:rPr lang="en-US" sz="3200" dirty="0"/>
              <a:t>After all steps, the result of J will be fed into K. Now same steps will be used for all functions G, H, and I. After performing all 64 operations we will get our message digest.</a:t>
            </a:r>
          </a:p>
          <a:p>
            <a:pPr algn="just" fontAlgn="base"/>
            <a:r>
              <a:rPr lang="en-US" sz="3200" b="1" dirty="0"/>
              <a:t>Output:</a:t>
            </a:r>
            <a:endParaRPr lang="en-US" sz="3200" dirty="0"/>
          </a:p>
          <a:p>
            <a:pPr algn="just" fontAlgn="base"/>
            <a:r>
              <a:rPr lang="en-US" sz="3200" dirty="0"/>
              <a:t>After all, rounds have been performed, the buffer J, K, L, and M contains the MD5 output starting with the lower bit J and ending with Higher bits M.</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fontAlgn="base"/>
            <a:r>
              <a:rPr lang="en-US" b="1" dirty="0"/>
              <a:t>Application Of MD5 Algorithm:</a:t>
            </a:r>
          </a:p>
          <a:p>
            <a:pPr fontAlgn="base"/>
            <a:r>
              <a:rPr lang="en-US" dirty="0"/>
              <a:t>We use message digest to verify the integrity of files/ authenticates files.</a:t>
            </a:r>
          </a:p>
          <a:p>
            <a:pPr fontAlgn="base"/>
            <a:r>
              <a:rPr lang="en-US" dirty="0"/>
              <a:t>MD5 was used for data security and encryption.</a:t>
            </a:r>
          </a:p>
          <a:p>
            <a:pPr fontAlgn="base"/>
            <a:r>
              <a:rPr lang="en-US" dirty="0"/>
              <a:t>It is used to Digest the message of any size and also used for Password verification.</a:t>
            </a:r>
          </a:p>
          <a:p>
            <a:pPr fontAlgn="base"/>
            <a:r>
              <a:rPr lang="en-US" dirty="0"/>
              <a:t>MD5 is faster and simple to understand.</a:t>
            </a:r>
          </a:p>
          <a:p>
            <a:pPr fontAlgn="base"/>
            <a:r>
              <a:rPr lang="en-US" dirty="0"/>
              <a:t>MD5 algorithm generates a strong password in 16 bytes format. All developers like web developers  use the MD5 algorithm to secure the password of users. </a:t>
            </a:r>
          </a:p>
          <a:p>
            <a:pPr fontAlgn="base"/>
            <a:r>
              <a:rPr lang="en-US" dirty="0"/>
              <a:t>To integrate the MD5 algorithm, relatively low memory is necessary. </a:t>
            </a:r>
          </a:p>
          <a:p>
            <a:pPr fontAlgn="base"/>
            <a:r>
              <a:rPr lang="en-US" dirty="0"/>
              <a:t>It is very easy and faster to generate a digest message of the original message.</a:t>
            </a:r>
          </a:p>
          <a:p>
            <a:pPr fontAlgn="base"/>
            <a:r>
              <a:rPr lang="en-US" b="1" dirty="0"/>
              <a:t>Disadvantages of MD5 Algorithm:</a:t>
            </a:r>
          </a:p>
          <a:p>
            <a:pPr fontAlgn="base"/>
            <a:r>
              <a:rPr lang="en-US" dirty="0"/>
              <a:t>MD5 generates the same hash function for different inputs. </a:t>
            </a:r>
          </a:p>
          <a:p>
            <a:pPr fontAlgn="base"/>
            <a:r>
              <a:rPr lang="en-US" dirty="0"/>
              <a:t>MD5 provides poor security over </a:t>
            </a:r>
            <a:r>
              <a:rPr lang="en-US" u="sng" dirty="0">
                <a:hlinkClick r:id="rId2"/>
              </a:rPr>
              <a:t>SHA1</a:t>
            </a:r>
            <a:r>
              <a:rPr lang="en-US" dirty="0"/>
              <a:t>.</a:t>
            </a:r>
          </a:p>
          <a:p>
            <a:pPr fontAlgn="base"/>
            <a:r>
              <a:rPr lang="en-US" dirty="0"/>
              <a:t>MD5 has been considered an insecure algorithm. So now we are using SHA256 instead of MD5  </a:t>
            </a:r>
          </a:p>
          <a:p>
            <a:pPr fontAlgn="base"/>
            <a:r>
              <a:rPr lang="en-US" dirty="0"/>
              <a:t>MD5 is neither a symmetric nor asymmetric algorithm.</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a:t> SHA</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lgn="just" fontAlgn="base">
              <a:buNone/>
            </a:pPr>
            <a:r>
              <a:rPr lang="en-US" dirty="0"/>
              <a:t>Secure Hash Algorithm (SHA) is another hashing algorithm. There are several variations of SHA grouped into four families—</a:t>
            </a:r>
          </a:p>
          <a:p>
            <a:pPr algn="just" fontAlgn="base">
              <a:buNone/>
            </a:pPr>
            <a:r>
              <a:rPr lang="en-US" dirty="0"/>
              <a:t>      SHA-0, SHA-1, SHA-2, and SHA-3:</a:t>
            </a:r>
          </a:p>
          <a:p>
            <a:pPr algn="just" fontAlgn="base"/>
            <a:r>
              <a:rPr lang="en-US" dirty="0"/>
              <a:t>SHA-0 is not used.</a:t>
            </a:r>
          </a:p>
          <a:p>
            <a:pPr algn="just" fontAlgn="base"/>
            <a:r>
              <a:rPr lang="en-US" dirty="0"/>
              <a:t>SHA-1 is an updated version that creates 160-bit hashes. This is similar to the MD5 hash except that it creates 160-bit hashes instead of 128-bit hashes.</a:t>
            </a:r>
          </a:p>
          <a:p>
            <a:pPr algn="just" fontAlgn="base"/>
            <a:r>
              <a:rPr lang="en-US" dirty="0"/>
              <a:t>SHA-2 improved SHA-1 to overcome potential weaknesses. It includes four versions. SHA-256 creates 256-bit hashes and SHA-512 creates 512-bit hashes. SHA-224 (224-bit hashes) and SHA-384 (384-bit hashes) create truncated versions of SHA-256 and SHA- 512, respectively.</a:t>
            </a:r>
          </a:p>
          <a:p>
            <a:pPr algn="just" fontAlgn="base"/>
            <a:r>
              <a:rPr lang="en-US" dirty="0"/>
              <a:t>SHA-3 (previously known as </a:t>
            </a:r>
            <a:r>
              <a:rPr lang="en-US" dirty="0" err="1"/>
              <a:t>Keccak</a:t>
            </a:r>
            <a:r>
              <a:rPr lang="en-US" dirty="0"/>
              <a:t>) is an alternative to SHA-2. The National Security Agency (NSA) created SHA-1 and SHA-2. SHA-3 was created outside of the NSA and was selected in a non-NSA public competition. It can create hashes of the same size as SHA-2 (224 bits, 256 bits, 384 bits, and 512 bits)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61610" y="857250"/>
            <a:ext cx="7614846" cy="5218044"/>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9820" t="11628" r="19820" b="8140"/>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7407" t="4167" r="11111" b="8419"/>
          <a:stretch>
            <a:fillRect/>
          </a:stretch>
        </p:blipFill>
        <p:spPr bwMode="auto">
          <a:xfrm>
            <a:off x="0" y="13845"/>
            <a:ext cx="9144000" cy="684415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4118" t="5208" r="12941" b="9375"/>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19412" t="9375" r="19412" b="9375"/>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l="18823" t="9375" r="19412" b="9375"/>
          <a:stretch>
            <a:fillRect/>
          </a:stretch>
        </p:blipFill>
        <p:spPr bwMode="auto">
          <a:xfrm>
            <a:off x="-1" y="0"/>
            <a:ext cx="9144001" cy="6858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19412" t="13542" r="19412" b="9375"/>
          <a:stretch>
            <a:fillRect/>
          </a:stretch>
        </p:blipFill>
        <p:spPr bwMode="auto">
          <a:xfrm>
            <a:off x="-1" y="0"/>
            <a:ext cx="9144001"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19412" t="9375" r="19412" b="9375"/>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l="19412" t="9375" r="20000" b="10417"/>
          <a:stretch>
            <a:fillRect/>
          </a:stretch>
        </p:blipFill>
        <p:spPr bwMode="auto">
          <a:xfrm>
            <a:off x="0" y="0"/>
            <a:ext cx="9173688" cy="6858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l="19412" t="9375" r="20000" b="9375"/>
          <a:stretch>
            <a:fillRect/>
          </a:stretch>
        </p:blipFill>
        <p:spPr bwMode="auto">
          <a:xfrm>
            <a:off x="0" y="-1"/>
            <a:ext cx="9144000" cy="692458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l="19412" t="9375" r="19412" b="9375"/>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Open source/Free/ Trial Tools: Implementation of Cryptographic Techniques -OpenSSL</a:t>
            </a:r>
          </a:p>
        </p:txBody>
      </p:sp>
      <p:sp>
        <p:nvSpPr>
          <p:cNvPr id="3" name="Content Placeholder 2"/>
          <p:cNvSpPr>
            <a:spLocks noGrp="1"/>
          </p:cNvSpPr>
          <p:nvPr>
            <p:ph idx="1"/>
          </p:nvPr>
        </p:nvSpPr>
        <p:spPr/>
        <p:txBody>
          <a:bodyPr>
            <a:normAutofit fontScale="92500" lnSpcReduction="10000"/>
          </a:bodyPr>
          <a:lstStyle/>
          <a:p>
            <a:pPr algn="just"/>
            <a:r>
              <a:rPr lang="en-US" dirty="0"/>
              <a:t>OpenSSL is an open source tool for using the Secure Socket Layer (SSL) and Transport Layer Security (TLS) protocols for </a:t>
            </a:r>
            <a:r>
              <a:rPr lang="en-US" b="1" dirty="0"/>
              <a:t>Web authentication</a:t>
            </a:r>
          </a:p>
          <a:p>
            <a:pPr algn="just"/>
            <a:r>
              <a:rPr lang="en-US" dirty="0"/>
              <a:t>OpenSSL </a:t>
            </a:r>
            <a:r>
              <a:rPr lang="en-US" dirty="0">
                <a:solidFill>
                  <a:srgbClr val="FF0000"/>
                </a:solidFill>
              </a:rPr>
              <a:t>offers cryptographic functions</a:t>
            </a:r>
            <a:r>
              <a:rPr lang="en-US" dirty="0"/>
              <a:t> to support SSL/TLS protocols. </a:t>
            </a:r>
          </a:p>
          <a:p>
            <a:pPr algn="just"/>
            <a:r>
              <a:rPr lang="en-US" dirty="0"/>
              <a:t>In SSL security, websites use digital certificates to prove their legitimacy.</a:t>
            </a:r>
          </a:p>
          <a:p>
            <a:pPr algn="just"/>
            <a:r>
              <a:rPr lang="en-US" dirty="0"/>
              <a:t>OpenSSL is written in the </a:t>
            </a:r>
            <a:r>
              <a:rPr lang="en-US" b="1" dirty="0"/>
              <a:t>C programming </a:t>
            </a:r>
            <a:r>
              <a:rPr lang="en-US" dirty="0"/>
              <a:t>language and depend on different ciphers and algorithms to </a:t>
            </a:r>
            <a:r>
              <a:rPr lang="en-US" b="1" dirty="0"/>
              <a:t>provide encryption.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l="19412" t="10417" r="19412" b="10417"/>
          <a:stretch>
            <a:fillRect/>
          </a:stretch>
        </p:blipFill>
        <p:spPr bwMode="auto">
          <a:xfrm>
            <a:off x="-1" y="0"/>
            <a:ext cx="9144001" cy="6858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l="20000" t="10417" r="20000" b="9375"/>
          <a:stretch>
            <a:fillRect/>
          </a:stretch>
        </p:blipFill>
        <p:spPr bwMode="auto">
          <a:xfrm>
            <a:off x="-1" y="0"/>
            <a:ext cx="9144001" cy="6858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l="20000" t="10417" r="19412" b="9375"/>
          <a:stretch>
            <a:fillRect/>
          </a:stretch>
        </p:blipFill>
        <p:spPr bwMode="auto">
          <a:xfrm>
            <a:off x="0" y="0"/>
            <a:ext cx="9173688" cy="6858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l="19412" t="10417" r="19412" b="10417"/>
          <a:stretch>
            <a:fillRect/>
          </a:stretch>
        </p:blipFill>
        <p:spPr bwMode="auto">
          <a:xfrm>
            <a:off x="0" y="0"/>
            <a:ext cx="9176084" cy="6858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l="19412" t="10417" r="20000" b="10417"/>
          <a:stretch>
            <a:fillRect/>
          </a:stretch>
        </p:blipFill>
        <p:spPr bwMode="auto">
          <a:xfrm>
            <a:off x="-1" y="0"/>
            <a:ext cx="9144001" cy="6858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l="20000" t="10417" r="19412" b="9375"/>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l="20000" t="10417" r="19412" b="9375"/>
          <a:stretch>
            <a:fillRect/>
          </a:stretch>
        </p:blipFill>
        <p:spPr bwMode="auto">
          <a:xfrm>
            <a:off x="0" y="0"/>
            <a:ext cx="9144000" cy="683580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l="19412" t="9375" r="20000" b="9375"/>
          <a:stretch>
            <a:fillRect/>
          </a:stretch>
        </p:blipFill>
        <p:spPr bwMode="auto">
          <a:xfrm>
            <a:off x="-1" y="0"/>
            <a:ext cx="9144001" cy="68580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ym typeface="+mn-ea"/>
              </a:rPr>
              <a:t>Steganography</a:t>
            </a:r>
          </a:p>
        </p:txBody>
      </p:sp>
      <p:sp>
        <p:nvSpPr>
          <p:cNvPr id="3" name="Content Placeholder 2"/>
          <p:cNvSpPr>
            <a:spLocks noGrp="1"/>
          </p:cNvSpPr>
          <p:nvPr>
            <p:ph idx="1"/>
          </p:nvPr>
        </p:nvSpPr>
        <p:spPr>
          <a:xfrm>
            <a:off x="457200" y="1295400"/>
            <a:ext cx="8229600" cy="4830763"/>
          </a:xfrm>
        </p:spPr>
        <p:txBody>
          <a:bodyPr>
            <a:normAutofit fontScale="90000" lnSpcReduction="10000"/>
          </a:bodyPr>
          <a:lstStyle/>
          <a:p>
            <a:pPr algn="just"/>
            <a:r>
              <a:rPr lang="en-US" sz="2400" dirty="0">
                <a:latin typeface="Times New Roman" panose="02020603050405020304" charset="0"/>
                <a:cs typeface="Times New Roman" panose="02020603050405020304" charset="0"/>
              </a:rPr>
              <a:t>Steganography is a method of hiding secret data, by embedding it into an audio, video, image, or text file. It is one of the methods working to protect secret or sensitive data from malicious attacks</a:t>
            </a:r>
            <a:r>
              <a:rPr lang="en-US" dirty="0"/>
              <a:t>. </a:t>
            </a:r>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Cryptography and steganography are both methods used to hide or protect secret data. However, they differ in the respect that cryptography makes the data unreadable, or hides the meaning of the data, while steganography hides the existence of the data.</a:t>
            </a:r>
          </a:p>
          <a:p>
            <a:pPr algn="just"/>
            <a:r>
              <a:rPr lang="en-US" sz="2400" b="1" dirty="0">
                <a:latin typeface="Times New Roman" panose="02020603050405020304" charset="0"/>
                <a:cs typeface="Times New Roman" panose="02020603050405020304" charset="0"/>
              </a:rPr>
              <a:t>Image Steganography – </a:t>
            </a:r>
          </a:p>
          <a:p>
            <a:r>
              <a:rPr lang="en-US" sz="2400" dirty="0">
                <a:latin typeface="Times New Roman" panose="02020603050405020304" charset="0"/>
                <a:cs typeface="Times New Roman" panose="02020603050405020304" charset="0"/>
              </a:rPr>
              <a:t> Image Steganography refers to the process of hiding data within an image file. The image selected for this purpose is called the </a:t>
            </a:r>
            <a:r>
              <a:rPr lang="en-US" sz="2400" b="1" dirty="0">
                <a:latin typeface="Times New Roman" panose="02020603050405020304" charset="0"/>
                <a:cs typeface="Times New Roman" panose="02020603050405020304" charset="0"/>
              </a:rPr>
              <a:t>cover image</a:t>
            </a:r>
            <a:r>
              <a:rPr lang="en-US" sz="2400" dirty="0">
                <a:latin typeface="Times New Roman" panose="02020603050405020304" charset="0"/>
                <a:cs typeface="Times New Roman" panose="02020603050405020304" charset="0"/>
              </a:rPr>
              <a:t> and the image obtained after steganography is called the </a:t>
            </a:r>
            <a:r>
              <a:rPr lang="en-US" sz="2400" b="1" dirty="0" err="1">
                <a:latin typeface="Times New Roman" panose="02020603050405020304" charset="0"/>
                <a:cs typeface="Times New Roman" panose="02020603050405020304" charset="0"/>
              </a:rPr>
              <a:t>stego</a:t>
            </a:r>
            <a:r>
              <a:rPr lang="en-US" sz="2400" b="1" dirty="0">
                <a:latin typeface="Times New Roman" panose="02020603050405020304" charset="0"/>
                <a:cs typeface="Times New Roman" panose="02020603050405020304" charset="0"/>
              </a:rPr>
              <a:t> image</a:t>
            </a:r>
            <a:r>
              <a:rPr lang="en-US" sz="2400" dirty="0">
                <a:latin typeface="Times New Roman" panose="02020603050405020304" charset="0"/>
                <a:cs typeface="Times New Roman" panose="02020603050405020304" charset="0"/>
              </a:rPr>
              <a:t>.  </a:t>
            </a:r>
            <a:br>
              <a:rPr lang="en-US" sz="2400" dirty="0">
                <a:latin typeface="Times New Roman" panose="02020603050405020304" charset="0"/>
                <a:cs typeface="Times New Roman" panose="02020603050405020304" charset="0"/>
              </a:rPr>
            </a:b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How is it done? </a:t>
            </a:r>
            <a:endParaRPr lang="en-US" dirty="0"/>
          </a:p>
        </p:txBody>
      </p:sp>
      <p:sp>
        <p:nvSpPr>
          <p:cNvPr id="3" name="Content Placeholder 2"/>
          <p:cNvSpPr>
            <a:spLocks noGrp="1"/>
          </p:cNvSpPr>
          <p:nvPr>
            <p:ph idx="1"/>
          </p:nvPr>
        </p:nvSpPr>
        <p:spPr/>
        <p:txBody>
          <a:bodyPr>
            <a:normAutofit fontScale="90000" lnSpcReduction="10000"/>
          </a:bodyPr>
          <a:lstStyle/>
          <a:p>
            <a:pPr algn="just"/>
            <a:r>
              <a:rPr lang="en-US" dirty="0"/>
              <a:t>An image is represented as an N*M (in case of grayscale images) or N*M*3 (in case of color images) matrix in memory, with each entry representing the intensity value of a pixel. </a:t>
            </a:r>
          </a:p>
          <a:p>
            <a:pPr algn="just"/>
            <a:r>
              <a:rPr lang="en-US" dirty="0"/>
              <a:t>In image steganography, a message is embedded into an image by altering the values of some pixels, which are chosen by an encryption algorithm. </a:t>
            </a:r>
          </a:p>
          <a:p>
            <a:pPr algn="just"/>
            <a:r>
              <a:rPr lang="en-US" dirty="0"/>
              <a:t>The recipient of the image must be aware of the same algorithm in order to know which pixels he or she must select to extract the message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dirty="0"/>
              <a:t> OpenSSL is split into four principal components</a:t>
            </a:r>
          </a:p>
        </p:txBody>
      </p:sp>
      <p:sp>
        <p:nvSpPr>
          <p:cNvPr id="3" name="Content Placeholder 2"/>
          <p:cNvSpPr>
            <a:spLocks noGrp="1"/>
          </p:cNvSpPr>
          <p:nvPr>
            <p:ph idx="1"/>
          </p:nvPr>
        </p:nvSpPr>
        <p:spPr>
          <a:xfrm>
            <a:off x="457200" y="1066800"/>
            <a:ext cx="8458200" cy="5486400"/>
          </a:xfrm>
        </p:spPr>
        <p:txBody>
          <a:bodyPr>
            <a:noAutofit/>
          </a:bodyPr>
          <a:lstStyle/>
          <a:p>
            <a:pPr fontAlgn="base"/>
            <a:r>
              <a:rPr lang="en-US" sz="1800" dirty="0" err="1">
                <a:solidFill>
                  <a:srgbClr val="FF0000"/>
                </a:solidFill>
              </a:rPr>
              <a:t>libcrypto</a:t>
            </a:r>
            <a:r>
              <a:rPr lang="en-US" sz="1800" dirty="0"/>
              <a:t>. </a:t>
            </a:r>
          </a:p>
          <a:p>
            <a:pPr fontAlgn="base">
              <a:buNone/>
            </a:pPr>
            <a:r>
              <a:rPr lang="en-US" sz="1800" dirty="0"/>
              <a:t>     This is the core library for </a:t>
            </a:r>
            <a:r>
              <a:rPr lang="en-US" sz="1800" b="1" dirty="0">
                <a:solidFill>
                  <a:srgbClr val="FF0000"/>
                </a:solidFill>
              </a:rPr>
              <a:t>providing</a:t>
            </a:r>
            <a:r>
              <a:rPr lang="en-US" sz="1800" dirty="0"/>
              <a:t> implementations of </a:t>
            </a:r>
            <a:r>
              <a:rPr lang="en-US" sz="1800" b="1" dirty="0"/>
              <a:t>numerous cryptographic primitives.</a:t>
            </a:r>
            <a:r>
              <a:rPr lang="en-US" sz="1800" dirty="0"/>
              <a:t> In </a:t>
            </a:r>
            <a:r>
              <a:rPr lang="en-US" sz="1800" b="1" dirty="0">
                <a:solidFill>
                  <a:srgbClr val="FF0000"/>
                </a:solidFill>
              </a:rPr>
              <a:t>addition it provides</a:t>
            </a:r>
            <a:r>
              <a:rPr lang="en-US" sz="1800" dirty="0"/>
              <a:t> a set of supporting services which are </a:t>
            </a:r>
            <a:r>
              <a:rPr lang="en-US" sz="1800" b="1" dirty="0"/>
              <a:t>used by </a:t>
            </a:r>
            <a:r>
              <a:rPr lang="en-US" sz="1800" dirty="0" err="1"/>
              <a:t>libssl</a:t>
            </a:r>
            <a:r>
              <a:rPr lang="en-US" sz="1800" dirty="0"/>
              <a:t> </a:t>
            </a:r>
          </a:p>
          <a:p>
            <a:pPr fontAlgn="base"/>
            <a:r>
              <a:rPr lang="en-US" sz="1800" dirty="0">
                <a:solidFill>
                  <a:srgbClr val="FF0000"/>
                </a:solidFill>
              </a:rPr>
              <a:t>Engine</a:t>
            </a:r>
            <a:r>
              <a:rPr lang="en-US" sz="1800" dirty="0"/>
              <a:t>. The functionality of </a:t>
            </a:r>
            <a:r>
              <a:rPr lang="en-US" sz="1800" dirty="0" err="1"/>
              <a:t>libcrypto</a:t>
            </a:r>
            <a:r>
              <a:rPr lang="en-US" sz="1800" dirty="0"/>
              <a:t> can be extended through the Engine API.</a:t>
            </a:r>
          </a:p>
          <a:p>
            <a:pPr fontAlgn="base">
              <a:buNone/>
            </a:pPr>
            <a:r>
              <a:rPr lang="en-US" sz="1800" dirty="0"/>
              <a:t>     Typically engines are dynamically loadable modules that are registered with </a:t>
            </a:r>
            <a:r>
              <a:rPr lang="en-US" sz="1800" dirty="0" err="1"/>
              <a:t>libcrypto</a:t>
            </a:r>
            <a:r>
              <a:rPr lang="en-US" sz="1800" dirty="0"/>
              <a:t>  to provide </a:t>
            </a:r>
            <a:r>
              <a:rPr lang="en-US" sz="1800" b="1" dirty="0"/>
              <a:t>cryptographic algorithm implementation</a:t>
            </a:r>
          </a:p>
          <a:p>
            <a:r>
              <a:rPr lang="en-US" sz="1800" dirty="0" err="1">
                <a:solidFill>
                  <a:srgbClr val="FF0000"/>
                </a:solidFill>
              </a:rPr>
              <a:t>Libssl</a:t>
            </a:r>
            <a:endParaRPr lang="en-US" sz="1800" dirty="0">
              <a:solidFill>
                <a:srgbClr val="FF0000"/>
              </a:solidFill>
            </a:endParaRPr>
          </a:p>
          <a:p>
            <a:pPr>
              <a:buNone/>
            </a:pPr>
            <a:r>
              <a:rPr lang="en-US" sz="1800" dirty="0"/>
              <a:t>     This library </a:t>
            </a:r>
            <a:r>
              <a:rPr lang="en-US" sz="1800" b="1" dirty="0"/>
              <a:t>depends</a:t>
            </a:r>
            <a:r>
              <a:rPr lang="en-US" sz="1800" dirty="0"/>
              <a:t> on </a:t>
            </a:r>
            <a:r>
              <a:rPr lang="en-US" sz="1800" dirty="0" err="1"/>
              <a:t>libcrypto</a:t>
            </a:r>
            <a:r>
              <a:rPr lang="en-US" sz="1800" dirty="0"/>
              <a:t> and </a:t>
            </a:r>
            <a:r>
              <a:rPr lang="en-US" sz="1800" b="1" dirty="0"/>
              <a:t>implements</a:t>
            </a:r>
            <a:r>
              <a:rPr lang="en-US" sz="1800" dirty="0"/>
              <a:t> the TLS and DTLS protocols.</a:t>
            </a:r>
          </a:p>
          <a:p>
            <a:r>
              <a:rPr lang="en-US" sz="1800" dirty="0">
                <a:solidFill>
                  <a:srgbClr val="FF0000"/>
                </a:solidFill>
              </a:rPr>
              <a:t>Applications</a:t>
            </a:r>
          </a:p>
          <a:p>
            <a:pPr fontAlgn="base">
              <a:buNone/>
            </a:pPr>
            <a:r>
              <a:rPr lang="en-US" sz="1800" dirty="0"/>
              <a:t>       The applications are a set of command line tools that use the underlying </a:t>
            </a:r>
            <a:r>
              <a:rPr lang="en-US" sz="1800" dirty="0" err="1"/>
              <a:t>libssl</a:t>
            </a:r>
            <a:r>
              <a:rPr lang="en-US" sz="1800" dirty="0"/>
              <a:t> and </a:t>
            </a:r>
            <a:r>
              <a:rPr lang="en-US" sz="1800" dirty="0" err="1"/>
              <a:t>libcrypto</a:t>
            </a:r>
            <a:r>
              <a:rPr lang="en-US" sz="1800" dirty="0"/>
              <a:t> components to </a:t>
            </a:r>
            <a:r>
              <a:rPr lang="en-US" sz="1800" b="1" dirty="0"/>
              <a:t>provide a set of cryptographic </a:t>
            </a:r>
            <a:r>
              <a:rPr lang="en-US" sz="1800" dirty="0"/>
              <a:t>and </a:t>
            </a:r>
            <a:r>
              <a:rPr lang="en-US" sz="1800" b="1" dirty="0"/>
              <a:t>other features </a:t>
            </a:r>
            <a:r>
              <a:rPr lang="en-US" sz="1800" dirty="0">
                <a:solidFill>
                  <a:srgbClr val="FF0000"/>
                </a:solidFill>
              </a:rPr>
              <a:t>such as</a:t>
            </a:r>
          </a:p>
          <a:p>
            <a:pPr fontAlgn="base">
              <a:buNone/>
            </a:pPr>
            <a:r>
              <a:rPr lang="en-US" sz="1800" dirty="0"/>
              <a:t>                      a) Key and parameter generation and inspection</a:t>
            </a:r>
          </a:p>
          <a:p>
            <a:pPr lvl="2" fontAlgn="base">
              <a:buNone/>
            </a:pPr>
            <a:r>
              <a:rPr lang="en-US" sz="1800" dirty="0"/>
              <a:t>     b)Certificate generation and inspection</a:t>
            </a:r>
          </a:p>
          <a:p>
            <a:pPr lvl="2" fontAlgn="base">
              <a:buNone/>
            </a:pPr>
            <a:r>
              <a:rPr lang="en-US" sz="1800" dirty="0"/>
              <a:t>     c)SSL/TLS test tools</a:t>
            </a:r>
          </a:p>
          <a:p>
            <a:pPr lvl="2" fontAlgn="base">
              <a:buNone/>
            </a:pPr>
            <a:r>
              <a:rPr lang="en-US" sz="1800" dirty="0"/>
              <a:t>     d)ASN.1 inspection</a:t>
            </a:r>
          </a:p>
          <a:p>
            <a:pPr lvl="2" fontAlgn="base">
              <a:buNone/>
            </a:pPr>
            <a:r>
              <a:rPr lang="en-US" sz="1800" dirty="0"/>
              <a:t>     </a:t>
            </a:r>
          </a:p>
          <a:p>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2-72"/>
          <p:cNvPicPr>
            <a:picLocks noGrp="1" noChangeAspect="1"/>
          </p:cNvPicPr>
          <p:nvPr>
            <p:ph idx="1"/>
          </p:nvPr>
        </p:nvPicPr>
        <p:blipFill>
          <a:blip r:embed="rId2"/>
          <a:stretch>
            <a:fillRect/>
          </a:stretch>
        </p:blipFill>
        <p:spPr>
          <a:xfrm>
            <a:off x="1295400" y="1905000"/>
            <a:ext cx="6400800" cy="3657600"/>
          </a:xfrm>
          <a:prstGeom prst="rect">
            <a:avLst/>
          </a:prstGeom>
        </p:spPr>
      </p:pic>
      <p:sp>
        <p:nvSpPr>
          <p:cNvPr id="4" name="Picture 1" descr="https://media.geeksforgeeks.org/wp-content/uploads/2-72.png"/>
          <p:cNvSpPr/>
          <p:nvPr/>
        </p:nvSpPr>
        <p:spPr>
          <a:xfrm>
            <a:off x="2984079" y="2001329"/>
            <a:ext cx="3175842" cy="2855343"/>
          </a:xfrm>
        </p:spPr>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75000" lnSpcReduction="20000"/>
          </a:bodyPr>
          <a:lstStyle/>
          <a:p>
            <a:pPr algn="just"/>
            <a:r>
              <a:rPr lang="en-US" dirty="0"/>
              <a:t>steganography approach involves cover a huge amount of data (picture, audio, and text) within a </a:t>
            </a:r>
            <a:r>
              <a:rPr lang="en-US" dirty="0" err="1"/>
              <a:t>colour</a:t>
            </a:r>
            <a:r>
              <a:rPr lang="en-US" dirty="0"/>
              <a:t> bitmap (bmp) image. </a:t>
            </a:r>
          </a:p>
          <a:p>
            <a:pPr algn="just"/>
            <a:r>
              <a:rPr lang="en-US" dirty="0"/>
              <a:t>The image will be filtered and segmented with bits replacement applied to the appropriate pixels. These pixels are chosen at random rather than in order. </a:t>
            </a:r>
          </a:p>
          <a:p>
            <a:pPr algn="just"/>
            <a:r>
              <a:rPr lang="en-US" dirty="0"/>
              <a:t>Detection of the message within the cover image is done by the process of steganalysis. </a:t>
            </a:r>
          </a:p>
          <a:p>
            <a:pPr algn="just"/>
            <a:r>
              <a:rPr lang="en-US" dirty="0"/>
              <a:t>This can be done through comparison with the cover image, histogram plotting, or noise detection. </a:t>
            </a:r>
          </a:p>
          <a:p>
            <a:pPr algn="just"/>
            <a:r>
              <a:rPr lang="en-US" dirty="0"/>
              <a:t>Efforts are being invested in developing new algorithms with a greater degree of immunity against such attacks,</a:t>
            </a:r>
          </a:p>
          <a:p>
            <a:pPr algn="just"/>
            <a:r>
              <a:rPr lang="en-US" dirty="0"/>
              <a:t>Efforts are also being dedicated towards improving existing algorithms for steganalysis, to detect the exchange of secret information between terrorists or criminal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a:t> OpenSSL  characteristics</a:t>
            </a:r>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algn="just"/>
            <a:r>
              <a:rPr lang="en-US" b="1" dirty="0">
                <a:solidFill>
                  <a:srgbClr val="FF0000"/>
                </a:solidFill>
              </a:rPr>
              <a:t>EVP</a:t>
            </a:r>
            <a:r>
              <a:rPr lang="en-US" dirty="0"/>
              <a:t>. The EVP (envelope) API level provides the high-level abstract interface to cryptographic functionality separate from the concrete implementation binding. </a:t>
            </a:r>
          </a:p>
          <a:p>
            <a:pPr algn="just">
              <a:buNone/>
            </a:pPr>
            <a:r>
              <a:rPr lang="en-US" dirty="0"/>
              <a:t>    Direct use of concrete cryptographic algorithm implementations via interfaces</a:t>
            </a:r>
          </a:p>
          <a:p>
            <a:pPr algn="just">
              <a:buNone/>
            </a:pPr>
            <a:r>
              <a:rPr lang="en-US" dirty="0"/>
              <a:t>     The EVP layer also </a:t>
            </a:r>
            <a:r>
              <a:rPr lang="en-US" b="1" dirty="0"/>
              <a:t>provides</a:t>
            </a:r>
            <a:r>
              <a:rPr lang="en-US" dirty="0"/>
              <a:t> </a:t>
            </a:r>
            <a:r>
              <a:rPr lang="en-US" dirty="0">
                <a:solidFill>
                  <a:srgbClr val="FF0000"/>
                </a:solidFill>
              </a:rPr>
              <a:t>composite operations</a:t>
            </a:r>
            <a:r>
              <a:rPr lang="en-US" dirty="0"/>
              <a:t>, such as </a:t>
            </a:r>
            <a:r>
              <a:rPr lang="en-US" dirty="0">
                <a:solidFill>
                  <a:srgbClr val="FF0000"/>
                </a:solidFill>
              </a:rPr>
              <a:t>signing and verifying</a:t>
            </a:r>
            <a:r>
              <a:rPr lang="en-US" dirty="0"/>
              <a:t>. Certain composite operations are also provided as an EVP-level operation (such as HMAC-SHA256). </a:t>
            </a:r>
          </a:p>
          <a:p>
            <a:pPr algn="just">
              <a:buNone/>
            </a:pPr>
            <a:r>
              <a:rPr lang="en-US" dirty="0"/>
              <a:t>     EVP also </a:t>
            </a:r>
            <a:r>
              <a:rPr lang="en-US" b="1" dirty="0"/>
              <a:t>allow</a:t>
            </a:r>
            <a:r>
              <a:rPr lang="en-US" dirty="0"/>
              <a:t> use of cryptographic algorithms in an </a:t>
            </a:r>
            <a:r>
              <a:rPr lang="en-US" b="1" dirty="0"/>
              <a:t>algorithm-agnostic manner</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Conceptual Component View</a:t>
            </a:r>
            <a:endParaRPr lang="en-US" dirty="0"/>
          </a:p>
        </p:txBody>
      </p:sp>
      <p:pic>
        <p:nvPicPr>
          <p:cNvPr id="4" name="Content Placeholder 3" descr="AsIsComponent.png"/>
          <p:cNvPicPr>
            <a:picLocks noGrp="1" noChangeAspect="1"/>
          </p:cNvPicPr>
          <p:nvPr>
            <p:ph idx="1"/>
          </p:nvPr>
        </p:nvPicPr>
        <p:blipFill>
          <a:blip r:embed="rId2" cstate="print"/>
          <a:stretch>
            <a:fillRect/>
          </a:stretch>
        </p:blipFill>
        <p:spPr>
          <a:xfrm>
            <a:off x="0" y="921050"/>
            <a:ext cx="9144000" cy="593695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Autofit/>
          </a:bodyPr>
          <a:lstStyle/>
          <a:p>
            <a:r>
              <a:rPr lang="en-US" sz="1800" b="1" dirty="0"/>
              <a:t>Packaging View</a:t>
            </a:r>
            <a:br>
              <a:rPr lang="en-US" sz="1800" b="1" dirty="0"/>
            </a:br>
            <a:r>
              <a:rPr lang="en-US" sz="1800" dirty="0"/>
              <a:t>The components described above are packaged into libraries (</a:t>
            </a:r>
            <a:r>
              <a:rPr lang="en-US" sz="1800" dirty="0" err="1"/>
              <a:t>libcrypto</a:t>
            </a:r>
            <a:r>
              <a:rPr lang="en-US" sz="1800" dirty="0"/>
              <a:t> and </a:t>
            </a:r>
            <a:r>
              <a:rPr lang="en-US" sz="1800" dirty="0" err="1"/>
              <a:t>libssl</a:t>
            </a:r>
            <a:r>
              <a:rPr lang="en-US" sz="1800" dirty="0"/>
              <a:t>) and associated engine interfaces as well as an “</a:t>
            </a:r>
            <a:r>
              <a:rPr lang="en-US" sz="1800" dirty="0" err="1"/>
              <a:t>openssl</a:t>
            </a:r>
            <a:r>
              <a:rPr lang="en-US" sz="1800" dirty="0"/>
              <a:t>” command line executable for running the various applications. This is illustrated in the diagram below.</a:t>
            </a:r>
          </a:p>
        </p:txBody>
      </p:sp>
      <p:pic>
        <p:nvPicPr>
          <p:cNvPr id="4" name="Content Placeholder 3" descr="AsIsPackaging.png"/>
          <p:cNvPicPr>
            <a:picLocks noGrp="1" noChangeAspect="1"/>
          </p:cNvPicPr>
          <p:nvPr>
            <p:ph idx="1"/>
          </p:nvPr>
        </p:nvPicPr>
        <p:blipFill>
          <a:blip r:embed="rId2" cstate="print"/>
          <a:stretch>
            <a:fillRect/>
          </a:stretch>
        </p:blipFill>
        <p:spPr>
          <a:xfrm>
            <a:off x="1600200" y="1828800"/>
            <a:ext cx="6553200" cy="4572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80218"/>
            <a:ext cx="8229600" cy="5897563"/>
          </a:xfrm>
        </p:spPr>
        <p:txBody>
          <a:bodyPr>
            <a:normAutofit fontScale="70000" lnSpcReduction="20000"/>
          </a:bodyPr>
          <a:lstStyle/>
          <a:p>
            <a:pPr algn="just" fontAlgn="base"/>
            <a:r>
              <a:rPr lang="fr-FR" dirty="0"/>
              <a:t>Applications: Command line applications, </a:t>
            </a:r>
            <a:r>
              <a:rPr lang="fr-FR" dirty="0" err="1"/>
              <a:t>e.g</a:t>
            </a:r>
            <a:r>
              <a:rPr lang="fr-FR" dirty="0"/>
              <a:t>. ca, </a:t>
            </a:r>
            <a:r>
              <a:rPr lang="fr-FR" dirty="0" err="1"/>
              <a:t>ciphers</a:t>
            </a:r>
            <a:r>
              <a:rPr lang="fr-FR" dirty="0"/>
              <a:t>, </a:t>
            </a:r>
            <a:r>
              <a:rPr lang="fr-FR" dirty="0" err="1"/>
              <a:t>cms</a:t>
            </a:r>
            <a:r>
              <a:rPr lang="fr-FR" dirty="0"/>
              <a:t>, </a:t>
            </a:r>
            <a:r>
              <a:rPr lang="fr-FR" dirty="0" err="1"/>
              <a:t>dgst</a:t>
            </a:r>
            <a:r>
              <a:rPr lang="fr-FR" dirty="0"/>
              <a:t> </a:t>
            </a:r>
            <a:r>
              <a:rPr lang="fr-FR" dirty="0" err="1"/>
              <a:t>etc</a:t>
            </a:r>
            <a:endParaRPr lang="fr-FR" dirty="0"/>
          </a:p>
          <a:p>
            <a:pPr algn="just" fontAlgn="base"/>
            <a:br>
              <a:rPr lang="fr-FR" dirty="0"/>
            </a:br>
            <a:r>
              <a:rPr lang="en-US" dirty="0"/>
              <a:t>Protocols: Provides capabilities for communicating between endpoints according to standard protocols</a:t>
            </a:r>
          </a:p>
          <a:p>
            <a:pPr lvl="1" algn="just" fontAlgn="base"/>
            <a:r>
              <a:rPr lang="en-US" dirty="0"/>
              <a:t>TLS Protocols: An implementation of all supported TLS/DTLS protocols and supporting infrastructure such as:</a:t>
            </a:r>
          </a:p>
          <a:p>
            <a:pPr lvl="2" algn="just" fontAlgn="base"/>
            <a:r>
              <a:rPr lang="en-US" dirty="0"/>
              <a:t>SSL BIO: A BIO for communication using TLS</a:t>
            </a:r>
          </a:p>
          <a:p>
            <a:pPr lvl="2" algn="just" fontAlgn="base"/>
            <a:r>
              <a:rPr lang="en-US" dirty="0" err="1"/>
              <a:t>Statem</a:t>
            </a:r>
            <a:r>
              <a:rPr lang="en-US" dirty="0"/>
              <a:t>: The TLS state machine</a:t>
            </a:r>
          </a:p>
          <a:p>
            <a:pPr lvl="2" algn="just" fontAlgn="base"/>
            <a:r>
              <a:rPr lang="en-US" dirty="0"/>
              <a:t>Record: The TLS record layer</a:t>
            </a:r>
          </a:p>
          <a:p>
            <a:pPr lvl="1" algn="just" fontAlgn="base"/>
            <a:r>
              <a:rPr lang="en-US" dirty="0"/>
              <a:t>Other Protocols</a:t>
            </a:r>
          </a:p>
          <a:p>
            <a:pPr lvl="2" algn="just" fontAlgn="base"/>
            <a:r>
              <a:rPr lang="en-US" dirty="0"/>
              <a:t>CMS: An implementation of the Cryptographic Message Syntax standard</a:t>
            </a:r>
          </a:p>
          <a:p>
            <a:pPr lvl="2" algn="just" fontAlgn="base"/>
            <a:r>
              <a:rPr lang="en-US" dirty="0"/>
              <a:t>OCSP: An implementation of Online Certificate Status Protocol</a:t>
            </a:r>
          </a:p>
          <a:p>
            <a:pPr lvl="2" algn="just" fontAlgn="base"/>
            <a:r>
              <a:rPr lang="en-US" dirty="0"/>
              <a:t>TS: An implementation of the Timestamp Protocol</a:t>
            </a:r>
          </a:p>
          <a:p>
            <a:pPr algn="just" fontAlgn="base"/>
            <a:r>
              <a:rPr lang="en-US" dirty="0"/>
              <a:t>Supporting Services: Components specifically designed to support the implementation of protocol code</a:t>
            </a:r>
          </a:p>
          <a:p>
            <a:pPr lvl="1" algn="just" fontAlgn="base"/>
            <a:r>
              <a:rPr lang="en-US" dirty="0"/>
              <a:t>Packet: Internal component for reading protocol messages</a:t>
            </a:r>
          </a:p>
          <a:p>
            <a:pPr lvl="1" algn="just" fontAlgn="base"/>
            <a:r>
              <a:rPr lang="en-US" dirty="0" err="1"/>
              <a:t>Wpacket</a:t>
            </a:r>
            <a:r>
              <a:rPr lang="en-US" dirty="0"/>
              <a:t>: Internal component for writing protocol messages</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Hash values</a:t>
            </a:r>
          </a:p>
        </p:txBody>
      </p:sp>
      <p:sp>
        <p:nvSpPr>
          <p:cNvPr id="3" name="Content Placeholder 2"/>
          <p:cNvSpPr>
            <a:spLocks noGrp="1"/>
          </p:cNvSpPr>
          <p:nvPr>
            <p:ph idx="1"/>
          </p:nvPr>
        </p:nvSpPr>
        <p:spPr>
          <a:xfrm>
            <a:off x="457200" y="914400"/>
            <a:ext cx="8229600" cy="5638800"/>
          </a:xfrm>
        </p:spPr>
        <p:txBody>
          <a:bodyPr>
            <a:normAutofit fontScale="85000" lnSpcReduction="20000"/>
          </a:bodyPr>
          <a:lstStyle/>
          <a:p>
            <a:pPr algn="just"/>
            <a:r>
              <a:rPr lang="en-US" dirty="0"/>
              <a:t>Hash values can be thought of </a:t>
            </a:r>
            <a:r>
              <a:rPr lang="en-US" b="1" dirty="0"/>
              <a:t>as fingerprints </a:t>
            </a:r>
            <a:r>
              <a:rPr lang="en-US" dirty="0"/>
              <a:t>for files. The contents of a file are </a:t>
            </a:r>
            <a:r>
              <a:rPr lang="en-US" dirty="0">
                <a:solidFill>
                  <a:srgbClr val="FF0000"/>
                </a:solidFill>
              </a:rPr>
              <a:t>processed through a cryptographic algorithm</a:t>
            </a:r>
            <a:r>
              <a:rPr lang="en-US" dirty="0"/>
              <a:t>, and a unique numerical value – the hash value - is produced that identifies the contents of the file. </a:t>
            </a:r>
          </a:p>
          <a:p>
            <a:pPr algn="just"/>
            <a:r>
              <a:rPr lang="en-US" dirty="0"/>
              <a:t>A hash value is </a:t>
            </a:r>
            <a:r>
              <a:rPr lang="en-US" b="1" dirty="0"/>
              <a:t>a numeric value of a fixed length that uniquely identifies data</a:t>
            </a:r>
            <a:r>
              <a:rPr lang="en-US" dirty="0"/>
              <a:t>. Hash values represent large amounts of data as much smaller numeric values, so they are used with digital signatures. You can sign a hash value more efficiently than signing the larger value.</a:t>
            </a:r>
          </a:p>
          <a:p>
            <a:pPr algn="just"/>
            <a:r>
              <a:rPr lang="en-US" dirty="0"/>
              <a:t>If the contents are modified in any way, the value of the hash will also change significantly. Two algorithms are currently widely used to produce hash values: the MD5 and SHA1 algorithms.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643*75"/>
  <p:tag name="TABLE_ENDDRAG_RECT" val="18*180*643*75"/>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632*170"/>
  <p:tag name="TABLE_ENDDRAG_RECT" val="18*296*632*1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2575</Words>
  <Application>Microsoft Office PowerPoint</Application>
  <PresentationFormat>On-screen Show (4:3)</PresentationFormat>
  <Paragraphs>188</Paragraphs>
  <Slides>41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Times New Roman</vt:lpstr>
      <vt:lpstr>Office Theme</vt:lpstr>
      <vt:lpstr>      CMR INSTITUTE OF TECHNOLOGY:HYDERABAD             Department of Computer Science and Engineering                            </vt:lpstr>
      <vt:lpstr>PowerPoint Presentation</vt:lpstr>
      <vt:lpstr>Open source/Free/ Trial Tools: Implementation of Cryptographic Techniques -OpenSSL</vt:lpstr>
      <vt:lpstr> OpenSSL is split into four principal components</vt:lpstr>
      <vt:lpstr> OpenSSL  characteristics</vt:lpstr>
      <vt:lpstr>Conceptual Component View</vt:lpstr>
      <vt:lpstr>Packaging View The components described above are packaged into libraries (libcrypto and libssl) and associated engine interfaces as well as an “openssl” command line executable for running the various applications. This is illustrated in the diagram below.</vt:lpstr>
      <vt:lpstr>PowerPoint Presentation</vt:lpstr>
      <vt:lpstr>Hash values</vt:lpstr>
      <vt:lpstr>PowerPoint Presentation</vt:lpstr>
      <vt:lpstr>Hashing Algorithms</vt:lpstr>
      <vt:lpstr>Use Of MD5 Algorithm</vt:lpstr>
      <vt:lpstr>PowerPoint Presentation</vt:lpstr>
      <vt:lpstr>Working of the MD5 Algorithm</vt:lpstr>
      <vt:lpstr>PowerPoint Presentation</vt:lpstr>
      <vt:lpstr>PowerPoint Presentation</vt:lpstr>
      <vt:lpstr>PowerPoint Presentation</vt:lpstr>
      <vt:lpstr>PowerPoint Presentation</vt:lpstr>
      <vt:lpstr> SHA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Steganography</vt:lpstr>
      <vt:lpstr>How is it done?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techniques</dc:title>
  <dc:creator>Praise The Lord</dc:creator>
  <cp:lastModifiedBy>S Alagumuthukrishnan</cp:lastModifiedBy>
  <cp:revision>151</cp:revision>
  <dcterms:created xsi:type="dcterms:W3CDTF">2006-08-16T00:00:00Z</dcterms:created>
  <dcterms:modified xsi:type="dcterms:W3CDTF">2024-08-30T10:15:43Z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693DB7C967D249CB9C746F22B6DDBEA6_12</vt:lpwstr>
  </property>
  <property fmtid="{D5CDD505-2E9C-101B-9397-08002B2CF9AE}" pid="3" name="KSOProductBuildVer">
    <vt:lpwstr>1033-12.2.0.13292</vt:lpwstr>
  </property>
</Properties>
</file>