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285" r:id="rId1"/>
    <p:sldMasterId id="2147484298" r:id="rId2"/>
  </p:sldMasterIdLst>
  <p:notesMasterIdLst>
    <p:notesMasterId r:id="rId47"/>
  </p:notesMasterIdLst>
  <p:sldIdLst>
    <p:sldId id="484" r:id="rId3"/>
    <p:sldId id="277" r:id="rId4"/>
    <p:sldId id="344" r:id="rId5"/>
    <p:sldId id="345" r:id="rId6"/>
    <p:sldId id="306" r:id="rId7"/>
    <p:sldId id="460" r:id="rId8"/>
    <p:sldId id="444" r:id="rId9"/>
    <p:sldId id="445" r:id="rId10"/>
    <p:sldId id="446" r:id="rId11"/>
    <p:sldId id="447" r:id="rId12"/>
    <p:sldId id="448" r:id="rId13"/>
    <p:sldId id="461" r:id="rId14"/>
    <p:sldId id="449" r:id="rId15"/>
    <p:sldId id="450" r:id="rId16"/>
    <p:sldId id="462" r:id="rId17"/>
    <p:sldId id="465" r:id="rId18"/>
    <p:sldId id="467" r:id="rId19"/>
    <p:sldId id="466" r:id="rId20"/>
    <p:sldId id="468" r:id="rId21"/>
    <p:sldId id="469" r:id="rId22"/>
    <p:sldId id="470" r:id="rId23"/>
    <p:sldId id="472" r:id="rId24"/>
    <p:sldId id="454" r:id="rId25"/>
    <p:sldId id="455" r:id="rId26"/>
    <p:sldId id="473" r:id="rId27"/>
    <p:sldId id="474" r:id="rId28"/>
    <p:sldId id="475" r:id="rId29"/>
    <p:sldId id="457" r:id="rId30"/>
    <p:sldId id="476" r:id="rId31"/>
    <p:sldId id="477" r:id="rId32"/>
    <p:sldId id="478" r:id="rId33"/>
    <p:sldId id="479" r:id="rId34"/>
    <p:sldId id="435" r:id="rId35"/>
    <p:sldId id="436" r:id="rId36"/>
    <p:sldId id="437" r:id="rId37"/>
    <p:sldId id="480" r:id="rId38"/>
    <p:sldId id="481" r:id="rId39"/>
    <p:sldId id="438" r:id="rId40"/>
    <p:sldId id="482" r:id="rId41"/>
    <p:sldId id="440" r:id="rId42"/>
    <p:sldId id="441" r:id="rId43"/>
    <p:sldId id="483" r:id="rId44"/>
    <p:sldId id="442" r:id="rId45"/>
    <p:sldId id="380"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100000" saltData="3/o2b1rtHxQt/bW6RXOU4w==" hashData="vNdO4ugc0iJfWHeng6EeouOauls="/>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C8DB"/>
    <a:srgbClr val="DB37DF"/>
    <a:srgbClr val="29D7E9"/>
    <a:srgbClr val="FC70EB"/>
    <a:srgbClr val="A70990"/>
    <a:srgbClr val="396BD9"/>
    <a:srgbClr val="FEA0FA"/>
    <a:srgbClr val="750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2" autoAdjust="0"/>
    <p:restoredTop sz="89825" autoAdjust="0"/>
  </p:normalViewPr>
  <p:slideViewPr>
    <p:cSldViewPr>
      <p:cViewPr varScale="1">
        <p:scale>
          <a:sx n="74" d="100"/>
          <a:sy n="74" d="100"/>
        </p:scale>
        <p:origin x="-1362" y="-90"/>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E86C765-567E-473C-BF12-9F89C47A9452}" type="datetimeFigureOut">
              <a:rPr lang="en-US"/>
              <a:pPr>
                <a:defRPr/>
              </a:pPr>
              <a:t>8/10/2019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679FBB7-1C16-430A-8B52-2A1055BA1D59}" type="slidenum">
              <a:rPr lang="en-US"/>
              <a:pPr>
                <a:defRPr/>
              </a:pPr>
              <a:t>‹#›</a:t>
            </a:fld>
            <a:endParaRPr lang="en-US" dirty="0"/>
          </a:p>
        </p:txBody>
      </p:sp>
    </p:spTree>
    <p:extLst>
      <p:ext uri="{BB962C8B-B14F-4D97-AF65-F5344CB8AC3E}">
        <p14:creationId xmlns:p14="http://schemas.microsoft.com/office/powerpoint/2010/main" val="1034628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presentation demonstrates the new capabilities of PowerPoint and it is best viewed in Slide Show. These slides are designed to give you great ideas for the presentations you’ll create in PowerPoint 2010!</a:t>
            </a:r>
          </a:p>
          <a:p>
            <a:pPr eaLnBrk="1" hangingPunct="1">
              <a:spcBef>
                <a:spcPct val="0"/>
              </a:spcBef>
            </a:pPr>
            <a:endParaRPr lang="en-US" smtClean="0"/>
          </a:p>
          <a:p>
            <a:pPr eaLnBrk="1" hangingPunct="1">
              <a:spcBef>
                <a:spcPct val="0"/>
              </a:spcBef>
            </a:pPr>
            <a:r>
              <a:rPr lang="en-US" smtClean="0"/>
              <a:t>For more sample templates, click the File tab, and then on the New tab, click Sample Templates.</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ECC9B0-25C5-4048-8795-59190E3910CB}" type="slidenum">
              <a:rPr lang="en-US" smtClean="0"/>
              <a:pPr fontAlgn="base">
                <a:spcBef>
                  <a:spcPct val="0"/>
                </a:spcBef>
                <a:spcAft>
                  <a:spcPct val="0"/>
                </a:spcAft>
                <a:defRPr/>
              </a:pPr>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pic>
        <p:nvPicPr>
          <p:cNvPr id="6" name="Picture 5"/>
          <p:cNvPicPr>
            <a:picLocks noChangeAspect="1"/>
          </p:cNvPicPr>
          <p:nvPr userDrawn="1"/>
        </p:nvPicPr>
        <p:blipFill>
          <a:blip r:embed="rId3" cstate="print"/>
          <a:srcRect/>
          <a:stretch>
            <a:fillRect/>
          </a:stretch>
        </p:blipFill>
        <p:spPr bwMode="auto">
          <a:xfrm>
            <a:off x="20638" y="20638"/>
            <a:ext cx="3498850" cy="2825750"/>
          </a:xfrm>
          <a:prstGeom prst="rect">
            <a:avLst/>
          </a:prstGeom>
          <a:noFill/>
          <a:ln w="9525">
            <a:noFill/>
            <a:miter lim="800000"/>
            <a:headEnd/>
            <a:tailEnd/>
          </a:ln>
        </p:spPr>
      </p:pic>
      <p:pic>
        <p:nvPicPr>
          <p:cNvPr id="7" name="Picture 6"/>
          <p:cNvPicPr>
            <a:picLocks noChangeAspect="1"/>
          </p:cNvPicPr>
          <p:nvPr userDrawn="1"/>
        </p:nvPicPr>
        <p:blipFill>
          <a:blip r:embed="rId4" cstate="print"/>
          <a:srcRect/>
          <a:stretch>
            <a:fillRect/>
          </a:stretch>
        </p:blipFill>
        <p:spPr bwMode="auto">
          <a:xfrm>
            <a:off x="3503613" y="20638"/>
            <a:ext cx="5624512" cy="2825750"/>
          </a:xfrm>
          <a:prstGeom prst="rect">
            <a:avLst/>
          </a:prstGeom>
          <a:noFill/>
          <a:ln w="9525">
            <a:noFill/>
            <a:miter lim="800000"/>
            <a:headEnd/>
            <a:tailEnd/>
          </a:ln>
        </p:spPr>
      </p:pic>
      <p:pic>
        <p:nvPicPr>
          <p:cNvPr id="8" name="Picture 7"/>
          <p:cNvPicPr>
            <a:picLocks noChangeAspect="1"/>
          </p:cNvPicPr>
          <p:nvPr userDrawn="1"/>
        </p:nvPicPr>
        <p:blipFill>
          <a:blip r:embed="rId5" cstate="print"/>
          <a:srcRect/>
          <a:stretch>
            <a:fillRect/>
          </a:stretch>
        </p:blipFill>
        <p:spPr bwMode="auto">
          <a:xfrm>
            <a:off x="20638" y="2817813"/>
            <a:ext cx="7669212" cy="2297112"/>
          </a:xfrm>
          <a:prstGeom prst="rect">
            <a:avLst/>
          </a:prstGeom>
          <a:noFill/>
          <a:ln w="9525">
            <a:noFill/>
            <a:miter lim="800000"/>
            <a:headEnd/>
            <a:tailEnd/>
          </a:ln>
        </p:spPr>
      </p:pic>
      <p:pic>
        <p:nvPicPr>
          <p:cNvPr id="9" name="Picture 8"/>
          <p:cNvPicPr>
            <a:picLocks noChangeAspect="1"/>
          </p:cNvPicPr>
          <p:nvPr userDrawn="1"/>
        </p:nvPicPr>
        <p:blipFill>
          <a:blip r:embed="rId6" cstate="print"/>
          <a:srcRect/>
          <a:stretch>
            <a:fillRect/>
          </a:stretch>
        </p:blipFill>
        <p:spPr bwMode="auto">
          <a:xfrm>
            <a:off x="7662863" y="2819400"/>
            <a:ext cx="1460500" cy="2293938"/>
          </a:xfrm>
          <a:prstGeom prst="rect">
            <a:avLst/>
          </a:prstGeom>
          <a:noFill/>
          <a:ln w="9525">
            <a:noFill/>
            <a:miter lim="800000"/>
            <a:headEnd/>
            <a:tailEnd/>
          </a:ln>
        </p:spPr>
      </p:pic>
      <p:pic>
        <p:nvPicPr>
          <p:cNvPr id="10" name="Picture 9"/>
          <p:cNvPicPr>
            <a:picLocks/>
          </p:cNvPicPr>
          <p:nvPr userDrawn="1"/>
        </p:nvPicPr>
        <p:blipFill>
          <a:blip r:embed="rId7" cstate="print"/>
          <a:srcRect/>
          <a:stretch>
            <a:fillRect/>
          </a:stretch>
        </p:blipFill>
        <p:spPr bwMode="auto">
          <a:xfrm>
            <a:off x="20638" y="5089525"/>
            <a:ext cx="9097962" cy="1738313"/>
          </a:xfrm>
          <a:prstGeom prst="rect">
            <a:avLst/>
          </a:prstGeom>
          <a:noFill/>
          <a:ln w="9525">
            <a:noFill/>
            <a:miter lim="800000"/>
            <a:headEnd/>
            <a:tailEnd/>
          </a:ln>
        </p:spPr>
      </p:pic>
      <p:sp>
        <p:nvSpPr>
          <p:cNvPr id="11" name="Rectangle 10"/>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600200"/>
            <a:ext cx="8534400" cy="4419600"/>
          </a:xfrm>
        </p:spPr>
        <p:txBody>
          <a:bodyPr rtlCol="0">
            <a:normAutofit/>
          </a:bodyPr>
          <a:lstStyle/>
          <a:p>
            <a:pPr lvl="0"/>
            <a:endParaRPr lang="en-US" noProof="0" smtClean="0"/>
          </a:p>
        </p:txBody>
      </p:sp>
      <p:sp>
        <p:nvSpPr>
          <p:cNvPr id="4" name="Footer Placeholder 3"/>
          <p:cNvSpPr>
            <a:spLocks noGrp="1"/>
          </p:cNvSpPr>
          <p:nvPr>
            <p:ph type="ftr" sz="quarter" idx="10"/>
          </p:nvPr>
        </p:nvSpPr>
        <p:spPr>
          <a:xfrm>
            <a:off x="304800" y="6248400"/>
            <a:ext cx="4267200" cy="457200"/>
          </a:xfrm>
          <a:prstGeom prst="rect">
            <a:avLst/>
          </a:prstGeom>
        </p:spPr>
        <p:txBody>
          <a:bodyPr/>
          <a:lstStyle>
            <a:lvl1pPr>
              <a:defRPr/>
            </a:lvl1pPr>
          </a:lstStyle>
          <a:p>
            <a:pPr>
              <a:defRPr/>
            </a:pPr>
            <a:r>
              <a:rPr lang="en-US"/>
              <a:t>Copyright ©2004 Pearson Addison-Wesley. All rights reserved.</a:t>
            </a:r>
          </a:p>
        </p:txBody>
      </p:sp>
      <p:sp>
        <p:nvSpPr>
          <p:cNvPr id="5" name="Slide Number Placeholder 4"/>
          <p:cNvSpPr>
            <a:spLocks noGrp="1"/>
          </p:cNvSpPr>
          <p:nvPr>
            <p:ph type="sldNum" sz="quarter" idx="11"/>
          </p:nvPr>
        </p:nvSpPr>
        <p:spPr>
          <a:xfrm>
            <a:off x="6934200" y="6248400"/>
            <a:ext cx="1905000" cy="457200"/>
          </a:xfrm>
        </p:spPr>
        <p:txBody>
          <a:bodyPr/>
          <a:lstStyle>
            <a:lvl1pPr>
              <a:defRPr/>
            </a:lvl1pPr>
          </a:lstStyle>
          <a:p>
            <a:pPr>
              <a:defRPr/>
            </a:pPr>
            <a:r>
              <a:rPr lang="en-US"/>
              <a:t>5-</a:t>
            </a:r>
            <a:fld id="{D19F1613-691F-4B5A-95C7-7E5FAD93FC7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a:defRPr/>
            </a:pPr>
            <a:fld id="{38B64752-5C37-4B4B-AF4D-AE8726AFBEB2}" type="datetimeFigureOut">
              <a:rPr lang="en-US"/>
              <a:pPr>
                <a:defRPr/>
              </a:pPr>
              <a:t>8/10/2019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pPr>
              <a:defRPr/>
            </a:pPr>
            <a:fld id="{C6C329E7-E517-4374-8B13-8A26014B6127}"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CB0D7731-F693-4699-91F5-D84023BE4821}" type="datetimeFigureOut">
              <a:rPr lang="en-US"/>
              <a:pPr>
                <a:defRPr/>
              </a:pPr>
              <a:t>8/10/2019</a:t>
            </a:fld>
            <a:endParaRPr lang="en-US" dirty="0"/>
          </a:p>
        </p:txBody>
      </p:sp>
      <p:sp>
        <p:nvSpPr>
          <p:cNvPr id="5"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3"/>
          <p:cNvSpPr>
            <a:spLocks noGrp="1"/>
          </p:cNvSpPr>
          <p:nvPr>
            <p:ph type="sldNum" sz="quarter" idx="12"/>
          </p:nvPr>
        </p:nvSpPr>
        <p:spPr/>
        <p:txBody>
          <a:bodyPr/>
          <a:lstStyle>
            <a:lvl1pPr>
              <a:defRPr/>
            </a:lvl1pPr>
          </a:lstStyle>
          <a:p>
            <a:pPr>
              <a:defRPr/>
            </a:pPr>
            <a:fld id="{163E29E3-78DC-498F-AD8E-687DCE43BC38}" type="slidenum">
              <a:rPr lang="en-US"/>
              <a:pPr>
                <a:defRPr/>
              </a:pPr>
              <a:t>‹#›</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4"/>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5"/>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6"/>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7"/>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8"/>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smtClean="0"/>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a:defRPr lang="en-US" sz="3600" b="1" kern="1200" baseline="0">
                <a:solidFill>
                  <a:schemeClr val="bg1"/>
                </a:solidFill>
                <a:latin typeface="Arial" pitchFamily="34" charset="0"/>
                <a:ea typeface="+mn-ea"/>
                <a:cs typeface="Arial" pitchFamily="34" charset="0"/>
              </a:defRPr>
            </a:lvl1pPr>
          </a:lstStyle>
          <a:p>
            <a:pPr lvl="0"/>
            <a:r>
              <a:rPr lang="en-US" smtClean="0"/>
              <a:t>Click to edit Master title style</a:t>
            </a:r>
            <a:endParaRPr lang="en-US" dirty="0"/>
          </a:p>
        </p:txBody>
      </p:sp>
      <p:sp>
        <p:nvSpPr>
          <p:cNvPr id="10" name="Date Placeholder 3"/>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3BAFFD6A-3402-452D-BCB7-0B13CE5924BA}" type="datetimeFigureOut">
              <a:rPr lang="en-US"/>
              <a:pPr>
                <a:defRPr/>
              </a:pPr>
              <a:t>8/10/2019</a:t>
            </a:fld>
            <a:endParaRPr lang="en-US" dirty="0"/>
          </a:p>
        </p:txBody>
      </p:sp>
      <p:sp>
        <p:nvSpPr>
          <p:cNvPr id="11" name="Footer Placeholder 4"/>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2" name="Slide Number Placeholder 5"/>
          <p:cNvSpPr>
            <a:spLocks noGrp="1"/>
          </p:cNvSpPr>
          <p:nvPr>
            <p:ph type="sldNum" sz="quarter" idx="17"/>
          </p:nvPr>
        </p:nvSpPr>
        <p:spPr/>
        <p:txBody>
          <a:bodyPr/>
          <a:lstStyle>
            <a:lvl1pPr>
              <a:defRPr>
                <a:solidFill>
                  <a:schemeClr val="bg1"/>
                </a:solidFill>
              </a:defRPr>
            </a:lvl1pPr>
          </a:lstStyle>
          <a:p>
            <a:pPr>
              <a:defRPr/>
            </a:pPr>
            <a:fld id="{9C4F00C1-5CBF-498D-8BEA-4706AAABAEC8}" type="slidenum">
              <a:rPr lang="en-US"/>
              <a:pPr>
                <a:defRPr/>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a:buNone/>
              <a:defRPr/>
            </a:lvl1pPr>
          </a:lstStyle>
          <a:p>
            <a:pPr lvl="0"/>
            <a:r>
              <a:rPr lang="en-US" noProof="0" smtClean="0"/>
              <a:t>Click icon to add media</a:t>
            </a:r>
            <a:endParaRPr lang="en-US" noProof="0"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
        <p:nvSpPr>
          <p:cNvPr id="6"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0487C0FE-3F61-4EF0-B755-88FAE920A079}" type="datetimeFigureOut">
              <a:rPr lang="en-US"/>
              <a:pPr>
                <a:defRPr/>
              </a:pPr>
              <a:t>8/10/2019</a:t>
            </a:fld>
            <a:endParaRPr lang="en-US" dirty="0"/>
          </a:p>
        </p:txBody>
      </p:sp>
      <p:sp>
        <p:nvSpPr>
          <p:cNvPr id="8"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0" name="Slide Number Placeholder 4"/>
          <p:cNvSpPr>
            <a:spLocks noGrp="1"/>
          </p:cNvSpPr>
          <p:nvPr>
            <p:ph type="sldNum" sz="quarter" idx="17"/>
          </p:nvPr>
        </p:nvSpPr>
        <p:spPr/>
        <p:txBody>
          <a:bodyPr/>
          <a:lstStyle>
            <a:lvl1pPr>
              <a:defRPr>
                <a:solidFill>
                  <a:schemeClr val="bg1"/>
                </a:solidFill>
              </a:defRPr>
            </a:lvl1pPr>
          </a:lstStyle>
          <a:p>
            <a:pPr>
              <a:defRPr/>
            </a:pPr>
            <a:fld id="{07F5B957-1688-479E-BBD7-A9FDE1E206E3}" type="slidenum">
              <a:rPr lang="en-US"/>
              <a:pPr>
                <a:defRPr/>
              </a:pPr>
              <a:t>‹#›</a:t>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itle 1"/>
          <p:cNvSpPr>
            <a:spLocks noGrp="1"/>
          </p:cNvSpPr>
          <p:nvPr>
            <p:ph type="title"/>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DD7057B-459C-41B6-A407-0D3E61D0A292}" type="datetimeFigureOut">
              <a:rPr lang="en-US"/>
              <a:pPr>
                <a:defRPr/>
              </a:pPr>
              <a:t>8/10/2019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414BAD-E8D6-474E-9797-CAE58548ACDF}"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pPr>
              <a:defRPr/>
            </a:pPr>
            <a:fld id="{E2E0D64F-362F-4C3A-AE9A-9B04F6FB95B0}" type="slidenum">
              <a:rPr lang="en-US" smtClean="0"/>
              <a:pPr>
                <a:defRPr/>
              </a:pPr>
              <a:t>‹#›</a:t>
            </a:fld>
            <a:endParaRPr lang="en-US" dirty="0"/>
          </a:p>
        </p:txBody>
      </p:sp>
      <p:pic>
        <p:nvPicPr>
          <p:cNvPr id="5" name="Picture 4"/>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40246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pPr>
              <a:defRPr/>
            </a:pPr>
            <a:fld id="{B5C0B7C6-2D15-4840-913D-5D58AAD3B362}" type="slidenum">
              <a:rPr lang="en-US" smtClean="0"/>
              <a:pPr>
                <a:defRPr/>
              </a:pPr>
              <a:t>‹#›</a:t>
            </a:fld>
            <a:endParaRPr lang="en-US"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pPr>
              <a:defRPr/>
            </a:pPr>
            <a:fld id="{D85AEFB6-A27D-4CD5-8F3F-18394AABDC42}" type="slidenum">
              <a:rPr lang="en-US" smtClean="0"/>
              <a:pPr>
                <a:defRPr/>
              </a:pPr>
              <a:t>‹#›</a:t>
            </a:fld>
            <a:endParaRPr lang="en-US"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pPr>
              <a:defRPr/>
            </a:pPr>
            <a:fld id="{BCB5145A-778D-4D03-8648-798AAC4B2C5B}" type="slidenum">
              <a:rPr lang="en-US" smtClean="0"/>
              <a:pPr>
                <a:defRPr/>
              </a:pPr>
              <a:t>‹#›</a:t>
            </a:fld>
            <a:endParaRPr lang="en-US" dirty="0"/>
          </a:p>
        </p:txBody>
      </p:sp>
      <p:pic>
        <p:nvPicPr>
          <p:cNvPr id="4" name="Picture 3"/>
          <p:cNvPicPr>
            <a:picLocks noChangeAspect="1"/>
          </p:cNvPicPr>
          <p:nvPr userDrawn="1"/>
        </p:nvPicPr>
        <p:blipFill>
          <a:blip r:embed="rId2" cstate="print"/>
          <a:srcRect/>
          <a:stretch>
            <a:fillRect/>
          </a:stretch>
        </p:blipFill>
        <p:spPr bwMode="auto">
          <a:xfrm>
            <a:off x="0" y="762000"/>
            <a:ext cx="2444750" cy="2286000"/>
          </a:xfrm>
          <a:prstGeom prst="rect">
            <a:avLst/>
          </a:prstGeom>
          <a:noFill/>
          <a:ln w="9525">
            <a:noFill/>
            <a:miter lim="800000"/>
            <a:headEnd/>
            <a:tailEnd/>
          </a:ln>
        </p:spPr>
      </p:pic>
    </p:spTree>
    <p:extLst>
      <p:ext uri="{BB962C8B-B14F-4D97-AF65-F5344CB8AC3E}">
        <p14:creationId xmlns:p14="http://schemas.microsoft.com/office/powerpoint/2010/main" val="458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85AEFB6-A27D-4CD5-8F3F-18394AABDC42}" type="slidenum">
              <a:rPr lang="en-US" smtClean="0"/>
              <a:pPr>
                <a:defRPr/>
              </a:pPr>
              <a:t>‹#›</a:t>
            </a:fld>
            <a:endParaRPr lang="en-US" dirty="0"/>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5" name="Rectangle 4"/>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Oval 5"/>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2" name="Title 1"/>
          <p:cNvSpPr>
            <a:spLocks noGrp="1"/>
          </p:cNvSpPr>
          <p:nvPr>
            <p:ph type="title"/>
          </p:nvPr>
        </p:nvSpPr>
        <p:spPr>
          <a:xfrm>
            <a:off x="2971800" y="1992354"/>
            <a:ext cx="5867400" cy="1970046"/>
          </a:xfrm>
        </p:spPr>
        <p:txBody>
          <a:bodyP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10"/>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8" name="Slide Number Placeholder 5"/>
          <p:cNvSpPr>
            <a:spLocks noGrp="1"/>
          </p:cNvSpPr>
          <p:nvPr>
            <p:ph type="sldNum" sz="quarter" idx="11"/>
          </p:nvPr>
        </p:nvSpPr>
        <p:spPr/>
        <p:txBody>
          <a:bodyPr/>
          <a:lstStyle>
            <a:lvl1pPr>
              <a:defRPr>
                <a:solidFill>
                  <a:schemeClr val="tx1">
                    <a:lumMod val="85000"/>
                    <a:lumOff val="15000"/>
                  </a:schemeClr>
                </a:solidFill>
              </a:defRPr>
            </a:lvl1pPr>
          </a:lstStyle>
          <a:p>
            <a:pPr>
              <a:defRPr/>
            </a:pPr>
            <a:fld id="{0500749A-565C-44F1-BF60-CBC24635C78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solidFill>
                  <a:schemeClr val="tx1">
                    <a:lumMod val="85000"/>
                    <a:lumOff val="15000"/>
                  </a:schemeClr>
                </a:solidFill>
              </a:defRPr>
            </a:lvl1pPr>
          </a:lstStyle>
          <a:p>
            <a:pPr>
              <a:defRPr/>
            </a:pPr>
            <a:fld id="{1534B0B1-B51F-49FD-A7CF-0EBD26AE55A4}" type="datetimeFigureOut">
              <a:rPr lang="en-US"/>
              <a:pPr>
                <a:defRPr/>
              </a:pPr>
              <a:t>8/10/2019</a:t>
            </a:fld>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7"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pPr>
              <a:defRPr/>
            </a:pPr>
            <a:fld id="{8DD08414-5CEF-4313-9027-1840B68578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smtClean="0"/>
              <a:t>Click to edit Master text styles</a:t>
            </a:r>
          </a:p>
        </p:txBody>
      </p:sp>
      <p:sp>
        <p:nvSpPr>
          <p:cNvPr id="5"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8C0DD4DC-C367-46EC-BAAC-46EBD07A78DB}" type="datetimeFigureOut">
              <a:rPr lang="en-US"/>
              <a:pPr>
                <a:defRPr/>
              </a:pPr>
              <a:t>8/10/2019</a:t>
            </a:fld>
            <a:endParaRPr lang="en-US" dirty="0"/>
          </a:p>
        </p:txBody>
      </p:sp>
      <p:sp>
        <p:nvSpPr>
          <p:cNvPr id="6"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4"/>
          <p:cNvSpPr>
            <a:spLocks noGrp="1"/>
          </p:cNvSpPr>
          <p:nvPr>
            <p:ph type="sldNum" sz="quarter" idx="17"/>
          </p:nvPr>
        </p:nvSpPr>
        <p:spPr/>
        <p:txBody>
          <a:bodyPr/>
          <a:lstStyle>
            <a:lvl1pPr>
              <a:defRPr>
                <a:solidFill>
                  <a:schemeClr val="bg1"/>
                </a:solidFill>
              </a:defRPr>
            </a:lvl1pPr>
          </a:lstStyle>
          <a:p>
            <a:pPr>
              <a:defRPr/>
            </a:pPr>
            <a:fld id="{5D8583A3-4B44-4B08-AE53-B2397E87FD1F}" type="slidenum">
              <a:rPr lang="en-US"/>
              <a:pPr>
                <a:defRPr/>
              </a:pPr>
              <a:t>‹#›</a:t>
            </a:fld>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a:defRPr/>
            </a:pPr>
            <a:fld id="{D85AEFB6-A27D-4CD5-8F3F-18394AABDC42}" type="slidenum">
              <a:rPr lang="en-US" smtClean="0"/>
              <a:pPr>
                <a:defRPr/>
              </a:pPr>
              <a:t>‹#›</a:t>
            </a:fld>
            <a:endParaRPr lang="en-US"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 id="2147484297" r:id="rId12"/>
    <p:sldLayoutId id="2147484271" r:id="rId13"/>
    <p:sldLayoutId id="2147484280" r:id="rId14"/>
    <p:sldLayoutId id="2147484282"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fontAlgn="auto">
              <a:spcBef>
                <a:spcPts val="0"/>
              </a:spcBef>
              <a:spcAft>
                <a:spcPts val="0"/>
              </a:spcAft>
            </a:pPr>
            <a:fld id="{67223ECF-C399-47EC-A87B-6FB827350433}" type="slidenum">
              <a:rPr lang="en-SG" smtClean="0">
                <a:solidFill>
                  <a:srgbClr val="E7E6E6">
                    <a:lumMod val="25000"/>
                  </a:srgbClr>
                </a:solidFill>
                <a:latin typeface="Calibri"/>
                <a:cs typeface="+mn-cs"/>
              </a:rPr>
              <a:pPr fontAlgn="auto">
                <a:spcBef>
                  <a:spcPts val="0"/>
                </a:spcBef>
                <a:spcAft>
                  <a:spcPts val="0"/>
                </a:spcAft>
              </a:pPr>
              <a:t>‹#›</a:t>
            </a:fld>
            <a:endParaRPr lang="en-SG" dirty="0">
              <a:solidFill>
                <a:srgbClr val="E7E6E6">
                  <a:lumMod val="25000"/>
                </a:srgbClr>
              </a:solidFill>
              <a:latin typeface="Calibri"/>
              <a:cs typeface="+mn-cs"/>
            </a:endParaRPr>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flocabulary.com/unit/coding-for-loops/"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t>Iterative Contro</a:t>
            </a:r>
            <a:r>
              <a:rPr lang="en-SG" dirty="0" smtClean="0"/>
              <a:t>l Statements</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4"/>
          <p:cNvSpPr>
            <a:spLocks noGrp="1" noChangeArrowheads="1"/>
          </p:cNvSpPr>
          <p:nvPr>
            <p:ph type="title"/>
          </p:nvPr>
        </p:nvSpPr>
        <p:spPr/>
        <p:txBody>
          <a:bodyPr/>
          <a:lstStyle/>
          <a:p>
            <a:pPr eaLnBrk="1" hangingPunct="1">
              <a:defRPr/>
            </a:pPr>
            <a:r>
              <a:rPr lang="en-US" altLang="zh-TW" sz="3200" b="1" dirty="0" smtClean="0">
                <a:effectLst>
                  <a:outerShdw blurRad="38100" dist="38100" dir="2700000" algn="tl">
                    <a:srgbClr val="000000">
                      <a:alpha val="43137"/>
                    </a:srgbClr>
                  </a:outerShdw>
                </a:effectLst>
              </a:rPr>
              <a:t>Comparison of Loop Choices (2/2)</a:t>
            </a:r>
          </a:p>
        </p:txBody>
      </p:sp>
      <p:graphicFrame>
        <p:nvGraphicFramePr>
          <p:cNvPr id="592933" name="Group 37"/>
          <p:cNvGraphicFramePr>
            <a:graphicFrameLocks noGrp="1"/>
          </p:cNvGraphicFramePr>
          <p:nvPr>
            <p:ph type="tbl" idx="1"/>
          </p:nvPr>
        </p:nvGraphicFramePr>
        <p:xfrm>
          <a:off x="304800" y="1600200"/>
          <a:ext cx="8534400" cy="3260726"/>
        </p:xfrm>
        <a:graphic>
          <a:graphicData uri="http://schemas.openxmlformats.org/drawingml/2006/table">
            <a:tbl>
              <a:tblPr/>
              <a:tblGrid>
                <a:gridCol w="2466975"/>
                <a:gridCol w="4032250"/>
                <a:gridCol w="2035175"/>
              </a:tblGrid>
              <a:tr h="518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Kind</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When to Use</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C Structure</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1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Input validation loop</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Repeated interactive input of a value until a desired value is entered.</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do-while</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1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General conditional loop</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Repeated processing of data until a desired condition is met.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while, for</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ltLang="zh-TW" sz="3200" b="1" dirty="0" smtClean="0">
                <a:effectLst>
                  <a:outerShdw blurRad="38100" dist="38100" dir="2700000" algn="tl">
                    <a:srgbClr val="000000">
                      <a:alpha val="43137"/>
                    </a:srgbClr>
                  </a:outerShdw>
                </a:effectLst>
              </a:rPr>
              <a:t>The </a:t>
            </a:r>
            <a:r>
              <a:rPr lang="en-US" altLang="zh-TW" sz="3200" b="1" dirty="0" smtClean="0">
                <a:effectLst>
                  <a:outerShdw blurRad="38100" dist="38100" dir="2700000" algn="tl">
                    <a:srgbClr val="000000">
                      <a:alpha val="43137"/>
                    </a:srgbClr>
                  </a:outerShdw>
                </a:effectLst>
                <a:latin typeface="Courier New" pitchFamily="49" charset="0"/>
              </a:rPr>
              <a:t>while </a:t>
            </a:r>
            <a:r>
              <a:rPr lang="en-US" altLang="zh-TW" sz="3200" b="1" dirty="0" smtClean="0">
                <a:effectLst>
                  <a:outerShdw blurRad="38100" dist="38100" dir="2700000" algn="tl">
                    <a:srgbClr val="000000">
                      <a:alpha val="43137"/>
                    </a:srgbClr>
                  </a:outerShdw>
                </a:effectLst>
              </a:rPr>
              <a:t>Statement in C</a:t>
            </a:r>
          </a:p>
        </p:txBody>
      </p:sp>
      <p:sp>
        <p:nvSpPr>
          <p:cNvPr id="594947" name="Rectangle 3"/>
          <p:cNvSpPr>
            <a:spLocks noGrp="1" noChangeArrowheads="1"/>
          </p:cNvSpPr>
          <p:nvPr>
            <p:ph idx="1"/>
          </p:nvPr>
        </p:nvSpPr>
        <p:spPr>
          <a:xfrm>
            <a:off x="304800" y="1341438"/>
            <a:ext cx="8534400" cy="5183187"/>
          </a:xfrm>
        </p:spPr>
        <p:txBody>
          <a:bodyPr rtlCol="0">
            <a:normAutofit/>
          </a:bodyPr>
          <a:lstStyle/>
          <a:p>
            <a:pPr eaLnBrk="1" fontAlgn="auto" hangingPunct="1">
              <a:spcAft>
                <a:spcPts val="0"/>
              </a:spcAft>
              <a:defRPr/>
            </a:pPr>
            <a:r>
              <a:rPr lang="en-US" altLang="zh-TW" sz="2400" dirty="0" smtClean="0"/>
              <a:t>The syntax of </a:t>
            </a:r>
            <a:r>
              <a:rPr lang="en-US" altLang="zh-TW" sz="2400" b="1" dirty="0" smtClean="0">
                <a:latin typeface="Courier New" pitchFamily="49" charset="0"/>
              </a:rPr>
              <a:t>while</a:t>
            </a:r>
            <a:r>
              <a:rPr lang="en-US" altLang="zh-TW" sz="2400" dirty="0" smtClean="0"/>
              <a:t> statement in C:</a:t>
            </a:r>
          </a:p>
          <a:p>
            <a:pPr eaLnBrk="1" fontAlgn="auto" hangingPunct="1">
              <a:spcAft>
                <a:spcPts val="0"/>
              </a:spcAft>
              <a:buFontTx/>
              <a:buNone/>
              <a:defRPr/>
            </a:pPr>
            <a:r>
              <a:rPr lang="en-US" altLang="zh-TW" sz="2400" dirty="0" smtClean="0"/>
              <a:t>	</a:t>
            </a:r>
            <a:r>
              <a:rPr lang="en-US" altLang="zh-TW" sz="2400" b="1" dirty="0" smtClean="0">
                <a:latin typeface="Courier New" pitchFamily="49" charset="0"/>
              </a:rPr>
              <a:t>while</a:t>
            </a:r>
            <a:r>
              <a:rPr lang="en-US" altLang="zh-TW" sz="2400" dirty="0" smtClean="0"/>
              <a:t> (</a:t>
            </a:r>
            <a:r>
              <a:rPr lang="en-US" altLang="zh-TW" sz="2400" b="1" dirty="0" smtClean="0">
                <a:solidFill>
                  <a:schemeClr val="folHlink"/>
                </a:solidFill>
                <a:effectLst>
                  <a:outerShdw blurRad="38100" dist="38100" dir="2700000" algn="tl">
                    <a:srgbClr val="C0C0C0"/>
                  </a:outerShdw>
                </a:effectLst>
              </a:rPr>
              <a:t>loop repetition condition</a:t>
            </a:r>
            <a:r>
              <a:rPr lang="en-US" altLang="zh-TW" sz="2400" dirty="0" smtClean="0"/>
              <a:t>)</a:t>
            </a:r>
          </a:p>
          <a:p>
            <a:pPr eaLnBrk="1" fontAlgn="auto" hangingPunct="1">
              <a:spcAft>
                <a:spcPts val="0"/>
              </a:spcAft>
              <a:buFontTx/>
              <a:buNone/>
              <a:defRPr/>
            </a:pPr>
            <a:r>
              <a:rPr lang="en-US" altLang="zh-TW" sz="2400" dirty="0" smtClean="0"/>
              <a:t>		</a:t>
            </a:r>
            <a:r>
              <a:rPr lang="en-US" altLang="zh-TW" sz="2400" b="1" i="1" dirty="0" smtClean="0">
                <a:solidFill>
                  <a:schemeClr val="accent2"/>
                </a:solidFill>
              </a:rPr>
              <a:t>statement</a:t>
            </a:r>
            <a:endParaRPr lang="en-US" altLang="zh-TW" sz="2400" b="1" i="1" dirty="0" smtClean="0">
              <a:solidFill>
                <a:schemeClr val="accent2"/>
              </a:solidFill>
              <a:effectLst>
                <a:outerShdw blurRad="38100" dist="38100" dir="2700000" algn="tl">
                  <a:srgbClr val="C0C0C0"/>
                </a:outerShdw>
              </a:effectLst>
            </a:endParaRPr>
          </a:p>
          <a:p>
            <a:pPr eaLnBrk="1" fontAlgn="auto" hangingPunct="1">
              <a:spcAft>
                <a:spcPts val="0"/>
              </a:spcAft>
              <a:defRPr/>
            </a:pPr>
            <a:r>
              <a:rPr lang="en-US" altLang="zh-TW" sz="2400" b="1" dirty="0" smtClean="0">
                <a:solidFill>
                  <a:schemeClr val="folHlink"/>
                </a:solidFill>
                <a:effectLst>
                  <a:outerShdw blurRad="38100" dist="38100" dir="2700000" algn="tl">
                    <a:srgbClr val="C0C0C0"/>
                  </a:outerShdw>
                </a:effectLst>
              </a:rPr>
              <a:t>Loop repetition condition</a:t>
            </a:r>
            <a:r>
              <a:rPr lang="en-US" altLang="zh-TW" sz="2400" dirty="0" smtClean="0"/>
              <a:t> is the condition which controls the loop.</a:t>
            </a:r>
          </a:p>
          <a:p>
            <a:pPr eaLnBrk="1" fontAlgn="auto" hangingPunct="1">
              <a:spcAft>
                <a:spcPts val="0"/>
              </a:spcAft>
              <a:defRPr/>
            </a:pPr>
            <a:r>
              <a:rPr lang="en-US" altLang="zh-TW" sz="2400" dirty="0" smtClean="0"/>
              <a:t>The </a:t>
            </a:r>
            <a:r>
              <a:rPr lang="en-US" altLang="zh-TW" sz="2400" b="1" i="1" dirty="0" smtClean="0">
                <a:solidFill>
                  <a:schemeClr val="accent2"/>
                </a:solidFill>
              </a:rPr>
              <a:t>statement</a:t>
            </a:r>
            <a:r>
              <a:rPr lang="en-US" altLang="zh-TW" sz="2400" dirty="0" smtClean="0"/>
              <a:t> is repeated as long as the loop repetition condition is </a:t>
            </a:r>
            <a:r>
              <a:rPr lang="en-US" altLang="zh-TW" sz="2400" b="1" dirty="0" smtClean="0">
                <a:solidFill>
                  <a:schemeClr val="folHlink"/>
                </a:solidFill>
                <a:effectLst>
                  <a:outerShdw blurRad="38100" dist="38100" dir="2700000" algn="tl">
                    <a:srgbClr val="C0C0C0"/>
                  </a:outerShdw>
                </a:effectLst>
              </a:rPr>
              <a:t>true</a:t>
            </a:r>
            <a:r>
              <a:rPr lang="en-US" altLang="zh-TW" sz="2400" dirty="0" smtClean="0"/>
              <a:t>.</a:t>
            </a:r>
          </a:p>
          <a:p>
            <a:pPr eaLnBrk="1" fontAlgn="auto" hangingPunct="1">
              <a:spcAft>
                <a:spcPts val="0"/>
              </a:spcAft>
              <a:defRPr/>
            </a:pPr>
            <a:endParaRPr lang="en-US" altLang="zh-TW"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lstStyle/>
          <a:p>
            <a:pPr>
              <a:defRPr/>
            </a:pPr>
            <a:r>
              <a:rPr lang="en-IN" sz="3200" b="1" dirty="0" smtClean="0">
                <a:effectLst>
                  <a:outerShdw blurRad="38100" dist="38100" dir="2700000" algn="tl">
                    <a:srgbClr val="000000">
                      <a:alpha val="43137"/>
                    </a:srgbClr>
                  </a:outerShdw>
                </a:effectLst>
              </a:rPr>
              <a:t>Syntax and flowchart of while loop</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050"/>
            <a:ext cx="2243138" cy="5218113"/>
          </a:xfrm>
        </p:spPr>
        <p:txBody>
          <a:bodyPr/>
          <a:lstStyle/>
          <a:p>
            <a:pPr>
              <a:buFont typeface="Arial" pitchFamily="34" charset="0"/>
              <a:buNone/>
              <a:defRPr/>
            </a:pPr>
            <a:r>
              <a:rPr lang="en-US" sz="2000" dirty="0" smtClean="0"/>
              <a:t>while(test condition)</a:t>
            </a:r>
          </a:p>
          <a:p>
            <a:pPr>
              <a:buFont typeface="Arial" pitchFamily="34" charset="0"/>
              <a:buNone/>
              <a:defRPr/>
            </a:pPr>
            <a:r>
              <a:rPr lang="en-US" sz="2000" dirty="0" smtClean="0"/>
              <a:t> { </a:t>
            </a:r>
          </a:p>
          <a:p>
            <a:pPr>
              <a:buFont typeface="Arial" pitchFamily="34" charset="0"/>
              <a:buNone/>
              <a:defRPr/>
            </a:pPr>
            <a:r>
              <a:rPr lang="en-US" sz="2000" dirty="0" smtClean="0"/>
              <a:t>Body of the loop . </a:t>
            </a:r>
          </a:p>
          <a:p>
            <a:pPr>
              <a:buFont typeface="Arial" pitchFamily="34" charset="0"/>
              <a:buNone/>
              <a:defRPr/>
            </a:pPr>
            <a:r>
              <a:rPr lang="en-US" sz="2000" dirty="0" smtClean="0"/>
              <a:t>}</a:t>
            </a:r>
            <a:endParaRPr lang="en-US" sz="2000" dirty="0"/>
          </a:p>
        </p:txBody>
      </p:sp>
      <p:pic>
        <p:nvPicPr>
          <p:cNvPr id="26628" name="Picture 3"/>
          <p:cNvPicPr>
            <a:picLocks noChangeAspect="1" noChangeArrowheads="1"/>
          </p:cNvPicPr>
          <p:nvPr/>
        </p:nvPicPr>
        <p:blipFill>
          <a:blip r:embed="rId2" cstate="print"/>
          <a:srcRect/>
          <a:stretch>
            <a:fillRect/>
          </a:stretch>
        </p:blipFill>
        <p:spPr bwMode="auto">
          <a:xfrm>
            <a:off x="3924300" y="908050"/>
            <a:ext cx="3527425" cy="51498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p:txBody>
          <a:bodyPr/>
          <a:lstStyle/>
          <a:p>
            <a:pPr eaLnBrk="1" hangingPunct="1"/>
            <a:r>
              <a:rPr lang="en-US" altLang="zh-TW" smtClean="0"/>
              <a:t>An Example of a </a:t>
            </a:r>
            <a:r>
              <a:rPr lang="en-US" altLang="zh-TW" smtClean="0">
                <a:latin typeface="Courier New" pitchFamily="49" charset="0"/>
              </a:rPr>
              <a:t>while</a:t>
            </a:r>
            <a:r>
              <a:rPr lang="en-US" altLang="zh-TW" smtClean="0"/>
              <a:t> Loop</a:t>
            </a:r>
          </a:p>
        </p:txBody>
      </p:sp>
      <p:pic>
        <p:nvPicPr>
          <p:cNvPr id="27651" name="Picture 2" descr="fig0502"/>
          <p:cNvPicPr preferRelativeResize="0">
            <a:picLocks noChangeAspect="1" noChangeArrowheads="1"/>
          </p:cNvPicPr>
          <p:nvPr/>
        </p:nvPicPr>
        <p:blipFill>
          <a:blip r:embed="rId2" cstate="print"/>
          <a:srcRect/>
          <a:stretch>
            <a:fillRect/>
          </a:stretch>
        </p:blipFill>
        <p:spPr bwMode="auto">
          <a:xfrm>
            <a:off x="250825" y="1687513"/>
            <a:ext cx="8697913" cy="2678112"/>
          </a:xfrm>
          <a:prstGeom prst="rect">
            <a:avLst/>
          </a:prstGeom>
          <a:noFill/>
          <a:ln w="9525">
            <a:noFill/>
            <a:miter lim="800000"/>
            <a:headEnd/>
            <a:tailEnd/>
          </a:ln>
        </p:spPr>
      </p:pic>
      <p:sp>
        <p:nvSpPr>
          <p:cNvPr id="27652" name="AutoShape 4"/>
          <p:cNvSpPr>
            <a:spLocks/>
          </p:cNvSpPr>
          <p:nvPr/>
        </p:nvSpPr>
        <p:spPr bwMode="auto">
          <a:xfrm>
            <a:off x="4140200" y="2263775"/>
            <a:ext cx="287338" cy="1512888"/>
          </a:xfrm>
          <a:prstGeom prst="rightBrace">
            <a:avLst>
              <a:gd name="adj1" fmla="val 43877"/>
              <a:gd name="adj2" fmla="val 50000"/>
            </a:avLst>
          </a:prstGeom>
          <a:noFill/>
          <a:ln w="9525">
            <a:solidFill>
              <a:schemeClr val="tx1"/>
            </a:solidFill>
            <a:round/>
            <a:headEnd/>
            <a:tailEnd/>
          </a:ln>
        </p:spPr>
        <p:txBody>
          <a:bodyPr wrap="none" anchor="ctr"/>
          <a:lstStyle/>
          <a:p>
            <a:endParaRPr lang="en-US"/>
          </a:p>
        </p:txBody>
      </p:sp>
      <p:sp>
        <p:nvSpPr>
          <p:cNvPr id="27653" name="AutoShape 5"/>
          <p:cNvSpPr>
            <a:spLocks noChangeArrowheads="1"/>
          </p:cNvSpPr>
          <p:nvPr/>
        </p:nvSpPr>
        <p:spPr bwMode="auto">
          <a:xfrm>
            <a:off x="4500563" y="2767013"/>
            <a:ext cx="1582737" cy="504825"/>
          </a:xfrm>
          <a:prstGeom prst="roundRect">
            <a:avLst>
              <a:gd name="adj" fmla="val 16667"/>
            </a:avLst>
          </a:prstGeom>
          <a:solidFill>
            <a:schemeClr val="accent2"/>
          </a:solidFill>
          <a:ln w="9525">
            <a:noFill/>
            <a:round/>
            <a:headEnd/>
            <a:tailEnd/>
          </a:ln>
        </p:spPr>
        <p:txBody>
          <a:bodyPr wrap="none" anchor="ctr"/>
          <a:lstStyle/>
          <a:p>
            <a:r>
              <a:rPr lang="en-US" b="1">
                <a:solidFill>
                  <a:schemeClr val="bg1"/>
                </a:solidFill>
              </a:rPr>
              <a:t>Statement</a:t>
            </a:r>
          </a:p>
        </p:txBody>
      </p:sp>
      <p:sp>
        <p:nvSpPr>
          <p:cNvPr id="27654" name="AutoShape 7"/>
          <p:cNvSpPr>
            <a:spLocks noChangeArrowheads="1"/>
          </p:cNvSpPr>
          <p:nvPr/>
        </p:nvSpPr>
        <p:spPr bwMode="auto">
          <a:xfrm>
            <a:off x="2843213" y="1039813"/>
            <a:ext cx="3816350" cy="503237"/>
          </a:xfrm>
          <a:prstGeom prst="wedgeRoundRectCallout">
            <a:avLst>
              <a:gd name="adj1" fmla="val -61856"/>
              <a:gd name="adj2" fmla="val 153153"/>
              <a:gd name="adj3" fmla="val 16667"/>
            </a:avLst>
          </a:prstGeom>
          <a:solidFill>
            <a:schemeClr val="accent2"/>
          </a:solidFill>
          <a:ln w="9525">
            <a:noFill/>
            <a:miter lim="800000"/>
            <a:headEnd/>
            <a:tailEnd/>
          </a:ln>
        </p:spPr>
        <p:txBody>
          <a:bodyPr/>
          <a:lstStyle/>
          <a:p>
            <a:pPr algn="ctr"/>
            <a:r>
              <a:rPr lang="en-US" b="1">
                <a:solidFill>
                  <a:schemeClr val="bg1"/>
                </a:solidFill>
              </a:rPr>
              <a:t>Loop repetition condition</a:t>
            </a:r>
          </a:p>
        </p:txBody>
      </p:sp>
      <p:sp>
        <p:nvSpPr>
          <p:cNvPr id="543752" name="Text Box 8"/>
          <p:cNvSpPr txBox="1">
            <a:spLocks noChangeArrowheads="1"/>
          </p:cNvSpPr>
          <p:nvPr/>
        </p:nvSpPr>
        <p:spPr bwMode="auto">
          <a:xfrm>
            <a:off x="684213" y="4868863"/>
            <a:ext cx="7632700" cy="1370012"/>
          </a:xfrm>
          <a:prstGeom prst="rect">
            <a:avLst/>
          </a:prstGeom>
          <a:noFill/>
          <a:ln w="9525">
            <a:noFill/>
            <a:miter lim="800000"/>
            <a:headEnd/>
            <a:tailEnd/>
          </a:ln>
          <a:effectLst/>
        </p:spPr>
        <p:txBody>
          <a:bodyPr>
            <a:spAutoFit/>
          </a:bodyPr>
          <a:lstStyle/>
          <a:p>
            <a:pPr>
              <a:spcBef>
                <a:spcPct val="50000"/>
              </a:spcBef>
              <a:defRPr/>
            </a:pPr>
            <a:r>
              <a:rPr lang="en-US" b="1">
                <a:solidFill>
                  <a:schemeClr val="folHlink"/>
                </a:solidFill>
                <a:effectLst>
                  <a:outerShdw blurRad="38100" dist="38100" dir="2700000" algn="tl">
                    <a:srgbClr val="C0C0C0"/>
                  </a:outerShdw>
                </a:effectLst>
                <a:latin typeface="Times New Roman" pitchFamily="18" charset="0"/>
              </a:rPr>
              <a:t>Loop control variable</a:t>
            </a:r>
            <a:r>
              <a:rPr lang="en-US">
                <a:latin typeface="Times New Roman" pitchFamily="18" charset="0"/>
              </a:rPr>
              <a:t> is the variable whose value controls loop repetition.</a:t>
            </a:r>
          </a:p>
          <a:p>
            <a:pPr>
              <a:spcBef>
                <a:spcPct val="50000"/>
              </a:spcBef>
              <a:defRPr/>
            </a:pPr>
            <a:r>
              <a:rPr lang="en-US">
                <a:latin typeface="Times New Roman" pitchFamily="18" charset="0"/>
              </a:rPr>
              <a:t>In this example, </a:t>
            </a:r>
            <a:r>
              <a:rPr lang="en-US" b="1">
                <a:latin typeface="Courier New" pitchFamily="49" charset="0"/>
              </a:rPr>
              <a:t>count_emp</a:t>
            </a:r>
            <a:r>
              <a:rPr lang="en-US">
                <a:latin typeface="Times New Roman" pitchFamily="18" charset="0"/>
              </a:rPr>
              <a:t> is the loop control variable.</a:t>
            </a: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p:txBody>
          <a:bodyPr>
            <a:normAutofit/>
          </a:bodyPr>
          <a:lstStyle/>
          <a:p>
            <a:pPr algn="ctr" eaLnBrk="1" hangingPunct="1"/>
            <a:r>
              <a:rPr lang="en-US" altLang="zh-TW" sz="2800" dirty="0" smtClean="0"/>
              <a:t>Flowchart for a </a:t>
            </a:r>
            <a:r>
              <a:rPr lang="en-US" altLang="zh-TW" sz="2800" dirty="0" smtClean="0">
                <a:latin typeface="Courier New" pitchFamily="49" charset="0"/>
              </a:rPr>
              <a:t>while</a:t>
            </a:r>
            <a:r>
              <a:rPr lang="en-US" altLang="zh-TW" sz="2800" dirty="0" smtClean="0"/>
              <a:t> Loop</a:t>
            </a:r>
          </a:p>
        </p:txBody>
      </p:sp>
      <p:pic>
        <p:nvPicPr>
          <p:cNvPr id="28675" name="Picture 2" descr="fig0503"/>
          <p:cNvPicPr preferRelativeResize="0">
            <a:picLocks noChangeAspect="1" noChangeArrowheads="1"/>
          </p:cNvPicPr>
          <p:nvPr/>
        </p:nvPicPr>
        <p:blipFill>
          <a:blip r:embed="rId2" cstate="print"/>
          <a:srcRect/>
          <a:stretch>
            <a:fillRect/>
          </a:stretch>
        </p:blipFill>
        <p:spPr bwMode="auto">
          <a:xfrm>
            <a:off x="2123727" y="1268760"/>
            <a:ext cx="6319757" cy="4133626"/>
          </a:xfrm>
          <a:prstGeom prst="rect">
            <a:avLst/>
          </a:prstGeom>
          <a:noFill/>
          <a:ln w="9525">
            <a:noFill/>
            <a:miter lim="800000"/>
            <a:headEnd/>
            <a:tailEnd/>
          </a:ln>
        </p:spPr>
      </p:pic>
      <p:sp>
        <p:nvSpPr>
          <p:cNvPr id="28676" name="AutoShape 4"/>
          <p:cNvSpPr>
            <a:spLocks noChangeArrowheads="1"/>
          </p:cNvSpPr>
          <p:nvPr/>
        </p:nvSpPr>
        <p:spPr bwMode="auto">
          <a:xfrm>
            <a:off x="2700338" y="2349500"/>
            <a:ext cx="3816350" cy="503238"/>
          </a:xfrm>
          <a:prstGeom prst="wedgeRoundRectCallout">
            <a:avLst>
              <a:gd name="adj1" fmla="val -62273"/>
              <a:gd name="adj2" fmla="val 106468"/>
              <a:gd name="adj3" fmla="val 16667"/>
            </a:avLst>
          </a:prstGeom>
          <a:solidFill>
            <a:schemeClr val="accent2"/>
          </a:solidFill>
          <a:ln w="9525">
            <a:noFill/>
            <a:miter lim="800000"/>
            <a:headEnd/>
            <a:tailEnd/>
          </a:ln>
        </p:spPr>
        <p:txBody>
          <a:bodyPr/>
          <a:lstStyle/>
          <a:p>
            <a:pPr algn="ctr"/>
            <a:r>
              <a:rPr lang="en-US" b="1">
                <a:solidFill>
                  <a:schemeClr val="bg1"/>
                </a:solidFill>
              </a:rPr>
              <a:t>Loop repetition condition</a:t>
            </a:r>
          </a:p>
        </p:txBody>
      </p:sp>
      <p:sp>
        <p:nvSpPr>
          <p:cNvPr id="28677" name="AutoShape 5"/>
          <p:cNvSpPr>
            <a:spLocks noChangeArrowheads="1"/>
          </p:cNvSpPr>
          <p:nvPr/>
        </p:nvSpPr>
        <p:spPr bwMode="auto">
          <a:xfrm>
            <a:off x="2124075" y="5805488"/>
            <a:ext cx="2087563" cy="503237"/>
          </a:xfrm>
          <a:prstGeom prst="wedgeRoundRectCallout">
            <a:avLst>
              <a:gd name="adj1" fmla="val 79583"/>
              <a:gd name="adj2" fmla="val -150630"/>
              <a:gd name="adj3" fmla="val 16667"/>
            </a:avLst>
          </a:prstGeom>
          <a:solidFill>
            <a:schemeClr val="accent2"/>
          </a:solidFill>
          <a:ln w="9525">
            <a:noFill/>
            <a:miter lim="800000"/>
            <a:headEnd/>
            <a:tailEnd/>
          </a:ln>
        </p:spPr>
        <p:txBody>
          <a:bodyPr/>
          <a:lstStyle/>
          <a:p>
            <a:pPr algn="ctr"/>
            <a:r>
              <a:rPr lang="en-US" b="1">
                <a:solidFill>
                  <a:schemeClr val="bg1"/>
                </a:solidFill>
              </a:rPr>
              <a:t>Statement</a:t>
            </a: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ltLang="zh-TW" sz="3200" b="1" dirty="0" smtClean="0">
                <a:effectLst>
                  <a:outerShdw blurRad="38100" dist="38100" dir="2700000" algn="tl">
                    <a:srgbClr val="000000">
                      <a:alpha val="43137"/>
                    </a:srgbClr>
                  </a:outerShdw>
                </a:effectLst>
              </a:rPr>
              <a:t>Nested </a:t>
            </a:r>
            <a:r>
              <a:rPr lang="en-US" altLang="zh-TW" sz="3200" b="1" dirty="0" smtClean="0">
                <a:effectLst>
                  <a:outerShdw blurRad="38100" dist="38100" dir="2700000" algn="tl">
                    <a:srgbClr val="000000">
                      <a:alpha val="43137"/>
                    </a:srgbClr>
                  </a:outerShdw>
                </a:effectLst>
                <a:latin typeface="Courier New" pitchFamily="49" charset="0"/>
              </a:rPr>
              <a:t>while loop</a:t>
            </a:r>
            <a:r>
              <a:rPr lang="en-US" altLang="zh-TW" sz="3200" b="1" dirty="0" smtClean="0">
                <a:effectLst>
                  <a:outerShdw blurRad="38100" dist="38100" dir="2700000" algn="tl">
                    <a:srgbClr val="000000">
                      <a:alpha val="43137"/>
                    </a:srgbClr>
                  </a:outerShdw>
                </a:effectLst>
              </a:rPr>
              <a:t> in C</a:t>
            </a:r>
          </a:p>
        </p:txBody>
      </p:sp>
      <p:sp>
        <p:nvSpPr>
          <p:cNvPr id="594947" name="Rectangle 3"/>
          <p:cNvSpPr>
            <a:spLocks noGrp="1" noChangeArrowheads="1"/>
          </p:cNvSpPr>
          <p:nvPr>
            <p:ph idx="1"/>
          </p:nvPr>
        </p:nvSpPr>
        <p:spPr>
          <a:xfrm>
            <a:off x="304800" y="1341438"/>
            <a:ext cx="8534400" cy="5183187"/>
          </a:xfrm>
        </p:spPr>
        <p:txBody>
          <a:bodyPr rtlCol="0">
            <a:normAutofit/>
          </a:bodyPr>
          <a:lstStyle/>
          <a:p>
            <a:pPr eaLnBrk="1" fontAlgn="auto" hangingPunct="1">
              <a:spcAft>
                <a:spcPts val="0"/>
              </a:spcAft>
              <a:defRPr/>
            </a:pPr>
            <a:r>
              <a:rPr lang="en-US" altLang="zh-TW" sz="2400" b="1" dirty="0" smtClean="0">
                <a:solidFill>
                  <a:schemeClr val="folHlink"/>
                </a:solidFill>
                <a:effectLst>
                  <a:outerShdw blurRad="38100" dist="38100" dir="2700000" algn="tl">
                    <a:srgbClr val="C0C0C0"/>
                  </a:outerShdw>
                </a:effectLst>
              </a:rPr>
              <a:t>While loop </a:t>
            </a:r>
            <a:r>
              <a:rPr lang="en-US" altLang="zh-TW" sz="2400" dirty="0" smtClean="0"/>
              <a:t>within </a:t>
            </a:r>
            <a:r>
              <a:rPr lang="en-US" altLang="zh-TW" sz="2400" b="1" dirty="0" smtClean="0">
                <a:solidFill>
                  <a:schemeClr val="folHlink"/>
                </a:solidFill>
                <a:effectLst>
                  <a:outerShdw blurRad="38100" dist="38100" dir="2700000" algn="tl">
                    <a:srgbClr val="C0C0C0"/>
                  </a:outerShdw>
                </a:effectLst>
              </a:rPr>
              <a:t>while loop </a:t>
            </a:r>
            <a:r>
              <a:rPr lang="en-US" altLang="zh-TW" sz="2400" dirty="0" smtClean="0"/>
              <a:t>is </a:t>
            </a:r>
            <a:r>
              <a:rPr lang="en-US" altLang="zh-TW" sz="2400" b="1" dirty="0" smtClean="0">
                <a:solidFill>
                  <a:srgbClr val="92D050"/>
                </a:solidFill>
                <a:effectLst>
                  <a:outerShdw blurRad="38100" dist="38100" dir="2700000" algn="tl">
                    <a:srgbClr val="C0C0C0"/>
                  </a:outerShdw>
                </a:effectLst>
              </a:rPr>
              <a:t>nested while loop</a:t>
            </a:r>
            <a:r>
              <a:rPr lang="en-US" altLang="zh-TW" sz="2400" dirty="0" smtClean="0"/>
              <a:t>.</a:t>
            </a:r>
            <a:endParaRPr lang="en-US" altLang="zh-TW" sz="2400" b="1" i="1" dirty="0" smtClean="0">
              <a:solidFill>
                <a:schemeClr val="accent2"/>
              </a:solidFill>
              <a:effectLst>
                <a:outerShdw blurRad="38100" dist="38100" dir="2700000" algn="tl">
                  <a:srgbClr val="C0C0C0"/>
                </a:outerShdw>
              </a:effectLst>
            </a:endParaRPr>
          </a:p>
          <a:p>
            <a:pPr eaLnBrk="1" fontAlgn="auto" hangingPunct="1">
              <a:spcAft>
                <a:spcPts val="0"/>
              </a:spcAft>
              <a:defRPr/>
            </a:pPr>
            <a:r>
              <a:rPr lang="en-US" altLang="zh-TW" sz="2400" b="1" dirty="0" smtClean="0">
                <a:solidFill>
                  <a:schemeClr val="folHlink"/>
                </a:solidFill>
                <a:effectLst>
                  <a:outerShdw blurRad="38100" dist="38100" dir="2700000" algn="tl">
                    <a:srgbClr val="C0C0C0"/>
                  </a:outerShdw>
                </a:effectLst>
              </a:rPr>
              <a:t>Loop repetition condition</a:t>
            </a:r>
            <a:r>
              <a:rPr lang="en-US" altLang="zh-TW" sz="2400" dirty="0" smtClean="0"/>
              <a:t> is the condition which controls the loop.</a:t>
            </a:r>
          </a:p>
          <a:p>
            <a:pPr eaLnBrk="1" fontAlgn="auto" hangingPunct="1">
              <a:spcAft>
                <a:spcPts val="0"/>
              </a:spcAft>
              <a:defRPr/>
            </a:pPr>
            <a:r>
              <a:rPr lang="en-US" altLang="zh-TW" sz="2400" dirty="0" smtClean="0"/>
              <a:t>The </a:t>
            </a:r>
            <a:r>
              <a:rPr lang="en-US" altLang="zh-TW" sz="2400" b="1" i="1" dirty="0" smtClean="0">
                <a:solidFill>
                  <a:schemeClr val="accent2"/>
                </a:solidFill>
              </a:rPr>
              <a:t>statement</a:t>
            </a:r>
            <a:r>
              <a:rPr lang="en-US" altLang="zh-TW" sz="2400" dirty="0" smtClean="0"/>
              <a:t> is repeated as long as the loop repetition condition is </a:t>
            </a:r>
            <a:r>
              <a:rPr lang="en-US" altLang="zh-TW" sz="2400" b="1" dirty="0" smtClean="0">
                <a:solidFill>
                  <a:schemeClr val="folHlink"/>
                </a:solidFill>
                <a:effectLst>
                  <a:outerShdw blurRad="38100" dist="38100" dir="2700000" algn="tl">
                    <a:srgbClr val="C0C0C0"/>
                  </a:outerShdw>
                </a:effectLst>
              </a:rPr>
              <a:t>true</a:t>
            </a:r>
            <a:r>
              <a:rPr lang="en-US" altLang="zh-TW" sz="2400" dirty="0" smtClean="0"/>
              <a:t>.</a:t>
            </a:r>
          </a:p>
          <a:p>
            <a:pPr eaLnBrk="1" fontAlgn="auto" hangingPunct="1">
              <a:spcAft>
                <a:spcPts val="0"/>
              </a:spcAft>
              <a:defRPr/>
            </a:pPr>
            <a:r>
              <a:rPr lang="en-US" altLang="zh-TW" sz="2400" dirty="0" smtClean="0"/>
              <a:t>A loop is called an </a:t>
            </a:r>
            <a:r>
              <a:rPr lang="en-US" altLang="zh-TW" sz="2400" b="1" dirty="0" smtClean="0">
                <a:solidFill>
                  <a:schemeClr val="folHlink"/>
                </a:solidFill>
                <a:effectLst>
                  <a:outerShdw blurRad="38100" dist="38100" dir="2700000" algn="tl">
                    <a:srgbClr val="C0C0C0"/>
                  </a:outerShdw>
                </a:effectLst>
              </a:rPr>
              <a:t>infinite loop</a:t>
            </a:r>
            <a:r>
              <a:rPr lang="en-US" altLang="zh-TW" sz="2400" dirty="0" smtClean="0"/>
              <a:t> if the loop repetition condition is always true.</a:t>
            </a:r>
          </a:p>
          <a:p>
            <a:pPr eaLnBrk="1" fontAlgn="auto" hangingPunct="1">
              <a:spcAft>
                <a:spcPts val="0"/>
              </a:spcAft>
              <a:defRPr/>
            </a:pPr>
            <a:r>
              <a:rPr lang="en-IN" altLang="zh-TW" sz="2400" dirty="0" smtClean="0"/>
              <a:t>Also known as </a:t>
            </a:r>
            <a:r>
              <a:rPr lang="en-IN" altLang="zh-TW" sz="2400" b="1" dirty="0" err="1" smtClean="0">
                <a:solidFill>
                  <a:schemeClr val="folHlink"/>
                </a:solidFill>
                <a:effectLst>
                  <a:outerShdw blurRad="38100" dist="38100" dir="2700000" algn="tl">
                    <a:srgbClr val="C0C0C0"/>
                  </a:outerShdw>
                </a:effectLst>
              </a:rPr>
              <a:t>splitted</a:t>
            </a:r>
            <a:r>
              <a:rPr lang="en-IN" altLang="zh-TW" sz="2400" b="1" dirty="0" smtClean="0">
                <a:solidFill>
                  <a:schemeClr val="folHlink"/>
                </a:solidFill>
                <a:effectLst>
                  <a:outerShdw blurRad="38100" dist="38100" dir="2700000" algn="tl">
                    <a:srgbClr val="C0C0C0"/>
                  </a:outerShdw>
                </a:effectLst>
              </a:rPr>
              <a:t> for loop</a:t>
            </a:r>
            <a:r>
              <a:rPr lang="en-IN" altLang="zh-TW" sz="2400" dirty="0" smtClean="0"/>
              <a:t>.</a:t>
            </a:r>
            <a:endParaRPr lang="en-US" altLang="zh-TW" sz="2400" dirty="0" smtClean="0"/>
          </a:p>
          <a:p>
            <a:pPr eaLnBrk="1" fontAlgn="auto" hangingPunct="1">
              <a:spcAft>
                <a:spcPts val="0"/>
              </a:spcAft>
              <a:defRPr/>
            </a:pPr>
            <a:endParaRPr lang="en-US" altLang="zh-TW" dirty="0"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algn="ctr" eaLnBrk="1" hangingPunct="1">
              <a:defRPr/>
            </a:pPr>
            <a:r>
              <a:rPr lang="en-US" altLang="zh-TW" sz="2800" b="1" dirty="0" smtClean="0">
                <a:effectLst>
                  <a:outerShdw blurRad="38100" dist="38100" dir="2700000" algn="tl">
                    <a:srgbClr val="000000">
                      <a:alpha val="43137"/>
                    </a:srgbClr>
                  </a:outerShdw>
                </a:effectLst>
              </a:rPr>
              <a:t>The </a:t>
            </a:r>
            <a:r>
              <a:rPr lang="en-US" altLang="zh-TW" sz="2800" b="1" dirty="0" smtClean="0">
                <a:effectLst>
                  <a:outerShdw blurRad="38100" dist="38100" dir="2700000" algn="tl">
                    <a:srgbClr val="000000">
                      <a:alpha val="43137"/>
                    </a:srgbClr>
                  </a:outerShdw>
                </a:effectLst>
                <a:latin typeface="Courier New" pitchFamily="49" charset="0"/>
              </a:rPr>
              <a:t>do-while</a:t>
            </a:r>
            <a:r>
              <a:rPr lang="en-US" altLang="zh-TW" sz="2800" b="1" dirty="0" smtClean="0">
                <a:effectLst>
                  <a:outerShdw blurRad="38100" dist="38100" dir="2700000" algn="tl">
                    <a:srgbClr val="000000">
                      <a:alpha val="43137"/>
                    </a:srgbClr>
                  </a:outerShdw>
                </a:effectLst>
              </a:rPr>
              <a:t> Statement in C</a:t>
            </a:r>
          </a:p>
        </p:txBody>
      </p:sp>
      <p:sp>
        <p:nvSpPr>
          <p:cNvPr id="603139" name="Rectangle 3"/>
          <p:cNvSpPr>
            <a:spLocks noGrp="1" noChangeArrowheads="1"/>
          </p:cNvSpPr>
          <p:nvPr>
            <p:ph idx="1"/>
          </p:nvPr>
        </p:nvSpPr>
        <p:spPr>
          <a:xfrm>
            <a:off x="250825" y="1268760"/>
            <a:ext cx="8229600" cy="4238278"/>
          </a:xfrm>
        </p:spPr>
        <p:txBody>
          <a:bodyPr rtlCol="0">
            <a:noAutofit/>
          </a:bodyPr>
          <a:lstStyle/>
          <a:p>
            <a:pPr algn="just" eaLnBrk="1" fontAlgn="auto" hangingPunct="1">
              <a:spcAft>
                <a:spcPts val="0"/>
              </a:spcAft>
              <a:defRPr/>
            </a:pPr>
            <a:r>
              <a:rPr lang="en-US" sz="2400" dirty="0" smtClean="0"/>
              <a:t>The do while loop evaluates the condition only after the execution of the statements in its body. </a:t>
            </a:r>
          </a:p>
          <a:p>
            <a:pPr algn="just" eaLnBrk="1" fontAlgn="auto" hangingPunct="1">
              <a:spcAft>
                <a:spcPts val="0"/>
              </a:spcAft>
              <a:defRPr/>
            </a:pPr>
            <a:r>
              <a:rPr lang="en-US" sz="2400" dirty="0" smtClean="0"/>
              <a:t>The statements within do-while loop is executed at least once. A do while loop is also called as bottom tested loop.</a:t>
            </a:r>
            <a:endParaRPr lang="en-US" altLang="zh-TW" sz="2400" dirty="0" smtClean="0"/>
          </a:p>
          <a:p>
            <a:pPr algn="just" eaLnBrk="1" fontAlgn="auto" hangingPunct="1">
              <a:spcAft>
                <a:spcPts val="0"/>
              </a:spcAft>
              <a:defRPr/>
            </a:pPr>
            <a:r>
              <a:rPr lang="en-US" altLang="zh-TW" sz="2400" dirty="0" smtClean="0"/>
              <a:t>The syntax of do-while statement in C:</a:t>
            </a:r>
          </a:p>
          <a:p>
            <a:pPr algn="just" eaLnBrk="1" fontAlgn="auto" hangingPunct="1">
              <a:spcAft>
                <a:spcPts val="0"/>
              </a:spcAft>
              <a:buFontTx/>
              <a:buNone/>
              <a:defRPr/>
            </a:pPr>
            <a:r>
              <a:rPr lang="en-US" altLang="zh-TW" sz="2400" dirty="0" smtClean="0"/>
              <a:t>	</a:t>
            </a:r>
            <a:r>
              <a:rPr lang="en-US" sz="2400" dirty="0" smtClean="0"/>
              <a:t> do</a:t>
            </a:r>
          </a:p>
          <a:p>
            <a:pPr algn="just" eaLnBrk="1" fontAlgn="auto" hangingPunct="1">
              <a:spcAft>
                <a:spcPts val="0"/>
              </a:spcAft>
              <a:buFontTx/>
              <a:buNone/>
              <a:defRPr/>
            </a:pPr>
            <a:r>
              <a:rPr lang="en-US" sz="2400" dirty="0" smtClean="0"/>
              <a:t>      { statement 1; </a:t>
            </a:r>
          </a:p>
          <a:p>
            <a:pPr algn="just" eaLnBrk="1" fontAlgn="auto" hangingPunct="1">
              <a:spcAft>
                <a:spcPts val="0"/>
              </a:spcAft>
              <a:buFontTx/>
              <a:buNone/>
              <a:defRPr/>
            </a:pPr>
            <a:r>
              <a:rPr lang="en-US" sz="2400" dirty="0" smtClean="0"/>
              <a:t>        statement n; } </a:t>
            </a:r>
          </a:p>
          <a:p>
            <a:pPr algn="just" eaLnBrk="1" fontAlgn="auto" hangingPunct="1">
              <a:spcAft>
                <a:spcPts val="0"/>
              </a:spcAft>
              <a:buFontTx/>
              <a:buNone/>
              <a:defRPr/>
            </a:pPr>
            <a:r>
              <a:rPr lang="en-US" sz="2400" dirty="0" smtClean="0"/>
              <a:t>      while(test expression);</a:t>
            </a:r>
            <a:endParaRPr lang="en-US" altLang="zh-TW" sz="2400" dirty="0" smtClean="0"/>
          </a:p>
          <a:p>
            <a:pPr algn="just" eaLnBrk="1" fontAlgn="auto" hangingPunct="1">
              <a:spcAft>
                <a:spcPts val="0"/>
              </a:spcAft>
              <a:defRPr/>
            </a:pPr>
            <a:r>
              <a:rPr lang="en-US" sz="2400" dirty="0" smtClean="0"/>
              <a:t>Even if the test condition in the while loop is false for the very first time, The statements of do-while loop will be executed at least once.</a:t>
            </a:r>
            <a:endParaRPr lang="en-US" altLang="zh-TW" sz="2400" dirty="0"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Image result for do while loop"/>
          <p:cNvPicPr>
            <a:picLocks noChangeAspect="1" noChangeArrowheads="1"/>
          </p:cNvPicPr>
          <p:nvPr/>
        </p:nvPicPr>
        <p:blipFill>
          <a:blip r:embed="rId2" cstate="print"/>
          <a:srcRect/>
          <a:stretch>
            <a:fillRect/>
          </a:stretch>
        </p:blipFill>
        <p:spPr bwMode="auto">
          <a:xfrm>
            <a:off x="2268538" y="404813"/>
            <a:ext cx="4606925" cy="550703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zh-TW" sz="3200" b="1" dirty="0" smtClean="0">
                <a:effectLst>
                  <a:outerShdw blurRad="38100" dist="38100" dir="2700000" algn="tl">
                    <a:srgbClr val="000000">
                      <a:alpha val="43137"/>
                    </a:srgbClr>
                  </a:outerShdw>
                </a:effectLst>
                <a:latin typeface="+mn-lt"/>
              </a:rPr>
              <a:t>An Example of the do-while Loop</a:t>
            </a:r>
          </a:p>
        </p:txBody>
      </p:sp>
      <p:sp>
        <p:nvSpPr>
          <p:cNvPr id="5" name="Content Placeholder 4"/>
          <p:cNvSpPr>
            <a:spLocks noGrp="1"/>
          </p:cNvSpPr>
          <p:nvPr>
            <p:ph idx="1"/>
          </p:nvPr>
        </p:nvSpPr>
        <p:spPr>
          <a:xfrm>
            <a:off x="323850" y="1340768"/>
            <a:ext cx="8229600" cy="4248472"/>
          </a:xfrm>
        </p:spPr>
        <p:txBody>
          <a:bodyPr>
            <a:normAutofit fontScale="92500" lnSpcReduction="10000"/>
          </a:bodyPr>
          <a:lstStyle/>
          <a:p>
            <a:pPr>
              <a:buFont typeface="Arial" pitchFamily="34" charset="0"/>
              <a:buNone/>
              <a:defRPr/>
            </a:pPr>
            <a:r>
              <a:rPr lang="en-US" sz="2400" dirty="0" smtClean="0"/>
              <a:t>#include &lt;</a:t>
            </a:r>
            <a:r>
              <a:rPr lang="en-US" sz="2400" dirty="0" err="1" smtClean="0"/>
              <a:t>stdio.h</a:t>
            </a:r>
            <a:r>
              <a:rPr lang="en-US" sz="2400" dirty="0" smtClean="0"/>
              <a:t>&gt; </a:t>
            </a:r>
          </a:p>
          <a:p>
            <a:pPr>
              <a:buFont typeface="Arial" pitchFamily="34" charset="0"/>
              <a:buNone/>
              <a:defRPr/>
            </a:pPr>
            <a:r>
              <a:rPr lang="en-US" sz="2400" dirty="0" err="1" smtClean="0"/>
              <a:t>int</a:t>
            </a:r>
            <a:r>
              <a:rPr lang="en-US" sz="2400" dirty="0" smtClean="0"/>
              <a:t> main() </a:t>
            </a:r>
          </a:p>
          <a:p>
            <a:pPr>
              <a:buFont typeface="Arial" pitchFamily="34" charset="0"/>
              <a:buNone/>
              <a:defRPr/>
            </a:pPr>
            <a:r>
              <a:rPr lang="en-US" sz="2400" dirty="0" smtClean="0"/>
              <a:t>{ </a:t>
            </a:r>
          </a:p>
          <a:p>
            <a:pPr>
              <a:buFont typeface="Arial" pitchFamily="34" charset="0"/>
              <a:buNone/>
              <a:defRPr/>
            </a:pPr>
            <a:r>
              <a:rPr lang="en-US" sz="2400" dirty="0" smtClean="0"/>
              <a:t> do </a:t>
            </a:r>
          </a:p>
          <a:p>
            <a:pPr>
              <a:buFont typeface="Arial" pitchFamily="34" charset="0"/>
              <a:buNone/>
              <a:defRPr/>
            </a:pPr>
            <a:r>
              <a:rPr lang="en-US" sz="2400" dirty="0" smtClean="0"/>
              <a:t>   { </a:t>
            </a:r>
          </a:p>
          <a:p>
            <a:pPr>
              <a:buFont typeface="Arial" pitchFamily="34" charset="0"/>
              <a:buNone/>
              <a:defRPr/>
            </a:pPr>
            <a:r>
              <a:rPr lang="en-US" sz="2400" dirty="0" smtClean="0"/>
              <a:t>        </a:t>
            </a:r>
            <a:r>
              <a:rPr lang="en-US" sz="2400" dirty="0" err="1" smtClean="0"/>
              <a:t>printf</a:t>
            </a:r>
            <a:r>
              <a:rPr lang="en-US" sz="2400" dirty="0" smtClean="0"/>
              <a:t>("I will display once "); </a:t>
            </a:r>
          </a:p>
          <a:p>
            <a:pPr>
              <a:buFont typeface="Arial" pitchFamily="34" charset="0"/>
              <a:buNone/>
              <a:defRPr/>
            </a:pPr>
            <a:r>
              <a:rPr lang="en-US" sz="2400" dirty="0" smtClean="0"/>
              <a:t>    } </a:t>
            </a:r>
          </a:p>
          <a:p>
            <a:pPr>
              <a:buFont typeface="Arial" pitchFamily="34" charset="0"/>
              <a:buNone/>
              <a:defRPr/>
            </a:pPr>
            <a:r>
              <a:rPr lang="en-US" sz="2400" dirty="0" smtClean="0"/>
              <a:t>   while(2 &gt; 10); </a:t>
            </a:r>
          </a:p>
          <a:p>
            <a:pPr>
              <a:buFont typeface="Arial" pitchFamily="34" charset="0"/>
              <a:buNone/>
              <a:defRPr/>
            </a:pPr>
            <a:r>
              <a:rPr lang="en-US" sz="2400" dirty="0" smtClean="0"/>
              <a:t>return 0; </a:t>
            </a:r>
          </a:p>
          <a:p>
            <a:pPr>
              <a:buFont typeface="Arial" pitchFamily="34" charset="0"/>
              <a:buNone/>
              <a:defRPr/>
            </a:pPr>
            <a:r>
              <a:rPr lang="en-US" sz="2400" dirty="0" smtClean="0"/>
              <a:t>}</a:t>
            </a:r>
            <a:endParaRPr lang="en-US" sz="24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defRPr/>
            </a:pPr>
            <a:r>
              <a:rPr lang="en-US" altLang="zh-TW" b="1" dirty="0" smtClean="0">
                <a:effectLst>
                  <a:outerShdw blurRad="38100" dist="38100" dir="2700000" algn="tl">
                    <a:srgbClr val="000000">
                      <a:alpha val="43137"/>
                    </a:srgbClr>
                  </a:outerShdw>
                </a:effectLst>
              </a:rPr>
              <a:t>The Nested </a:t>
            </a:r>
            <a:r>
              <a:rPr lang="en-US" altLang="zh-TW" b="1" dirty="0" smtClean="0">
                <a:effectLst>
                  <a:outerShdw blurRad="38100" dist="38100" dir="2700000" algn="tl">
                    <a:srgbClr val="000000">
                      <a:alpha val="43137"/>
                    </a:srgbClr>
                  </a:outerShdw>
                </a:effectLst>
                <a:latin typeface="Courier New" pitchFamily="49" charset="0"/>
              </a:rPr>
              <a:t>do-while</a:t>
            </a:r>
            <a:r>
              <a:rPr lang="en-US" altLang="zh-TW" b="1" dirty="0" smtClean="0">
                <a:effectLst>
                  <a:outerShdw blurRad="38100" dist="38100" dir="2700000" algn="tl">
                    <a:srgbClr val="000000">
                      <a:alpha val="43137"/>
                    </a:srgbClr>
                  </a:outerShdw>
                </a:effectLst>
              </a:rPr>
              <a:t> Statement in C</a:t>
            </a:r>
          </a:p>
        </p:txBody>
      </p:sp>
      <p:sp>
        <p:nvSpPr>
          <p:cNvPr id="603139" name="Rectangle 3"/>
          <p:cNvSpPr>
            <a:spLocks noGrp="1" noChangeArrowheads="1"/>
          </p:cNvSpPr>
          <p:nvPr>
            <p:ph idx="1"/>
          </p:nvPr>
        </p:nvSpPr>
        <p:spPr>
          <a:xfrm>
            <a:off x="251520" y="1412776"/>
            <a:ext cx="8229600" cy="4525963"/>
          </a:xfrm>
        </p:spPr>
        <p:txBody>
          <a:bodyPr rtlCol="0">
            <a:noAutofit/>
          </a:bodyPr>
          <a:lstStyle/>
          <a:p>
            <a:pPr algn="just" eaLnBrk="1" fontAlgn="auto" hangingPunct="1">
              <a:spcAft>
                <a:spcPts val="0"/>
              </a:spcAft>
              <a:defRPr/>
            </a:pPr>
            <a:r>
              <a:rPr lang="en-US" sz="2400" dirty="0" smtClean="0"/>
              <a:t>Using do-while loop within do-while loops is said to be </a:t>
            </a:r>
            <a:r>
              <a:rPr lang="en-US" sz="2400" b="1" dirty="0" smtClean="0"/>
              <a:t>nested do while loop</a:t>
            </a:r>
            <a:r>
              <a:rPr lang="en-US" sz="2400" dirty="0" smtClean="0"/>
              <a:t>.</a:t>
            </a:r>
          </a:p>
          <a:p>
            <a:pPr algn="just" eaLnBrk="1" fontAlgn="auto" hangingPunct="1">
              <a:spcAft>
                <a:spcPts val="0"/>
              </a:spcAft>
              <a:defRPr/>
            </a:pPr>
            <a:r>
              <a:rPr lang="en-US" altLang="zh-TW" sz="2400" dirty="0" smtClean="0"/>
              <a:t>The syntax of do-while statement in C:</a:t>
            </a:r>
          </a:p>
          <a:p>
            <a:pPr algn="just" eaLnBrk="1" fontAlgn="auto" hangingPunct="1">
              <a:spcAft>
                <a:spcPts val="0"/>
              </a:spcAft>
              <a:buFontTx/>
              <a:buNone/>
              <a:defRPr/>
            </a:pPr>
            <a:r>
              <a:rPr lang="en-US" altLang="zh-TW" sz="2400" dirty="0" smtClean="0"/>
              <a:t>	</a:t>
            </a:r>
            <a:r>
              <a:rPr lang="en-US" sz="2400" dirty="0" smtClean="0"/>
              <a:t>do { </a:t>
            </a:r>
          </a:p>
          <a:p>
            <a:pPr algn="just" eaLnBrk="1" fontAlgn="auto" hangingPunct="1">
              <a:spcAft>
                <a:spcPts val="0"/>
              </a:spcAft>
              <a:buFontTx/>
              <a:buNone/>
              <a:defRPr/>
            </a:pPr>
            <a:r>
              <a:rPr lang="en-US" sz="2400" dirty="0" smtClean="0"/>
              <a:t>        statement n; </a:t>
            </a:r>
          </a:p>
          <a:p>
            <a:pPr algn="just" eaLnBrk="1" fontAlgn="auto" hangingPunct="1">
              <a:spcAft>
                <a:spcPts val="0"/>
              </a:spcAft>
              <a:buFontTx/>
              <a:buNone/>
              <a:defRPr/>
            </a:pPr>
            <a:r>
              <a:rPr lang="en-US" sz="2400" dirty="0" smtClean="0"/>
              <a:t>     do </a:t>
            </a:r>
          </a:p>
          <a:p>
            <a:pPr algn="just" eaLnBrk="1" fontAlgn="auto" hangingPunct="1">
              <a:spcAft>
                <a:spcPts val="0"/>
              </a:spcAft>
              <a:buFontTx/>
              <a:buNone/>
              <a:defRPr/>
            </a:pPr>
            <a:r>
              <a:rPr lang="en-US" sz="2400" dirty="0" smtClean="0"/>
              <a:t>       {</a:t>
            </a:r>
          </a:p>
          <a:p>
            <a:pPr algn="just" eaLnBrk="1" fontAlgn="auto" hangingPunct="1">
              <a:spcAft>
                <a:spcPts val="0"/>
              </a:spcAft>
              <a:buFontTx/>
              <a:buNone/>
              <a:defRPr/>
            </a:pPr>
            <a:r>
              <a:rPr lang="en-US" sz="2400" dirty="0" smtClean="0"/>
              <a:t>            statement n; </a:t>
            </a:r>
          </a:p>
          <a:p>
            <a:pPr algn="just" eaLnBrk="1" fontAlgn="auto" hangingPunct="1">
              <a:spcAft>
                <a:spcPts val="0"/>
              </a:spcAft>
              <a:buFontTx/>
              <a:buNone/>
              <a:defRPr/>
            </a:pPr>
            <a:r>
              <a:rPr lang="en-US" sz="2400" dirty="0" smtClean="0"/>
              <a:t> 	   } </a:t>
            </a:r>
          </a:p>
          <a:p>
            <a:pPr algn="just" eaLnBrk="1" fontAlgn="auto" hangingPunct="1">
              <a:spcAft>
                <a:spcPts val="0"/>
              </a:spcAft>
              <a:buFontTx/>
              <a:buNone/>
              <a:defRPr/>
            </a:pPr>
            <a:r>
              <a:rPr lang="en-US" sz="2400" dirty="0" smtClean="0"/>
              <a:t>     while(test condition); } </a:t>
            </a:r>
          </a:p>
          <a:p>
            <a:pPr algn="just" eaLnBrk="1" fontAlgn="auto" hangingPunct="1">
              <a:spcAft>
                <a:spcPts val="0"/>
              </a:spcAft>
              <a:buFontTx/>
              <a:buNone/>
              <a:defRPr/>
            </a:pPr>
            <a:r>
              <a:rPr lang="en-US" sz="2400" dirty="0" smtClean="0"/>
              <a:t>     while(test expression);</a:t>
            </a:r>
            <a:endParaRPr lang="en-US" altLang="zh-TW" sz="2400"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8600" y="3048000"/>
            <a:ext cx="7239000" cy="1828800"/>
          </a:xfrm>
        </p:spPr>
        <p:txBody>
          <a:bodyPr rtlCol="0">
            <a:normAutofit/>
          </a:bodyPr>
          <a:lstStyle/>
          <a:p>
            <a:pPr eaLnBrk="1" fontAlgn="auto" hangingPunct="1">
              <a:spcAft>
                <a:spcPts val="0"/>
              </a:spcAft>
              <a:defRPr/>
            </a:pPr>
            <a:r>
              <a:rPr lang="en-IN" sz="6000" b="0" dirty="0" smtClean="0">
                <a:solidFill>
                  <a:srgbClr val="7BCF27"/>
                </a:solidFill>
                <a:latin typeface="Calibri" pitchFamily="34" charset="0"/>
              </a:rPr>
              <a:t>Iterative Control Statements</a:t>
            </a:r>
            <a:endParaRPr sz="6000" b="0" dirty="0"/>
          </a:p>
        </p:txBody>
      </p:sp>
      <p:sp>
        <p:nvSpPr>
          <p:cNvPr id="16387" name="AutoShape 7" descr="Related imag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16388" name="AutoShape 9" descr="Related imag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16389" name="Picture 11" descr="Related image"/>
          <p:cNvPicPr>
            <a:picLocks noChangeAspect="1" noChangeArrowheads="1"/>
          </p:cNvPicPr>
          <p:nvPr/>
        </p:nvPicPr>
        <p:blipFill>
          <a:blip r:embed="rId3" cstate="print"/>
          <a:srcRect/>
          <a:stretch>
            <a:fillRect/>
          </a:stretch>
        </p:blipFill>
        <p:spPr bwMode="auto">
          <a:xfrm>
            <a:off x="4284663" y="333375"/>
            <a:ext cx="4103687" cy="2187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Image result for nested do while loop"/>
          <p:cNvPicPr>
            <a:picLocks noChangeAspect="1" noChangeArrowheads="1"/>
          </p:cNvPicPr>
          <p:nvPr/>
        </p:nvPicPr>
        <p:blipFill>
          <a:blip r:embed="rId2" cstate="print"/>
          <a:srcRect/>
          <a:stretch>
            <a:fillRect/>
          </a:stretch>
        </p:blipFill>
        <p:spPr bwMode="auto">
          <a:xfrm>
            <a:off x="1476375" y="404813"/>
            <a:ext cx="5543550" cy="52355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zh-TW" sz="3200" b="1" dirty="0" smtClean="0">
                <a:effectLst>
                  <a:outerShdw blurRad="38100" dist="38100" dir="2700000" algn="tl">
                    <a:srgbClr val="000000">
                      <a:alpha val="43137"/>
                    </a:srgbClr>
                  </a:outerShdw>
                </a:effectLst>
                <a:latin typeface="+mn-lt"/>
              </a:rPr>
              <a:t>An Example of nested do-while Loop</a:t>
            </a:r>
          </a:p>
        </p:txBody>
      </p:sp>
      <p:sp>
        <p:nvSpPr>
          <p:cNvPr id="5" name="Content Placeholder 4"/>
          <p:cNvSpPr>
            <a:spLocks noGrp="1"/>
          </p:cNvSpPr>
          <p:nvPr>
            <p:ph idx="1"/>
          </p:nvPr>
        </p:nvSpPr>
        <p:spPr>
          <a:xfrm>
            <a:off x="323528" y="1268759"/>
            <a:ext cx="8229922" cy="4463703"/>
          </a:xfrm>
        </p:spPr>
        <p:txBody>
          <a:bodyPr>
            <a:normAutofit fontScale="85000" lnSpcReduction="20000"/>
          </a:bodyPr>
          <a:lstStyle/>
          <a:p>
            <a:pPr>
              <a:buFont typeface="Arial" pitchFamily="34" charset="0"/>
              <a:buNone/>
              <a:defRPr/>
            </a:pPr>
            <a:endParaRPr lang="en-US" sz="2400" dirty="0" smtClean="0"/>
          </a:p>
          <a:p>
            <a:pPr>
              <a:buFont typeface="Arial" pitchFamily="34" charset="0"/>
              <a:buNone/>
              <a:defRPr/>
            </a:pPr>
            <a:r>
              <a:rPr lang="en-US" sz="2400" dirty="0" smtClean="0"/>
              <a:t>#include &lt;</a:t>
            </a:r>
            <a:r>
              <a:rPr lang="en-US" sz="2400" dirty="0" err="1" smtClean="0"/>
              <a:t>stdio.h</a:t>
            </a:r>
            <a:r>
              <a:rPr lang="en-US" sz="2400" dirty="0" smtClean="0"/>
              <a:t>&gt; </a:t>
            </a:r>
          </a:p>
          <a:p>
            <a:pPr>
              <a:buFont typeface="Arial" pitchFamily="34" charset="0"/>
              <a:buNone/>
              <a:defRPr/>
            </a:pPr>
            <a:r>
              <a:rPr lang="en-US" sz="2400" dirty="0" err="1" smtClean="0"/>
              <a:t>int</a:t>
            </a:r>
            <a:r>
              <a:rPr lang="en-US" sz="2400" dirty="0" smtClean="0"/>
              <a:t> main() </a:t>
            </a:r>
          </a:p>
          <a:p>
            <a:pPr>
              <a:buFont typeface="Arial" pitchFamily="34" charset="0"/>
              <a:buNone/>
              <a:defRPr/>
            </a:pPr>
            <a:r>
              <a:rPr lang="en-US" sz="2400" dirty="0" smtClean="0"/>
              <a:t>{ do </a:t>
            </a:r>
          </a:p>
          <a:p>
            <a:pPr>
              <a:buFont typeface="Arial" pitchFamily="34" charset="0"/>
              <a:buNone/>
              <a:defRPr/>
            </a:pPr>
            <a:r>
              <a:rPr lang="en-US" sz="2400" dirty="0" smtClean="0"/>
              <a:t>  { </a:t>
            </a:r>
            <a:r>
              <a:rPr lang="en-US" sz="2400" dirty="0" err="1" smtClean="0"/>
              <a:t>printf</a:t>
            </a:r>
            <a:r>
              <a:rPr lang="en-US" sz="2400" dirty="0" smtClean="0"/>
              <a:t>("I'm from outer do-while loop "); </a:t>
            </a:r>
          </a:p>
          <a:p>
            <a:pPr>
              <a:buFont typeface="Arial" pitchFamily="34" charset="0"/>
              <a:buNone/>
              <a:defRPr/>
            </a:pPr>
            <a:r>
              <a:rPr lang="en-US" sz="2400" dirty="0" smtClean="0"/>
              <a:t>     do </a:t>
            </a:r>
          </a:p>
          <a:p>
            <a:pPr>
              <a:buFont typeface="Arial" pitchFamily="34" charset="0"/>
              <a:buNone/>
              <a:defRPr/>
            </a:pPr>
            <a:r>
              <a:rPr lang="en-US" sz="2400" dirty="0" smtClean="0"/>
              <a:t>      {</a:t>
            </a:r>
            <a:r>
              <a:rPr lang="en-US" sz="2400" dirty="0" err="1" smtClean="0"/>
              <a:t>printf</a:t>
            </a:r>
            <a:r>
              <a:rPr lang="en-US" sz="2400" dirty="0" smtClean="0"/>
              <a:t>("\</a:t>
            </a:r>
            <a:r>
              <a:rPr lang="en-US" sz="2400" dirty="0" err="1" smtClean="0"/>
              <a:t>nI'm</a:t>
            </a:r>
            <a:r>
              <a:rPr lang="en-US" sz="2400" dirty="0" smtClean="0"/>
              <a:t> from inner do-while loop "); } </a:t>
            </a:r>
          </a:p>
          <a:p>
            <a:pPr>
              <a:buFont typeface="Arial" pitchFamily="34" charset="0"/>
              <a:buNone/>
              <a:defRPr/>
            </a:pPr>
            <a:r>
              <a:rPr lang="en-US" sz="2400" dirty="0" smtClean="0"/>
              <a:t>       while(1 &gt; 10); } </a:t>
            </a:r>
          </a:p>
          <a:p>
            <a:pPr>
              <a:buFont typeface="Arial" pitchFamily="34" charset="0"/>
              <a:buNone/>
              <a:defRPr/>
            </a:pPr>
            <a:r>
              <a:rPr lang="en-US" sz="2400" dirty="0" smtClean="0"/>
              <a:t>   while(2 &gt; 10); </a:t>
            </a:r>
          </a:p>
          <a:p>
            <a:pPr>
              <a:buFont typeface="Arial" pitchFamily="34" charset="0"/>
              <a:buNone/>
              <a:defRPr/>
            </a:pPr>
            <a:r>
              <a:rPr lang="en-US" sz="2400" dirty="0" smtClean="0"/>
              <a:t>    return 0; }</a:t>
            </a:r>
          </a:p>
          <a:p>
            <a:pPr algn="just">
              <a:buFont typeface="Arial" pitchFamily="34" charset="0"/>
              <a:buNone/>
              <a:defRPr/>
            </a:pPr>
            <a:r>
              <a:rPr lang="en-US" sz="2400" b="1" i="1" dirty="0" smtClean="0"/>
              <a:t>The outer do-while loop contains the inner do-while loop. Both the inner and outer statements of do-while loops are executed once, irrespective of their test conditions</a:t>
            </a:r>
            <a:r>
              <a:rPr lang="en-US" b="1" i="1" dirty="0" smtClean="0"/>
              <a:t>.</a:t>
            </a:r>
            <a:endParaRPr lang="en-US" sz="24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IN" b="1" dirty="0" smtClean="0">
                <a:effectLst>
                  <a:outerShdw blurRad="38100" dist="38100" dir="2700000" algn="tl">
                    <a:srgbClr val="000000">
                      <a:alpha val="43137"/>
                    </a:srgbClr>
                  </a:outerShdw>
                </a:effectLst>
              </a:rPr>
              <a:t>For loop in C</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196752"/>
            <a:ext cx="8435280" cy="4929411"/>
          </a:xfrm>
        </p:spPr>
        <p:txBody>
          <a:bodyPr>
            <a:normAutofit fontScale="92500" lnSpcReduction="10000"/>
          </a:bodyPr>
          <a:lstStyle/>
          <a:p>
            <a:pPr>
              <a:defRPr/>
            </a:pPr>
            <a:r>
              <a:rPr lang="en-US" sz="2400" dirty="0" smtClean="0"/>
              <a:t>complex than while loop and do while loop</a:t>
            </a:r>
          </a:p>
          <a:p>
            <a:pPr>
              <a:defRPr/>
            </a:pPr>
            <a:r>
              <a:rPr lang="en-US" sz="2400" dirty="0" smtClean="0"/>
              <a:t>used when you exactly know how many times a block of statement  is to be executed repeatedly.</a:t>
            </a:r>
          </a:p>
          <a:p>
            <a:pPr eaLnBrk="1" fontAlgn="auto" hangingPunct="1">
              <a:spcAft>
                <a:spcPts val="0"/>
              </a:spcAft>
              <a:defRPr/>
            </a:pPr>
            <a:r>
              <a:rPr lang="en-US" altLang="zh-TW" sz="2400" dirty="0" smtClean="0"/>
              <a:t>The syntax of </a:t>
            </a:r>
            <a:r>
              <a:rPr lang="en-US" altLang="zh-TW" sz="2400" b="1" dirty="0" smtClean="0">
                <a:latin typeface="Courier New" pitchFamily="49" charset="0"/>
              </a:rPr>
              <a:t>for</a:t>
            </a:r>
            <a:r>
              <a:rPr lang="en-US" altLang="zh-TW" sz="2400" dirty="0" smtClean="0"/>
              <a:t> statement in C:</a:t>
            </a:r>
          </a:p>
          <a:p>
            <a:pPr eaLnBrk="1" fontAlgn="auto" hangingPunct="1">
              <a:spcAft>
                <a:spcPts val="0"/>
              </a:spcAft>
              <a:buFontTx/>
              <a:buNone/>
              <a:defRPr/>
            </a:pPr>
            <a:r>
              <a:rPr lang="en-US" altLang="zh-TW" sz="2400" dirty="0" smtClean="0"/>
              <a:t>	</a:t>
            </a:r>
            <a:r>
              <a:rPr lang="en-US" altLang="zh-TW" sz="2400" b="1" dirty="0" smtClean="0">
                <a:latin typeface="Courier New" pitchFamily="49" charset="0"/>
              </a:rPr>
              <a:t>for</a:t>
            </a:r>
            <a:r>
              <a:rPr lang="en-US" altLang="zh-TW" sz="2400" dirty="0" smtClean="0"/>
              <a:t> (</a:t>
            </a:r>
            <a:r>
              <a:rPr lang="en-US" altLang="zh-TW" sz="2400" b="1" dirty="0" smtClean="0">
                <a:solidFill>
                  <a:schemeClr val="folHlink"/>
                </a:solidFill>
                <a:effectLst>
                  <a:outerShdw blurRad="38100" dist="38100" dir="2700000" algn="tl">
                    <a:srgbClr val="C0C0C0"/>
                  </a:outerShdw>
                </a:effectLst>
              </a:rPr>
              <a:t>initialization expression</a:t>
            </a:r>
            <a:r>
              <a:rPr lang="en-US" altLang="zh-TW" sz="2400" dirty="0" smtClean="0"/>
              <a:t>;</a:t>
            </a:r>
          </a:p>
          <a:p>
            <a:pPr eaLnBrk="1" fontAlgn="auto" hangingPunct="1">
              <a:spcAft>
                <a:spcPts val="0"/>
              </a:spcAft>
              <a:buFontTx/>
              <a:buNone/>
              <a:defRPr/>
            </a:pPr>
            <a:r>
              <a:rPr lang="en-US" altLang="zh-TW" sz="2400" dirty="0" smtClean="0"/>
              <a:t>		    </a:t>
            </a:r>
            <a:r>
              <a:rPr lang="en-US" altLang="zh-TW" sz="2400" b="1" dirty="0" smtClean="0">
                <a:solidFill>
                  <a:schemeClr val="folHlink"/>
                </a:solidFill>
                <a:effectLst>
                  <a:outerShdw blurRad="38100" dist="38100" dir="2700000" algn="tl">
                    <a:srgbClr val="C0C0C0"/>
                  </a:outerShdw>
                </a:effectLst>
              </a:rPr>
              <a:t>loop repetition condition</a:t>
            </a:r>
            <a:r>
              <a:rPr lang="en-US" altLang="zh-TW" sz="2400" dirty="0" smtClean="0"/>
              <a:t>;</a:t>
            </a:r>
          </a:p>
          <a:p>
            <a:pPr eaLnBrk="1" fontAlgn="auto" hangingPunct="1">
              <a:spcAft>
                <a:spcPts val="0"/>
              </a:spcAft>
              <a:buFontTx/>
              <a:buNone/>
              <a:defRPr/>
            </a:pPr>
            <a:r>
              <a:rPr lang="en-US" altLang="zh-TW" sz="2400" dirty="0" smtClean="0"/>
              <a:t>		    </a:t>
            </a:r>
            <a:r>
              <a:rPr lang="en-US" altLang="zh-TW" sz="2400" b="1" dirty="0" smtClean="0">
                <a:solidFill>
                  <a:schemeClr val="folHlink"/>
                </a:solidFill>
                <a:effectLst>
                  <a:outerShdw blurRad="38100" dist="38100" dir="2700000" algn="tl">
                    <a:srgbClr val="C0C0C0"/>
                  </a:outerShdw>
                </a:effectLst>
              </a:rPr>
              <a:t>update expression</a:t>
            </a:r>
            <a:r>
              <a:rPr lang="en-US" altLang="zh-TW" sz="2400" dirty="0" smtClean="0"/>
              <a:t>)</a:t>
            </a:r>
          </a:p>
          <a:p>
            <a:pPr eaLnBrk="1" fontAlgn="auto" hangingPunct="1">
              <a:spcAft>
                <a:spcPts val="0"/>
              </a:spcAft>
              <a:buFontTx/>
              <a:buNone/>
              <a:defRPr/>
            </a:pPr>
            <a:r>
              <a:rPr lang="en-US" altLang="zh-TW" sz="2400" dirty="0" smtClean="0"/>
              <a:t>		    </a:t>
            </a:r>
            <a:r>
              <a:rPr lang="en-US" altLang="zh-TW" sz="2400" i="1" dirty="0" smtClean="0"/>
              <a:t>statement</a:t>
            </a:r>
          </a:p>
          <a:p>
            <a:pPr eaLnBrk="1" fontAlgn="auto" hangingPunct="1">
              <a:spcAft>
                <a:spcPts val="0"/>
              </a:spcAft>
              <a:defRPr/>
            </a:pPr>
            <a:r>
              <a:rPr lang="en-US" altLang="zh-TW" sz="2400" dirty="0" smtClean="0"/>
              <a:t>The </a:t>
            </a:r>
            <a:r>
              <a:rPr lang="en-US" altLang="zh-TW" sz="2400" b="1" dirty="0" smtClean="0">
                <a:solidFill>
                  <a:schemeClr val="folHlink"/>
                </a:solidFill>
                <a:effectLst>
                  <a:outerShdw blurRad="38100" dist="38100" dir="2700000" algn="tl">
                    <a:srgbClr val="C0C0C0"/>
                  </a:outerShdw>
                </a:effectLst>
              </a:rPr>
              <a:t>initialization expression</a:t>
            </a:r>
            <a:r>
              <a:rPr lang="en-US" altLang="zh-TW" sz="2400" dirty="0" smtClean="0"/>
              <a:t> set the initial value of the loop control variable.</a:t>
            </a:r>
          </a:p>
          <a:p>
            <a:pPr eaLnBrk="1" fontAlgn="auto" hangingPunct="1">
              <a:spcAft>
                <a:spcPts val="0"/>
              </a:spcAft>
              <a:defRPr/>
            </a:pPr>
            <a:r>
              <a:rPr lang="en-US" altLang="zh-TW" sz="2400" dirty="0" smtClean="0"/>
              <a:t>The </a:t>
            </a:r>
            <a:r>
              <a:rPr lang="en-US" altLang="zh-TW" sz="2400" b="1" dirty="0" smtClean="0">
                <a:solidFill>
                  <a:schemeClr val="folHlink"/>
                </a:solidFill>
                <a:effectLst>
                  <a:outerShdw blurRad="38100" dist="38100" dir="2700000" algn="tl">
                    <a:srgbClr val="C0C0C0"/>
                  </a:outerShdw>
                </a:effectLst>
              </a:rPr>
              <a:t>loop repetition condition</a:t>
            </a:r>
            <a:r>
              <a:rPr lang="en-US" altLang="zh-TW" sz="2400" dirty="0" smtClean="0"/>
              <a:t> test the value of the loop control variable.</a:t>
            </a:r>
          </a:p>
          <a:p>
            <a:pPr eaLnBrk="1" fontAlgn="auto" hangingPunct="1">
              <a:spcAft>
                <a:spcPts val="0"/>
              </a:spcAft>
              <a:defRPr/>
            </a:pPr>
            <a:r>
              <a:rPr lang="en-US" altLang="zh-TW" sz="2400" dirty="0" smtClean="0"/>
              <a:t>The </a:t>
            </a:r>
            <a:r>
              <a:rPr lang="en-US" altLang="zh-TW" sz="2400" b="1" dirty="0" smtClean="0">
                <a:solidFill>
                  <a:schemeClr val="folHlink"/>
                </a:solidFill>
                <a:effectLst>
                  <a:outerShdw blurRad="38100" dist="38100" dir="2700000" algn="tl">
                    <a:srgbClr val="C0C0C0"/>
                  </a:outerShdw>
                </a:effectLst>
              </a:rPr>
              <a:t>update expression</a:t>
            </a:r>
            <a:r>
              <a:rPr lang="en-US" altLang="zh-TW" sz="2400" dirty="0" smtClean="0"/>
              <a:t> update the loop control variable.</a:t>
            </a:r>
          </a:p>
          <a:p>
            <a:pPr>
              <a:defRPr/>
            </a:pPr>
            <a:endParaRPr lang="en-US" sz="24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p:txBody>
          <a:bodyPr/>
          <a:lstStyle/>
          <a:p>
            <a:pPr eaLnBrk="1" hangingPunct="1"/>
            <a:r>
              <a:rPr lang="en-US" altLang="zh-TW" smtClean="0"/>
              <a:t>An Example of the </a:t>
            </a:r>
            <a:r>
              <a:rPr lang="en-US" altLang="zh-TW" smtClean="0">
                <a:latin typeface="Courier New" pitchFamily="49" charset="0"/>
              </a:rPr>
              <a:t>for</a:t>
            </a:r>
            <a:r>
              <a:rPr lang="en-US" altLang="zh-TW" smtClean="0"/>
              <a:t> Loop</a:t>
            </a:r>
          </a:p>
        </p:txBody>
      </p:sp>
      <p:pic>
        <p:nvPicPr>
          <p:cNvPr id="37891" name="Picture 2" descr="fig0505"/>
          <p:cNvPicPr preferRelativeResize="0">
            <a:picLocks noChangeAspect="1" noChangeArrowheads="1"/>
          </p:cNvPicPr>
          <p:nvPr/>
        </p:nvPicPr>
        <p:blipFill>
          <a:blip r:embed="rId2" cstate="print"/>
          <a:srcRect/>
          <a:stretch>
            <a:fillRect/>
          </a:stretch>
        </p:blipFill>
        <p:spPr bwMode="auto">
          <a:xfrm>
            <a:off x="250825" y="404813"/>
            <a:ext cx="8697913" cy="3960812"/>
          </a:xfrm>
          <a:prstGeom prst="rect">
            <a:avLst/>
          </a:prstGeom>
          <a:noFill/>
          <a:ln w="9525">
            <a:noFill/>
            <a:miter lim="800000"/>
            <a:headEnd/>
            <a:tailEnd/>
          </a:ln>
        </p:spPr>
      </p:pic>
      <p:sp>
        <p:nvSpPr>
          <p:cNvPr id="547844" name="AutoShape 4"/>
          <p:cNvSpPr>
            <a:spLocks noChangeArrowheads="1"/>
          </p:cNvSpPr>
          <p:nvPr/>
        </p:nvSpPr>
        <p:spPr bwMode="auto">
          <a:xfrm>
            <a:off x="4716463" y="981075"/>
            <a:ext cx="3816350" cy="503238"/>
          </a:xfrm>
          <a:prstGeom prst="wedgeRoundRectCallout">
            <a:avLst>
              <a:gd name="adj1" fmla="val -80074"/>
              <a:gd name="adj2" fmla="val 23815"/>
              <a:gd name="adj3" fmla="val 16667"/>
            </a:avLst>
          </a:prstGeom>
          <a:solidFill>
            <a:schemeClr val="accent2"/>
          </a:solidFill>
          <a:ln w="9525">
            <a:noFill/>
            <a:miter lim="800000"/>
            <a:headEnd/>
            <a:tailEnd/>
          </a:ln>
        </p:spPr>
        <p:txBody>
          <a:bodyPr/>
          <a:lstStyle/>
          <a:p>
            <a:pPr algn="ctr"/>
            <a:r>
              <a:rPr lang="en-US" b="1">
                <a:solidFill>
                  <a:schemeClr val="bg1"/>
                </a:solidFill>
              </a:rPr>
              <a:t>Loop repetition condition</a:t>
            </a:r>
          </a:p>
        </p:txBody>
      </p:sp>
      <p:sp>
        <p:nvSpPr>
          <p:cNvPr id="547845" name="AutoShape 5"/>
          <p:cNvSpPr>
            <a:spLocks noChangeArrowheads="1"/>
          </p:cNvSpPr>
          <p:nvPr/>
        </p:nvSpPr>
        <p:spPr bwMode="auto">
          <a:xfrm>
            <a:off x="3563938" y="404813"/>
            <a:ext cx="3816350" cy="503237"/>
          </a:xfrm>
          <a:prstGeom prst="wedgeRoundRectCallout">
            <a:avLst>
              <a:gd name="adj1" fmla="val -75958"/>
              <a:gd name="adj2" fmla="val 97949"/>
              <a:gd name="adj3" fmla="val 16667"/>
            </a:avLst>
          </a:prstGeom>
          <a:solidFill>
            <a:schemeClr val="accent2"/>
          </a:solidFill>
          <a:ln w="9525">
            <a:noFill/>
            <a:miter lim="800000"/>
            <a:headEnd/>
            <a:tailEnd/>
          </a:ln>
        </p:spPr>
        <p:txBody>
          <a:bodyPr/>
          <a:lstStyle/>
          <a:p>
            <a:pPr algn="ctr"/>
            <a:r>
              <a:rPr lang="en-US" b="1">
                <a:solidFill>
                  <a:schemeClr val="bg1"/>
                </a:solidFill>
              </a:rPr>
              <a:t>Initialization Expression</a:t>
            </a:r>
          </a:p>
        </p:txBody>
      </p:sp>
      <p:sp>
        <p:nvSpPr>
          <p:cNvPr id="547846" name="AutoShape 6"/>
          <p:cNvSpPr>
            <a:spLocks noChangeArrowheads="1"/>
          </p:cNvSpPr>
          <p:nvPr/>
        </p:nvSpPr>
        <p:spPr bwMode="auto">
          <a:xfrm>
            <a:off x="4140200" y="1557338"/>
            <a:ext cx="3816350" cy="503237"/>
          </a:xfrm>
          <a:prstGeom prst="wedgeRoundRectCallout">
            <a:avLst>
              <a:gd name="adj1" fmla="val -76912"/>
              <a:gd name="adj2" fmla="val -56310"/>
              <a:gd name="adj3" fmla="val 16667"/>
            </a:avLst>
          </a:prstGeom>
          <a:solidFill>
            <a:schemeClr val="accent2"/>
          </a:solidFill>
          <a:ln w="9525">
            <a:noFill/>
            <a:miter lim="800000"/>
            <a:headEnd/>
            <a:tailEnd/>
          </a:ln>
        </p:spPr>
        <p:txBody>
          <a:bodyPr/>
          <a:lstStyle/>
          <a:p>
            <a:pPr algn="ctr"/>
            <a:r>
              <a:rPr lang="en-US" b="1">
                <a:solidFill>
                  <a:schemeClr val="bg1"/>
                </a:solidFill>
              </a:rPr>
              <a:t>Update Expression</a:t>
            </a:r>
          </a:p>
        </p:txBody>
      </p:sp>
      <p:sp>
        <p:nvSpPr>
          <p:cNvPr id="40967" name="Text Box 7"/>
          <p:cNvSpPr txBox="1">
            <a:spLocks noChangeArrowheads="1"/>
          </p:cNvSpPr>
          <p:nvPr/>
        </p:nvSpPr>
        <p:spPr bwMode="auto">
          <a:xfrm>
            <a:off x="684213" y="4365625"/>
            <a:ext cx="7632700" cy="1200150"/>
          </a:xfrm>
          <a:prstGeom prst="rect">
            <a:avLst/>
          </a:prstGeom>
          <a:noFill/>
          <a:ln w="9525">
            <a:noFill/>
            <a:miter lim="800000"/>
            <a:headEnd/>
            <a:tailEnd/>
          </a:ln>
        </p:spPr>
        <p:txBody>
          <a:bodyPr>
            <a:spAutoFit/>
          </a:bodyPr>
          <a:lstStyle/>
          <a:p>
            <a:pPr>
              <a:spcBef>
                <a:spcPct val="50000"/>
              </a:spcBef>
              <a:defRPr/>
            </a:pPr>
            <a:r>
              <a:rPr lang="en-US" dirty="0" err="1">
                <a:latin typeface="+mn-lt"/>
              </a:rPr>
              <a:t>count_emp</a:t>
            </a:r>
            <a:r>
              <a:rPr lang="en-US" dirty="0">
                <a:latin typeface="+mn-lt"/>
              </a:rPr>
              <a:t> is set to 0 initially.</a:t>
            </a:r>
          </a:p>
          <a:p>
            <a:pPr>
              <a:spcBef>
                <a:spcPct val="50000"/>
              </a:spcBef>
              <a:defRPr/>
            </a:pPr>
            <a:r>
              <a:rPr lang="en-US" dirty="0" err="1">
                <a:latin typeface="+mn-lt"/>
              </a:rPr>
              <a:t>count_emp</a:t>
            </a:r>
            <a:r>
              <a:rPr lang="en-US" dirty="0">
                <a:latin typeface="+mn-lt"/>
              </a:rPr>
              <a:t> should not exceed the value of </a:t>
            </a:r>
            <a:r>
              <a:rPr lang="en-US" dirty="0" err="1">
                <a:latin typeface="+mn-lt"/>
              </a:rPr>
              <a:t>number_emp</a:t>
            </a:r>
            <a:r>
              <a:rPr lang="en-US" dirty="0">
                <a:latin typeface="+mn-lt"/>
              </a:rPr>
              <a:t>.</a:t>
            </a:r>
          </a:p>
          <a:p>
            <a:pPr>
              <a:spcBef>
                <a:spcPct val="50000"/>
              </a:spcBef>
              <a:defRPr/>
            </a:pPr>
            <a:r>
              <a:rPr lang="en-US" dirty="0" err="1">
                <a:latin typeface="+mn-lt"/>
              </a:rPr>
              <a:t>count_emp</a:t>
            </a:r>
            <a:r>
              <a:rPr lang="en-US" dirty="0">
                <a:latin typeface="+mn-lt"/>
              </a:rPr>
              <a:t> is increased by one after each iteration.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47845"/>
                                        </p:tgtEl>
                                        <p:attrNameLst>
                                          <p:attrName>style.visibility</p:attrName>
                                        </p:attrNameLst>
                                      </p:cBhvr>
                                      <p:to>
                                        <p:strVal val="visible"/>
                                      </p:to>
                                    </p:set>
                                    <p:animEffect transition="in" filter="checkerboard(across)">
                                      <p:cBhvr>
                                        <p:cTn id="7" dur="500"/>
                                        <p:tgtEl>
                                          <p:spTgt spid="547845"/>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47844"/>
                                        </p:tgtEl>
                                        <p:attrNameLst>
                                          <p:attrName>style.visibility</p:attrName>
                                        </p:attrNameLst>
                                      </p:cBhvr>
                                      <p:to>
                                        <p:strVal val="visible"/>
                                      </p:to>
                                    </p:set>
                                    <p:animEffect transition="in" filter="checkerboard(across)">
                                      <p:cBhvr>
                                        <p:cTn id="11" dur="500"/>
                                        <p:tgtEl>
                                          <p:spTgt spid="547844"/>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47846"/>
                                        </p:tgtEl>
                                        <p:attrNameLst>
                                          <p:attrName>style.visibility</p:attrName>
                                        </p:attrNameLst>
                                      </p:cBhvr>
                                      <p:to>
                                        <p:strVal val="visible"/>
                                      </p:to>
                                    </p:set>
                                    <p:animEffect transition="in" filter="checkerboard(across)">
                                      <p:cBhvr>
                                        <p:cTn id="15" dur="500"/>
                                        <p:tgtEl>
                                          <p:spTgt spid="547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animBg="1"/>
      <p:bldP spid="547845" grpId="0" animBg="1"/>
      <p:bldP spid="5478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eaLnBrk="1" hangingPunct="1">
              <a:defRPr/>
            </a:pPr>
            <a:r>
              <a:rPr lang="en-US" altLang="zh-TW" sz="3200" b="1" dirty="0" smtClean="0">
                <a:effectLst>
                  <a:outerShdw blurRad="38100" dist="38100" dir="2700000" algn="tl">
                    <a:srgbClr val="000000">
                      <a:alpha val="43137"/>
                    </a:srgbClr>
                  </a:outerShdw>
                </a:effectLst>
              </a:rPr>
              <a:t>Increment and Decrement Operators</a:t>
            </a:r>
          </a:p>
        </p:txBody>
      </p:sp>
      <p:sp>
        <p:nvSpPr>
          <p:cNvPr id="601091" name="Rectangle 3"/>
          <p:cNvSpPr>
            <a:spLocks noGrp="1" noChangeArrowheads="1"/>
          </p:cNvSpPr>
          <p:nvPr>
            <p:ph idx="1"/>
          </p:nvPr>
        </p:nvSpPr>
        <p:spPr>
          <a:xfrm>
            <a:off x="251520" y="1268760"/>
            <a:ext cx="8534400" cy="4997450"/>
          </a:xfrm>
        </p:spPr>
        <p:txBody>
          <a:bodyPr rtlCol="0">
            <a:normAutofit/>
          </a:bodyPr>
          <a:lstStyle/>
          <a:p>
            <a:pPr eaLnBrk="1" fontAlgn="auto" hangingPunct="1">
              <a:spcAft>
                <a:spcPts val="0"/>
              </a:spcAft>
              <a:defRPr/>
            </a:pPr>
            <a:r>
              <a:rPr lang="en-US" altLang="zh-TW" sz="2800" dirty="0" smtClean="0"/>
              <a:t>Increment and decrement statements are commonly used in the </a:t>
            </a:r>
            <a:r>
              <a:rPr lang="en-US" altLang="zh-TW" sz="2800" dirty="0" smtClean="0">
                <a:latin typeface="Courier New" pitchFamily="49" charset="0"/>
              </a:rPr>
              <a:t>for</a:t>
            </a:r>
            <a:r>
              <a:rPr lang="en-US" altLang="zh-TW" sz="2800" dirty="0" smtClean="0"/>
              <a:t> loop.</a:t>
            </a:r>
          </a:p>
          <a:p>
            <a:pPr eaLnBrk="1" fontAlgn="auto" hangingPunct="1">
              <a:spcAft>
                <a:spcPts val="0"/>
              </a:spcAft>
              <a:defRPr/>
            </a:pPr>
            <a:r>
              <a:rPr lang="en-US" altLang="zh-TW" sz="2800" dirty="0" smtClean="0"/>
              <a:t>The increment (i.e., </a:t>
            </a:r>
            <a:r>
              <a:rPr lang="en-US" altLang="zh-TW" sz="2800" b="1" dirty="0" smtClean="0">
                <a:solidFill>
                  <a:schemeClr val="folHlink"/>
                </a:solidFill>
                <a:effectLst>
                  <a:outerShdw blurRad="38100" dist="38100" dir="2700000" algn="tl">
                    <a:srgbClr val="C0C0C0"/>
                  </a:outerShdw>
                </a:effectLst>
              </a:rPr>
              <a:t>++</a:t>
            </a:r>
            <a:r>
              <a:rPr lang="en-US" altLang="zh-TW" sz="2800" dirty="0" smtClean="0"/>
              <a:t>) or decrement (i.e., </a:t>
            </a:r>
            <a:r>
              <a:rPr lang="en-US" altLang="zh-TW" sz="2800" b="1" dirty="0" smtClean="0">
                <a:solidFill>
                  <a:schemeClr val="folHlink"/>
                </a:solidFill>
                <a:effectLst>
                  <a:outerShdw blurRad="38100" dist="38100" dir="2700000" algn="tl">
                    <a:srgbClr val="C0C0C0"/>
                  </a:outerShdw>
                </a:effectLst>
              </a:rPr>
              <a:t>--</a:t>
            </a:r>
            <a:r>
              <a:rPr lang="en-US" altLang="zh-TW" sz="2800" dirty="0" smtClean="0"/>
              <a:t>) operators are the frequently used operators which take only one operand.</a:t>
            </a:r>
          </a:p>
          <a:p>
            <a:pPr eaLnBrk="1" fontAlgn="auto" hangingPunct="1">
              <a:spcAft>
                <a:spcPts val="0"/>
              </a:spcAft>
              <a:defRPr/>
            </a:pPr>
            <a:r>
              <a:rPr lang="en-US" altLang="zh-TW" sz="2800" dirty="0" smtClean="0"/>
              <a:t>The increment/decrement operators increase or decrease the value of the single operand.</a:t>
            </a:r>
            <a:r>
              <a:rPr lang="en-US" altLang="zh-TW" sz="2800" b="1" dirty="0" smtClean="0">
                <a:solidFill>
                  <a:schemeClr val="folHlink"/>
                </a:solidFill>
                <a:effectLst>
                  <a:outerShdw blurRad="38100" dist="38100" dir="2700000" algn="tl">
                    <a:srgbClr val="C0C0C0"/>
                  </a:outerShdw>
                </a:effectLst>
              </a:rPr>
              <a:t> </a:t>
            </a:r>
            <a:endParaRPr lang="en-US" altLang="zh-TW" sz="2800" dirty="0" smtClean="0"/>
          </a:p>
          <a:p>
            <a:pPr lvl="1" eaLnBrk="1" fontAlgn="auto" hangingPunct="1">
              <a:spcAft>
                <a:spcPts val="0"/>
              </a:spcAft>
              <a:defRPr/>
            </a:pPr>
            <a:r>
              <a:rPr lang="en-US" altLang="zh-TW" dirty="0" smtClean="0"/>
              <a:t>e.g., for (</a:t>
            </a:r>
            <a:r>
              <a:rPr lang="en-US" altLang="zh-TW" dirty="0" err="1" smtClean="0"/>
              <a:t>int</a:t>
            </a:r>
            <a:r>
              <a:rPr lang="en-US" altLang="zh-TW" dirty="0" smtClean="0"/>
              <a:t> </a:t>
            </a:r>
            <a:r>
              <a:rPr lang="en-US" altLang="zh-TW" dirty="0" err="1" smtClean="0"/>
              <a:t>i</a:t>
            </a:r>
            <a:r>
              <a:rPr lang="en-US" altLang="zh-TW" dirty="0" smtClean="0"/>
              <a:t> = 0; </a:t>
            </a:r>
            <a:r>
              <a:rPr lang="en-US" altLang="zh-TW" dirty="0" err="1" smtClean="0"/>
              <a:t>i</a:t>
            </a:r>
            <a:r>
              <a:rPr lang="en-US" altLang="zh-TW" dirty="0" smtClean="0"/>
              <a:t> &lt; 100; </a:t>
            </a:r>
            <a:r>
              <a:rPr lang="en-US" altLang="zh-TW" b="1" dirty="0" err="1" smtClean="0">
                <a:solidFill>
                  <a:schemeClr val="folHlink"/>
                </a:solidFill>
                <a:effectLst>
                  <a:outerShdw blurRad="38100" dist="38100" dir="2700000" algn="tl">
                    <a:srgbClr val="C0C0C0"/>
                  </a:outerShdw>
                </a:effectLst>
              </a:rPr>
              <a:t>i</a:t>
            </a:r>
            <a:r>
              <a:rPr lang="en-US" altLang="zh-TW" b="1" dirty="0" smtClean="0">
                <a:solidFill>
                  <a:schemeClr val="folHlink"/>
                </a:solidFill>
                <a:effectLst>
                  <a:outerShdw blurRad="38100" dist="38100" dir="2700000" algn="tl">
                    <a:srgbClr val="C0C0C0"/>
                  </a:outerShdw>
                </a:effectLst>
              </a:rPr>
              <a:t>++</a:t>
            </a:r>
            <a:r>
              <a:rPr lang="en-US" altLang="zh-TW" dirty="0" smtClean="0"/>
              <a:t>){ … }</a:t>
            </a:r>
          </a:p>
          <a:p>
            <a:pPr lvl="1" eaLnBrk="1" fontAlgn="auto" hangingPunct="1">
              <a:spcAft>
                <a:spcPts val="0"/>
              </a:spcAft>
              <a:defRPr/>
            </a:pPr>
            <a:r>
              <a:rPr lang="en-US" altLang="zh-TW" dirty="0" smtClean="0"/>
              <a:t>The variable </a:t>
            </a:r>
            <a:r>
              <a:rPr lang="en-US" altLang="zh-TW" dirty="0" err="1" smtClean="0"/>
              <a:t>i</a:t>
            </a:r>
            <a:r>
              <a:rPr lang="en-US" altLang="zh-TW" dirty="0" smtClean="0"/>
              <a:t> increases one after each iteration.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2339975" y="260350"/>
            <a:ext cx="4005263" cy="5680075"/>
          </a:xfrm>
          <a:prstGeom prst="rect">
            <a:avLst/>
          </a:prstGeom>
          <a:noFill/>
          <a:ln w="9525">
            <a:noFill/>
            <a:miter lim="800000"/>
            <a:headEnd/>
            <a:tailEnd/>
          </a:ln>
        </p:spPr>
      </p:pic>
      <p:sp>
        <p:nvSpPr>
          <p:cNvPr id="5" name="Line Callout 1 4"/>
          <p:cNvSpPr/>
          <p:nvPr/>
        </p:nvSpPr>
        <p:spPr>
          <a:xfrm>
            <a:off x="7092950" y="3068638"/>
            <a:ext cx="1871663" cy="647700"/>
          </a:xfrm>
          <a:prstGeom prst="borderCallout1">
            <a:avLst>
              <a:gd name="adj1" fmla="val 43488"/>
              <a:gd name="adj2" fmla="val -1719"/>
              <a:gd name="adj3" fmla="val 112500"/>
              <a:gd name="adj4" fmla="val -38333"/>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For Loop Flowchart</a:t>
            </a:r>
            <a:endParaRPr lang="en-US"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lstStyle/>
          <a:p>
            <a:pPr>
              <a:defRPr/>
            </a:pPr>
            <a:r>
              <a:rPr lang="en-IN" sz="3200" b="1" dirty="0" smtClean="0">
                <a:effectLst>
                  <a:outerShdw blurRad="38100" dist="38100" dir="2700000" algn="tl">
                    <a:srgbClr val="000000">
                      <a:alpha val="43137"/>
                    </a:srgbClr>
                  </a:outerShdw>
                </a:effectLst>
              </a:rPr>
              <a:t>Infinite for loop</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050"/>
            <a:ext cx="8229600" cy="5218113"/>
          </a:xfrm>
        </p:spPr>
        <p:txBody>
          <a:bodyPr>
            <a:normAutofit lnSpcReduction="10000"/>
          </a:bodyPr>
          <a:lstStyle/>
          <a:p>
            <a:pPr>
              <a:defRPr/>
            </a:pPr>
            <a:r>
              <a:rPr lang="en-US" sz="2400" dirty="0" smtClean="0"/>
              <a:t>When the for statement contains no test condition between the </a:t>
            </a:r>
            <a:r>
              <a:rPr lang="en-US" sz="2400" b="1" dirty="0" smtClean="0"/>
              <a:t>;</a:t>
            </a:r>
            <a:r>
              <a:rPr lang="en-US" sz="2400" dirty="0" smtClean="0"/>
              <a:t>(semicolon)</a:t>
            </a:r>
          </a:p>
          <a:p>
            <a:pPr>
              <a:buFont typeface="Arial" pitchFamily="34" charset="0"/>
              <a:buNone/>
              <a:defRPr/>
            </a:pPr>
            <a:r>
              <a:rPr lang="en-US" sz="2400" dirty="0" smtClean="0"/>
              <a:t>#include &lt;</a:t>
            </a:r>
            <a:r>
              <a:rPr lang="en-US" sz="2400" dirty="0" err="1" smtClean="0"/>
              <a:t>stdio.h</a:t>
            </a:r>
            <a:r>
              <a:rPr lang="en-US" sz="2400" dirty="0" smtClean="0"/>
              <a:t>&gt; </a:t>
            </a:r>
          </a:p>
          <a:p>
            <a:pPr>
              <a:buFont typeface="Arial" pitchFamily="34" charset="0"/>
              <a:buNone/>
              <a:defRPr/>
            </a:pPr>
            <a:r>
              <a:rPr lang="en-US" sz="2400" dirty="0" err="1" smtClean="0"/>
              <a:t>int</a:t>
            </a:r>
            <a:r>
              <a:rPr lang="en-US" sz="2400" dirty="0" smtClean="0"/>
              <a:t> main() </a:t>
            </a:r>
          </a:p>
          <a:p>
            <a:pPr>
              <a:buFont typeface="Arial" pitchFamily="34" charset="0"/>
              <a:buNone/>
              <a:defRPr/>
            </a:pPr>
            <a:r>
              <a:rPr lang="en-US" sz="2400" dirty="0" smtClean="0"/>
              <a:t>{ </a:t>
            </a:r>
          </a:p>
          <a:p>
            <a:pPr>
              <a:buFont typeface="Arial" pitchFamily="34" charset="0"/>
              <a:buNone/>
              <a:defRPr/>
            </a:pPr>
            <a:r>
              <a:rPr lang="en-US" sz="2400" dirty="0" smtClean="0"/>
              <a:t>      </a:t>
            </a:r>
            <a:r>
              <a:rPr lang="en-US" sz="2400" dirty="0" err="1" smtClean="0"/>
              <a:t>int</a:t>
            </a:r>
            <a:r>
              <a:rPr lang="en-US" sz="2400" dirty="0" smtClean="0"/>
              <a:t> a = 1; </a:t>
            </a:r>
          </a:p>
          <a:p>
            <a:pPr>
              <a:buFont typeface="Arial" pitchFamily="34" charset="0"/>
              <a:buNone/>
              <a:defRPr/>
            </a:pPr>
            <a:r>
              <a:rPr lang="en-US" sz="2400" dirty="0" smtClean="0"/>
              <a:t>      for( ; ; ) </a:t>
            </a:r>
          </a:p>
          <a:p>
            <a:pPr>
              <a:buFont typeface="Arial" pitchFamily="34" charset="0"/>
              <a:buNone/>
              <a:defRPr/>
            </a:pPr>
            <a:r>
              <a:rPr lang="en-US" sz="2400" dirty="0" smtClean="0"/>
              <a:t>     { </a:t>
            </a:r>
          </a:p>
          <a:p>
            <a:pPr>
              <a:buFont typeface="Arial" pitchFamily="34" charset="0"/>
              <a:buNone/>
              <a:defRPr/>
            </a:pPr>
            <a:r>
              <a:rPr lang="en-US" sz="2400" dirty="0" smtClean="0"/>
              <a:t>          </a:t>
            </a:r>
            <a:r>
              <a:rPr lang="en-US" sz="2400" dirty="0" err="1" smtClean="0"/>
              <a:t>printf</a:t>
            </a:r>
            <a:r>
              <a:rPr lang="en-US" sz="2400" dirty="0" smtClean="0"/>
              <a:t>("%d ", a++); </a:t>
            </a:r>
          </a:p>
          <a:p>
            <a:pPr>
              <a:buFont typeface="Arial" pitchFamily="34" charset="0"/>
              <a:buNone/>
              <a:defRPr/>
            </a:pPr>
            <a:r>
              <a:rPr lang="en-US" sz="2400" dirty="0" smtClean="0"/>
              <a:t>      } </a:t>
            </a:r>
          </a:p>
          <a:p>
            <a:pPr>
              <a:buFont typeface="Arial" pitchFamily="34" charset="0"/>
              <a:buNone/>
              <a:defRPr/>
            </a:pPr>
            <a:r>
              <a:rPr lang="en-US" sz="2400" dirty="0" smtClean="0"/>
              <a:t>return 0; </a:t>
            </a:r>
          </a:p>
          <a:p>
            <a:pPr>
              <a:buFont typeface="Arial" pitchFamily="34" charset="0"/>
              <a:buNone/>
              <a:defRPr/>
            </a:pPr>
            <a:r>
              <a:rPr lang="en-US" sz="2400" dirty="0" smtClean="0"/>
              <a:t>}</a:t>
            </a:r>
            <a:endParaRPr lang="en-US" sz="2400" dirty="0"/>
          </a:p>
        </p:txBody>
      </p:sp>
      <p:sp>
        <p:nvSpPr>
          <p:cNvPr id="4" name="Line Callout 2 3"/>
          <p:cNvSpPr/>
          <p:nvPr/>
        </p:nvSpPr>
        <p:spPr>
          <a:xfrm>
            <a:off x="4932363" y="3068638"/>
            <a:ext cx="3024187" cy="647700"/>
          </a:xfrm>
          <a:prstGeom prst="borderCallout2">
            <a:avLst>
              <a:gd name="adj1" fmla="val 18750"/>
              <a:gd name="adj2" fmla="val -545"/>
              <a:gd name="adj3" fmla="val 18750"/>
              <a:gd name="adj4" fmla="val -16667"/>
              <a:gd name="adj5" fmla="val 82571"/>
              <a:gd name="adj6" fmla="val -35673"/>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Output: 12345.........</a:t>
            </a:r>
            <a:endParaRPr lang="en-US"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lstStyle/>
          <a:p>
            <a:pPr>
              <a:defRPr/>
            </a:pPr>
            <a:r>
              <a:rPr lang="en-IN" sz="3200" b="1" dirty="0" smtClean="0">
                <a:effectLst>
                  <a:outerShdw blurRad="38100" dist="38100" dir="2700000" algn="tl">
                    <a:srgbClr val="000000">
                      <a:alpha val="43137"/>
                    </a:srgbClr>
                  </a:outerShdw>
                </a:effectLst>
              </a:rPr>
              <a:t>Nested for loop</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196752"/>
            <a:ext cx="8229600" cy="5145088"/>
          </a:xfrm>
        </p:spPr>
        <p:txBody>
          <a:bodyPr>
            <a:normAutofit lnSpcReduction="10000"/>
          </a:bodyPr>
          <a:lstStyle/>
          <a:p>
            <a:pPr>
              <a:defRPr/>
            </a:pPr>
            <a:r>
              <a:rPr lang="en-US" sz="2400" dirty="0" smtClean="0"/>
              <a:t> for loop within another for loop is said to be </a:t>
            </a:r>
            <a:r>
              <a:rPr lang="en-US" sz="2400" b="1" dirty="0" smtClean="0"/>
              <a:t>nested for loop</a:t>
            </a:r>
            <a:r>
              <a:rPr lang="en-US" sz="2400" dirty="0" smtClean="0"/>
              <a:t>.</a:t>
            </a:r>
          </a:p>
          <a:p>
            <a:pPr>
              <a:defRPr/>
            </a:pPr>
            <a:r>
              <a:rPr lang="en-US" sz="2400" dirty="0" smtClean="0"/>
              <a:t>In nested for loop, the number of iterations will be equal to the number of iterations in the outer loop multiplies by the number of iterations in the inner loop.</a:t>
            </a:r>
          </a:p>
          <a:p>
            <a:pPr>
              <a:buFont typeface="Arial" pitchFamily="34" charset="0"/>
              <a:buNone/>
              <a:defRPr/>
            </a:pPr>
            <a:r>
              <a:rPr lang="en-US" sz="2400" b="1" dirty="0" smtClean="0"/>
              <a:t>Syntax:</a:t>
            </a:r>
          </a:p>
          <a:p>
            <a:pPr>
              <a:buFont typeface="Arial" pitchFamily="34" charset="0"/>
              <a:buNone/>
              <a:defRPr/>
            </a:pPr>
            <a:r>
              <a:rPr lang="en-US" sz="2400" dirty="0" smtClean="0"/>
              <a:t>for (initialize counter; test condition; ++ or --) </a:t>
            </a:r>
          </a:p>
          <a:p>
            <a:pPr>
              <a:buFont typeface="Arial" pitchFamily="34" charset="0"/>
              <a:buNone/>
              <a:defRPr/>
            </a:pPr>
            <a:r>
              <a:rPr lang="en-US" sz="2400" dirty="0" smtClean="0"/>
              <a:t>{ </a:t>
            </a:r>
          </a:p>
          <a:p>
            <a:pPr>
              <a:buFont typeface="Arial" pitchFamily="34" charset="0"/>
              <a:buNone/>
              <a:defRPr/>
            </a:pPr>
            <a:r>
              <a:rPr lang="en-US" sz="2400" dirty="0" smtClean="0"/>
              <a:t>      for (initialize counter; test condition; ++ or --) </a:t>
            </a:r>
          </a:p>
          <a:p>
            <a:pPr>
              <a:buFont typeface="Arial" pitchFamily="34" charset="0"/>
              <a:buNone/>
              <a:defRPr/>
            </a:pPr>
            <a:r>
              <a:rPr lang="en-US" sz="2400" dirty="0" smtClean="0"/>
              <a:t>      { .// inner for loop</a:t>
            </a:r>
          </a:p>
          <a:p>
            <a:pPr>
              <a:buFont typeface="Arial" pitchFamily="34" charset="0"/>
              <a:buNone/>
              <a:defRPr/>
            </a:pPr>
            <a:r>
              <a:rPr lang="en-US" sz="2400" dirty="0" smtClean="0"/>
              <a:t>      } </a:t>
            </a:r>
          </a:p>
          <a:p>
            <a:pPr>
              <a:buFont typeface="Arial" pitchFamily="34" charset="0"/>
              <a:buNone/>
              <a:defRPr/>
            </a:pPr>
            <a:r>
              <a:rPr lang="en-US" sz="2400" dirty="0" smtClean="0"/>
              <a:t>.// outer for loop</a:t>
            </a:r>
          </a:p>
          <a:p>
            <a:pPr>
              <a:buFont typeface="Arial" pitchFamily="34" charset="0"/>
              <a:buNone/>
              <a:defRPr/>
            </a:pPr>
            <a:r>
              <a:rPr lang="en-US" sz="2400" dirty="0" smtClean="0"/>
              <a:t> }</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defRPr/>
            </a:pPr>
            <a:r>
              <a:rPr lang="en-US" altLang="zh-TW" b="1" dirty="0" smtClean="0">
                <a:effectLst>
                  <a:outerShdw blurRad="38100" dist="38100" dir="2700000" algn="tl">
                    <a:srgbClr val="000000">
                      <a:alpha val="43137"/>
                    </a:srgbClr>
                  </a:outerShdw>
                </a:effectLst>
              </a:rPr>
              <a:t>Nested Loops</a:t>
            </a:r>
          </a:p>
        </p:txBody>
      </p:sp>
      <p:sp>
        <p:nvSpPr>
          <p:cNvPr id="602115" name="Rectangle 3"/>
          <p:cNvSpPr>
            <a:spLocks noGrp="1" noChangeArrowheads="1"/>
          </p:cNvSpPr>
          <p:nvPr>
            <p:ph idx="1"/>
          </p:nvPr>
        </p:nvSpPr>
        <p:spPr>
          <a:xfrm>
            <a:off x="304800" y="1268413"/>
            <a:ext cx="8534400" cy="5329237"/>
          </a:xfrm>
        </p:spPr>
        <p:txBody>
          <a:bodyPr rtlCol="0">
            <a:normAutofit/>
          </a:bodyPr>
          <a:lstStyle/>
          <a:p>
            <a:pPr eaLnBrk="1" fontAlgn="auto" hangingPunct="1">
              <a:spcAft>
                <a:spcPts val="0"/>
              </a:spcAft>
              <a:defRPr/>
            </a:pPr>
            <a:r>
              <a:rPr lang="en-US" altLang="zh-TW" sz="2400" dirty="0" smtClean="0"/>
              <a:t>Nested loops consist of an </a:t>
            </a:r>
            <a:r>
              <a:rPr lang="en-US" altLang="zh-TW" sz="2400" b="1" dirty="0" smtClean="0">
                <a:solidFill>
                  <a:schemeClr val="folHlink"/>
                </a:solidFill>
                <a:effectLst>
                  <a:outerShdw blurRad="38100" dist="38100" dir="2700000" algn="tl">
                    <a:srgbClr val="C0C0C0"/>
                  </a:outerShdw>
                </a:effectLst>
              </a:rPr>
              <a:t>outer loop</a:t>
            </a:r>
            <a:r>
              <a:rPr lang="en-US" altLang="zh-TW" sz="2400" dirty="0" smtClean="0"/>
              <a:t> with one or more </a:t>
            </a:r>
            <a:r>
              <a:rPr lang="en-US" altLang="zh-TW" sz="2400" b="1" dirty="0" smtClean="0">
                <a:solidFill>
                  <a:schemeClr val="folHlink"/>
                </a:solidFill>
                <a:effectLst>
                  <a:outerShdw blurRad="38100" dist="38100" dir="2700000" algn="tl">
                    <a:srgbClr val="C0C0C0"/>
                  </a:outerShdw>
                </a:effectLst>
              </a:rPr>
              <a:t>inner loops</a:t>
            </a:r>
            <a:r>
              <a:rPr lang="en-US" altLang="zh-TW" sz="2400" dirty="0" smtClean="0"/>
              <a:t>.</a:t>
            </a:r>
          </a:p>
          <a:p>
            <a:pPr eaLnBrk="1" fontAlgn="auto" hangingPunct="1">
              <a:spcAft>
                <a:spcPts val="0"/>
              </a:spcAft>
              <a:defRPr/>
            </a:pPr>
            <a:r>
              <a:rPr lang="en-US" altLang="zh-TW" sz="2400" dirty="0" smtClean="0"/>
              <a:t>e.g.,</a:t>
            </a:r>
          </a:p>
          <a:p>
            <a:pPr eaLnBrk="1" fontAlgn="auto" hangingPunct="1">
              <a:spcAft>
                <a:spcPts val="0"/>
              </a:spcAft>
              <a:buFontTx/>
              <a:buNone/>
              <a:defRPr/>
            </a:pPr>
            <a:r>
              <a:rPr lang="en-US" altLang="zh-TW" sz="2400" dirty="0" smtClean="0"/>
              <a:t>	for (</a:t>
            </a:r>
            <a:r>
              <a:rPr lang="en-US" altLang="zh-TW" sz="2400" dirty="0" err="1" smtClean="0"/>
              <a:t>i</a:t>
            </a:r>
            <a:r>
              <a:rPr lang="en-US" altLang="zh-TW" sz="2400" dirty="0" smtClean="0"/>
              <a:t>=1;i&lt;=100;i++){</a:t>
            </a:r>
          </a:p>
          <a:p>
            <a:pPr eaLnBrk="1" fontAlgn="auto" hangingPunct="1">
              <a:spcAft>
                <a:spcPts val="0"/>
              </a:spcAft>
              <a:buFontTx/>
              <a:buNone/>
              <a:defRPr/>
            </a:pPr>
            <a:r>
              <a:rPr lang="en-US" altLang="zh-TW" sz="2400" dirty="0" smtClean="0"/>
              <a:t>		for(j=1;j&lt;=50;j++){</a:t>
            </a:r>
          </a:p>
          <a:p>
            <a:pPr eaLnBrk="1" fontAlgn="auto" hangingPunct="1">
              <a:spcAft>
                <a:spcPts val="0"/>
              </a:spcAft>
              <a:buFontTx/>
              <a:buNone/>
              <a:defRPr/>
            </a:pPr>
            <a:r>
              <a:rPr lang="en-US" altLang="zh-TW" sz="2400" dirty="0" smtClean="0"/>
              <a:t>			…</a:t>
            </a:r>
          </a:p>
          <a:p>
            <a:pPr eaLnBrk="1" fontAlgn="auto" hangingPunct="1">
              <a:spcAft>
                <a:spcPts val="0"/>
              </a:spcAft>
              <a:buFontTx/>
              <a:buNone/>
              <a:defRPr/>
            </a:pPr>
            <a:r>
              <a:rPr lang="en-US" altLang="zh-TW" sz="2400" dirty="0" smtClean="0"/>
              <a:t>		}</a:t>
            </a:r>
          </a:p>
          <a:p>
            <a:pPr eaLnBrk="1" fontAlgn="auto" hangingPunct="1">
              <a:spcAft>
                <a:spcPts val="0"/>
              </a:spcAft>
              <a:buFontTx/>
              <a:buNone/>
              <a:defRPr/>
            </a:pPr>
            <a:r>
              <a:rPr lang="en-US" altLang="zh-TW" sz="2400" dirty="0" smtClean="0"/>
              <a:t>	}</a:t>
            </a:r>
          </a:p>
          <a:p>
            <a:pPr eaLnBrk="1" fontAlgn="auto" hangingPunct="1">
              <a:spcAft>
                <a:spcPts val="0"/>
              </a:spcAft>
              <a:defRPr/>
            </a:pPr>
            <a:r>
              <a:rPr lang="en-US" altLang="zh-TW" sz="2400" dirty="0" smtClean="0"/>
              <a:t>The above loop will run for 100*50 iterations.</a:t>
            </a:r>
          </a:p>
        </p:txBody>
      </p:sp>
      <p:sp>
        <p:nvSpPr>
          <p:cNvPr id="43012" name="Rectangle 4"/>
          <p:cNvSpPr>
            <a:spLocks noChangeArrowheads="1"/>
          </p:cNvSpPr>
          <p:nvPr/>
        </p:nvSpPr>
        <p:spPr bwMode="auto">
          <a:xfrm>
            <a:off x="1258888" y="3573463"/>
            <a:ext cx="3384550" cy="1727200"/>
          </a:xfrm>
          <a:prstGeom prst="rect">
            <a:avLst/>
          </a:prstGeom>
          <a:noFill/>
          <a:ln w="9525">
            <a:solidFill>
              <a:schemeClr val="folHlink"/>
            </a:solidFill>
            <a:miter lim="800000"/>
            <a:headEnd/>
            <a:tailEnd/>
          </a:ln>
        </p:spPr>
        <p:txBody>
          <a:bodyPr wrap="none" anchor="ctr"/>
          <a:lstStyle/>
          <a:p>
            <a:endParaRPr lang="en-US"/>
          </a:p>
        </p:txBody>
      </p:sp>
      <p:sp>
        <p:nvSpPr>
          <p:cNvPr id="602117" name="AutoShape 5"/>
          <p:cNvSpPr>
            <a:spLocks noChangeArrowheads="1"/>
          </p:cNvSpPr>
          <p:nvPr/>
        </p:nvSpPr>
        <p:spPr bwMode="auto">
          <a:xfrm>
            <a:off x="5580063" y="4221163"/>
            <a:ext cx="1728787" cy="503237"/>
          </a:xfrm>
          <a:prstGeom prst="wedgeRoundRectCallout">
            <a:avLst>
              <a:gd name="adj1" fmla="val -102801"/>
              <a:gd name="adj2" fmla="val 16245"/>
              <a:gd name="adj3" fmla="val 16667"/>
            </a:avLst>
          </a:prstGeom>
          <a:solidFill>
            <a:schemeClr val="accent2"/>
          </a:solidFill>
          <a:ln w="9525">
            <a:noFill/>
            <a:miter lim="800000"/>
            <a:headEnd/>
            <a:tailEnd/>
          </a:ln>
        </p:spPr>
        <p:txBody>
          <a:bodyPr/>
          <a:lstStyle/>
          <a:p>
            <a:pPr algn="ctr"/>
            <a:r>
              <a:rPr lang="en-US" b="1">
                <a:solidFill>
                  <a:schemeClr val="bg1"/>
                </a:solidFill>
              </a:rPr>
              <a:t>Inner loop</a:t>
            </a:r>
          </a:p>
        </p:txBody>
      </p:sp>
      <p:sp>
        <p:nvSpPr>
          <p:cNvPr id="602118" name="AutoShape 6"/>
          <p:cNvSpPr>
            <a:spLocks noChangeArrowheads="1"/>
          </p:cNvSpPr>
          <p:nvPr/>
        </p:nvSpPr>
        <p:spPr bwMode="auto">
          <a:xfrm>
            <a:off x="5219700" y="2925763"/>
            <a:ext cx="1728788" cy="503237"/>
          </a:xfrm>
          <a:prstGeom prst="wedgeRoundRectCallout">
            <a:avLst>
              <a:gd name="adj1" fmla="val -102801"/>
              <a:gd name="adj2" fmla="val 16245"/>
              <a:gd name="adj3" fmla="val 16667"/>
            </a:avLst>
          </a:prstGeom>
          <a:solidFill>
            <a:schemeClr val="accent2"/>
          </a:solidFill>
          <a:ln w="9525">
            <a:noFill/>
            <a:miter lim="800000"/>
            <a:headEnd/>
            <a:tailEnd/>
          </a:ln>
        </p:spPr>
        <p:txBody>
          <a:bodyPr/>
          <a:lstStyle/>
          <a:p>
            <a:pPr algn="ctr"/>
            <a:r>
              <a:rPr lang="en-US" b="1">
                <a:solidFill>
                  <a:schemeClr val="bg1"/>
                </a:solidFill>
              </a:rPr>
              <a:t>Outer loop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02117"/>
                                        </p:tgtEl>
                                        <p:attrNameLst>
                                          <p:attrName>style.visibility</p:attrName>
                                        </p:attrNameLst>
                                      </p:cBhvr>
                                      <p:to>
                                        <p:strVal val="visible"/>
                                      </p:to>
                                    </p:set>
                                    <p:animEffect transition="in" filter="checkerboard(across)">
                                      <p:cBhvr>
                                        <p:cTn id="7" dur="500"/>
                                        <p:tgtEl>
                                          <p:spTgt spid="602117"/>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02118"/>
                                        </p:tgtEl>
                                        <p:attrNameLst>
                                          <p:attrName>style.visibility</p:attrName>
                                        </p:attrNameLst>
                                      </p:cBhvr>
                                      <p:to>
                                        <p:strVal val="visible"/>
                                      </p:to>
                                    </p:set>
                                    <p:animEffect transition="in" filter="checkerboard(across)">
                                      <p:cBhvr>
                                        <p:cTn id="11" dur="500"/>
                                        <p:tgtEl>
                                          <p:spTgt spid="602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7" grpId="0" animBg="1"/>
      <p:bldP spid="6021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75"/>
          </a:xfrm>
        </p:spPr>
        <p:txBody>
          <a:bodyPr>
            <a:normAutofit fontScale="90000"/>
          </a:bodyPr>
          <a:lstStyle/>
          <a:p>
            <a:pPr>
              <a:defRPr/>
            </a:pPr>
            <a:r>
              <a:rPr lang="en-IN" sz="3200" b="1" dirty="0" smtClean="0">
                <a:effectLst>
                  <a:outerShdw blurRad="38100" dist="38100" dir="2700000" algn="tl">
                    <a:srgbClr val="000000">
                      <a:alpha val="43137"/>
                    </a:srgbClr>
                  </a:outerShdw>
                </a:effectLst>
              </a:rPr>
              <a:t>Flowchart for Nested for loop</a:t>
            </a:r>
            <a:endParaRPr lang="en-US" sz="3200" b="1" dirty="0">
              <a:effectLst>
                <a:outerShdw blurRad="38100" dist="38100" dir="2700000" algn="tl">
                  <a:srgbClr val="000000">
                    <a:alpha val="43137"/>
                  </a:srgbClr>
                </a:outerShdw>
              </a:effectLst>
            </a:endParaRPr>
          </a:p>
        </p:txBody>
      </p:sp>
      <p:pic>
        <p:nvPicPr>
          <p:cNvPr id="44035" name="Picture 2"/>
          <p:cNvPicPr>
            <a:picLocks noChangeAspect="1" noChangeArrowheads="1"/>
          </p:cNvPicPr>
          <p:nvPr/>
        </p:nvPicPr>
        <p:blipFill>
          <a:blip r:embed="rId2" cstate="print"/>
          <a:srcRect/>
          <a:stretch>
            <a:fillRect/>
          </a:stretch>
        </p:blipFill>
        <p:spPr bwMode="auto">
          <a:xfrm>
            <a:off x="2916238" y="836613"/>
            <a:ext cx="3455987" cy="540226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1116013" y="2708275"/>
            <a:ext cx="1295400" cy="708025"/>
          </a:xfrm>
          <a:prstGeom prst="rect">
            <a:avLst/>
          </a:prstGeom>
          <a:noFill/>
          <a:ln w="9525">
            <a:noFill/>
            <a:miter lim="800000"/>
            <a:headEnd/>
            <a:tailEnd/>
          </a:ln>
        </p:spPr>
        <p:txBody>
          <a:bodyPr>
            <a:spAutoFit/>
          </a:bodyPr>
          <a:lstStyle/>
          <a:p>
            <a:pPr algn="ctr"/>
            <a:r>
              <a:rPr lang="en-IN" sz="2000">
                <a:latin typeface="Times New Roman" pitchFamily="18" charset="0"/>
                <a:cs typeface="Times New Roman" pitchFamily="18" charset="0"/>
              </a:rPr>
              <a:t>Learning</a:t>
            </a:r>
          </a:p>
          <a:p>
            <a:pPr algn="ctr"/>
            <a:r>
              <a:rPr lang="en-IN" sz="2000">
                <a:latin typeface="Times New Roman" pitchFamily="18" charset="0"/>
                <a:cs typeface="Times New Roman" pitchFamily="18" charset="0"/>
              </a:rPr>
              <a:t>Outcomes</a:t>
            </a:r>
            <a:endParaRPr lang="en-US" sz="2000">
              <a:latin typeface="Times New Roman" pitchFamily="18" charset="0"/>
              <a:cs typeface="Times New Roman" pitchFamily="18" charset="0"/>
            </a:endParaRPr>
          </a:p>
        </p:txBody>
      </p:sp>
      <p:sp>
        <p:nvSpPr>
          <p:cNvPr id="17411" name="TextBox 5"/>
          <p:cNvSpPr txBox="1">
            <a:spLocks noChangeArrowheads="1"/>
          </p:cNvSpPr>
          <p:nvPr/>
        </p:nvSpPr>
        <p:spPr bwMode="auto">
          <a:xfrm>
            <a:off x="3203575" y="2349500"/>
            <a:ext cx="5256213" cy="1016000"/>
          </a:xfrm>
          <a:prstGeom prst="rect">
            <a:avLst/>
          </a:prstGeom>
          <a:noFill/>
          <a:ln w="9525">
            <a:noFill/>
            <a:miter lim="800000"/>
            <a:headEnd/>
            <a:tailEnd/>
          </a:ln>
        </p:spPr>
        <p:txBody>
          <a:bodyPr>
            <a:spAutoFit/>
          </a:bodyPr>
          <a:lstStyle/>
          <a:p>
            <a:pPr algn="just"/>
            <a:r>
              <a:rPr lang="en-IN" sz="2000">
                <a:latin typeface="Times New Roman" pitchFamily="18" charset="0"/>
                <a:cs typeface="Times New Roman" pitchFamily="18" charset="0"/>
              </a:rPr>
              <a:t>1. Through this lecture, students will understand iterative control statements</a:t>
            </a:r>
          </a:p>
          <a:p>
            <a:pPr algn="just"/>
            <a:r>
              <a:rPr lang="en-IN" sz="2000">
                <a:latin typeface="Times New Roman" pitchFamily="18" charset="0"/>
                <a:cs typeface="Times New Roman" pitchFamily="18" charset="0"/>
              </a:rPr>
              <a:t>2. Students will practice programs using loops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lstStyle/>
          <a:p>
            <a:pPr>
              <a:defRPr/>
            </a:pPr>
            <a:r>
              <a:rPr lang="en-IN" sz="3200" b="1" dirty="0" smtClean="0">
                <a:effectLst>
                  <a:outerShdw blurRad="38100" dist="38100" dir="2700000" algn="tl">
                    <a:srgbClr val="000000">
                      <a:alpha val="43137"/>
                    </a:srgbClr>
                  </a:outerShdw>
                </a:effectLst>
              </a:rPr>
              <a:t>Example of Nested for loop</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050"/>
            <a:ext cx="8229600" cy="5218113"/>
          </a:xfrm>
        </p:spPr>
        <p:txBody>
          <a:bodyPr>
            <a:normAutofit lnSpcReduction="10000"/>
          </a:bodyPr>
          <a:lstStyle/>
          <a:p>
            <a:pPr>
              <a:buFont typeface="Arial" pitchFamily="34" charset="0"/>
              <a:buNone/>
              <a:defRPr/>
            </a:pPr>
            <a:r>
              <a:rPr lang="en-US" sz="2400" dirty="0" smtClean="0"/>
              <a:t>#include &lt;</a:t>
            </a:r>
            <a:r>
              <a:rPr lang="en-US" sz="2400" dirty="0" err="1" smtClean="0"/>
              <a:t>stdio.h</a:t>
            </a:r>
            <a:r>
              <a:rPr lang="en-US" sz="2400" dirty="0" smtClean="0"/>
              <a:t>&gt; </a:t>
            </a:r>
          </a:p>
          <a:p>
            <a:pPr>
              <a:buFont typeface="Arial" pitchFamily="34" charset="0"/>
              <a:buNone/>
              <a:defRPr/>
            </a:pPr>
            <a:r>
              <a:rPr lang="en-US" sz="2400" dirty="0" err="1" smtClean="0"/>
              <a:t>int</a:t>
            </a:r>
            <a:r>
              <a:rPr lang="en-US" sz="2400" dirty="0" smtClean="0"/>
              <a:t> main() </a:t>
            </a:r>
          </a:p>
          <a:p>
            <a:pPr>
              <a:buFont typeface="Arial" pitchFamily="34" charset="0"/>
              <a:buNone/>
              <a:defRPr/>
            </a:pPr>
            <a:r>
              <a:rPr lang="en-US" sz="2400" dirty="0" smtClean="0"/>
              <a:t>{ </a:t>
            </a:r>
          </a:p>
          <a:p>
            <a:pPr>
              <a:buFont typeface="Arial" pitchFamily="34" charset="0"/>
              <a:buNone/>
              <a:defRPr/>
            </a:pPr>
            <a:r>
              <a:rPr lang="en-US" sz="2400" dirty="0" smtClean="0"/>
              <a:t>  </a:t>
            </a:r>
            <a:r>
              <a:rPr lang="en-US" sz="2400" dirty="0" err="1" smtClean="0"/>
              <a:t>int</a:t>
            </a:r>
            <a:r>
              <a:rPr lang="en-US" sz="2400" dirty="0" smtClean="0"/>
              <a:t> a, b; </a:t>
            </a:r>
          </a:p>
          <a:p>
            <a:pPr>
              <a:buFont typeface="Arial" pitchFamily="34" charset="0"/>
              <a:buNone/>
              <a:defRPr/>
            </a:pPr>
            <a:r>
              <a:rPr lang="en-US" sz="2400" dirty="0" smtClean="0"/>
              <a:t>  for(a = 1; a &lt;= 5; a++) </a:t>
            </a:r>
          </a:p>
          <a:p>
            <a:pPr>
              <a:buFont typeface="Arial" pitchFamily="34" charset="0"/>
              <a:buNone/>
              <a:defRPr/>
            </a:pPr>
            <a:r>
              <a:rPr lang="en-US" sz="2400" dirty="0" smtClean="0"/>
              <a:t>  { </a:t>
            </a:r>
          </a:p>
          <a:p>
            <a:pPr>
              <a:buFont typeface="Arial" pitchFamily="34" charset="0"/>
              <a:buNone/>
              <a:defRPr/>
            </a:pPr>
            <a:r>
              <a:rPr lang="en-US" sz="2400" dirty="0" smtClean="0"/>
              <a:t>      for(b = 1; b &lt;= 5; b++) </a:t>
            </a:r>
          </a:p>
          <a:p>
            <a:pPr>
              <a:buFont typeface="Arial" pitchFamily="34" charset="0"/>
              <a:buNone/>
              <a:defRPr/>
            </a:pPr>
            <a:r>
              <a:rPr lang="en-US" sz="2400" dirty="0" smtClean="0"/>
              <a:t>      { </a:t>
            </a:r>
            <a:r>
              <a:rPr lang="en-US" sz="2400" dirty="0" err="1" smtClean="0"/>
              <a:t>printf</a:t>
            </a:r>
            <a:r>
              <a:rPr lang="en-US" sz="2400" dirty="0" smtClean="0"/>
              <a:t>("%d ", b); } </a:t>
            </a:r>
          </a:p>
          <a:p>
            <a:pPr>
              <a:buFont typeface="Arial" pitchFamily="34" charset="0"/>
              <a:buNone/>
              <a:defRPr/>
            </a:pPr>
            <a:r>
              <a:rPr lang="en-US" sz="2400" dirty="0" smtClean="0"/>
              <a:t>      </a:t>
            </a:r>
            <a:r>
              <a:rPr lang="en-US" sz="2400" dirty="0" err="1" smtClean="0"/>
              <a:t>printf</a:t>
            </a:r>
            <a:r>
              <a:rPr lang="en-US" sz="2400" dirty="0" smtClean="0"/>
              <a:t>("\n"); </a:t>
            </a:r>
          </a:p>
          <a:p>
            <a:pPr>
              <a:buFont typeface="Arial" pitchFamily="34" charset="0"/>
              <a:buNone/>
              <a:defRPr/>
            </a:pPr>
            <a:r>
              <a:rPr lang="en-US" sz="2400" dirty="0" smtClean="0"/>
              <a:t>   } </a:t>
            </a:r>
          </a:p>
          <a:p>
            <a:pPr>
              <a:buFont typeface="Arial" pitchFamily="34" charset="0"/>
              <a:buNone/>
              <a:defRPr/>
            </a:pPr>
            <a:r>
              <a:rPr lang="en-US" sz="2400" dirty="0" smtClean="0"/>
              <a:t>  return 0; </a:t>
            </a:r>
          </a:p>
          <a:p>
            <a:pPr>
              <a:buFont typeface="Arial" pitchFamily="34" charset="0"/>
              <a:buNone/>
              <a:defRPr/>
            </a:pPr>
            <a:r>
              <a:rPr lang="en-US" sz="2400" dirty="0" smtClean="0"/>
              <a:t>}</a:t>
            </a:r>
            <a:endParaRPr lang="en-US" sz="2400" dirty="0"/>
          </a:p>
        </p:txBody>
      </p:sp>
      <p:sp>
        <p:nvSpPr>
          <p:cNvPr id="4" name="AutoShape 6"/>
          <p:cNvSpPr>
            <a:spLocks noChangeArrowheads="1"/>
          </p:cNvSpPr>
          <p:nvPr/>
        </p:nvSpPr>
        <p:spPr bwMode="auto">
          <a:xfrm>
            <a:off x="5219700" y="2925763"/>
            <a:ext cx="1728788" cy="1871662"/>
          </a:xfrm>
          <a:prstGeom prst="wedgeRoundRectCallout">
            <a:avLst>
              <a:gd name="adj1" fmla="val -102801"/>
              <a:gd name="adj2" fmla="val 16245"/>
              <a:gd name="adj3" fmla="val 16667"/>
            </a:avLst>
          </a:prstGeom>
          <a:solidFill>
            <a:schemeClr val="accent2"/>
          </a:solidFill>
          <a:ln w="9525">
            <a:noFill/>
            <a:miter lim="800000"/>
            <a:headEnd/>
            <a:tailEnd/>
          </a:ln>
        </p:spPr>
        <p:txBody>
          <a:bodyPr/>
          <a:lstStyle/>
          <a:p>
            <a:pPr algn="ctr"/>
            <a:r>
              <a:rPr lang="en-US" b="1">
                <a:solidFill>
                  <a:schemeClr val="bg1"/>
                </a:solidFill>
              </a:rPr>
              <a:t>Output:</a:t>
            </a:r>
          </a:p>
          <a:p>
            <a:pPr algn="ctr"/>
            <a:r>
              <a:rPr lang="en-US" b="1">
                <a:solidFill>
                  <a:schemeClr val="bg1"/>
                </a:solidFill>
              </a:rPr>
              <a:t>12345</a:t>
            </a:r>
          </a:p>
          <a:p>
            <a:pPr algn="ctr"/>
            <a:r>
              <a:rPr lang="en-IN" b="1">
                <a:solidFill>
                  <a:schemeClr val="bg1"/>
                </a:solidFill>
              </a:rPr>
              <a:t>12345</a:t>
            </a:r>
          </a:p>
          <a:p>
            <a:pPr algn="ctr"/>
            <a:r>
              <a:rPr lang="en-IN" b="1">
                <a:solidFill>
                  <a:schemeClr val="bg1"/>
                </a:solidFill>
              </a:rPr>
              <a:t>12345</a:t>
            </a:r>
          </a:p>
          <a:p>
            <a:pPr algn="ctr"/>
            <a:r>
              <a:rPr lang="en-IN" b="1">
                <a:solidFill>
                  <a:schemeClr val="bg1"/>
                </a:solidFill>
              </a:rPr>
              <a:t>12345</a:t>
            </a:r>
          </a:p>
          <a:p>
            <a:pPr algn="ctr"/>
            <a:r>
              <a:rPr lang="en-IN" b="1">
                <a:solidFill>
                  <a:schemeClr val="bg1"/>
                </a:solidFill>
              </a:rPr>
              <a:t>12345</a:t>
            </a:r>
          </a:p>
          <a:p>
            <a:pPr algn="ctr"/>
            <a:endParaRPr 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normAutofit fontScale="90000"/>
          </a:bodyPr>
          <a:lstStyle/>
          <a:p>
            <a:pPr>
              <a:defRPr/>
            </a:pPr>
            <a:r>
              <a:rPr lang="en-IN" sz="2800" b="1" dirty="0" smtClean="0">
                <a:effectLst>
                  <a:outerShdw blurRad="38100" dist="38100" dir="2700000" algn="tl">
                    <a:srgbClr val="000000">
                      <a:alpha val="43137"/>
                    </a:srgbClr>
                  </a:outerShdw>
                </a:effectLst>
              </a:rPr>
              <a:t>Program to calculate simple interest using 3 sets of </a:t>
            </a:r>
            <a:r>
              <a:rPr lang="en-IN" sz="2800" b="1" dirty="0" err="1" smtClean="0">
                <a:effectLst>
                  <a:outerShdw blurRad="38100" dist="38100" dir="2700000" algn="tl">
                    <a:srgbClr val="000000">
                      <a:alpha val="43137"/>
                    </a:srgbClr>
                  </a:outerShdw>
                </a:effectLst>
              </a:rPr>
              <a:t>p,n,r</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513"/>
            <a:ext cx="8229600" cy="5073650"/>
          </a:xfrm>
        </p:spPr>
        <p:txBody>
          <a:bodyPr>
            <a:normAutofit lnSpcReduction="10000"/>
          </a:bodyPr>
          <a:lstStyle/>
          <a:p>
            <a:pPr>
              <a:buFont typeface="Arial" pitchFamily="34" charset="0"/>
              <a:buNone/>
              <a:defRPr/>
            </a:pPr>
            <a:r>
              <a:rPr lang="en-IN" sz="2400" dirty="0" smtClean="0"/>
              <a:t>main()</a:t>
            </a:r>
          </a:p>
          <a:p>
            <a:pPr>
              <a:buFont typeface="Arial" pitchFamily="34" charset="0"/>
              <a:buNone/>
              <a:defRPr/>
            </a:pPr>
            <a:r>
              <a:rPr lang="en-IN" sz="2400" dirty="0" smtClean="0"/>
              <a:t>{ </a:t>
            </a:r>
            <a:r>
              <a:rPr lang="en-IN" sz="2400" dirty="0" err="1" smtClean="0"/>
              <a:t>int</a:t>
            </a:r>
            <a:r>
              <a:rPr lang="en-IN" sz="2400" dirty="0" smtClean="0"/>
              <a:t> p, n, count;</a:t>
            </a:r>
          </a:p>
          <a:p>
            <a:pPr>
              <a:buFont typeface="Arial" pitchFamily="34" charset="0"/>
              <a:buNone/>
              <a:defRPr/>
            </a:pPr>
            <a:r>
              <a:rPr lang="en-IN" sz="2400" dirty="0" smtClean="0"/>
              <a:t>   float </a:t>
            </a:r>
            <a:r>
              <a:rPr lang="en-IN" sz="2400" dirty="0" err="1" smtClean="0"/>
              <a:t>r,si</a:t>
            </a:r>
            <a:r>
              <a:rPr lang="en-IN" sz="2400" dirty="0" smtClean="0"/>
              <a:t>;</a:t>
            </a:r>
          </a:p>
          <a:p>
            <a:pPr>
              <a:buFont typeface="Arial" pitchFamily="34" charset="0"/>
              <a:buNone/>
              <a:defRPr/>
            </a:pPr>
            <a:r>
              <a:rPr lang="en-IN" sz="2400" dirty="0" smtClean="0"/>
              <a:t>   count=1;</a:t>
            </a:r>
          </a:p>
          <a:p>
            <a:pPr>
              <a:buFont typeface="Arial" pitchFamily="34" charset="0"/>
              <a:buNone/>
              <a:defRPr/>
            </a:pPr>
            <a:r>
              <a:rPr lang="en-IN" sz="2400" dirty="0" smtClean="0"/>
              <a:t>   while(count&lt;=3)</a:t>
            </a:r>
          </a:p>
          <a:p>
            <a:pPr>
              <a:buFont typeface="Arial" pitchFamily="34" charset="0"/>
              <a:buNone/>
              <a:defRPr/>
            </a:pPr>
            <a:r>
              <a:rPr lang="en-IN" sz="2400" dirty="0" smtClean="0"/>
              <a:t> {</a:t>
            </a:r>
          </a:p>
          <a:p>
            <a:pPr>
              <a:buFont typeface="Arial" pitchFamily="34" charset="0"/>
              <a:buNone/>
              <a:defRPr/>
            </a:pPr>
            <a:r>
              <a:rPr lang="en-IN" sz="2400" dirty="0" smtClean="0"/>
              <a:t>         </a:t>
            </a:r>
            <a:r>
              <a:rPr lang="en-IN" sz="2400" dirty="0" err="1" smtClean="0"/>
              <a:t>printf</a:t>
            </a:r>
            <a:r>
              <a:rPr lang="en-IN" sz="2400" dirty="0" smtClean="0"/>
              <a:t>(“Enter the value of p, n, r”);</a:t>
            </a:r>
          </a:p>
          <a:p>
            <a:pPr>
              <a:buFont typeface="Arial" pitchFamily="34" charset="0"/>
              <a:buNone/>
              <a:defRPr/>
            </a:pPr>
            <a:r>
              <a:rPr lang="en-IN" sz="2400" dirty="0" smtClean="0"/>
              <a:t>	    </a:t>
            </a:r>
            <a:r>
              <a:rPr lang="en-IN" sz="2400" dirty="0" err="1" smtClean="0"/>
              <a:t>scanf</a:t>
            </a:r>
            <a:r>
              <a:rPr lang="en-IN" sz="2400" dirty="0" smtClean="0"/>
              <a:t>(“%d %d %f”, &amp;p, &amp;n, &amp;r);</a:t>
            </a:r>
          </a:p>
          <a:p>
            <a:pPr>
              <a:buFont typeface="Arial" pitchFamily="34" charset="0"/>
              <a:buNone/>
              <a:defRPr/>
            </a:pPr>
            <a:r>
              <a:rPr lang="en-IN" sz="2400" dirty="0" smtClean="0"/>
              <a:t>	    </a:t>
            </a:r>
            <a:r>
              <a:rPr lang="en-IN" sz="2400" dirty="0" err="1" smtClean="0"/>
              <a:t>si</a:t>
            </a:r>
            <a:r>
              <a:rPr lang="en-IN" sz="2400" dirty="0" smtClean="0"/>
              <a:t>=p*n*r/100;</a:t>
            </a:r>
          </a:p>
          <a:p>
            <a:pPr>
              <a:buFont typeface="Arial" pitchFamily="34" charset="0"/>
              <a:buNone/>
              <a:defRPr/>
            </a:pPr>
            <a:r>
              <a:rPr lang="en-IN" sz="2400" dirty="0" smtClean="0"/>
              <a:t>	    </a:t>
            </a:r>
            <a:r>
              <a:rPr lang="en-IN" sz="2400" dirty="0" err="1" smtClean="0"/>
              <a:t>printf</a:t>
            </a:r>
            <a:r>
              <a:rPr lang="en-IN" sz="2400" dirty="0" smtClean="0"/>
              <a:t>(“Simple interest = Rs. %f”, </a:t>
            </a:r>
            <a:r>
              <a:rPr lang="en-IN" sz="2400" dirty="0" err="1" smtClean="0"/>
              <a:t>si</a:t>
            </a:r>
            <a:r>
              <a:rPr lang="en-IN" sz="2400" dirty="0" smtClean="0"/>
              <a:t>);</a:t>
            </a:r>
          </a:p>
          <a:p>
            <a:pPr>
              <a:buFont typeface="Arial" pitchFamily="34" charset="0"/>
              <a:buNone/>
              <a:defRPr/>
            </a:pPr>
            <a:r>
              <a:rPr lang="en-IN" sz="2400" dirty="0" smtClean="0"/>
              <a:t>	    count=count+1;</a:t>
            </a:r>
          </a:p>
          <a:p>
            <a:pPr>
              <a:buFont typeface="Arial" pitchFamily="34" charset="0"/>
              <a:buNone/>
              <a:defRPr/>
            </a:pPr>
            <a:r>
              <a:rPr lang="en-IN" sz="2400" dirty="0" smtClean="0"/>
              <a:t>}</a:t>
            </a:r>
            <a:r>
              <a:rPr lang="en-US" sz="2400" dirty="0" smtClean="0"/>
              <a:t> }</a:t>
            </a:r>
            <a:endParaRPr lang="en-IN" sz="2400" dirty="0" smtClean="0"/>
          </a:p>
        </p:txBody>
      </p:sp>
      <p:sp>
        <p:nvSpPr>
          <p:cNvPr id="4" name="AutoShape 6"/>
          <p:cNvSpPr>
            <a:spLocks noChangeArrowheads="1"/>
          </p:cNvSpPr>
          <p:nvPr/>
        </p:nvSpPr>
        <p:spPr bwMode="auto">
          <a:xfrm>
            <a:off x="5940425" y="2997200"/>
            <a:ext cx="1728788" cy="647700"/>
          </a:xfrm>
          <a:prstGeom prst="wedgeRoundRectCallout">
            <a:avLst>
              <a:gd name="adj1" fmla="val -102801"/>
              <a:gd name="adj2" fmla="val 16245"/>
              <a:gd name="adj3" fmla="val 16667"/>
            </a:avLst>
          </a:prstGeom>
          <a:solidFill>
            <a:schemeClr val="accent2"/>
          </a:solidFill>
          <a:ln w="9525">
            <a:noFill/>
            <a:miter lim="800000"/>
            <a:headEnd/>
            <a:tailEnd/>
          </a:ln>
        </p:spPr>
        <p:txBody>
          <a:bodyPr/>
          <a:lstStyle/>
          <a:p>
            <a:pPr algn="ctr"/>
            <a:r>
              <a:rPr lang="en-IN" b="1">
                <a:solidFill>
                  <a:schemeClr val="bg1"/>
                </a:solidFill>
              </a:rPr>
              <a:t>Using while loop</a:t>
            </a:r>
          </a:p>
          <a:p>
            <a:pPr algn="ctr"/>
            <a:endParaRPr 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normAutofit fontScale="90000"/>
          </a:bodyPr>
          <a:lstStyle/>
          <a:p>
            <a:pPr>
              <a:defRPr/>
            </a:pPr>
            <a:r>
              <a:rPr lang="en-IN" sz="2800" b="1" dirty="0" smtClean="0">
                <a:effectLst>
                  <a:outerShdw blurRad="38100" dist="38100" dir="2700000" algn="tl">
                    <a:srgbClr val="000000">
                      <a:alpha val="43137"/>
                    </a:srgbClr>
                  </a:outerShdw>
                </a:effectLst>
              </a:rPr>
              <a:t>Program to calculate simple interest using 3 sets of </a:t>
            </a:r>
            <a:r>
              <a:rPr lang="en-IN" sz="2800" b="1" dirty="0" err="1" smtClean="0">
                <a:effectLst>
                  <a:outerShdw blurRad="38100" dist="38100" dir="2700000" algn="tl">
                    <a:srgbClr val="000000">
                      <a:alpha val="43137"/>
                    </a:srgbClr>
                  </a:outerShdw>
                </a:effectLst>
              </a:rPr>
              <a:t>p,n,r</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513"/>
            <a:ext cx="8229600" cy="5073650"/>
          </a:xfrm>
        </p:spPr>
        <p:txBody>
          <a:bodyPr/>
          <a:lstStyle/>
          <a:p>
            <a:pPr>
              <a:buFont typeface="Arial" pitchFamily="34" charset="0"/>
              <a:buNone/>
              <a:defRPr/>
            </a:pPr>
            <a:r>
              <a:rPr lang="en-IN" sz="2400" dirty="0" smtClean="0"/>
              <a:t>main()</a:t>
            </a:r>
          </a:p>
          <a:p>
            <a:pPr>
              <a:buFont typeface="Arial" pitchFamily="34" charset="0"/>
              <a:buNone/>
              <a:defRPr/>
            </a:pPr>
            <a:r>
              <a:rPr lang="en-IN" sz="2400" dirty="0" smtClean="0"/>
              <a:t>{ </a:t>
            </a:r>
            <a:r>
              <a:rPr lang="en-IN" sz="2400" dirty="0" err="1" smtClean="0"/>
              <a:t>int</a:t>
            </a:r>
            <a:r>
              <a:rPr lang="en-IN" sz="2400" dirty="0" smtClean="0"/>
              <a:t> p, n, count;</a:t>
            </a:r>
          </a:p>
          <a:p>
            <a:pPr>
              <a:buFont typeface="Arial" pitchFamily="34" charset="0"/>
              <a:buNone/>
              <a:defRPr/>
            </a:pPr>
            <a:r>
              <a:rPr lang="en-IN" sz="2400" dirty="0" smtClean="0"/>
              <a:t>   float r, </a:t>
            </a:r>
            <a:r>
              <a:rPr lang="en-IN" sz="2400" dirty="0" err="1" smtClean="0"/>
              <a:t>si</a:t>
            </a:r>
            <a:r>
              <a:rPr lang="en-IN" sz="2400" dirty="0" smtClean="0"/>
              <a:t>;</a:t>
            </a:r>
          </a:p>
          <a:p>
            <a:pPr>
              <a:buFont typeface="Arial" pitchFamily="34" charset="0"/>
              <a:buNone/>
              <a:defRPr/>
            </a:pPr>
            <a:r>
              <a:rPr lang="en-IN" sz="2400" dirty="0" smtClean="0"/>
              <a:t>   for(count=1;count&lt;=3;count=count+1)</a:t>
            </a:r>
          </a:p>
          <a:p>
            <a:pPr>
              <a:buFont typeface="Arial" pitchFamily="34" charset="0"/>
              <a:buNone/>
              <a:defRPr/>
            </a:pPr>
            <a:r>
              <a:rPr lang="en-IN" sz="2400" dirty="0" smtClean="0"/>
              <a:t> {</a:t>
            </a:r>
          </a:p>
          <a:p>
            <a:pPr>
              <a:buFont typeface="Arial" pitchFamily="34" charset="0"/>
              <a:buNone/>
              <a:defRPr/>
            </a:pPr>
            <a:r>
              <a:rPr lang="en-IN" sz="2400" dirty="0" smtClean="0"/>
              <a:t>       </a:t>
            </a:r>
            <a:r>
              <a:rPr lang="en-IN" sz="2400" dirty="0" err="1" smtClean="0"/>
              <a:t>printf</a:t>
            </a:r>
            <a:r>
              <a:rPr lang="en-IN" sz="2400" dirty="0" smtClean="0"/>
              <a:t>(“Enter the value of p, n, r”);</a:t>
            </a:r>
          </a:p>
          <a:p>
            <a:pPr>
              <a:buFont typeface="Arial" pitchFamily="34" charset="0"/>
              <a:buNone/>
              <a:defRPr/>
            </a:pPr>
            <a:r>
              <a:rPr lang="en-IN" sz="2400" dirty="0" smtClean="0"/>
              <a:t>	  </a:t>
            </a:r>
            <a:r>
              <a:rPr lang="en-IN" sz="2400" dirty="0" err="1" smtClean="0"/>
              <a:t>scanf</a:t>
            </a:r>
            <a:r>
              <a:rPr lang="en-IN" sz="2400" dirty="0" smtClean="0"/>
              <a:t>(“%d %d %f”, &amp;p, &amp;n, &amp;r);</a:t>
            </a:r>
          </a:p>
          <a:p>
            <a:pPr>
              <a:buFont typeface="Arial" pitchFamily="34" charset="0"/>
              <a:buNone/>
              <a:defRPr/>
            </a:pPr>
            <a:r>
              <a:rPr lang="en-IN" sz="2400" dirty="0" smtClean="0"/>
              <a:t>	  </a:t>
            </a:r>
            <a:r>
              <a:rPr lang="en-IN" sz="2400" dirty="0" err="1" smtClean="0"/>
              <a:t>si</a:t>
            </a:r>
            <a:r>
              <a:rPr lang="en-IN" sz="2400" dirty="0" smtClean="0"/>
              <a:t>=p*n*r/100;</a:t>
            </a:r>
          </a:p>
          <a:p>
            <a:pPr>
              <a:buFont typeface="Arial" pitchFamily="34" charset="0"/>
              <a:buNone/>
              <a:defRPr/>
            </a:pPr>
            <a:r>
              <a:rPr lang="en-IN" sz="2400" dirty="0" smtClean="0"/>
              <a:t>	  </a:t>
            </a:r>
            <a:r>
              <a:rPr lang="en-IN" sz="2400" dirty="0" err="1" smtClean="0"/>
              <a:t>printf</a:t>
            </a:r>
            <a:r>
              <a:rPr lang="en-IN" sz="2400" dirty="0" smtClean="0"/>
              <a:t>(“Simple interest = Rs. %f”, </a:t>
            </a:r>
            <a:r>
              <a:rPr lang="en-IN" sz="2400" dirty="0" err="1" smtClean="0"/>
              <a:t>si</a:t>
            </a:r>
            <a:r>
              <a:rPr lang="en-IN" sz="2400" dirty="0" smtClean="0"/>
              <a:t>);</a:t>
            </a:r>
          </a:p>
          <a:p>
            <a:pPr>
              <a:buFont typeface="Arial" pitchFamily="34" charset="0"/>
              <a:buNone/>
              <a:defRPr/>
            </a:pPr>
            <a:r>
              <a:rPr lang="en-IN" sz="2400" dirty="0" smtClean="0"/>
              <a:t> }</a:t>
            </a:r>
          </a:p>
          <a:p>
            <a:pPr>
              <a:buFont typeface="Arial" pitchFamily="34" charset="0"/>
              <a:buNone/>
              <a:defRPr/>
            </a:pPr>
            <a:r>
              <a:rPr lang="en-IN" sz="2400" dirty="0" smtClean="0"/>
              <a:t>}</a:t>
            </a:r>
          </a:p>
        </p:txBody>
      </p:sp>
      <p:sp>
        <p:nvSpPr>
          <p:cNvPr id="4" name="AutoShape 6"/>
          <p:cNvSpPr>
            <a:spLocks noChangeArrowheads="1"/>
          </p:cNvSpPr>
          <p:nvPr/>
        </p:nvSpPr>
        <p:spPr bwMode="auto">
          <a:xfrm>
            <a:off x="5940425" y="2997200"/>
            <a:ext cx="1728788" cy="647700"/>
          </a:xfrm>
          <a:prstGeom prst="wedgeRoundRectCallout">
            <a:avLst>
              <a:gd name="adj1" fmla="val -102801"/>
              <a:gd name="adj2" fmla="val 16245"/>
              <a:gd name="adj3" fmla="val 16667"/>
            </a:avLst>
          </a:prstGeom>
          <a:solidFill>
            <a:schemeClr val="accent2"/>
          </a:solidFill>
          <a:ln w="9525">
            <a:noFill/>
            <a:miter lim="800000"/>
            <a:headEnd/>
            <a:tailEnd/>
          </a:ln>
        </p:spPr>
        <p:txBody>
          <a:bodyPr/>
          <a:lstStyle/>
          <a:p>
            <a:pPr algn="ctr"/>
            <a:r>
              <a:rPr lang="en-IN" b="1">
                <a:solidFill>
                  <a:schemeClr val="bg1"/>
                </a:solidFill>
              </a:rPr>
              <a:t>Using for loop</a:t>
            </a:r>
          </a:p>
          <a:p>
            <a:pPr algn="ctr"/>
            <a:endParaRPr 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3803650" y="609600"/>
            <a:ext cx="5160963" cy="6059488"/>
          </a:xfrm>
        </p:spPr>
        <p:txBody>
          <a:bodyPr>
            <a:normAutofit lnSpcReduction="10000"/>
          </a:bodyPr>
          <a:lstStyle/>
          <a:p>
            <a:r>
              <a:rPr lang="en-IN" altLang="en-US" smtClean="0"/>
              <a:t>Find factorial of a number (using while and for loop)</a:t>
            </a:r>
          </a:p>
          <a:p>
            <a:r>
              <a:rPr lang="en-US" smtClean="0"/>
              <a:t>Write a program to add first seven terms of the following series using a for loop</a:t>
            </a:r>
          </a:p>
          <a:p>
            <a:pPr>
              <a:buFont typeface="Arial" pitchFamily="34" charset="0"/>
              <a:buNone/>
            </a:pPr>
            <a:r>
              <a:rPr lang="en-US" smtClean="0"/>
              <a:t>     1 /1!  2/2!  3/3! …… </a:t>
            </a:r>
          </a:p>
          <a:p>
            <a:r>
              <a:rPr lang="en-IN" altLang="en-US" smtClean="0"/>
              <a:t>Program to check whether the number is armstrong or not.</a:t>
            </a:r>
          </a:p>
          <a:p>
            <a:r>
              <a:rPr lang="en-IN" altLang="en-US" smtClean="0"/>
              <a:t>Program to count frequency of digits in a number</a:t>
            </a:r>
          </a:p>
          <a:p>
            <a:r>
              <a:rPr lang="en-IN" altLang="en-US" smtClean="0"/>
              <a:t>Program to find power of number using for and while loop.</a:t>
            </a:r>
          </a:p>
          <a:p>
            <a:endParaRPr lang="en-US" smtClean="0"/>
          </a:p>
        </p:txBody>
      </p:sp>
      <p:sp>
        <p:nvSpPr>
          <p:cNvPr id="4" name="Text Placeholder 3"/>
          <p:cNvSpPr>
            <a:spLocks noGrp="1"/>
          </p:cNvSpPr>
          <p:nvPr>
            <p:ph type="body" sz="half" idx="2"/>
          </p:nvPr>
        </p:nvSpPr>
        <p:spPr/>
        <p:txBody>
          <a:bodyPr/>
          <a:lstStyle/>
          <a:p>
            <a:pPr algn="ctr">
              <a:buFont typeface="Arial" charset="0"/>
              <a:buNone/>
              <a:defRPr/>
            </a:pPr>
            <a:r>
              <a:rPr lang="en-IN" sz="2800" b="1" dirty="0" smtClean="0"/>
              <a:t>Implement C programs </a:t>
            </a:r>
            <a:endParaRPr lang="en-US" sz="28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Quiz</a:t>
            </a:r>
            <a:endParaRP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88913"/>
            <a:ext cx="8229600" cy="5603875"/>
          </a:xfrm>
        </p:spPr>
        <p:txBody>
          <a:bodyPr/>
          <a:lstStyle/>
          <a:p>
            <a:pPr>
              <a:buFont typeface="+mj-lt"/>
              <a:buAutoNum type="arabicPeriod"/>
              <a:defRPr/>
            </a:pPr>
            <a:r>
              <a:rPr lang="en-US" sz="1800" dirty="0" smtClean="0"/>
              <a:t>What will be the output of the C program?</a:t>
            </a:r>
          </a:p>
          <a:p>
            <a:pPr>
              <a:buFont typeface="Arial" charset="0"/>
              <a:buNone/>
              <a:defRPr/>
            </a:pPr>
            <a:r>
              <a:rPr lang="en-US" sz="1800" dirty="0" smtClean="0"/>
              <a:t>main( ) </a:t>
            </a:r>
          </a:p>
          <a:p>
            <a:pPr>
              <a:buFont typeface="Arial" charset="0"/>
              <a:buNone/>
              <a:defRPr/>
            </a:pPr>
            <a:r>
              <a:rPr lang="en-US" sz="1800" dirty="0" smtClean="0"/>
              <a:t>{</a:t>
            </a:r>
          </a:p>
          <a:p>
            <a:pPr>
              <a:buFont typeface="Arial" charset="0"/>
              <a:buNone/>
              <a:defRPr/>
            </a:pPr>
            <a:r>
              <a:rPr lang="en-US" sz="1800" dirty="0" smtClean="0"/>
              <a:t> </a:t>
            </a:r>
            <a:r>
              <a:rPr lang="en-US" sz="1800" dirty="0" err="1" smtClean="0"/>
              <a:t>int</a:t>
            </a:r>
            <a:r>
              <a:rPr lang="en-US" sz="1800" dirty="0" smtClean="0"/>
              <a:t> j ; </a:t>
            </a:r>
          </a:p>
          <a:p>
            <a:pPr>
              <a:buFont typeface="Arial" charset="0"/>
              <a:buNone/>
              <a:defRPr/>
            </a:pPr>
            <a:r>
              <a:rPr lang="en-US" sz="1800" dirty="0" smtClean="0"/>
              <a:t>while ( j &lt;= 10 ) </a:t>
            </a:r>
          </a:p>
          <a:p>
            <a:pPr>
              <a:buFont typeface="Arial" charset="0"/>
              <a:buNone/>
              <a:defRPr/>
            </a:pPr>
            <a:r>
              <a:rPr lang="en-US" sz="1800" dirty="0" smtClean="0"/>
              <a:t>{ </a:t>
            </a:r>
          </a:p>
          <a:p>
            <a:pPr>
              <a:buFont typeface="Arial" charset="0"/>
              <a:buNone/>
              <a:defRPr/>
            </a:pPr>
            <a:r>
              <a:rPr lang="en-US" sz="1800" dirty="0" smtClean="0"/>
              <a:t>  </a:t>
            </a:r>
            <a:r>
              <a:rPr lang="en-US" sz="1800" dirty="0" err="1" smtClean="0"/>
              <a:t>printf</a:t>
            </a:r>
            <a:r>
              <a:rPr lang="en-US" sz="1800" dirty="0" smtClean="0"/>
              <a:t> ( "\</a:t>
            </a:r>
            <a:r>
              <a:rPr lang="en-US" sz="1800" dirty="0" err="1" smtClean="0"/>
              <a:t>n%d</a:t>
            </a:r>
            <a:r>
              <a:rPr lang="en-US" sz="1800" dirty="0" smtClean="0"/>
              <a:t>", j ) ; </a:t>
            </a:r>
          </a:p>
          <a:p>
            <a:pPr>
              <a:buFont typeface="Arial" charset="0"/>
              <a:buNone/>
              <a:defRPr/>
            </a:pPr>
            <a:r>
              <a:rPr lang="en-US" sz="1800" dirty="0" smtClean="0"/>
              <a:t>  j = j + 1 ; } } </a:t>
            </a:r>
          </a:p>
          <a:p>
            <a:pPr>
              <a:buFont typeface="Arial" charset="0"/>
              <a:buNone/>
              <a:defRPr/>
            </a:pPr>
            <a:endParaRPr lang="en-US" sz="1800" b="1" dirty="0" smtClean="0"/>
          </a:p>
          <a:p>
            <a:pPr>
              <a:buFont typeface="Arial" charset="0"/>
              <a:buNone/>
              <a:defRPr/>
            </a:pPr>
            <a:r>
              <a:rPr lang="en-IN" sz="1800" dirty="0" smtClean="0"/>
              <a:t>2. </a:t>
            </a:r>
            <a:r>
              <a:rPr lang="en-US" sz="1800" dirty="0" smtClean="0"/>
              <a:t>main( ) </a:t>
            </a:r>
          </a:p>
          <a:p>
            <a:pPr>
              <a:buFont typeface="Arial" charset="0"/>
              <a:buNone/>
              <a:defRPr/>
            </a:pPr>
            <a:r>
              <a:rPr lang="en-US" sz="1800" dirty="0" smtClean="0"/>
              <a:t>{ </a:t>
            </a:r>
            <a:r>
              <a:rPr lang="en-US" sz="1800" dirty="0" err="1" smtClean="0"/>
              <a:t>int</a:t>
            </a:r>
            <a:r>
              <a:rPr lang="en-US" sz="1800" dirty="0" smtClean="0"/>
              <a:t> x = 4, y, z ; </a:t>
            </a:r>
          </a:p>
          <a:p>
            <a:pPr>
              <a:buFont typeface="Arial" charset="0"/>
              <a:buNone/>
              <a:defRPr/>
            </a:pPr>
            <a:r>
              <a:rPr lang="en-US" sz="1800" dirty="0" smtClean="0"/>
              <a:t>   y = --x ; </a:t>
            </a:r>
          </a:p>
          <a:p>
            <a:pPr>
              <a:buFont typeface="Arial" charset="0"/>
              <a:buNone/>
              <a:defRPr/>
            </a:pPr>
            <a:r>
              <a:rPr lang="en-US" sz="1800" dirty="0" smtClean="0"/>
              <a:t>   z = x-- ; </a:t>
            </a:r>
          </a:p>
          <a:p>
            <a:pPr>
              <a:buFont typeface="Arial" charset="0"/>
              <a:buNone/>
              <a:defRPr/>
            </a:pPr>
            <a:r>
              <a:rPr lang="en-US" sz="1800" dirty="0" smtClean="0"/>
              <a:t>   </a:t>
            </a:r>
            <a:r>
              <a:rPr lang="en-US" sz="1800" dirty="0" err="1" smtClean="0"/>
              <a:t>printf</a:t>
            </a:r>
            <a:r>
              <a:rPr lang="en-US" sz="1800" dirty="0" smtClean="0"/>
              <a:t> ( "\</a:t>
            </a:r>
            <a:r>
              <a:rPr lang="en-US" sz="1800" dirty="0" err="1" smtClean="0"/>
              <a:t>n%d</a:t>
            </a:r>
            <a:r>
              <a:rPr lang="en-US" sz="1800" dirty="0" smtClean="0"/>
              <a:t> %d %d", x, y, z ) ; </a:t>
            </a:r>
          </a:p>
          <a:p>
            <a:pPr>
              <a:buFont typeface="Arial" charset="0"/>
              <a:buNone/>
              <a:defRPr/>
            </a:pPr>
            <a:r>
              <a:rPr lang="en-US" sz="1800" dirty="0" smtClean="0"/>
              <a:t>} </a:t>
            </a:r>
          </a:p>
          <a:p>
            <a:pPr>
              <a:buFont typeface="Arial" charset="0"/>
              <a:buNone/>
              <a:defRPr/>
            </a:pPr>
            <a:endParaRPr lang="en-IN" sz="1800" dirty="0" smtClean="0"/>
          </a:p>
          <a:p>
            <a:pPr>
              <a:buFont typeface="Arial" charset="0"/>
              <a:buNone/>
              <a:defRPr/>
            </a:pPr>
            <a:endParaRPr lang="en-IN" sz="1800" dirty="0" smtClean="0"/>
          </a:p>
          <a:p>
            <a:pPr>
              <a:buFont typeface="Arial" charset="0"/>
              <a:buNone/>
              <a:defRPr/>
            </a:pPr>
            <a:endParaRPr lang="en-IN" sz="1800" dirty="0" smtClean="0"/>
          </a:p>
          <a:p>
            <a:pPr>
              <a:buFont typeface="Arial" charset="0"/>
              <a:buNone/>
              <a:defRPr/>
            </a:pPr>
            <a:endParaRPr lang="en-US" sz="1800" dirty="0" smtClean="0"/>
          </a:p>
          <a:p>
            <a:pPr>
              <a:buFont typeface="Arial" charset="0"/>
              <a:buChar char="•"/>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913"/>
            <a:ext cx="8229600" cy="5937250"/>
          </a:xfrm>
        </p:spPr>
        <p:txBody>
          <a:bodyPr>
            <a:normAutofit lnSpcReduction="10000"/>
          </a:bodyPr>
          <a:lstStyle/>
          <a:p>
            <a:pPr>
              <a:buFont typeface="Arial" charset="0"/>
              <a:buNone/>
              <a:defRPr/>
            </a:pPr>
            <a:r>
              <a:rPr lang="en-IN" sz="1800" dirty="0" smtClean="0"/>
              <a:t>3. </a:t>
            </a:r>
            <a:r>
              <a:rPr lang="en-US" sz="1800" dirty="0" smtClean="0"/>
              <a:t>main( ) </a:t>
            </a:r>
          </a:p>
          <a:p>
            <a:pPr>
              <a:buFont typeface="Arial" charset="0"/>
              <a:buNone/>
              <a:defRPr/>
            </a:pPr>
            <a:r>
              <a:rPr lang="en-US" sz="1800" dirty="0" smtClean="0"/>
              <a:t>   { </a:t>
            </a:r>
          </a:p>
          <a:p>
            <a:pPr>
              <a:buFont typeface="Arial" charset="0"/>
              <a:buNone/>
              <a:defRPr/>
            </a:pPr>
            <a:r>
              <a:rPr lang="en-US" sz="1800" dirty="0" smtClean="0"/>
              <a:t>     float x = 1.1 ; </a:t>
            </a:r>
          </a:p>
          <a:p>
            <a:pPr>
              <a:buFont typeface="Arial" charset="0"/>
              <a:buNone/>
              <a:defRPr/>
            </a:pPr>
            <a:r>
              <a:rPr lang="en-US" sz="1800" dirty="0" smtClean="0"/>
              <a:t>     while ( x == 1.1 ) </a:t>
            </a:r>
          </a:p>
          <a:p>
            <a:pPr>
              <a:buFont typeface="Arial" charset="0"/>
              <a:buNone/>
              <a:defRPr/>
            </a:pPr>
            <a:r>
              <a:rPr lang="en-US" sz="1800" dirty="0" smtClean="0"/>
              <a:t>    { </a:t>
            </a:r>
          </a:p>
          <a:p>
            <a:pPr>
              <a:buFont typeface="Arial" charset="0"/>
              <a:buNone/>
              <a:defRPr/>
            </a:pPr>
            <a:r>
              <a:rPr lang="en-US" sz="1800" dirty="0" smtClean="0"/>
              <a:t>       </a:t>
            </a:r>
            <a:r>
              <a:rPr lang="en-US" sz="1800" dirty="0" err="1" smtClean="0"/>
              <a:t>printf</a:t>
            </a:r>
            <a:r>
              <a:rPr lang="en-US" sz="1800" dirty="0" smtClean="0"/>
              <a:t> ( "\</a:t>
            </a:r>
            <a:r>
              <a:rPr lang="en-US" sz="1800" dirty="0" err="1" smtClean="0"/>
              <a:t>n%f</a:t>
            </a:r>
            <a:r>
              <a:rPr lang="en-US" sz="1800" dirty="0" smtClean="0"/>
              <a:t>", x ) ; </a:t>
            </a:r>
          </a:p>
          <a:p>
            <a:pPr>
              <a:buFont typeface="Arial" charset="0"/>
              <a:buNone/>
              <a:defRPr/>
            </a:pPr>
            <a:r>
              <a:rPr lang="en-US" sz="1800" dirty="0" smtClean="0"/>
              <a:t>       x = x – 0.1 ; } } </a:t>
            </a:r>
          </a:p>
          <a:p>
            <a:pPr>
              <a:buFont typeface="Arial" charset="0"/>
              <a:buNone/>
              <a:defRPr/>
            </a:pPr>
            <a:endParaRPr lang="en-US" sz="1800" dirty="0" smtClean="0"/>
          </a:p>
          <a:p>
            <a:pPr>
              <a:buFont typeface="Arial" charset="0"/>
              <a:buNone/>
              <a:defRPr/>
            </a:pPr>
            <a:r>
              <a:rPr lang="en-IN" sz="1800" dirty="0" smtClean="0"/>
              <a:t>4. </a:t>
            </a:r>
            <a:r>
              <a:rPr lang="en-US" sz="1800" dirty="0" smtClean="0"/>
              <a:t>#include &lt;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0;        </a:t>
            </a:r>
          </a:p>
          <a:p>
            <a:pPr>
              <a:buFont typeface="Arial" charset="0"/>
              <a:buNone/>
              <a:defRPr/>
            </a:pPr>
            <a:r>
              <a:rPr lang="en-US" sz="1800" dirty="0" smtClean="0"/>
              <a:t>	   while (</a:t>
            </a:r>
            <a:r>
              <a:rPr lang="en-US" sz="1800" dirty="0" err="1" smtClean="0"/>
              <a:t>i</a:t>
            </a:r>
            <a:r>
              <a:rPr lang="en-US" sz="1800" dirty="0" smtClean="0"/>
              <a:t> = 0)            </a:t>
            </a:r>
          </a:p>
          <a:p>
            <a:pPr>
              <a:buFont typeface="Arial" charset="0"/>
              <a:buNone/>
              <a:defRPr/>
            </a:pPr>
            <a:r>
              <a:rPr lang="en-US" sz="1800" dirty="0" smtClean="0"/>
              <a:t>               </a:t>
            </a:r>
            <a:r>
              <a:rPr lang="en-US" sz="1800" dirty="0" err="1" smtClean="0"/>
              <a:t>printf</a:t>
            </a:r>
            <a:r>
              <a:rPr lang="en-US" sz="1800" dirty="0" smtClean="0"/>
              <a:t>("True</a:t>
            </a:r>
            <a:r>
              <a:rPr lang="en-US" sz="1800" b="1" dirty="0" smtClean="0"/>
              <a:t>\n</a:t>
            </a:r>
            <a:r>
              <a:rPr lang="en-US" sz="1800" dirty="0" smtClean="0"/>
              <a:t>");        </a:t>
            </a:r>
          </a:p>
          <a:p>
            <a:pPr>
              <a:buFont typeface="Arial" charset="0"/>
              <a:buNone/>
              <a:defRPr/>
            </a:pPr>
            <a:r>
              <a:rPr lang="en-US" sz="1800" dirty="0" smtClean="0"/>
              <a:t>          </a:t>
            </a:r>
            <a:r>
              <a:rPr lang="en-US" sz="1800" dirty="0" err="1" smtClean="0"/>
              <a:t>printf</a:t>
            </a:r>
            <a:r>
              <a:rPr lang="en-US" sz="1800" dirty="0" smtClean="0"/>
              <a:t>("False</a:t>
            </a:r>
            <a:r>
              <a:rPr lang="en-US" sz="1800" b="1" dirty="0" smtClean="0"/>
              <a:t>\n</a:t>
            </a:r>
            <a:r>
              <a:rPr lang="en-US" sz="1800" dirty="0" smtClean="0"/>
              <a:t>");    </a:t>
            </a:r>
          </a:p>
          <a:p>
            <a:pPr>
              <a:buFont typeface="Arial" charset="0"/>
              <a:buNone/>
              <a:defRPr/>
            </a:pPr>
            <a:r>
              <a:rPr lang="en-US" sz="1800" dirty="0" smtClean="0"/>
              <a:t>      } </a:t>
            </a:r>
          </a:p>
          <a:p>
            <a:pPr>
              <a:buFont typeface="Arial" charset="0"/>
              <a:buNone/>
              <a:defRPr/>
            </a:pPr>
            <a:r>
              <a:rPr lang="en-US" sz="1800" dirty="0" smtClean="0"/>
              <a:t>a) True (infinite time)     b) True (1 time) False      c) False      d) Compiler dependent</a:t>
            </a:r>
          </a:p>
          <a:p>
            <a:pPr>
              <a:buFont typeface="Arial" charset="0"/>
              <a:buNone/>
              <a:defRPr/>
            </a:pPr>
            <a:endParaRPr lang="en-US" sz="1800" dirty="0" smtClean="0"/>
          </a:p>
          <a:p>
            <a:pPr>
              <a:buFont typeface="Arial" charset="0"/>
              <a:buChar char="•"/>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350"/>
            <a:ext cx="8229600" cy="5865813"/>
          </a:xfrm>
        </p:spPr>
        <p:txBody>
          <a:bodyPr>
            <a:noAutofit/>
          </a:bodyPr>
          <a:lstStyle/>
          <a:p>
            <a:pPr>
              <a:buFont typeface="Arial" charset="0"/>
              <a:buNone/>
              <a:defRPr/>
            </a:pPr>
            <a:endParaRPr lang="en-US" sz="1400" dirty="0" smtClean="0"/>
          </a:p>
          <a:p>
            <a:pPr>
              <a:buFont typeface="Arial" charset="0"/>
              <a:buNone/>
              <a:defRPr/>
            </a:pPr>
            <a:r>
              <a:rPr lang="en-US" sz="1400" dirty="0" smtClean="0"/>
              <a:t>5. #include &lt;</a:t>
            </a:r>
            <a:r>
              <a:rPr lang="en-US" sz="1400" dirty="0" err="1" smtClean="0"/>
              <a:t>stdio.h</a:t>
            </a:r>
            <a:r>
              <a:rPr lang="en-US" sz="1400" dirty="0" smtClean="0"/>
              <a:t>&gt;</a:t>
            </a:r>
          </a:p>
          <a:p>
            <a:pPr>
              <a:buFont typeface="Arial" charset="0"/>
              <a:buNone/>
              <a:defRPr/>
            </a:pPr>
            <a:r>
              <a:rPr lang="en-US" sz="1400" dirty="0" smtClean="0"/>
              <a:t> </a:t>
            </a:r>
            <a:r>
              <a:rPr lang="en-US" sz="1400" dirty="0" err="1" smtClean="0"/>
              <a:t>int</a:t>
            </a:r>
            <a:r>
              <a:rPr lang="en-US" sz="1400" dirty="0" smtClean="0"/>
              <a:t> main()</a:t>
            </a:r>
          </a:p>
          <a:p>
            <a:pPr>
              <a:buFont typeface="Arial" charset="0"/>
              <a:buNone/>
              <a:defRPr/>
            </a:pPr>
            <a:r>
              <a:rPr lang="en-US" sz="1400" dirty="0" smtClean="0"/>
              <a:t>{  </a:t>
            </a:r>
            <a:r>
              <a:rPr lang="en-US" sz="1400" dirty="0" err="1" smtClean="0"/>
              <a:t>int</a:t>
            </a:r>
            <a:r>
              <a:rPr lang="en-US" sz="1400" dirty="0" smtClean="0"/>
              <a:t> </a:t>
            </a:r>
            <a:r>
              <a:rPr lang="en-US" sz="1400" dirty="0" err="1" smtClean="0"/>
              <a:t>i</a:t>
            </a:r>
            <a:r>
              <a:rPr lang="en-US" sz="1400" dirty="0" smtClean="0"/>
              <a:t> = 1024;</a:t>
            </a:r>
          </a:p>
          <a:p>
            <a:pPr>
              <a:buFont typeface="Arial" charset="0"/>
              <a:buNone/>
              <a:defRPr/>
            </a:pPr>
            <a:r>
              <a:rPr lang="en-US" sz="1400" dirty="0" smtClean="0"/>
              <a:t>    for (; </a:t>
            </a:r>
            <a:r>
              <a:rPr lang="en-US" sz="1400" dirty="0" err="1" smtClean="0"/>
              <a:t>i</a:t>
            </a:r>
            <a:r>
              <a:rPr lang="en-US" sz="1400" dirty="0" smtClean="0"/>
              <a:t>; </a:t>
            </a:r>
            <a:r>
              <a:rPr lang="en-US" sz="1400" dirty="0" err="1" smtClean="0"/>
              <a:t>i</a:t>
            </a:r>
            <a:r>
              <a:rPr lang="en-US" sz="1400" dirty="0" smtClean="0"/>
              <a:t> &gt;&gt;= 1)</a:t>
            </a:r>
          </a:p>
          <a:p>
            <a:pPr>
              <a:buFont typeface="Arial" charset="0"/>
              <a:buNone/>
              <a:defRPr/>
            </a:pPr>
            <a:r>
              <a:rPr lang="en-US" sz="1400" dirty="0" smtClean="0"/>
              <a:t>        </a:t>
            </a:r>
            <a:r>
              <a:rPr lang="en-US" sz="1400" dirty="0" err="1" smtClean="0"/>
              <a:t>printf</a:t>
            </a:r>
            <a:r>
              <a:rPr lang="en-US" sz="1400" dirty="0" smtClean="0"/>
              <a:t>(“Hello");</a:t>
            </a:r>
          </a:p>
          <a:p>
            <a:pPr>
              <a:buFont typeface="Arial" charset="0"/>
              <a:buNone/>
              <a:defRPr/>
            </a:pPr>
            <a:r>
              <a:rPr lang="en-US" sz="1400" dirty="0" smtClean="0"/>
              <a:t>    return 0; }</a:t>
            </a:r>
          </a:p>
          <a:p>
            <a:pPr>
              <a:buFont typeface="Arial" charset="0"/>
              <a:buNone/>
              <a:defRPr/>
            </a:pPr>
            <a:r>
              <a:rPr lang="en-US" sz="1400" dirty="0" smtClean="0"/>
              <a:t>How many times will Hello be printed in the above program?</a:t>
            </a:r>
          </a:p>
          <a:p>
            <a:pPr>
              <a:buFont typeface="Arial" charset="0"/>
              <a:buAutoNum type="alphaUcParenR"/>
              <a:defRPr/>
            </a:pPr>
            <a:r>
              <a:rPr lang="en-US" sz="1400" dirty="0" smtClean="0"/>
              <a:t>10     B) 11   C) Infinite  D) The program will show compile-time error</a:t>
            </a:r>
          </a:p>
          <a:p>
            <a:pPr>
              <a:buNone/>
              <a:defRPr/>
            </a:pPr>
            <a:endParaRPr lang="en-US" sz="1400" dirty="0" smtClean="0"/>
          </a:p>
          <a:p>
            <a:pPr>
              <a:buFont typeface="Arial" charset="0"/>
              <a:buAutoNum type="arabicPeriod" startAt="6"/>
              <a:defRPr/>
            </a:pPr>
            <a:r>
              <a:rPr lang="en-US" sz="1400" dirty="0" smtClean="0"/>
              <a:t>#include&lt;</a:t>
            </a:r>
            <a:r>
              <a:rPr lang="en-US" sz="1400" dirty="0" err="1" smtClean="0"/>
              <a:t>stdio.h</a:t>
            </a:r>
            <a:r>
              <a:rPr lang="en-US" sz="1400" dirty="0" smtClean="0"/>
              <a:t>&gt; </a:t>
            </a:r>
          </a:p>
          <a:p>
            <a:pPr>
              <a:buFont typeface="Arial" charset="0"/>
              <a:buNone/>
              <a:defRPr/>
            </a:pPr>
            <a:r>
              <a:rPr lang="en-US" sz="1400" dirty="0" smtClean="0"/>
              <a:t>       #define loop for( ; ; ) </a:t>
            </a:r>
          </a:p>
          <a:p>
            <a:pPr>
              <a:buFont typeface="Arial" charset="0"/>
              <a:buNone/>
              <a:defRPr/>
            </a:pPr>
            <a:r>
              <a:rPr lang="en-US" sz="1400" dirty="0" smtClean="0"/>
              <a:t>       </a:t>
            </a:r>
            <a:r>
              <a:rPr lang="en-US" sz="1400" dirty="0" err="1" smtClean="0"/>
              <a:t>int</a:t>
            </a:r>
            <a:r>
              <a:rPr lang="en-US" sz="1400" dirty="0" smtClean="0"/>
              <a:t> main() </a:t>
            </a:r>
          </a:p>
          <a:p>
            <a:pPr>
              <a:buFont typeface="Arial" charset="0"/>
              <a:buNone/>
              <a:defRPr/>
            </a:pPr>
            <a:r>
              <a:rPr lang="en-US" sz="1400" dirty="0" smtClean="0"/>
              <a:t>      { </a:t>
            </a:r>
          </a:p>
          <a:p>
            <a:pPr>
              <a:buFont typeface="Arial" charset="0"/>
              <a:buNone/>
              <a:defRPr/>
            </a:pPr>
            <a:r>
              <a:rPr lang="en-US" sz="1400" dirty="0" smtClean="0"/>
              <a:t>         </a:t>
            </a:r>
            <a:r>
              <a:rPr lang="en-US" sz="1400" dirty="0" err="1" smtClean="0"/>
              <a:t>printf</a:t>
            </a:r>
            <a:r>
              <a:rPr lang="en-US" sz="1400" dirty="0" smtClean="0"/>
              <a:t>("DONE"); </a:t>
            </a:r>
          </a:p>
          <a:p>
            <a:pPr>
              <a:buFont typeface="Arial" charset="0"/>
              <a:buNone/>
              <a:defRPr/>
            </a:pPr>
            <a:r>
              <a:rPr lang="en-US" sz="1400" dirty="0" smtClean="0"/>
              <a:t>         loop; </a:t>
            </a:r>
          </a:p>
          <a:p>
            <a:pPr>
              <a:buFont typeface="Arial" charset="0"/>
              <a:buNone/>
              <a:defRPr/>
            </a:pPr>
            <a:r>
              <a:rPr lang="en-US" sz="1400" dirty="0" smtClean="0"/>
              <a:t>         return 0; </a:t>
            </a:r>
          </a:p>
          <a:p>
            <a:pPr>
              <a:buFont typeface="Arial" charset="0"/>
              <a:buNone/>
              <a:defRPr/>
            </a:pPr>
            <a:r>
              <a:rPr lang="en-US" sz="1400" dirty="0" smtClean="0"/>
              <a:t>      }</a:t>
            </a:r>
          </a:p>
          <a:p>
            <a:pPr>
              <a:buFont typeface="Arial" charset="0"/>
              <a:buNone/>
              <a:defRPr/>
            </a:pPr>
            <a:r>
              <a:rPr lang="en-US" sz="1400" dirty="0" smtClean="0"/>
              <a:t>A. Compilation error   B. Done    C. Program never ends   D. None of the above</a:t>
            </a:r>
          </a:p>
          <a:p>
            <a:pPr>
              <a:buFont typeface="Arial" charset="0"/>
              <a:buNone/>
              <a:defRPr/>
            </a:pPr>
            <a:endParaRPr lang="en-US" sz="1400" dirty="0" smtClean="0"/>
          </a:p>
          <a:p>
            <a:pPr>
              <a:buFont typeface="Arial" charset="0"/>
              <a:buNone/>
              <a:defRPr/>
            </a:pPr>
            <a:r>
              <a:rPr lang="en-US" sz="1400" dirty="0" smtClean="0"/>
              <a:t/>
            </a:r>
            <a:br>
              <a:rPr lang="en-US" sz="1400" dirty="0" smtClean="0"/>
            </a:br>
            <a:endParaRPr lang="en-US" sz="1400" dirty="0" smtClean="0"/>
          </a:p>
          <a:p>
            <a:pPr>
              <a:buFont typeface="Arial" charset="0"/>
              <a:buChar char="•"/>
              <a:defRPr/>
            </a:pPr>
            <a:endParaRPr lang="en-US"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88913"/>
            <a:ext cx="8229600" cy="5603875"/>
          </a:xfrm>
        </p:spPr>
        <p:txBody>
          <a:bodyPr>
            <a:normAutofit fontScale="92500" lnSpcReduction="20000"/>
          </a:bodyPr>
          <a:lstStyle/>
          <a:p>
            <a:pPr>
              <a:buFont typeface="Arial" charset="0"/>
              <a:buNone/>
              <a:defRPr/>
            </a:pPr>
            <a:r>
              <a:rPr lang="en-IN" sz="1800" dirty="0" smtClean="0"/>
              <a:t>7. </a:t>
            </a:r>
            <a:r>
              <a:rPr lang="en-US" sz="1800" dirty="0" smtClean="0"/>
              <a:t>#include&lt;</a:t>
            </a:r>
            <a:r>
              <a:rPr lang="en-US" sz="1800" dirty="0" err="1" smtClean="0"/>
              <a:t>stdio.h</a:t>
            </a:r>
            <a:r>
              <a:rPr lang="en-US" sz="1800" dirty="0" smtClean="0"/>
              <a:t>&gt;</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1, j = 1; </a:t>
            </a:r>
          </a:p>
          <a:p>
            <a:pPr>
              <a:buFont typeface="Arial" charset="0"/>
              <a:buNone/>
              <a:defRPr/>
            </a:pPr>
            <a:r>
              <a:rPr lang="en-US" sz="1800" dirty="0" smtClean="0"/>
              <a:t>        for( ;j ; </a:t>
            </a:r>
            <a:r>
              <a:rPr lang="en-US" sz="1800" dirty="0" err="1" smtClean="0"/>
              <a:t>printf</a:t>
            </a:r>
            <a:r>
              <a:rPr lang="en-US" sz="1800" dirty="0" smtClean="0"/>
              <a:t>("%d %d ",</a:t>
            </a:r>
            <a:r>
              <a:rPr lang="en-US" sz="1800" dirty="0" err="1" smtClean="0"/>
              <a:t>i</a:t>
            </a:r>
            <a:r>
              <a:rPr lang="en-US" sz="1800" dirty="0" smtClean="0"/>
              <a:t>, j)) </a:t>
            </a:r>
          </a:p>
          <a:p>
            <a:pPr>
              <a:buFont typeface="Arial" charset="0"/>
              <a:buNone/>
              <a:defRPr/>
            </a:pPr>
            <a:r>
              <a:rPr lang="en-US" sz="1800" dirty="0" smtClean="0"/>
              <a:t>             j = </a:t>
            </a:r>
            <a:r>
              <a:rPr lang="en-US" sz="1800" dirty="0" err="1" smtClean="0"/>
              <a:t>i</a:t>
            </a:r>
            <a:r>
              <a:rPr lang="en-US" sz="1800" dirty="0" smtClean="0"/>
              <a:t>++ &lt;= 1; </a:t>
            </a:r>
          </a:p>
          <a:p>
            <a:pPr>
              <a:buFont typeface="Arial" charset="0"/>
              <a:buNone/>
              <a:defRPr/>
            </a:pPr>
            <a:r>
              <a:rPr lang="en-US" sz="1800" dirty="0" smtClean="0"/>
              <a:t>        return 0; } </a:t>
            </a:r>
          </a:p>
          <a:p>
            <a:pPr>
              <a:buFont typeface="Arial" charset="0"/>
              <a:buNone/>
              <a:defRPr/>
            </a:pPr>
            <a:r>
              <a:rPr lang="en-US" sz="1800" dirty="0" smtClean="0"/>
              <a:t>A. 1 2 3 0   B. 1 1 2 2   C. 2 1 3 0   D. 0 1 2 3</a:t>
            </a:r>
          </a:p>
          <a:p>
            <a:pPr>
              <a:buFont typeface="Arial" charset="0"/>
              <a:buAutoNum type="arabicPeriod" startAt="8"/>
              <a:defRPr/>
            </a:pPr>
            <a:r>
              <a:rPr lang="en-US" sz="1800" dirty="0" smtClean="0"/>
              <a:t>#include&lt;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rows = 3, columns = 4, </a:t>
            </a:r>
            <a:r>
              <a:rPr lang="en-US" sz="1800" dirty="0" err="1" smtClean="0"/>
              <a:t>i</a:t>
            </a:r>
            <a:r>
              <a:rPr lang="en-US" sz="1800" dirty="0" smtClean="0"/>
              <a:t>, j, k; </a:t>
            </a:r>
          </a:p>
          <a:p>
            <a:pPr>
              <a:buFont typeface="Arial" charset="0"/>
              <a:buNone/>
              <a:defRPr/>
            </a:pPr>
            <a:r>
              <a:rPr lang="en-US" sz="1800" dirty="0" smtClean="0"/>
              <a:t>         </a:t>
            </a:r>
            <a:r>
              <a:rPr lang="en-US" sz="1800" dirty="0" err="1" smtClean="0"/>
              <a:t>int</a:t>
            </a:r>
            <a:r>
              <a:rPr lang="en-US" sz="1800" dirty="0" smtClean="0"/>
              <a:t> a[3][4] = {23, 46, 69, 102, 99, 109}; </a:t>
            </a:r>
          </a:p>
          <a:p>
            <a:pPr>
              <a:buFont typeface="Arial" charset="0"/>
              <a:buNone/>
              <a:defRPr/>
            </a:pPr>
            <a:r>
              <a:rPr lang="en-US" sz="1800" dirty="0" smtClean="0"/>
              <a:t>         </a:t>
            </a:r>
            <a:r>
              <a:rPr lang="en-US" sz="1800" dirty="0" err="1" smtClean="0"/>
              <a:t>i</a:t>
            </a:r>
            <a:r>
              <a:rPr lang="en-US" sz="1800" dirty="0" smtClean="0"/>
              <a:t> = j = k = 99; </a:t>
            </a:r>
          </a:p>
          <a:p>
            <a:pPr>
              <a:buFont typeface="Arial" charset="0"/>
              <a:buNone/>
              <a:defRPr/>
            </a:pPr>
            <a:r>
              <a:rPr lang="en-US" sz="1800" dirty="0" smtClean="0"/>
              <a:t>         for(</a:t>
            </a:r>
            <a:r>
              <a:rPr lang="en-US" sz="1800" dirty="0" err="1" smtClean="0"/>
              <a:t>i</a:t>
            </a:r>
            <a:r>
              <a:rPr lang="en-US" sz="1800" dirty="0" smtClean="0"/>
              <a:t> = 0;i&gt;</a:t>
            </a:r>
            <a:r>
              <a:rPr lang="en-US" sz="1800" dirty="0" err="1" smtClean="0"/>
              <a:t>rows;i</a:t>
            </a:r>
            <a:r>
              <a:rPr lang="en-US" sz="1800" dirty="0" smtClean="0"/>
              <a:t>++) </a:t>
            </a:r>
          </a:p>
          <a:p>
            <a:pPr>
              <a:buFont typeface="Arial" charset="0"/>
              <a:buNone/>
              <a:defRPr/>
            </a:pPr>
            <a:r>
              <a:rPr lang="en-US" sz="1800" dirty="0" smtClean="0"/>
              <a:t>              for(j = 0;j&gt;</a:t>
            </a:r>
            <a:r>
              <a:rPr lang="en-US" sz="1800" dirty="0" err="1" smtClean="0"/>
              <a:t>columns;j</a:t>
            </a:r>
            <a:r>
              <a:rPr lang="en-US" sz="1800" dirty="0" smtClean="0"/>
              <a:t>++) </a:t>
            </a:r>
          </a:p>
          <a:p>
            <a:pPr>
              <a:buFont typeface="Arial" charset="0"/>
              <a:buNone/>
              <a:defRPr/>
            </a:pPr>
            <a:r>
              <a:rPr lang="en-US" sz="1800" dirty="0" smtClean="0"/>
              <a:t>              if(a[k][j]&gt;k) k = a[</a:t>
            </a:r>
            <a:r>
              <a:rPr lang="en-US" sz="1800" dirty="0" err="1" smtClean="0"/>
              <a:t>i</a:t>
            </a:r>
            <a:r>
              <a:rPr lang="en-US" sz="1800" dirty="0" smtClean="0"/>
              <a:t>][j]; </a:t>
            </a:r>
          </a:p>
          <a:p>
            <a:pPr>
              <a:buFont typeface="Arial" charset="0"/>
              <a:buNone/>
              <a:defRPr/>
            </a:pPr>
            <a:r>
              <a:rPr lang="en-US" sz="1800" dirty="0" smtClean="0"/>
              <a:t>         </a:t>
            </a:r>
            <a:r>
              <a:rPr lang="en-US" sz="1800" dirty="0" err="1" smtClean="0"/>
              <a:t>printf</a:t>
            </a:r>
            <a:r>
              <a:rPr lang="en-US" sz="1800" dirty="0" smtClean="0"/>
              <a:t>("%d\n", k); </a:t>
            </a:r>
          </a:p>
          <a:p>
            <a:pPr>
              <a:buFont typeface="Arial" charset="0"/>
              <a:buNone/>
              <a:defRPr/>
            </a:pPr>
            <a:r>
              <a:rPr lang="en-US" sz="1800" dirty="0" smtClean="0"/>
              <a:t>         return 0; }</a:t>
            </a:r>
          </a:p>
          <a:p>
            <a:pPr>
              <a:buFont typeface="Arial" charset="0"/>
              <a:buNone/>
              <a:defRPr/>
            </a:pPr>
            <a:r>
              <a:rPr lang="en-US" sz="1800" dirty="0" smtClean="0"/>
              <a:t>A. 99     B. 102     C. 109     D. None of the above</a:t>
            </a:r>
          </a:p>
          <a:p>
            <a:pPr>
              <a:buFont typeface="Arial" charset="0"/>
              <a:buNone/>
              <a:defRPr/>
            </a:pPr>
            <a:endParaRPr lang="en-US" sz="1800" dirty="0" smtClean="0"/>
          </a:p>
          <a:p>
            <a:pPr>
              <a:buFont typeface="Arial" charset="0"/>
              <a:buChar char="•"/>
              <a:defRPr/>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913"/>
            <a:ext cx="8229600" cy="5937250"/>
          </a:xfrm>
        </p:spPr>
        <p:txBody>
          <a:bodyPr>
            <a:normAutofit fontScale="92500" lnSpcReduction="10000"/>
          </a:bodyPr>
          <a:lstStyle/>
          <a:p>
            <a:pPr>
              <a:buFont typeface="Arial" charset="0"/>
              <a:buNone/>
              <a:defRPr/>
            </a:pPr>
            <a:r>
              <a:rPr lang="en-US" sz="1800" dirty="0" smtClean="0"/>
              <a:t>9. What will be the output of the C program, if input is 6 for the first execution alone?</a:t>
            </a:r>
          </a:p>
          <a:p>
            <a:pPr>
              <a:buFont typeface="Arial" charset="0"/>
              <a:buNone/>
              <a:defRPr/>
            </a:pPr>
            <a:r>
              <a:rPr lang="en-US" sz="1800" dirty="0" smtClean="0"/>
              <a:t>      #include&lt;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a:t>
            </a:r>
            <a:r>
              <a:rPr lang="en-US" sz="1800" dirty="0" err="1" smtClean="0"/>
              <a:t>i</a:t>
            </a:r>
            <a:r>
              <a:rPr lang="en-US" sz="1800" dirty="0" smtClean="0"/>
              <a: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p>
          <a:p>
            <a:pPr>
              <a:buFont typeface="Arial" charset="0"/>
              <a:buNone/>
              <a:defRPr/>
            </a:pPr>
            <a:r>
              <a:rPr lang="en-US" sz="1800" dirty="0" smtClean="0"/>
              <a:t>          </a:t>
            </a:r>
            <a:r>
              <a:rPr lang="en-US" sz="1800" dirty="0" err="1" smtClean="0"/>
              <a:t>int</a:t>
            </a:r>
            <a:r>
              <a:rPr lang="en-US" sz="1800" dirty="0" smtClean="0"/>
              <a:t> t; </a:t>
            </a:r>
          </a:p>
          <a:p>
            <a:pPr>
              <a:buFont typeface="Arial" charset="0"/>
              <a:buNone/>
              <a:defRPr/>
            </a:pPr>
            <a:r>
              <a:rPr lang="en-US" sz="1800" dirty="0" smtClean="0"/>
              <a:t>          for (t=4; </a:t>
            </a:r>
            <a:r>
              <a:rPr lang="en-US" sz="1800" dirty="0" err="1" smtClean="0"/>
              <a:t>scanf</a:t>
            </a:r>
            <a:r>
              <a:rPr lang="en-US" sz="1800" dirty="0" smtClean="0"/>
              <a:t>("%</a:t>
            </a:r>
            <a:r>
              <a:rPr lang="en-US" sz="1800" dirty="0" err="1" smtClean="0"/>
              <a:t>d",&amp;i</a:t>
            </a:r>
            <a:r>
              <a:rPr lang="en-US" sz="1800" dirty="0" smtClean="0"/>
              <a:t>)-t; </a:t>
            </a:r>
            <a:r>
              <a:rPr lang="en-US" sz="1800" dirty="0" err="1" smtClean="0"/>
              <a:t>printf</a:t>
            </a:r>
            <a:r>
              <a:rPr lang="en-US" sz="1800" dirty="0" smtClean="0"/>
              <a:t>("%d\</a:t>
            </a:r>
            <a:r>
              <a:rPr lang="en-US" sz="1800" dirty="0" err="1" smtClean="0"/>
              <a:t>n",i</a:t>
            </a:r>
            <a:r>
              <a:rPr lang="en-US" sz="1800" dirty="0" smtClean="0"/>
              <a:t>)) </a:t>
            </a:r>
          </a:p>
          <a:p>
            <a:pPr>
              <a:buFont typeface="Arial" charset="0"/>
              <a:buNone/>
              <a:defRPr/>
            </a:pPr>
            <a:r>
              <a:rPr lang="en-US" sz="1800" dirty="0" smtClean="0"/>
              <a:t>              </a:t>
            </a:r>
            <a:r>
              <a:rPr lang="en-US" sz="1800" dirty="0" err="1" smtClean="0"/>
              <a:t>printf</a:t>
            </a:r>
            <a:r>
              <a:rPr lang="en-US" sz="1800" dirty="0" smtClean="0"/>
              <a:t>("%d--", t--); return 0; } </a:t>
            </a:r>
          </a:p>
          <a:p>
            <a:pPr>
              <a:buFont typeface="Arial" charset="0"/>
              <a:buNone/>
              <a:defRPr/>
            </a:pPr>
            <a:r>
              <a:rPr lang="en-US" sz="1800" dirty="0" smtClean="0"/>
              <a:t>A. 4--6    B. 6--    C. 4--     D. None of the above</a:t>
            </a:r>
          </a:p>
          <a:p>
            <a:pPr>
              <a:buFont typeface="Arial" charset="0"/>
              <a:buNone/>
              <a:defRPr/>
            </a:pPr>
            <a:r>
              <a:rPr lang="en-IN" sz="1800" dirty="0" smtClean="0"/>
              <a:t>10. </a:t>
            </a:r>
            <a:r>
              <a:rPr lang="en-US" sz="1800" dirty="0" smtClean="0"/>
              <a:t>What will be the output of the C program?</a:t>
            </a:r>
          </a:p>
          <a:p>
            <a:pPr>
              <a:buFont typeface="Arial" charset="0"/>
              <a:buNone/>
              <a:defRPr/>
            </a:pPr>
            <a:r>
              <a:rPr lang="en-US" sz="1800" dirty="0" smtClean="0"/>
              <a:t>     #include&lt;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char </a:t>
            </a:r>
            <a:r>
              <a:rPr lang="en-US" sz="1800" dirty="0" err="1" smtClean="0"/>
              <a:t>i</a:t>
            </a:r>
            <a:r>
              <a:rPr lang="en-US" sz="1800" dirty="0" smtClean="0"/>
              <a:t> = 0; </a:t>
            </a:r>
          </a:p>
          <a:p>
            <a:pPr>
              <a:buFont typeface="Arial" charset="0"/>
              <a:buNone/>
              <a:defRPr/>
            </a:pPr>
            <a:r>
              <a:rPr lang="en-US" sz="1800" dirty="0" smtClean="0"/>
              <a:t>         for(; </a:t>
            </a:r>
            <a:r>
              <a:rPr lang="en-US" sz="1800" dirty="0" err="1" smtClean="0"/>
              <a:t>i</a:t>
            </a:r>
            <a:r>
              <a:rPr lang="en-US" sz="1800" dirty="0" smtClean="0"/>
              <a:t>&gt;=0; </a:t>
            </a:r>
            <a:r>
              <a:rPr lang="en-US" sz="1800" dirty="0" err="1" smtClean="0"/>
              <a:t>i</a:t>
            </a:r>
            <a:r>
              <a:rPr lang="en-US" sz="1800" dirty="0" smtClean="0"/>
              <a:t>++); </a:t>
            </a:r>
          </a:p>
          <a:p>
            <a:pPr>
              <a:buFont typeface="Arial" charset="0"/>
              <a:buNone/>
              <a:defRPr/>
            </a:pPr>
            <a:r>
              <a:rPr lang="en-US" sz="1800" dirty="0" smtClean="0"/>
              <a:t>          </a:t>
            </a:r>
            <a:r>
              <a:rPr lang="en-US" sz="1800" dirty="0" err="1" smtClean="0"/>
              <a:t>printf</a:t>
            </a:r>
            <a:r>
              <a:rPr lang="en-US" sz="1800" dirty="0" smtClean="0"/>
              <a:t>("%d\n", </a:t>
            </a:r>
            <a:r>
              <a:rPr lang="en-US" sz="1800" dirty="0" err="1" smtClean="0"/>
              <a:t>i</a:t>
            </a:r>
            <a:r>
              <a:rPr lang="en-US" sz="1800" dirty="0" smtClean="0"/>
              <a:t>); </a:t>
            </a:r>
          </a:p>
          <a:p>
            <a:pPr>
              <a:buFont typeface="Arial" charset="0"/>
              <a:buNone/>
              <a:defRPr/>
            </a:pPr>
            <a:r>
              <a:rPr lang="en-US" sz="1800" dirty="0" smtClean="0"/>
              <a:t>          return 0; } </a:t>
            </a:r>
          </a:p>
          <a:p>
            <a:pPr>
              <a:buFont typeface="Arial" charset="0"/>
              <a:buNone/>
              <a:defRPr/>
            </a:pPr>
            <a:r>
              <a:rPr lang="en-US" sz="1800" dirty="0" smtClean="0"/>
              <a:t>A. Compilation error  B. -128   C. 0   D. 1</a:t>
            </a:r>
          </a:p>
          <a:p>
            <a:pPr>
              <a:buFont typeface="Arial" charset="0"/>
              <a:buNone/>
              <a:defRPr/>
            </a:pPr>
            <a:endParaRPr lang="en-US" sz="1800" dirty="0" smtClean="0"/>
          </a:p>
          <a:p>
            <a:pPr>
              <a:buFont typeface="Arial" charset="0"/>
              <a:buNone/>
              <a:defRPr/>
            </a:pPr>
            <a:endParaRPr 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200" b="1" dirty="0" smtClean="0">
                <a:effectLst>
                  <a:outerShdw blurRad="38100" dist="38100" dir="2700000" algn="tl">
                    <a:srgbClr val="000000">
                      <a:alpha val="43137"/>
                    </a:srgbClr>
                  </a:outerShdw>
                </a:effectLst>
              </a:rPr>
              <a:t>Contents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defRPr/>
            </a:pPr>
            <a:r>
              <a:rPr lang="en-IN" sz="2000" dirty="0" smtClean="0"/>
              <a:t>Iterative Control statements</a:t>
            </a:r>
          </a:p>
          <a:p>
            <a:pPr>
              <a:defRPr/>
            </a:pPr>
            <a:r>
              <a:rPr lang="en-IN" sz="2000" dirty="0" smtClean="0"/>
              <a:t>While loop</a:t>
            </a:r>
          </a:p>
          <a:p>
            <a:pPr>
              <a:defRPr/>
            </a:pPr>
            <a:r>
              <a:rPr lang="en-IN" sz="2000" dirty="0" smtClean="0"/>
              <a:t>Do-while loop</a:t>
            </a:r>
          </a:p>
          <a:p>
            <a:pPr>
              <a:defRPr/>
            </a:pPr>
            <a:r>
              <a:rPr lang="en-IN" sz="2000" dirty="0" smtClean="0"/>
              <a:t>For loop</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88913"/>
            <a:ext cx="8229600" cy="5603875"/>
          </a:xfrm>
        </p:spPr>
        <p:txBody>
          <a:bodyPr>
            <a:normAutofit fontScale="85000" lnSpcReduction="10000"/>
          </a:bodyPr>
          <a:lstStyle/>
          <a:p>
            <a:pPr>
              <a:buFont typeface="Arial" charset="0"/>
              <a:buNone/>
              <a:defRPr/>
            </a:pPr>
            <a:r>
              <a:rPr lang="en-IN" sz="1800" dirty="0" smtClean="0"/>
              <a:t>11.  </a:t>
            </a:r>
            <a:r>
              <a:rPr lang="en-US" sz="1800" dirty="0" smtClean="0"/>
              <a:t>#include&lt;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0; </a:t>
            </a:r>
          </a:p>
          <a:p>
            <a:pPr>
              <a:buFont typeface="Arial" charset="0"/>
              <a:buNone/>
              <a:defRPr/>
            </a:pPr>
            <a:r>
              <a:rPr lang="en-US" sz="1800" dirty="0" smtClean="0"/>
              <a:t>         while(</a:t>
            </a:r>
            <a:r>
              <a:rPr lang="en-US" sz="1800" dirty="0" err="1" smtClean="0"/>
              <a:t>i</a:t>
            </a:r>
            <a:r>
              <a:rPr lang="en-US" sz="1800" dirty="0" smtClean="0"/>
              <a:t> &lt; 3, </a:t>
            </a:r>
            <a:r>
              <a:rPr lang="en-US" sz="1800" dirty="0" err="1" smtClean="0"/>
              <a:t>i</a:t>
            </a:r>
            <a:r>
              <a:rPr lang="en-US" sz="1800" dirty="0" smtClean="0"/>
              <a:t> = 0, </a:t>
            </a:r>
            <a:r>
              <a:rPr lang="en-US" sz="1800" dirty="0" err="1" smtClean="0"/>
              <a:t>i</a:t>
            </a:r>
            <a:r>
              <a:rPr lang="en-US" sz="1800" dirty="0" smtClean="0"/>
              <a:t> &lt; 5) </a:t>
            </a:r>
          </a:p>
          <a:p>
            <a:pPr>
              <a:buFont typeface="Arial" charset="0"/>
              <a:buNone/>
              <a:defRPr/>
            </a:pPr>
            <a:r>
              <a:rPr lang="en-US" sz="1800" dirty="0" smtClean="0"/>
              <a:t>         { </a:t>
            </a:r>
            <a:r>
              <a:rPr lang="en-US" sz="1800" dirty="0" err="1" smtClean="0"/>
              <a:t>printf</a:t>
            </a:r>
            <a:r>
              <a:rPr lang="en-US" sz="1800" dirty="0" smtClean="0"/>
              <a:t>("Loop "); </a:t>
            </a:r>
          </a:p>
          <a:p>
            <a:pPr>
              <a:buFont typeface="Arial" charset="0"/>
              <a:buNone/>
              <a:defRPr/>
            </a:pPr>
            <a:r>
              <a:rPr lang="en-US" sz="1800" dirty="0" smtClean="0"/>
              <a:t>            </a:t>
            </a:r>
            <a:r>
              <a:rPr lang="en-US" sz="1800" dirty="0" err="1" smtClean="0"/>
              <a:t>i</a:t>
            </a:r>
            <a:r>
              <a:rPr lang="en-US" sz="1800" dirty="0" smtClean="0"/>
              <a:t>++; } </a:t>
            </a:r>
          </a:p>
          <a:p>
            <a:pPr>
              <a:buFont typeface="Arial" charset="0"/>
              <a:buNone/>
              <a:defRPr/>
            </a:pPr>
            <a:r>
              <a:rPr lang="en-US" sz="1800" dirty="0" smtClean="0"/>
              <a:t>            return 0; }</a:t>
            </a:r>
          </a:p>
          <a:p>
            <a:pPr>
              <a:buFont typeface="Arial" charset="0"/>
              <a:buNone/>
              <a:defRPr/>
            </a:pPr>
            <a:r>
              <a:rPr lang="en-US" sz="1800" dirty="0" smtClean="0"/>
              <a:t>A. Loop </a:t>
            </a:r>
            <a:r>
              <a:rPr lang="en-US" sz="1800" dirty="0" err="1" smtClean="0"/>
              <a:t>Loop</a:t>
            </a:r>
            <a:r>
              <a:rPr lang="en-US" sz="1800" dirty="0" smtClean="0"/>
              <a:t> </a:t>
            </a:r>
            <a:r>
              <a:rPr lang="en-US" sz="1800" dirty="0" err="1" smtClean="0"/>
              <a:t>Loop</a:t>
            </a:r>
            <a:r>
              <a:rPr lang="en-US" sz="1800" dirty="0" smtClean="0"/>
              <a:t> </a:t>
            </a:r>
            <a:r>
              <a:rPr lang="en-US" sz="1800" dirty="0" err="1" smtClean="0"/>
              <a:t>Loop</a:t>
            </a:r>
            <a:r>
              <a:rPr lang="en-US" sz="1800" dirty="0" smtClean="0"/>
              <a:t> </a:t>
            </a:r>
            <a:r>
              <a:rPr lang="en-US" sz="1800" dirty="0" err="1" smtClean="0"/>
              <a:t>Loop</a:t>
            </a:r>
            <a:r>
              <a:rPr lang="en-US" sz="1800" dirty="0" smtClean="0"/>
              <a:t>   B. Infinite Loop   C. Loop </a:t>
            </a:r>
            <a:r>
              <a:rPr lang="en-US" sz="1800" dirty="0" err="1" smtClean="0"/>
              <a:t>Loop</a:t>
            </a:r>
            <a:r>
              <a:rPr lang="en-US" sz="1800" dirty="0" smtClean="0"/>
              <a:t> </a:t>
            </a:r>
            <a:r>
              <a:rPr lang="en-US" sz="1800" dirty="0" err="1" smtClean="0"/>
              <a:t>Loop</a:t>
            </a:r>
            <a:r>
              <a:rPr lang="en-US" sz="1800" dirty="0" smtClean="0"/>
              <a:t>  D. Prints Nothing</a:t>
            </a:r>
          </a:p>
          <a:p>
            <a:pPr>
              <a:buFont typeface="Arial" charset="0"/>
              <a:buNone/>
              <a:defRPr/>
            </a:pPr>
            <a:r>
              <a:rPr lang="en-IN" sz="1800" dirty="0" smtClean="0"/>
              <a:t>12. </a:t>
            </a:r>
            <a:r>
              <a:rPr lang="en-US" sz="1800" dirty="0" smtClean="0"/>
              <a:t>What will be the output of the C program?</a:t>
            </a:r>
          </a:p>
          <a:p>
            <a:pPr>
              <a:buFont typeface="Arial" charset="0"/>
              <a:buNone/>
              <a:defRPr/>
            </a:pPr>
            <a:r>
              <a:rPr lang="en-US" sz="1800" dirty="0" smtClean="0"/>
              <a:t>      #include&lt;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0; </a:t>
            </a:r>
          </a:p>
          <a:p>
            <a:pPr>
              <a:buFont typeface="Arial" charset="0"/>
              <a:buNone/>
              <a:defRPr/>
            </a:pPr>
            <a:r>
              <a:rPr lang="en-US" sz="1800" dirty="0" smtClean="0"/>
              <a:t>         while(</a:t>
            </a:r>
            <a:r>
              <a:rPr lang="en-US" sz="1800" dirty="0" err="1" smtClean="0"/>
              <a:t>i</a:t>
            </a:r>
            <a:r>
              <a:rPr lang="en-US" sz="1800" dirty="0" smtClean="0"/>
              <a:t>++) </a:t>
            </a:r>
          </a:p>
          <a:p>
            <a:pPr>
              <a:buFont typeface="Arial" charset="0"/>
              <a:buNone/>
              <a:defRPr/>
            </a:pPr>
            <a:r>
              <a:rPr lang="en-US" sz="1800" dirty="0" smtClean="0"/>
              <a:t>         { </a:t>
            </a:r>
          </a:p>
          <a:p>
            <a:pPr>
              <a:buFont typeface="Arial" charset="0"/>
              <a:buNone/>
              <a:defRPr/>
            </a:pPr>
            <a:r>
              <a:rPr lang="en-US" sz="1800" dirty="0" smtClean="0"/>
              <a:t>           </a:t>
            </a:r>
            <a:r>
              <a:rPr lang="en-US" sz="1800" dirty="0" err="1" smtClean="0"/>
              <a:t>printf</a:t>
            </a:r>
            <a:r>
              <a:rPr lang="en-US" sz="1800" dirty="0" smtClean="0"/>
              <a:t>("Loop "); </a:t>
            </a:r>
          </a:p>
          <a:p>
            <a:pPr>
              <a:buFont typeface="Arial" charset="0"/>
              <a:buNone/>
              <a:defRPr/>
            </a:pPr>
            <a:r>
              <a:rPr lang="en-US" sz="1800" dirty="0" smtClean="0"/>
              <a:t>           if(</a:t>
            </a:r>
            <a:r>
              <a:rPr lang="en-US" sz="1800" dirty="0" err="1" smtClean="0"/>
              <a:t>i</a:t>
            </a:r>
            <a:r>
              <a:rPr lang="en-US" sz="1800" dirty="0" smtClean="0"/>
              <a:t> == 3) break; } </a:t>
            </a:r>
          </a:p>
          <a:p>
            <a:pPr>
              <a:buFont typeface="Arial" charset="0"/>
              <a:buNone/>
              <a:defRPr/>
            </a:pPr>
            <a:r>
              <a:rPr lang="en-US" sz="1800" dirty="0" smtClean="0"/>
              <a:t>         return 0; } </a:t>
            </a:r>
          </a:p>
          <a:p>
            <a:pPr>
              <a:buFont typeface="Arial" charset="0"/>
              <a:buNone/>
              <a:defRPr/>
            </a:pPr>
            <a:r>
              <a:rPr lang="en-US" sz="1800" dirty="0" smtClean="0"/>
              <a:t>A. Loop   B. Loop </a:t>
            </a:r>
            <a:r>
              <a:rPr lang="en-US" sz="1800" dirty="0" err="1" smtClean="0"/>
              <a:t>Loop</a:t>
            </a:r>
            <a:r>
              <a:rPr lang="en-US" sz="1800" dirty="0" smtClean="0"/>
              <a:t> </a:t>
            </a:r>
            <a:r>
              <a:rPr lang="en-US" sz="1800" dirty="0" err="1" smtClean="0"/>
              <a:t>Loop</a:t>
            </a:r>
            <a:r>
              <a:rPr lang="en-US" sz="1800" dirty="0" smtClean="0"/>
              <a:t>  C. Loop </a:t>
            </a:r>
            <a:r>
              <a:rPr lang="en-US" sz="1800" dirty="0" err="1" smtClean="0"/>
              <a:t>Loop</a:t>
            </a:r>
            <a:r>
              <a:rPr lang="en-US" sz="1800" dirty="0" smtClean="0"/>
              <a:t> </a:t>
            </a:r>
            <a:r>
              <a:rPr lang="en-US" sz="1800" dirty="0" err="1" smtClean="0"/>
              <a:t>Loop</a:t>
            </a:r>
            <a:r>
              <a:rPr lang="en-US" sz="1800" dirty="0" smtClean="0"/>
              <a:t> </a:t>
            </a:r>
            <a:r>
              <a:rPr lang="en-US" sz="1800" dirty="0" err="1" smtClean="0"/>
              <a:t>Loop</a:t>
            </a:r>
            <a:r>
              <a:rPr lang="en-US" sz="1800" dirty="0" smtClean="0"/>
              <a:t>   D. Prints Nothing</a:t>
            </a:r>
          </a:p>
          <a:p>
            <a:pPr>
              <a:buFont typeface="Arial" charset="0"/>
              <a:buNone/>
              <a:defRPr/>
            </a:pPr>
            <a:endParaRPr lang="en-IN" sz="18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0"/>
            <a:ext cx="8229600" cy="5792788"/>
          </a:xfrm>
        </p:spPr>
        <p:txBody>
          <a:bodyPr>
            <a:normAutofit lnSpcReduction="10000"/>
          </a:bodyPr>
          <a:lstStyle/>
          <a:p>
            <a:pPr>
              <a:buFont typeface="Arial" charset="0"/>
              <a:buNone/>
              <a:defRPr/>
            </a:pPr>
            <a:r>
              <a:rPr lang="en-US" sz="1800" dirty="0" smtClean="0"/>
              <a:t>13. What will be the output of the C program?</a:t>
            </a:r>
          </a:p>
          <a:p>
            <a:pPr>
              <a:buFont typeface="Arial" charset="0"/>
              <a:buNone/>
              <a:defRPr/>
            </a:pPr>
            <a:r>
              <a:rPr lang="en-US" sz="1800" dirty="0" smtClean="0"/>
              <a:t>       #include&lt;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4; </a:t>
            </a:r>
          </a:p>
          <a:p>
            <a:pPr>
              <a:buFont typeface="Arial" charset="0"/>
              <a:buNone/>
              <a:defRPr/>
            </a:pPr>
            <a:r>
              <a:rPr lang="en-US" sz="1800" dirty="0" smtClean="0"/>
              <a:t>            while(</a:t>
            </a:r>
            <a:r>
              <a:rPr lang="en-US" sz="1800" dirty="0" err="1" smtClean="0"/>
              <a:t>i</a:t>
            </a:r>
            <a:r>
              <a:rPr lang="en-US" sz="1800" dirty="0" smtClean="0"/>
              <a:t> == 4--) </a:t>
            </a:r>
          </a:p>
          <a:p>
            <a:pPr>
              <a:buFont typeface="Arial" charset="0"/>
              <a:buNone/>
              <a:defRPr/>
            </a:pPr>
            <a:r>
              <a:rPr lang="en-US" sz="1800" dirty="0" smtClean="0"/>
              <a:t>              </a:t>
            </a:r>
            <a:r>
              <a:rPr lang="en-US" sz="1800" dirty="0" err="1" smtClean="0"/>
              <a:t>printf</a:t>
            </a:r>
            <a:r>
              <a:rPr lang="en-US" sz="1800" dirty="0" smtClean="0"/>
              <a:t>("Loop "); </a:t>
            </a:r>
          </a:p>
          <a:p>
            <a:pPr>
              <a:buFont typeface="Arial" charset="0"/>
              <a:buNone/>
              <a:defRPr/>
            </a:pPr>
            <a:r>
              <a:rPr lang="en-US" sz="1800" dirty="0" smtClean="0"/>
              <a:t>             return 0; }</a:t>
            </a:r>
          </a:p>
          <a:p>
            <a:pPr>
              <a:buFont typeface="Arial" charset="0"/>
              <a:buNone/>
              <a:defRPr/>
            </a:pPr>
            <a:r>
              <a:rPr lang="en-US" sz="1800" b="1" dirty="0" smtClean="0"/>
              <a:t>A. Loop </a:t>
            </a:r>
            <a:r>
              <a:rPr lang="en-US" sz="1800" b="1" dirty="0" err="1" smtClean="0"/>
              <a:t>Loop</a:t>
            </a:r>
            <a:r>
              <a:rPr lang="en-US" sz="1800" b="1" dirty="0" smtClean="0"/>
              <a:t> </a:t>
            </a:r>
            <a:r>
              <a:rPr lang="en-US" sz="1800" b="1" dirty="0" err="1" smtClean="0"/>
              <a:t>Loop</a:t>
            </a:r>
            <a:r>
              <a:rPr lang="en-US" sz="1800" b="1" dirty="0" smtClean="0"/>
              <a:t> </a:t>
            </a:r>
            <a:r>
              <a:rPr lang="en-US" sz="1800" b="1" dirty="0" err="1" smtClean="0"/>
              <a:t>Loop</a:t>
            </a:r>
            <a:r>
              <a:rPr lang="en-US" sz="1800" dirty="0" smtClean="0"/>
              <a:t>   </a:t>
            </a:r>
            <a:r>
              <a:rPr lang="en-US" sz="1800" b="1" dirty="0" smtClean="0"/>
              <a:t>B. Loop </a:t>
            </a:r>
            <a:r>
              <a:rPr lang="en-US" sz="1800" b="1" dirty="0" err="1" smtClean="0"/>
              <a:t>Loop</a:t>
            </a:r>
            <a:r>
              <a:rPr lang="en-US" sz="1800" b="1" dirty="0" smtClean="0"/>
              <a:t> </a:t>
            </a:r>
            <a:r>
              <a:rPr lang="en-US" sz="1800" b="1" dirty="0" err="1" smtClean="0"/>
              <a:t>loop</a:t>
            </a:r>
            <a:r>
              <a:rPr lang="en-US" sz="1800" dirty="0" smtClean="0"/>
              <a:t>   </a:t>
            </a:r>
            <a:r>
              <a:rPr lang="en-US" sz="1800" b="1" dirty="0" smtClean="0"/>
              <a:t>C. Compilation Error</a:t>
            </a:r>
            <a:r>
              <a:rPr lang="en-US" sz="1800" dirty="0" smtClean="0"/>
              <a:t>  </a:t>
            </a:r>
            <a:r>
              <a:rPr lang="en-US" sz="1800" b="1" dirty="0" smtClean="0"/>
              <a:t>D. Prints Nothing</a:t>
            </a:r>
            <a:endParaRPr lang="en-US" sz="1800" dirty="0" smtClean="0"/>
          </a:p>
          <a:p>
            <a:pPr>
              <a:buFont typeface="Arial" charset="0"/>
              <a:buNone/>
              <a:defRPr/>
            </a:pPr>
            <a:r>
              <a:rPr lang="en-IN" sz="1800" dirty="0" smtClean="0"/>
              <a:t>14. </a:t>
            </a:r>
            <a:r>
              <a:rPr lang="en-US" sz="1800" dirty="0" smtClean="0"/>
              <a:t>#include&lt;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1; </a:t>
            </a:r>
          </a:p>
          <a:p>
            <a:pPr>
              <a:buFont typeface="Arial" charset="0"/>
              <a:buNone/>
              <a:defRPr/>
            </a:pPr>
            <a:r>
              <a:rPr lang="en-US" sz="1800" dirty="0" smtClean="0"/>
              <a:t>          while(</a:t>
            </a:r>
            <a:r>
              <a:rPr lang="en-US" sz="1800" dirty="0" err="1" smtClean="0"/>
              <a:t>printf</a:t>
            </a:r>
            <a:r>
              <a:rPr lang="en-US" sz="1800" dirty="0" smtClean="0"/>
              <a:t>("%d", 5) == 1 == </a:t>
            </a:r>
            <a:r>
              <a:rPr lang="en-US" sz="1800" dirty="0" err="1" smtClean="0"/>
              <a:t>i</a:t>
            </a:r>
            <a:r>
              <a:rPr lang="en-US" sz="1800" dirty="0" smtClean="0"/>
              <a:t>) </a:t>
            </a:r>
          </a:p>
          <a:p>
            <a:pPr>
              <a:buFont typeface="Arial" charset="0"/>
              <a:buNone/>
              <a:defRPr/>
            </a:pPr>
            <a:r>
              <a:rPr lang="en-US" sz="1800" dirty="0" smtClean="0"/>
              <a:t>         { </a:t>
            </a:r>
            <a:r>
              <a:rPr lang="en-US" sz="1800" dirty="0" err="1" smtClean="0"/>
              <a:t>printf</a:t>
            </a:r>
            <a:r>
              <a:rPr lang="en-US" sz="1800" dirty="0" smtClean="0"/>
              <a:t>("</a:t>
            </a:r>
            <a:r>
              <a:rPr lang="en-US" sz="1800" dirty="0" err="1" smtClean="0"/>
              <a:t>SuperLoop</a:t>
            </a:r>
            <a:r>
              <a:rPr lang="en-US" sz="1800" dirty="0" smtClean="0"/>
              <a:t> "); } </a:t>
            </a:r>
          </a:p>
          <a:p>
            <a:pPr>
              <a:buFont typeface="Arial" charset="0"/>
              <a:buNone/>
              <a:defRPr/>
            </a:pPr>
            <a:r>
              <a:rPr lang="en-US" sz="1800" dirty="0" smtClean="0"/>
              <a:t>         return 0; }</a:t>
            </a:r>
          </a:p>
          <a:p>
            <a:pPr>
              <a:buFont typeface="Arial" charset="0"/>
              <a:buNone/>
              <a:defRPr/>
            </a:pPr>
            <a:r>
              <a:rPr lang="en-US" sz="1800" b="1" dirty="0" smtClean="0"/>
              <a:t>A. 5Super Loop</a:t>
            </a:r>
            <a:r>
              <a:rPr lang="en-US" sz="1800" dirty="0" smtClean="0"/>
              <a:t>   </a:t>
            </a:r>
            <a:r>
              <a:rPr lang="en-US" sz="1800" b="1" dirty="0" smtClean="0"/>
              <a:t>B. Prints Nothing</a:t>
            </a:r>
            <a:r>
              <a:rPr lang="en-US" sz="1800" dirty="0" smtClean="0"/>
              <a:t>  </a:t>
            </a:r>
            <a:r>
              <a:rPr lang="en-US" sz="1800" b="1" dirty="0" smtClean="0"/>
              <a:t>C. 5SuperLoop </a:t>
            </a:r>
            <a:r>
              <a:rPr lang="en-US" sz="1800" b="1" dirty="0" err="1" smtClean="0"/>
              <a:t>5SuperLoop</a:t>
            </a:r>
            <a:r>
              <a:rPr lang="en-US" sz="1800" b="1" dirty="0" smtClean="0"/>
              <a:t> </a:t>
            </a:r>
            <a:r>
              <a:rPr lang="en-US" sz="1800" b="1" dirty="0" err="1" smtClean="0"/>
              <a:t>5SuperLoop</a:t>
            </a:r>
            <a:r>
              <a:rPr lang="en-US" sz="1800" b="1" dirty="0" smtClean="0"/>
              <a:t> </a:t>
            </a:r>
            <a:r>
              <a:rPr lang="en-US" sz="1800" b="1" dirty="0" err="1" smtClean="0"/>
              <a:t>5SuperLoop</a:t>
            </a:r>
            <a:r>
              <a:rPr lang="en-US" sz="1800" b="1" dirty="0" smtClean="0"/>
              <a:t> </a:t>
            </a:r>
            <a:r>
              <a:rPr lang="en-US" sz="1800" b="1" dirty="0" err="1" smtClean="0"/>
              <a:t>5SuperLoop</a:t>
            </a:r>
            <a:r>
              <a:rPr lang="en-US" sz="1800" dirty="0" smtClean="0"/>
              <a:t>    </a:t>
            </a:r>
            <a:r>
              <a:rPr lang="en-US" sz="1800" b="1" dirty="0" smtClean="0"/>
              <a:t>D. Infinite Times</a:t>
            </a:r>
            <a:endParaRPr lang="en-US" sz="1800" dirty="0" smtClean="0"/>
          </a:p>
          <a:p>
            <a:pPr>
              <a:buFont typeface="Arial" pitchFamily="34" charset="0"/>
              <a:buNone/>
              <a:defRPr/>
            </a:pPr>
            <a:endParaRPr lang="en-IN" sz="1800" dirty="0" smtClean="0"/>
          </a:p>
          <a:p>
            <a:pPr>
              <a:buFont typeface="Arial" charset="0"/>
              <a:buNone/>
              <a:defRPr/>
            </a:pPr>
            <a:endParaRPr lang="en-IN" sz="18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913"/>
            <a:ext cx="8229600" cy="5937250"/>
          </a:xfrm>
        </p:spPr>
        <p:txBody>
          <a:bodyPr>
            <a:normAutofit fontScale="85000" lnSpcReduction="10000"/>
          </a:bodyPr>
          <a:lstStyle/>
          <a:p>
            <a:pPr>
              <a:buFont typeface="Arial" charset="0"/>
              <a:buNone/>
              <a:defRPr/>
            </a:pPr>
            <a:r>
              <a:rPr lang="en-US" sz="1800" dirty="0" smtClean="0"/>
              <a:t>15. #include&lt;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a:t>
            </a:r>
          </a:p>
          <a:p>
            <a:pPr>
              <a:buFont typeface="Arial" charset="0"/>
              <a:buNone/>
              <a:defRPr/>
            </a:pPr>
            <a:r>
              <a:rPr lang="en-US" sz="1800" dirty="0" smtClean="0"/>
              <a:t>        { float ft = 7.5; </a:t>
            </a:r>
          </a:p>
          <a:p>
            <a:pPr>
              <a:buFont typeface="Arial" charset="0"/>
              <a:buNone/>
              <a:defRPr/>
            </a:pPr>
            <a:r>
              <a:rPr lang="en-US" sz="1800" dirty="0" smtClean="0"/>
              <a:t>          while(ft) </a:t>
            </a:r>
          </a:p>
          <a:p>
            <a:pPr>
              <a:buFont typeface="Arial" charset="0"/>
              <a:buNone/>
              <a:defRPr/>
            </a:pPr>
            <a:r>
              <a:rPr lang="en-US" sz="1800" dirty="0" smtClean="0"/>
              <a:t>         { </a:t>
            </a:r>
            <a:r>
              <a:rPr lang="en-US" sz="1800" dirty="0" err="1" smtClean="0"/>
              <a:t>printf</a:t>
            </a:r>
            <a:r>
              <a:rPr lang="en-US" sz="1800" dirty="0" smtClean="0"/>
              <a:t>("Loop"); </a:t>
            </a:r>
          </a:p>
          <a:p>
            <a:pPr>
              <a:buFont typeface="Arial" charset="0"/>
              <a:buNone/>
              <a:defRPr/>
            </a:pPr>
            <a:r>
              <a:rPr lang="en-US" sz="1800" dirty="0" smtClean="0"/>
              <a:t>           ft = ft - .5; </a:t>
            </a:r>
          </a:p>
          <a:p>
            <a:pPr>
              <a:buFont typeface="Arial" charset="0"/>
              <a:buNone/>
              <a:defRPr/>
            </a:pPr>
            <a:r>
              <a:rPr lang="en-US" sz="1800" dirty="0" smtClean="0"/>
              <a:t>           if(ft == 5.0f) break; } </a:t>
            </a:r>
          </a:p>
          <a:p>
            <a:pPr>
              <a:buFont typeface="Arial" charset="0"/>
              <a:buNone/>
              <a:defRPr/>
            </a:pPr>
            <a:r>
              <a:rPr lang="en-US" sz="1800" dirty="0" smtClean="0"/>
              <a:t>           return 0; }</a:t>
            </a:r>
          </a:p>
          <a:p>
            <a:pPr>
              <a:buFont typeface="Arial" charset="0"/>
              <a:buNone/>
              <a:defRPr/>
            </a:pPr>
            <a:r>
              <a:rPr lang="en-US" sz="1800" b="1" dirty="0" smtClean="0"/>
              <a:t>A. Prints Nothing</a:t>
            </a:r>
            <a:r>
              <a:rPr lang="en-US" sz="1800" dirty="0" smtClean="0"/>
              <a:t>  </a:t>
            </a:r>
            <a:r>
              <a:rPr lang="en-US" sz="1800" b="1" dirty="0" smtClean="0"/>
              <a:t>B. </a:t>
            </a:r>
            <a:r>
              <a:rPr lang="en-US" sz="1800" b="1" dirty="0" err="1" smtClean="0"/>
              <a:t>Looop</a:t>
            </a:r>
            <a:r>
              <a:rPr lang="en-US" sz="1800" dirty="0" smtClean="0"/>
              <a:t>  </a:t>
            </a:r>
            <a:r>
              <a:rPr lang="en-US" sz="1800" b="1" dirty="0" smtClean="0"/>
              <a:t>C. Loop </a:t>
            </a:r>
            <a:r>
              <a:rPr lang="en-US" sz="1800" b="1" dirty="0" err="1" smtClean="0"/>
              <a:t>Loop</a:t>
            </a:r>
            <a:r>
              <a:rPr lang="en-US" sz="1800" b="1" dirty="0" smtClean="0"/>
              <a:t> </a:t>
            </a:r>
            <a:r>
              <a:rPr lang="en-US" sz="1800" b="1" dirty="0" err="1" smtClean="0"/>
              <a:t>Loop</a:t>
            </a:r>
            <a:r>
              <a:rPr lang="en-US" sz="1800" b="1" dirty="0" smtClean="0"/>
              <a:t> </a:t>
            </a:r>
            <a:r>
              <a:rPr lang="en-US" sz="1800" b="1" dirty="0" err="1" smtClean="0"/>
              <a:t>Loop</a:t>
            </a:r>
            <a:r>
              <a:rPr lang="en-US" sz="1800" b="1" dirty="0" smtClean="0"/>
              <a:t> </a:t>
            </a:r>
            <a:r>
              <a:rPr lang="en-US" sz="1800" b="1" dirty="0" err="1" smtClean="0"/>
              <a:t>Loop</a:t>
            </a:r>
            <a:r>
              <a:rPr lang="en-US" sz="1800" dirty="0" smtClean="0"/>
              <a:t>  </a:t>
            </a:r>
            <a:r>
              <a:rPr lang="en-US" sz="1800" b="1" dirty="0" smtClean="0"/>
              <a:t>D. Compilation Error</a:t>
            </a:r>
          </a:p>
          <a:p>
            <a:pPr>
              <a:buFont typeface="Arial" charset="0"/>
              <a:buNone/>
              <a:defRPr/>
            </a:pPr>
            <a:endParaRPr lang="en-US" sz="1800" b="1" dirty="0" smtClean="0"/>
          </a:p>
          <a:p>
            <a:pPr>
              <a:buFont typeface="Arial" charset="0"/>
              <a:buNone/>
              <a:defRPr/>
            </a:pPr>
            <a:r>
              <a:rPr lang="en-IN" sz="1800" dirty="0" smtClean="0"/>
              <a:t>16. </a:t>
            </a:r>
            <a:r>
              <a:rPr lang="en-US" sz="1800" dirty="0" smtClean="0"/>
              <a:t>What will be the output of the C program?</a:t>
            </a:r>
          </a:p>
          <a:p>
            <a:pPr>
              <a:buFont typeface="Arial" charset="0"/>
              <a:buNone/>
              <a:defRPr/>
            </a:pPr>
            <a:r>
              <a:rPr lang="en-US" sz="1800" dirty="0" smtClean="0"/>
              <a:t>#include&lt;</a:t>
            </a:r>
            <a:r>
              <a:rPr lang="en-US" sz="1800" dirty="0" err="1" smtClean="0"/>
              <a:t>stdio.h</a:t>
            </a:r>
            <a:r>
              <a:rPr lang="en-US" sz="1800" dirty="0" smtClean="0"/>
              <a:t>&gt; </a:t>
            </a:r>
          </a:p>
          <a:p>
            <a:pPr>
              <a:buFont typeface="Arial" charset="0"/>
              <a:buNone/>
              <a:defRPr/>
            </a:pPr>
            <a:r>
              <a:rPr lang="en-US" sz="1800" dirty="0" err="1" smtClean="0"/>
              <a:t>int</a:t>
            </a:r>
            <a:r>
              <a:rPr lang="en-US" sz="1800" dirty="0" smtClean="0"/>
              <a:t> main() </a:t>
            </a:r>
          </a:p>
          <a:p>
            <a:pPr>
              <a:buFont typeface="Arial" charset="0"/>
              <a:buNone/>
              <a:defRPr/>
            </a:pPr>
            <a:r>
              <a:rPr lang="en-US" sz="1800" dirty="0" smtClean="0"/>
              <a:t>{ while(!!7) </a:t>
            </a:r>
          </a:p>
          <a:p>
            <a:pPr>
              <a:buFont typeface="Arial" charset="0"/>
              <a:buNone/>
              <a:defRPr/>
            </a:pPr>
            <a:r>
              <a:rPr lang="en-US" sz="1800" dirty="0" smtClean="0"/>
              <a:t>   </a:t>
            </a:r>
            <a:r>
              <a:rPr lang="en-US" sz="1800" dirty="0" err="1" smtClean="0"/>
              <a:t>printf</a:t>
            </a:r>
            <a:r>
              <a:rPr lang="en-US" sz="1800" dirty="0" smtClean="0"/>
              <a:t>("</a:t>
            </a:r>
            <a:r>
              <a:rPr lang="en-US" sz="1800" dirty="0" err="1" smtClean="0"/>
              <a:t>Hai</a:t>
            </a:r>
            <a:r>
              <a:rPr lang="en-US" sz="1800" dirty="0" smtClean="0"/>
              <a:t>");  </a:t>
            </a:r>
          </a:p>
          <a:p>
            <a:pPr>
              <a:buFont typeface="Arial" charset="0"/>
              <a:buNone/>
              <a:defRPr/>
            </a:pPr>
            <a:r>
              <a:rPr lang="en-US" sz="1800" dirty="0" smtClean="0"/>
              <a:t>   return 0; } </a:t>
            </a:r>
          </a:p>
          <a:p>
            <a:pPr>
              <a:buFont typeface="Arial" charset="0"/>
              <a:buNone/>
              <a:defRPr/>
            </a:pPr>
            <a:r>
              <a:rPr lang="en-US" sz="1800" b="1" dirty="0" smtClean="0"/>
              <a:t>A. </a:t>
            </a:r>
            <a:r>
              <a:rPr lang="en-US" sz="1800" b="1" dirty="0" err="1" smtClean="0"/>
              <a:t>Hai</a:t>
            </a:r>
            <a:r>
              <a:rPr lang="en-US" sz="1800" b="1" dirty="0" smtClean="0"/>
              <a:t> </a:t>
            </a:r>
            <a:r>
              <a:rPr lang="en-US" sz="1800" b="1" dirty="0" err="1" smtClean="0"/>
              <a:t>Hai</a:t>
            </a:r>
            <a:r>
              <a:rPr lang="en-US" sz="1800" b="1" dirty="0" smtClean="0"/>
              <a:t> </a:t>
            </a:r>
            <a:r>
              <a:rPr lang="en-US" sz="1800" b="1" dirty="0" err="1" smtClean="0"/>
              <a:t>Hai</a:t>
            </a:r>
            <a:r>
              <a:rPr lang="en-US" sz="1800" b="1" dirty="0" smtClean="0"/>
              <a:t> </a:t>
            </a:r>
            <a:r>
              <a:rPr lang="en-US" sz="1800" b="1" dirty="0" err="1" smtClean="0"/>
              <a:t>Hai</a:t>
            </a:r>
            <a:r>
              <a:rPr lang="en-US" sz="1800" b="1" dirty="0" smtClean="0"/>
              <a:t> </a:t>
            </a:r>
            <a:r>
              <a:rPr lang="en-US" sz="1800" b="1" dirty="0" err="1" smtClean="0"/>
              <a:t>Hai</a:t>
            </a:r>
            <a:r>
              <a:rPr lang="en-US" sz="1800" b="1" dirty="0" smtClean="0"/>
              <a:t> </a:t>
            </a:r>
            <a:r>
              <a:rPr lang="en-US" sz="1800" b="1" dirty="0" err="1" smtClean="0"/>
              <a:t>Hai</a:t>
            </a:r>
            <a:r>
              <a:rPr lang="en-US" sz="1800" b="1" dirty="0" smtClean="0"/>
              <a:t> </a:t>
            </a:r>
            <a:r>
              <a:rPr lang="en-US" sz="1800" b="1" dirty="0" err="1" smtClean="0"/>
              <a:t>Hai</a:t>
            </a:r>
            <a:r>
              <a:rPr lang="en-US" sz="1800" dirty="0" smtClean="0"/>
              <a:t>     </a:t>
            </a:r>
            <a:r>
              <a:rPr lang="en-US" sz="1800" b="1" dirty="0" smtClean="0"/>
              <a:t>B. </a:t>
            </a:r>
            <a:r>
              <a:rPr lang="en-US" sz="1800" b="1" dirty="0" err="1" smtClean="0"/>
              <a:t>Hai</a:t>
            </a:r>
            <a:r>
              <a:rPr lang="en-US" sz="1800" dirty="0" smtClean="0"/>
              <a:t>      </a:t>
            </a:r>
            <a:r>
              <a:rPr lang="en-US" sz="1800" b="1" dirty="0" smtClean="0"/>
              <a:t>C. Infinite Loop</a:t>
            </a:r>
            <a:r>
              <a:rPr lang="en-US" sz="1800" dirty="0" smtClean="0"/>
              <a:t>    </a:t>
            </a:r>
            <a:r>
              <a:rPr lang="en-US" sz="1800" b="1" dirty="0" smtClean="0"/>
              <a:t>D. Prints Nothing</a:t>
            </a:r>
            <a:endParaRPr lang="en-US" sz="1800" dirty="0" smtClean="0"/>
          </a:p>
          <a:p>
            <a:pPr>
              <a:buFont typeface="Arial" charset="0"/>
              <a:buNone/>
              <a:defRPr/>
            </a:pPr>
            <a:endParaRPr lang="en-US" sz="1800" dirty="0" smtClean="0"/>
          </a:p>
          <a:p>
            <a:pPr>
              <a:buFont typeface="Arial" charset="0"/>
              <a:buNone/>
              <a:defRPr/>
            </a:pPr>
            <a:r>
              <a:rPr lang="en-US" sz="1800" dirty="0" smtClean="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260350"/>
            <a:ext cx="8229600" cy="5794375"/>
          </a:xfrm>
        </p:spPr>
        <p:txBody>
          <a:bodyPr/>
          <a:lstStyle/>
          <a:p>
            <a:pPr>
              <a:buFont typeface="Arial" charset="0"/>
              <a:buNone/>
              <a:defRPr/>
            </a:pPr>
            <a:r>
              <a:rPr lang="en-IN" sz="1800" dirty="0" smtClean="0"/>
              <a:t>17. </a:t>
            </a:r>
            <a:r>
              <a:rPr lang="en-US" sz="1800" dirty="0" smtClean="0"/>
              <a:t>#include&lt;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-1; </a:t>
            </a:r>
          </a:p>
          <a:p>
            <a:pPr>
              <a:buFont typeface="Arial" charset="0"/>
              <a:buNone/>
              <a:defRPr/>
            </a:pPr>
            <a:r>
              <a:rPr lang="en-US" sz="1800" dirty="0" smtClean="0"/>
              <a:t>           do { </a:t>
            </a:r>
            <a:r>
              <a:rPr lang="en-US" sz="1800" dirty="0" err="1" smtClean="0"/>
              <a:t>printf</a:t>
            </a:r>
            <a:r>
              <a:rPr lang="en-US" sz="1800" dirty="0" smtClean="0"/>
              <a:t>("</a:t>
            </a:r>
            <a:r>
              <a:rPr lang="en-US" sz="1800" dirty="0" err="1" smtClean="0"/>
              <a:t>HiDoWhile</a:t>
            </a:r>
            <a:r>
              <a:rPr lang="en-US" sz="1800" dirty="0" smtClean="0"/>
              <a:t> "); }</a:t>
            </a:r>
          </a:p>
          <a:p>
            <a:pPr>
              <a:buFont typeface="Arial" charset="0"/>
              <a:buNone/>
              <a:defRPr/>
            </a:pPr>
            <a:r>
              <a:rPr lang="en-US" sz="1800" dirty="0" smtClean="0"/>
              <a:t>           while(</a:t>
            </a:r>
            <a:r>
              <a:rPr lang="en-US" sz="1800" dirty="0" err="1" smtClean="0"/>
              <a:t>i</a:t>
            </a:r>
            <a:r>
              <a:rPr lang="en-US" sz="1800" dirty="0" smtClean="0"/>
              <a:t>++); </a:t>
            </a:r>
          </a:p>
          <a:p>
            <a:pPr>
              <a:buFont typeface="Arial" charset="0"/>
              <a:buNone/>
              <a:defRPr/>
            </a:pPr>
            <a:r>
              <a:rPr lang="en-US" sz="1800" dirty="0" smtClean="0"/>
              <a:t>           return 0; } </a:t>
            </a:r>
          </a:p>
          <a:p>
            <a:pPr>
              <a:buFont typeface="Arial" charset="0"/>
              <a:buNone/>
              <a:defRPr/>
            </a:pPr>
            <a:r>
              <a:rPr lang="en-US" sz="1800" b="1" dirty="0" smtClean="0"/>
              <a:t>A. Compilation Error                                 </a:t>
            </a:r>
            <a:r>
              <a:rPr lang="en-US" sz="1800" dirty="0" smtClean="0"/>
              <a:t>   </a:t>
            </a:r>
            <a:r>
              <a:rPr lang="en-US" sz="1800" b="1" dirty="0" smtClean="0"/>
              <a:t>B. </a:t>
            </a:r>
            <a:r>
              <a:rPr lang="en-US" sz="1800" b="1" dirty="0" err="1" smtClean="0"/>
              <a:t>HiDoWhile</a:t>
            </a:r>
            <a:r>
              <a:rPr lang="en-US" sz="1800" dirty="0" smtClean="0"/>
              <a:t>  </a:t>
            </a:r>
          </a:p>
          <a:p>
            <a:pPr>
              <a:buFont typeface="Arial" charset="0"/>
              <a:buNone/>
              <a:defRPr/>
            </a:pPr>
            <a:r>
              <a:rPr lang="en-US" sz="1800" b="1" dirty="0" smtClean="0"/>
              <a:t>C. </a:t>
            </a:r>
            <a:r>
              <a:rPr lang="en-US" sz="1800" b="1" dirty="0" err="1" smtClean="0"/>
              <a:t>HiDoWhile</a:t>
            </a:r>
            <a:r>
              <a:rPr lang="en-US" sz="1800" b="1" dirty="0" smtClean="0"/>
              <a:t> </a:t>
            </a:r>
            <a:r>
              <a:rPr lang="en-US" sz="1800" b="1" dirty="0" err="1" smtClean="0"/>
              <a:t>HiDoWhile</a:t>
            </a:r>
            <a:r>
              <a:rPr lang="en-US" sz="1800" b="1" dirty="0" smtClean="0"/>
              <a:t> </a:t>
            </a:r>
            <a:r>
              <a:rPr lang="en-US" sz="1800" b="1" dirty="0" err="1" smtClean="0"/>
              <a:t>HiDoWhile</a:t>
            </a:r>
            <a:r>
              <a:rPr lang="en-US" sz="1800" dirty="0" smtClean="0"/>
              <a:t>       </a:t>
            </a:r>
            <a:r>
              <a:rPr lang="en-US" sz="1800" b="1" dirty="0" smtClean="0"/>
              <a:t>D. </a:t>
            </a:r>
            <a:r>
              <a:rPr lang="en-US" sz="1800" b="1" dirty="0" err="1" smtClean="0"/>
              <a:t>HiDoWhile</a:t>
            </a:r>
            <a:r>
              <a:rPr lang="en-US" sz="1800" b="1" dirty="0" smtClean="0"/>
              <a:t> </a:t>
            </a:r>
            <a:r>
              <a:rPr lang="en-US" sz="1800" b="1" dirty="0" err="1" smtClean="0"/>
              <a:t>HiDoWhile</a:t>
            </a:r>
            <a:endParaRPr lang="en-US" sz="1800" b="1" dirty="0" smtClean="0"/>
          </a:p>
          <a:p>
            <a:pPr>
              <a:buFont typeface="Arial" charset="0"/>
              <a:buNone/>
              <a:defRPr/>
            </a:pPr>
            <a:endParaRPr lang="en-US" sz="1800" dirty="0" smtClean="0"/>
          </a:p>
          <a:p>
            <a:pPr>
              <a:buFont typeface="Arial" pitchFamily="34" charset="0"/>
              <a:buNone/>
              <a:defRPr/>
            </a:pPr>
            <a:endParaRPr lang="en-US" sz="1800" dirty="0" smtClean="0"/>
          </a:p>
          <a:p>
            <a:pPr>
              <a:buFont typeface="Arial" charset="0"/>
              <a:buNone/>
              <a:defRPr/>
            </a:pPr>
            <a:endParaRPr lang="en-IN" sz="18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Thank You......</a:t>
            </a:r>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490537"/>
          </a:xfrm>
        </p:spPr>
        <p:txBody>
          <a:bodyPr/>
          <a:lstStyle/>
          <a:p>
            <a:pPr eaLnBrk="1" hangingPunct="1">
              <a:defRPr/>
            </a:pPr>
            <a:r>
              <a:rPr lang="en-IN" sz="2800" b="1" dirty="0" smtClean="0">
                <a:cs typeface="Arial" pitchFamily="34" charset="0"/>
              </a:rPr>
              <a:t>Iterative Control Statements</a:t>
            </a:r>
            <a:endParaRPr lang="en-IN" sz="2800" b="1" dirty="0" smtClean="0">
              <a:effectLst>
                <a:outerShdw blurRad="38100" dist="38100" dir="2700000" algn="tl">
                  <a:srgbClr val="000000">
                    <a:alpha val="43137"/>
                  </a:srgbClr>
                </a:outerShdw>
              </a:effectLst>
            </a:endParaRPr>
          </a:p>
        </p:txBody>
      </p:sp>
      <p:pic>
        <p:nvPicPr>
          <p:cNvPr id="19459" name="Picture 5" descr="Image result for sequential statements"/>
          <p:cNvPicPr>
            <a:picLocks noChangeAspect="1" noChangeArrowheads="1"/>
          </p:cNvPicPr>
          <p:nvPr/>
        </p:nvPicPr>
        <p:blipFill>
          <a:blip r:embed="rId2" cstate="print"/>
          <a:srcRect/>
          <a:stretch>
            <a:fillRect/>
          </a:stretch>
        </p:blipFill>
        <p:spPr bwMode="auto">
          <a:xfrm>
            <a:off x="179388" y="836613"/>
            <a:ext cx="2232025" cy="3829050"/>
          </a:xfrm>
          <a:prstGeom prst="rect">
            <a:avLst/>
          </a:prstGeom>
          <a:noFill/>
          <a:ln w="9525">
            <a:noFill/>
            <a:miter lim="800000"/>
            <a:headEnd/>
            <a:tailEnd/>
          </a:ln>
        </p:spPr>
      </p:pic>
      <p:sp>
        <p:nvSpPr>
          <p:cNvPr id="5" name="TextBox 4"/>
          <p:cNvSpPr txBox="1"/>
          <p:nvPr/>
        </p:nvSpPr>
        <p:spPr>
          <a:xfrm>
            <a:off x="395288" y="4941888"/>
            <a:ext cx="2232025" cy="646112"/>
          </a:xfrm>
          <a:prstGeom prst="rect">
            <a:avLst/>
          </a:prstGeom>
          <a:noFill/>
        </p:spPr>
        <p:txBody>
          <a:bodyPr>
            <a:spAutoFit/>
          </a:bodyPr>
          <a:lstStyle/>
          <a:p>
            <a:pPr algn="ctr">
              <a:defRPr/>
            </a:pPr>
            <a:r>
              <a:rPr lang="en-IN" dirty="0">
                <a:latin typeface="+mn-lt"/>
              </a:rPr>
              <a:t>Sequential statements</a:t>
            </a:r>
            <a:endParaRPr lang="en-US" dirty="0">
              <a:latin typeface="+mn-lt"/>
            </a:endParaRPr>
          </a:p>
        </p:txBody>
      </p:sp>
      <p:pic>
        <p:nvPicPr>
          <p:cNvPr id="19461" name="Picture 7" descr="Image result for conditional statements"/>
          <p:cNvPicPr>
            <a:picLocks noChangeAspect="1" noChangeArrowheads="1"/>
          </p:cNvPicPr>
          <p:nvPr/>
        </p:nvPicPr>
        <p:blipFill>
          <a:blip r:embed="rId3" cstate="print"/>
          <a:srcRect/>
          <a:stretch>
            <a:fillRect/>
          </a:stretch>
        </p:blipFill>
        <p:spPr bwMode="auto">
          <a:xfrm>
            <a:off x="2484438" y="836613"/>
            <a:ext cx="3582987" cy="2016125"/>
          </a:xfrm>
          <a:prstGeom prst="rect">
            <a:avLst/>
          </a:prstGeom>
          <a:noFill/>
          <a:ln w="9525">
            <a:noFill/>
            <a:miter lim="800000"/>
            <a:headEnd/>
            <a:tailEnd/>
          </a:ln>
        </p:spPr>
      </p:pic>
      <p:sp>
        <p:nvSpPr>
          <p:cNvPr id="7" name="TextBox 6"/>
          <p:cNvSpPr txBox="1"/>
          <p:nvPr/>
        </p:nvSpPr>
        <p:spPr>
          <a:xfrm>
            <a:off x="2843213" y="3068638"/>
            <a:ext cx="3600450" cy="369887"/>
          </a:xfrm>
          <a:prstGeom prst="rect">
            <a:avLst/>
          </a:prstGeom>
          <a:noFill/>
        </p:spPr>
        <p:txBody>
          <a:bodyPr>
            <a:spAutoFit/>
          </a:bodyPr>
          <a:lstStyle/>
          <a:p>
            <a:pPr algn="ctr">
              <a:defRPr/>
            </a:pPr>
            <a:r>
              <a:rPr lang="en-IN" dirty="0">
                <a:latin typeface="+mn-lt"/>
              </a:rPr>
              <a:t>Conditional Statements</a:t>
            </a:r>
            <a:endParaRPr lang="en-US" dirty="0">
              <a:latin typeface="+mn-lt"/>
            </a:endParaRPr>
          </a:p>
        </p:txBody>
      </p:sp>
      <p:pic>
        <p:nvPicPr>
          <p:cNvPr id="19463" name="Picture 9" descr="Image result for iterative  statements"/>
          <p:cNvPicPr>
            <a:picLocks noChangeAspect="1" noChangeArrowheads="1"/>
          </p:cNvPicPr>
          <p:nvPr/>
        </p:nvPicPr>
        <p:blipFill>
          <a:blip r:embed="rId4" cstate="print"/>
          <a:srcRect/>
          <a:stretch>
            <a:fillRect/>
          </a:stretch>
        </p:blipFill>
        <p:spPr bwMode="auto">
          <a:xfrm>
            <a:off x="6156325" y="765175"/>
            <a:ext cx="2754313" cy="3959225"/>
          </a:xfrm>
          <a:prstGeom prst="rect">
            <a:avLst/>
          </a:prstGeom>
          <a:noFill/>
          <a:ln w="9525">
            <a:noFill/>
            <a:miter lim="800000"/>
            <a:headEnd/>
            <a:tailEnd/>
          </a:ln>
        </p:spPr>
      </p:pic>
      <p:sp>
        <p:nvSpPr>
          <p:cNvPr id="9" name="TextBox 8"/>
          <p:cNvSpPr txBox="1"/>
          <p:nvPr/>
        </p:nvSpPr>
        <p:spPr>
          <a:xfrm>
            <a:off x="5543550" y="4941888"/>
            <a:ext cx="3600450" cy="368300"/>
          </a:xfrm>
          <a:prstGeom prst="rect">
            <a:avLst/>
          </a:prstGeom>
          <a:noFill/>
        </p:spPr>
        <p:txBody>
          <a:bodyPr>
            <a:spAutoFit/>
          </a:bodyPr>
          <a:lstStyle/>
          <a:p>
            <a:pPr algn="ctr">
              <a:defRPr/>
            </a:pPr>
            <a:r>
              <a:rPr lang="en-IN" dirty="0">
                <a:latin typeface="+mn-lt"/>
              </a:rPr>
              <a:t>Iterative control Statements</a:t>
            </a:r>
            <a:endParaRPr lang="en-US"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Image result for video logo">
            <a:hlinkClick r:id="rId2"/>
          </p:cNvPr>
          <p:cNvPicPr>
            <a:picLocks noChangeAspect="1" noChangeArrowheads="1"/>
          </p:cNvPicPr>
          <p:nvPr/>
        </p:nvPicPr>
        <p:blipFill>
          <a:blip r:embed="rId3" cstate="print"/>
          <a:srcRect/>
          <a:stretch>
            <a:fillRect/>
          </a:stretch>
        </p:blipFill>
        <p:spPr bwMode="auto">
          <a:xfrm>
            <a:off x="1908175" y="2636838"/>
            <a:ext cx="2519363" cy="2636837"/>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34780" y="365127"/>
            <a:ext cx="7865612" cy="543594"/>
          </a:xfrm>
        </p:spPr>
        <p:txBody>
          <a:bodyPr>
            <a:normAutofit/>
          </a:bodyPr>
          <a:lstStyle/>
          <a:p>
            <a:pPr algn="ctr" eaLnBrk="1" hangingPunct="1">
              <a:defRPr/>
            </a:pPr>
            <a:r>
              <a:rPr lang="en-US" altLang="zh-TW" sz="2400" b="1" dirty="0" smtClean="0">
                <a:effectLst>
                  <a:outerShdw blurRad="38100" dist="38100" dir="2700000" algn="tl">
                    <a:srgbClr val="000000">
                      <a:alpha val="43137"/>
                    </a:srgbClr>
                  </a:outerShdw>
                </a:effectLst>
              </a:rPr>
              <a:t>Iteration / Repetition / Looping in Programs</a:t>
            </a:r>
          </a:p>
        </p:txBody>
      </p:sp>
      <p:sp>
        <p:nvSpPr>
          <p:cNvPr id="589827" name="Rectangle 3"/>
          <p:cNvSpPr>
            <a:spLocks noGrp="1" noChangeArrowheads="1"/>
          </p:cNvSpPr>
          <p:nvPr>
            <p:ph idx="1"/>
          </p:nvPr>
        </p:nvSpPr>
        <p:spPr>
          <a:xfrm>
            <a:off x="395288" y="1052513"/>
            <a:ext cx="8534400" cy="5283200"/>
          </a:xfrm>
        </p:spPr>
        <p:txBody>
          <a:bodyPr rtlCol="0">
            <a:normAutofit/>
          </a:bodyPr>
          <a:lstStyle/>
          <a:p>
            <a:pPr eaLnBrk="1" fontAlgn="auto" hangingPunct="1">
              <a:spcAft>
                <a:spcPts val="0"/>
              </a:spcAft>
              <a:defRPr/>
            </a:pPr>
            <a:r>
              <a:rPr lang="en-US" altLang="zh-TW" sz="2400" dirty="0" smtClean="0"/>
              <a:t>In most software, the statements in the program may need to repeat for many times.</a:t>
            </a:r>
          </a:p>
          <a:p>
            <a:pPr lvl="1" eaLnBrk="1" fontAlgn="auto" hangingPunct="1">
              <a:spcAft>
                <a:spcPts val="0"/>
              </a:spcAft>
              <a:defRPr/>
            </a:pPr>
            <a:r>
              <a:rPr lang="en-US" altLang="zh-TW" sz="2400" dirty="0" smtClean="0"/>
              <a:t>e.g., calculate the value of </a:t>
            </a:r>
            <a:r>
              <a:rPr lang="en-US" altLang="zh-TW" sz="2400" i="1" dirty="0" smtClean="0"/>
              <a:t>n</a:t>
            </a:r>
            <a:r>
              <a:rPr lang="en-US" altLang="zh-TW" sz="2400" dirty="0" smtClean="0"/>
              <a:t>!.</a:t>
            </a:r>
          </a:p>
          <a:p>
            <a:pPr lvl="1" eaLnBrk="1" fontAlgn="auto" hangingPunct="1">
              <a:spcAft>
                <a:spcPts val="0"/>
              </a:spcAft>
              <a:defRPr/>
            </a:pPr>
            <a:r>
              <a:rPr lang="en-US" altLang="zh-TW" sz="2400" dirty="0" smtClean="0"/>
              <a:t>If </a:t>
            </a:r>
            <a:r>
              <a:rPr lang="en-US" altLang="zh-TW" sz="2400" i="1" dirty="0" smtClean="0"/>
              <a:t>n</a:t>
            </a:r>
            <a:r>
              <a:rPr lang="en-US" altLang="zh-TW" sz="2400" dirty="0" smtClean="0"/>
              <a:t> = 10000, it’s not elegant to write the code as 1*2*3*…*10000.</a:t>
            </a:r>
          </a:p>
          <a:p>
            <a:pPr eaLnBrk="1" fontAlgn="auto" hangingPunct="1">
              <a:spcAft>
                <a:spcPts val="0"/>
              </a:spcAft>
              <a:defRPr/>
            </a:pPr>
            <a:r>
              <a:rPr lang="en-US" altLang="zh-TW" sz="2400" b="1" dirty="0" smtClean="0">
                <a:solidFill>
                  <a:schemeClr val="folHlink"/>
                </a:solidFill>
                <a:effectLst>
                  <a:outerShdw blurRad="38100" dist="38100" dir="2700000" algn="tl">
                    <a:srgbClr val="C0C0C0"/>
                  </a:outerShdw>
                </a:effectLst>
              </a:rPr>
              <a:t>Loop</a:t>
            </a:r>
            <a:r>
              <a:rPr lang="en-US" altLang="zh-TW" sz="2400" dirty="0" smtClean="0"/>
              <a:t> is a control structure that repeats a group of steps in a program.</a:t>
            </a:r>
          </a:p>
          <a:p>
            <a:pPr lvl="1" eaLnBrk="1" fontAlgn="auto" hangingPunct="1">
              <a:spcAft>
                <a:spcPts val="0"/>
              </a:spcAft>
              <a:defRPr/>
            </a:pPr>
            <a:r>
              <a:rPr lang="en-US" altLang="zh-TW" sz="2400" b="1" dirty="0" smtClean="0">
                <a:solidFill>
                  <a:schemeClr val="accent2"/>
                </a:solidFill>
                <a:effectLst>
                  <a:outerShdw blurRad="38100" dist="38100" dir="2700000" algn="tl">
                    <a:srgbClr val="C0C0C0"/>
                  </a:outerShdw>
                </a:effectLst>
              </a:rPr>
              <a:t>Loop body</a:t>
            </a:r>
            <a:r>
              <a:rPr lang="en-US" altLang="zh-TW" sz="2400" dirty="0" smtClean="0"/>
              <a:t> stands for the repeated statements.</a:t>
            </a:r>
          </a:p>
          <a:p>
            <a:pPr eaLnBrk="1" fontAlgn="auto" hangingPunct="1">
              <a:spcAft>
                <a:spcPts val="0"/>
              </a:spcAft>
              <a:defRPr/>
            </a:pPr>
            <a:r>
              <a:rPr lang="en-US" altLang="zh-TW" sz="2400" dirty="0" smtClean="0"/>
              <a:t>There are three C loop control statements:</a:t>
            </a:r>
          </a:p>
          <a:p>
            <a:pPr lvl="1" eaLnBrk="1" fontAlgn="auto" hangingPunct="1">
              <a:spcAft>
                <a:spcPts val="0"/>
              </a:spcAft>
              <a:defRPr/>
            </a:pPr>
            <a:r>
              <a:rPr lang="en-US" altLang="zh-TW" sz="2400" b="1" dirty="0" smtClean="0">
                <a:solidFill>
                  <a:schemeClr val="folHlink"/>
                </a:solidFill>
                <a:effectLst>
                  <a:outerShdw blurRad="38100" dist="38100" dir="2700000" algn="tl">
                    <a:srgbClr val="C0C0C0"/>
                  </a:outerShdw>
                </a:effectLst>
              </a:rPr>
              <a:t>While, do-while </a:t>
            </a:r>
            <a:r>
              <a:rPr lang="en-US" altLang="zh-TW" sz="2400" dirty="0" smtClean="0">
                <a:solidFill>
                  <a:schemeClr val="tx1"/>
                </a:solidFill>
              </a:rPr>
              <a:t>and</a:t>
            </a:r>
            <a:r>
              <a:rPr lang="en-US" altLang="zh-TW" sz="2400" b="1" dirty="0" smtClean="0">
                <a:solidFill>
                  <a:schemeClr val="folHlink"/>
                </a:solidFill>
                <a:effectLst>
                  <a:outerShdw blurRad="38100" dist="38100" dir="2700000" algn="tl">
                    <a:srgbClr val="C0C0C0"/>
                  </a:outerShdw>
                </a:effectLst>
              </a:rPr>
              <a:t> for</a:t>
            </a:r>
            <a:r>
              <a:rPr lang="en-US" altLang="zh-TW" sz="2400" dirty="0" smtClean="0"/>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normAutofit/>
          </a:bodyPr>
          <a:lstStyle/>
          <a:p>
            <a:pPr eaLnBrk="1" hangingPunct="1"/>
            <a:r>
              <a:rPr lang="en-US" altLang="zh-TW" sz="2400" dirty="0" smtClean="0"/>
              <a:t>Flow Diagram of Loop Choice Process</a:t>
            </a:r>
          </a:p>
        </p:txBody>
      </p:sp>
      <p:pic>
        <p:nvPicPr>
          <p:cNvPr id="22531" name="Picture 2" descr="fig0501"/>
          <p:cNvPicPr preferRelativeResize="0">
            <a:picLocks noChangeAspect="1" noChangeArrowheads="1"/>
          </p:cNvPicPr>
          <p:nvPr/>
        </p:nvPicPr>
        <p:blipFill>
          <a:blip r:embed="rId2" cstate="print"/>
          <a:srcRect/>
          <a:stretch>
            <a:fillRect/>
          </a:stretch>
        </p:blipFill>
        <p:spPr bwMode="auto">
          <a:xfrm>
            <a:off x="755576" y="1268760"/>
            <a:ext cx="6264746" cy="4624010"/>
          </a:xfrm>
          <a:prstGeom prst="rect">
            <a:avLst/>
          </a:prstGeom>
          <a:noFill/>
          <a:ln w="9525">
            <a:noFill/>
            <a:miter lim="800000"/>
            <a:headEnd/>
            <a:tailEnd/>
          </a:ln>
        </p:spPr>
      </p:pic>
      <p:sp>
        <p:nvSpPr>
          <p:cNvPr id="22532" name="AutoShape 4"/>
          <p:cNvSpPr>
            <a:spLocks noChangeArrowheads="1"/>
          </p:cNvSpPr>
          <p:nvPr/>
        </p:nvSpPr>
        <p:spPr bwMode="auto">
          <a:xfrm>
            <a:off x="3492500" y="6021388"/>
            <a:ext cx="4319588" cy="503237"/>
          </a:xfrm>
          <a:prstGeom prst="wedgeRoundRectCallout">
            <a:avLst>
              <a:gd name="adj1" fmla="val -60472"/>
              <a:gd name="adj2" fmla="val -104574"/>
              <a:gd name="adj3" fmla="val 16667"/>
            </a:avLst>
          </a:prstGeom>
          <a:solidFill>
            <a:schemeClr val="accent2"/>
          </a:solidFill>
          <a:ln w="9525">
            <a:noFill/>
            <a:miter lim="800000"/>
            <a:headEnd/>
            <a:tailEnd/>
          </a:ln>
        </p:spPr>
        <p:txBody>
          <a:bodyPr/>
          <a:lstStyle/>
          <a:p>
            <a:r>
              <a:rPr lang="en-US" b="1">
                <a:solidFill>
                  <a:schemeClr val="bg1"/>
                </a:solidFill>
              </a:rPr>
              <a:t>e.g., calculate the value of </a:t>
            </a:r>
            <a:r>
              <a:rPr lang="en-US" b="1" i="1">
                <a:solidFill>
                  <a:schemeClr val="bg1"/>
                </a:solidFill>
              </a:rPr>
              <a:t>n</a:t>
            </a:r>
            <a:r>
              <a:rPr lang="en-US" b="1">
                <a:solidFill>
                  <a:schemeClr val="bg1"/>
                </a:solidFill>
              </a:rPr>
              <a:t>!</a:t>
            </a:r>
          </a:p>
        </p:txBody>
      </p:sp>
      <p:sp>
        <p:nvSpPr>
          <p:cNvPr id="22533" name="AutoShape 5"/>
          <p:cNvSpPr>
            <a:spLocks noChangeArrowheads="1"/>
          </p:cNvSpPr>
          <p:nvPr/>
        </p:nvSpPr>
        <p:spPr bwMode="auto">
          <a:xfrm>
            <a:off x="3027521" y="1410186"/>
            <a:ext cx="4319587" cy="503237"/>
          </a:xfrm>
          <a:prstGeom prst="wedgeRoundRectCallout">
            <a:avLst>
              <a:gd name="adj1" fmla="val -7773"/>
              <a:gd name="adj2" fmla="val 97634"/>
              <a:gd name="adj3" fmla="val 16667"/>
            </a:avLst>
          </a:prstGeom>
          <a:solidFill>
            <a:schemeClr val="accent2"/>
          </a:solidFill>
          <a:ln w="9525">
            <a:noFill/>
            <a:miter lim="800000"/>
            <a:headEnd/>
            <a:tailEnd/>
          </a:ln>
        </p:spPr>
        <p:txBody>
          <a:bodyPr/>
          <a:lstStyle/>
          <a:p>
            <a:r>
              <a:rPr lang="en-US" b="1" dirty="0">
                <a:solidFill>
                  <a:schemeClr val="bg1"/>
                </a:solidFill>
              </a:rPr>
              <a:t>e.g., read the content in a file</a:t>
            </a: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304800"/>
            <a:ext cx="8534400" cy="963613"/>
          </a:xfrm>
        </p:spPr>
        <p:txBody>
          <a:bodyPr/>
          <a:lstStyle/>
          <a:p>
            <a:pPr eaLnBrk="1" hangingPunct="1">
              <a:defRPr/>
            </a:pPr>
            <a:r>
              <a:rPr lang="en-US" altLang="zh-TW" sz="3200" b="1" dirty="0" smtClean="0">
                <a:effectLst>
                  <a:outerShdw blurRad="38100" dist="38100" dir="2700000" algn="tl">
                    <a:srgbClr val="000000">
                      <a:alpha val="43137"/>
                    </a:srgbClr>
                  </a:outerShdw>
                </a:effectLst>
              </a:rPr>
              <a:t>Comparison of Loop Choices</a:t>
            </a:r>
          </a:p>
        </p:txBody>
      </p:sp>
      <p:graphicFrame>
        <p:nvGraphicFramePr>
          <p:cNvPr id="590909" name="Group 61"/>
          <p:cNvGraphicFramePr>
            <a:graphicFrameLocks noGrp="1"/>
          </p:cNvGraphicFramePr>
          <p:nvPr>
            <p:ph type="tbl" idx="1"/>
          </p:nvPr>
        </p:nvGraphicFramePr>
        <p:xfrm>
          <a:off x="250825" y="1700213"/>
          <a:ext cx="8696325" cy="3448471"/>
        </p:xfrm>
        <a:graphic>
          <a:graphicData uri="http://schemas.openxmlformats.org/drawingml/2006/table">
            <a:tbl>
              <a:tblPr/>
              <a:tblGrid>
                <a:gridCol w="2514600"/>
                <a:gridCol w="4106863"/>
                <a:gridCol w="2074862"/>
              </a:tblGrid>
              <a:tr h="5181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Kind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When to Use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C Structure</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26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Counting loop</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We know how many loop repetitions will be needed in advance.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while, for</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30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Sentinel-controlled loop</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Input of a list of data ended by a special value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while, for</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46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Endfile-controlled loop</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Input of a list of data from a data file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while, for</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Them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NCU-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Theme5</Template>
  <TotalTime>0</TotalTime>
  <Words>1612</Words>
  <Application>Microsoft Office PowerPoint</Application>
  <PresentationFormat>On-screen Show (4:3)</PresentationFormat>
  <Paragraphs>388</Paragraphs>
  <Slides>44</Slides>
  <Notes>1</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Theme5</vt:lpstr>
      <vt:lpstr>NCU-PPT Template (1)</vt:lpstr>
      <vt:lpstr>Iterative Control Statements</vt:lpstr>
      <vt:lpstr>Iterative Control Statements</vt:lpstr>
      <vt:lpstr>PowerPoint Presentation</vt:lpstr>
      <vt:lpstr>Contents</vt:lpstr>
      <vt:lpstr>Iterative Control Statements</vt:lpstr>
      <vt:lpstr>PowerPoint Presentation</vt:lpstr>
      <vt:lpstr>Iteration / Repetition / Looping in Programs</vt:lpstr>
      <vt:lpstr>Flow Diagram of Loop Choice Process</vt:lpstr>
      <vt:lpstr>Comparison of Loop Choices</vt:lpstr>
      <vt:lpstr>Comparison of Loop Choices (2/2)</vt:lpstr>
      <vt:lpstr>The while Statement in C</vt:lpstr>
      <vt:lpstr>Syntax and flowchart of while loop</vt:lpstr>
      <vt:lpstr>An Example of a while Loop</vt:lpstr>
      <vt:lpstr>Flowchart for a while Loop</vt:lpstr>
      <vt:lpstr>Nested while loop in C</vt:lpstr>
      <vt:lpstr>The do-while Statement in C</vt:lpstr>
      <vt:lpstr>PowerPoint Presentation</vt:lpstr>
      <vt:lpstr>An Example of the do-while Loop</vt:lpstr>
      <vt:lpstr>The Nested do-while Statement in C</vt:lpstr>
      <vt:lpstr>PowerPoint Presentation</vt:lpstr>
      <vt:lpstr>An Example of nested do-while Loop</vt:lpstr>
      <vt:lpstr>For loop in C</vt:lpstr>
      <vt:lpstr>An Example of the for Loop</vt:lpstr>
      <vt:lpstr>Increment and Decrement Operators</vt:lpstr>
      <vt:lpstr>PowerPoint Presentation</vt:lpstr>
      <vt:lpstr>Infinite for loop</vt:lpstr>
      <vt:lpstr>Nested for loop</vt:lpstr>
      <vt:lpstr>Nested Loops</vt:lpstr>
      <vt:lpstr>Flowchart for Nested for loop</vt:lpstr>
      <vt:lpstr>Example of Nested for loop</vt:lpstr>
      <vt:lpstr>Program to calculate simple interest using 3 sets of p,n,r</vt:lpstr>
      <vt:lpstr>Program to calculate simple interest using 3 sets of p,n,r</vt:lpstr>
      <vt:lpstr>PowerPoint Presentation</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2019-04-01T14:52:35Z</dcterms:created>
  <dcterms:modified xsi:type="dcterms:W3CDTF">2019-08-10T07:18:04Z</dcterms:modified>
</cp:coreProperties>
</file>