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45" r:id="rId3"/>
    <p:sldId id="325" r:id="rId4"/>
    <p:sldId id="346" r:id="rId5"/>
    <p:sldId id="269" r:id="rId6"/>
    <p:sldId id="301" r:id="rId7"/>
    <p:sldId id="321" r:id="rId8"/>
    <p:sldId id="347" r:id="rId9"/>
    <p:sldId id="302" r:id="rId10"/>
    <p:sldId id="298" r:id="rId11"/>
    <p:sldId id="278" r:id="rId12"/>
    <p:sldId id="327" r:id="rId13"/>
    <p:sldId id="341" r:id="rId14"/>
    <p:sldId id="328" r:id="rId15"/>
    <p:sldId id="333" r:id="rId16"/>
    <p:sldId id="334" r:id="rId17"/>
    <p:sldId id="357" r:id="rId18"/>
    <p:sldId id="277" r:id="rId19"/>
    <p:sldId id="342" r:id="rId20"/>
    <p:sldId id="343" r:id="rId21"/>
    <p:sldId id="344" r:id="rId22"/>
    <p:sldId id="356" r:id="rId23"/>
    <p:sldId id="293" r:id="rId24"/>
    <p:sldId id="32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3" autoAdjust="0"/>
    <p:restoredTop sz="75846" autoAdjust="0"/>
  </p:normalViewPr>
  <p:slideViewPr>
    <p:cSldViewPr snapToGrid="0">
      <p:cViewPr varScale="1">
        <p:scale>
          <a:sx n="85" d="100"/>
          <a:sy n="85" d="100"/>
        </p:scale>
        <p:origin x="13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ED2BF-C231-4CF5-8A09-EAAA598F19E5}" type="datetimeFigureOut">
              <a:rPr lang="en-CA" smtClean="0"/>
              <a:t>2020-07-18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98ED9-AE96-4257-AE2D-A4D30CF8A45D}" type="slidenum">
              <a:rPr lang="en-CA" smtClean="0"/>
              <a:t>‹#›</a:t>
            </a:fld>
            <a:endParaRPr lang="en-CA"/>
          </a:p>
        </p:txBody>
      </p:sp>
    </p:spTree>
    <p:extLst>
      <p:ext uri="{BB962C8B-B14F-4D97-AF65-F5344CB8AC3E}">
        <p14:creationId xmlns:p14="http://schemas.microsoft.com/office/powerpoint/2010/main" val="2861598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dirty="0"/>
              <a:t>The purpose of this document is to explain the ideas behind the Phenotype-Genotype Branch-Site Model. </a:t>
            </a:r>
            <a:r>
              <a:rPr lang="en-CA" b="1" dirty="0"/>
              <a:t>Introduction</a:t>
            </a:r>
            <a:r>
              <a:rPr lang="en-CA" dirty="0"/>
              <a:t> provides a brief explanation of the purpose of codon substitution models in general. </a:t>
            </a:r>
            <a:r>
              <a:rPr lang="en-CA" b="1" dirty="0"/>
              <a:t>The Problem </a:t>
            </a:r>
            <a:r>
              <a:rPr lang="en-CA" dirty="0"/>
              <a:t>describes issues with standard codon substitution models and includes our way of thinking about a site-specific fitness landscape. </a:t>
            </a:r>
            <a:r>
              <a:rPr lang="en-CA" b="1" dirty="0"/>
              <a:t>The PG-BSM </a:t>
            </a:r>
            <a:r>
              <a:rPr lang="en-CA" dirty="0"/>
              <a:t>illustrates how the new model mitigates the issues with the standard approach. </a:t>
            </a:r>
            <a:r>
              <a:rPr lang="en-CA" b="1" dirty="0"/>
              <a:t>An Example </a:t>
            </a:r>
            <a:r>
              <a:rPr lang="en-CA" dirty="0"/>
              <a:t>provides an illustration of the PG-BSM applied to real data. </a:t>
            </a:r>
          </a:p>
        </p:txBody>
      </p:sp>
      <p:sp>
        <p:nvSpPr>
          <p:cNvPr id="4" name="Slide Number Placeholder 3"/>
          <p:cNvSpPr>
            <a:spLocks noGrp="1"/>
          </p:cNvSpPr>
          <p:nvPr>
            <p:ph type="sldNum" sz="quarter" idx="5"/>
          </p:nvPr>
        </p:nvSpPr>
        <p:spPr/>
        <p:txBody>
          <a:bodyPr/>
          <a:lstStyle/>
          <a:p>
            <a:fld id="{12E98ED9-AE96-4257-AE2D-A4D30CF8A45D}" type="slidenum">
              <a:rPr lang="en-CA" smtClean="0"/>
              <a:t>1</a:t>
            </a:fld>
            <a:endParaRPr lang="en-CA"/>
          </a:p>
        </p:txBody>
      </p:sp>
    </p:spTree>
    <p:extLst>
      <p:ext uri="{BB962C8B-B14F-4D97-AF65-F5344CB8AC3E}">
        <p14:creationId xmlns:p14="http://schemas.microsoft.com/office/powerpoint/2010/main" val="1507903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b="0" dirty="0"/>
              <a:t>The issue in broad strokes is that there are adaptive processes (X) and non-adaptive processes (Y) that can both generate patterns in an alignment (Z) consistent with episodic elevations in dN/dS to values </a:t>
            </a:r>
            <a:r>
              <a:rPr lang="el-GR" b="0" dirty="0"/>
              <a:t>ω</a:t>
            </a:r>
            <a:r>
              <a:rPr lang="en-CA" b="0" dirty="0"/>
              <a:t> &gt; 1. The two processes X and Y are said to be </a:t>
            </a:r>
            <a:r>
              <a:rPr lang="en-CA" b="1" dirty="0"/>
              <a:t>confounded</a:t>
            </a:r>
            <a:r>
              <a:rPr lang="en-CA" b="0" dirty="0"/>
              <a:t> in the data (Jones et al 2018), meaning that its not possible to discern which process (or what combination of the two) generated Z. The mechanisms that give rise to the confounding of adaptive and non-adaptive processes are explained in the remainder of this section. The explanation starts with a site-specific fitness landscape for the 20 amino acids.</a:t>
            </a:r>
          </a:p>
        </p:txBody>
      </p:sp>
      <p:sp>
        <p:nvSpPr>
          <p:cNvPr id="4" name="Slide Number Placeholder 3"/>
          <p:cNvSpPr>
            <a:spLocks noGrp="1"/>
          </p:cNvSpPr>
          <p:nvPr>
            <p:ph type="sldNum" sz="quarter" idx="5"/>
          </p:nvPr>
        </p:nvSpPr>
        <p:spPr/>
        <p:txBody>
          <a:bodyPr/>
          <a:lstStyle/>
          <a:p>
            <a:fld id="{12E98ED9-AE96-4257-AE2D-A4D30CF8A45D}" type="slidenum">
              <a:rPr lang="en-CA" smtClean="0"/>
              <a:t>10</a:t>
            </a:fld>
            <a:endParaRPr lang="en-CA"/>
          </a:p>
        </p:txBody>
      </p:sp>
    </p:spTree>
    <p:extLst>
      <p:ext uri="{BB962C8B-B14F-4D97-AF65-F5344CB8AC3E}">
        <p14:creationId xmlns:p14="http://schemas.microsoft.com/office/powerpoint/2010/main" val="142625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The bar plot illustrates a metaphorical </a:t>
            </a:r>
            <a:r>
              <a:rPr lang="en-CA" b="1" dirty="0"/>
              <a:t>site-specific fitness landscape </a:t>
            </a:r>
            <a:r>
              <a:rPr lang="en-CA" dirty="0"/>
              <a:t>for a codon site in a protein-coding sequence. Each bar corresponds to one of the 20 amino acids with height serving as a proxy for relative fitness. In this case, the organism is fittest when the amino acid at the site is phenylalanine (F). The highest bar corresponds to the fitness </a:t>
            </a:r>
            <a:r>
              <a:rPr lang="en-CA" b="1" dirty="0"/>
              <a:t>peak</a:t>
            </a:r>
            <a:r>
              <a:rPr lang="en-CA" dirty="0"/>
              <a:t> of the landscape. Down slope to the right is the </a:t>
            </a:r>
            <a:r>
              <a:rPr lang="en-CA" b="1" dirty="0"/>
              <a:t>tail</a:t>
            </a:r>
            <a:r>
              <a:rPr lang="en-CA" dirty="0"/>
              <a:t> of the landscape corresponding to amino acids that confer lower fitness.</a:t>
            </a:r>
          </a:p>
        </p:txBody>
      </p:sp>
      <p:sp>
        <p:nvSpPr>
          <p:cNvPr id="4" name="Slide Number Placeholder 3"/>
          <p:cNvSpPr>
            <a:spLocks noGrp="1"/>
          </p:cNvSpPr>
          <p:nvPr>
            <p:ph type="sldNum" sz="quarter" idx="5"/>
          </p:nvPr>
        </p:nvSpPr>
        <p:spPr/>
        <p:txBody>
          <a:bodyPr/>
          <a:lstStyle/>
          <a:p>
            <a:fld id="{12E98ED9-AE96-4257-AE2D-A4D30CF8A45D}" type="slidenum">
              <a:rPr lang="en-CA" smtClean="0"/>
              <a:t>11</a:t>
            </a:fld>
            <a:endParaRPr lang="en-CA"/>
          </a:p>
        </p:txBody>
      </p:sp>
    </p:spTree>
    <p:extLst>
      <p:ext uri="{BB962C8B-B14F-4D97-AF65-F5344CB8AC3E}">
        <p14:creationId xmlns:p14="http://schemas.microsoft.com/office/powerpoint/2010/main" val="93498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b="1" dirty="0"/>
              <a:t>Let us define an adaptive peak shift to be a change in the location of the peak of the site-specific fitness landscape. </a:t>
            </a:r>
            <a:r>
              <a:rPr lang="en-CA" dirty="0"/>
              <a:t>In this case, the peak of the landscape was once at phenylalanine F. But at the time indicated by </a:t>
            </a:r>
            <a:r>
              <a:rPr lang="en-CA" dirty="0">
                <a:solidFill>
                  <a:srgbClr val="FF0000"/>
                </a:solidFill>
              </a:rPr>
              <a:t>the red X </a:t>
            </a:r>
            <a:r>
              <a:rPr lang="en-CA" dirty="0"/>
              <a:t>the relative fitnesses of the amino acids changed to make glutamine Q the peak. For convenience, let us sort the amino acids in the new landscape according to height (next slide).</a:t>
            </a:r>
          </a:p>
        </p:txBody>
      </p:sp>
      <p:sp>
        <p:nvSpPr>
          <p:cNvPr id="4" name="Slide Number Placeholder 3"/>
          <p:cNvSpPr>
            <a:spLocks noGrp="1"/>
          </p:cNvSpPr>
          <p:nvPr>
            <p:ph type="sldNum" sz="quarter" idx="5"/>
          </p:nvPr>
        </p:nvSpPr>
        <p:spPr/>
        <p:txBody>
          <a:bodyPr/>
          <a:lstStyle/>
          <a:p>
            <a:fld id="{12E98ED9-AE96-4257-AE2D-A4D30CF8A45D}" type="slidenum">
              <a:rPr lang="en-CA" smtClean="0"/>
              <a:t>12</a:t>
            </a:fld>
            <a:endParaRPr lang="en-CA"/>
          </a:p>
        </p:txBody>
      </p:sp>
    </p:spTree>
    <p:extLst>
      <p:ext uri="{BB962C8B-B14F-4D97-AF65-F5344CB8AC3E}">
        <p14:creationId xmlns:p14="http://schemas.microsoft.com/office/powerpoint/2010/main" val="4255333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b="0" dirty="0"/>
              <a:t>Sorting makes it easy to see that the new peak is at Q and that F is in the tail of the new landscape. The site was occupied by F when the landscape changed. Following that event, any mutation that changes the amino acid to something closer to the new fitness peak at Q would have a good chance of being fixed. Hence, we might expect the peak shift from F to Q (a change in the site-specific landscape) to be followed by a rapid series of nonsynonymous substitutions from F toward Q.</a:t>
            </a:r>
          </a:p>
        </p:txBody>
      </p:sp>
      <p:sp>
        <p:nvSpPr>
          <p:cNvPr id="4" name="Slide Number Placeholder 3"/>
          <p:cNvSpPr>
            <a:spLocks noGrp="1"/>
          </p:cNvSpPr>
          <p:nvPr>
            <p:ph type="sldNum" sz="quarter" idx="5"/>
          </p:nvPr>
        </p:nvSpPr>
        <p:spPr/>
        <p:txBody>
          <a:bodyPr/>
          <a:lstStyle/>
          <a:p>
            <a:fld id="{12E98ED9-AE96-4257-AE2D-A4D30CF8A45D}" type="slidenum">
              <a:rPr lang="en-CA" smtClean="0"/>
              <a:t>13</a:t>
            </a:fld>
            <a:endParaRPr lang="en-CA"/>
          </a:p>
        </p:txBody>
      </p:sp>
    </p:spTree>
    <p:extLst>
      <p:ext uri="{BB962C8B-B14F-4D97-AF65-F5344CB8AC3E}">
        <p14:creationId xmlns:p14="http://schemas.microsoft.com/office/powerpoint/2010/main" val="1575580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b="0" dirty="0"/>
              <a:t>Here, for example, we image a rapid sequence of nonsynonymous substitutions from F (TTT) to Y(TAT) to H(CAT) to Q (CAG)*. Whatever the sequence of events, evidence for a change from F to Q at the site over a relatively short branch of the phylogenetic tree might easily result in inference of </a:t>
            </a:r>
            <a:r>
              <a:rPr lang="el-GR" dirty="0"/>
              <a:t>ω</a:t>
            </a:r>
            <a:r>
              <a:rPr lang="en-CA" dirty="0"/>
              <a:t> &gt; 1 at that site over that branch. </a:t>
            </a:r>
            <a:r>
              <a:rPr lang="en-CA" b="1" dirty="0"/>
              <a:t>In this instance, equating positive selection to adaptation would be correct</a:t>
            </a:r>
            <a:r>
              <a:rPr lang="en-CA" dirty="0"/>
              <a:t>.</a:t>
            </a:r>
          </a:p>
          <a:p>
            <a:pPr algn="ctr"/>
            <a:endParaRPr lang="en-CA" b="0" dirty="0"/>
          </a:p>
          <a:p>
            <a:pPr algn="ctr"/>
            <a:r>
              <a:rPr lang="en-CA" b="0" dirty="0"/>
              <a:t>*Most codon substitution models assume codons evolve in single nucleotide steps. However, double and even triple nucleotide mutations can sometime occur and be fixed. It has been suggested that codon substitution models should be modified to account for such events but see Jones et al. 2018 for a discussion of the potential problem with this suggestion.</a:t>
            </a:r>
          </a:p>
        </p:txBody>
      </p:sp>
      <p:sp>
        <p:nvSpPr>
          <p:cNvPr id="4" name="Slide Number Placeholder 3"/>
          <p:cNvSpPr>
            <a:spLocks noGrp="1"/>
          </p:cNvSpPr>
          <p:nvPr>
            <p:ph type="sldNum" sz="quarter" idx="5"/>
          </p:nvPr>
        </p:nvSpPr>
        <p:spPr/>
        <p:txBody>
          <a:bodyPr/>
          <a:lstStyle/>
          <a:p>
            <a:fld id="{12E98ED9-AE96-4257-AE2D-A4D30CF8A45D}" type="slidenum">
              <a:rPr lang="en-CA" smtClean="0"/>
              <a:t>14</a:t>
            </a:fld>
            <a:endParaRPr lang="en-CA"/>
          </a:p>
        </p:txBody>
      </p:sp>
    </p:spTree>
    <p:extLst>
      <p:ext uri="{BB962C8B-B14F-4D97-AF65-F5344CB8AC3E}">
        <p14:creationId xmlns:p14="http://schemas.microsoft.com/office/powerpoint/2010/main" val="2548684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dirty="0"/>
              <a:t>Returning to the original site-specific fitness landscape, imagine that a mutation from the peak at F (TTT) to somewhere in the tail, valine V (GTT) say, was fixed by chance. Genetic drift of this kind would be rare depending on the relative fitness of V compared to F but can sometimes happen. Since V corresponds to low fitness, </a:t>
            </a:r>
            <a:r>
              <a:rPr lang="en-CA" b="0" dirty="0"/>
              <a:t>any mutation that changes the amino acid to something closer to the fitness peak would have a good chance of being fixed. </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15</a:t>
            </a:fld>
            <a:endParaRPr lang="en-CA"/>
          </a:p>
        </p:txBody>
      </p:sp>
    </p:spTree>
    <p:extLst>
      <p:ext uri="{BB962C8B-B14F-4D97-AF65-F5344CB8AC3E}">
        <p14:creationId xmlns:p14="http://schemas.microsoft.com/office/powerpoint/2010/main" val="2844425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b="0" dirty="0"/>
              <a:t>Here, for example, we image a rapid sequence of nonsynonymous substitutions from V (GTT) to G(GGT) to C(TGT) and then back to F(TTT). Whatever the sequence of events, evidence for a change from V to F at the site over a relatively short branch of the phylogenetic tree might easily result in inference of </a:t>
            </a:r>
            <a:r>
              <a:rPr lang="el-GR" dirty="0"/>
              <a:t>ω</a:t>
            </a:r>
            <a:r>
              <a:rPr lang="en-CA" dirty="0"/>
              <a:t> &gt; 1 at that site over that branch. </a:t>
            </a:r>
            <a:r>
              <a:rPr lang="en-CA" b="1" dirty="0"/>
              <a:t>In this instance, equating positive selection to adaptation would be incorrect. </a:t>
            </a:r>
            <a:r>
              <a:rPr lang="en-CA" b="0" dirty="0"/>
              <a:t>We call the process whereby a site drifts away from its fitness peak and then returns by a combination of positive selection and drift “non-adaptive shifting balance” (Jones et al 2017). Codon substitution models designed to detect episodic positive selection at individual sites over single branches of the tree cannot distinguish between </a:t>
            </a:r>
            <a:r>
              <a:rPr lang="el-GR" dirty="0"/>
              <a:t>ω</a:t>
            </a:r>
            <a:r>
              <a:rPr lang="en-CA" dirty="0"/>
              <a:t> &gt; 1 caused by </a:t>
            </a:r>
            <a:r>
              <a:rPr lang="en-CA" b="0" dirty="0"/>
              <a:t>adaptive peak shifts from </a:t>
            </a:r>
            <a:r>
              <a:rPr lang="el-GR" dirty="0"/>
              <a:t>ω</a:t>
            </a:r>
            <a:r>
              <a:rPr lang="en-CA" dirty="0"/>
              <a:t> &gt; 1 caused by </a:t>
            </a:r>
            <a:r>
              <a:rPr lang="en-CA" b="0" dirty="0"/>
              <a:t>non-adaptive shifting balance. The adaptive and non-adaptive processes are therefore confounded with respect to those models (Jones et al 2018).</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16</a:t>
            </a:fld>
            <a:endParaRPr lang="en-CA"/>
          </a:p>
        </p:txBody>
      </p:sp>
    </p:spTree>
    <p:extLst>
      <p:ext uri="{BB962C8B-B14F-4D97-AF65-F5344CB8AC3E}">
        <p14:creationId xmlns:p14="http://schemas.microsoft.com/office/powerpoint/2010/main" val="2862758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b="1" dirty="0"/>
              <a:t>The PG-BSM </a:t>
            </a:r>
            <a:r>
              <a:rPr lang="en-CA" dirty="0"/>
              <a:t>illustrates how the new model mitigates the problem of confounding by introducing additional information into the analysis.</a:t>
            </a:r>
          </a:p>
        </p:txBody>
      </p:sp>
      <p:sp>
        <p:nvSpPr>
          <p:cNvPr id="4" name="Slide Number Placeholder 3"/>
          <p:cNvSpPr>
            <a:spLocks noGrp="1"/>
          </p:cNvSpPr>
          <p:nvPr>
            <p:ph type="sldNum" sz="quarter" idx="5"/>
          </p:nvPr>
        </p:nvSpPr>
        <p:spPr/>
        <p:txBody>
          <a:bodyPr/>
          <a:lstStyle/>
          <a:p>
            <a:fld id="{12E98ED9-AE96-4257-AE2D-A4D30CF8A45D}" type="slidenum">
              <a:rPr lang="en-CA" smtClean="0"/>
              <a:t>17</a:t>
            </a:fld>
            <a:endParaRPr lang="en-CA"/>
          </a:p>
        </p:txBody>
      </p:sp>
    </p:spTree>
    <p:extLst>
      <p:ext uri="{BB962C8B-B14F-4D97-AF65-F5344CB8AC3E}">
        <p14:creationId xmlns:p14="http://schemas.microsoft.com/office/powerpoint/2010/main" val="3733522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400" b="0" dirty="0">
                <a:solidFill>
                  <a:srgbClr val="FF0000"/>
                </a:solidFill>
              </a:rPr>
              <a:t>The </a:t>
            </a:r>
            <a:r>
              <a:rPr lang="en-CA" sz="2400" b="1" dirty="0">
                <a:solidFill>
                  <a:srgbClr val="FF0000"/>
                </a:solidFill>
              </a:rPr>
              <a:t>null PG-BSM </a:t>
            </a:r>
            <a:r>
              <a:rPr lang="en-CA" sz="2400" b="0" dirty="0">
                <a:solidFill>
                  <a:srgbClr val="FF0000"/>
                </a:solidFill>
              </a:rPr>
              <a:t>has two model components. The first is a covarion-like model for detecting heterotachy in the form of random changes between </a:t>
            </a:r>
            <a:r>
              <a:rPr lang="el-GR" sz="2400" dirty="0"/>
              <a:t>ω</a:t>
            </a:r>
            <a:r>
              <a:rPr lang="en-CA" sz="2400" baseline="-25000" dirty="0"/>
              <a:t>1 </a:t>
            </a:r>
            <a:r>
              <a:rPr lang="en-CA" sz="2400" dirty="0"/>
              <a:t>&lt; </a:t>
            </a:r>
            <a:r>
              <a:rPr lang="el-GR" sz="2400" dirty="0"/>
              <a:t>ω</a:t>
            </a:r>
            <a:r>
              <a:rPr lang="en-CA" sz="2400" baseline="-25000" dirty="0"/>
              <a:t>2</a:t>
            </a:r>
            <a:r>
              <a:rPr lang="en-CA" sz="2400" baseline="0" dirty="0"/>
              <a:t> over time </a:t>
            </a:r>
            <a:r>
              <a:rPr lang="en-CA" sz="2400" b="0" dirty="0">
                <a:solidFill>
                  <a:srgbClr val="FF0000"/>
                </a:solidFill>
              </a:rPr>
              <a:t>that might include </a:t>
            </a:r>
            <a:r>
              <a:rPr lang="el-GR" sz="2400" dirty="0"/>
              <a:t>ω</a:t>
            </a:r>
            <a:r>
              <a:rPr lang="en-CA" sz="2400" baseline="-25000" dirty="0"/>
              <a:t>2</a:t>
            </a:r>
            <a:r>
              <a:rPr lang="en-CA" sz="2400" dirty="0"/>
              <a:t> &gt; 1. The covarion-like model is protected against confounding because it does not attempt to assign a cause to </a:t>
            </a:r>
            <a:r>
              <a:rPr lang="el-GR" sz="2400" dirty="0"/>
              <a:t>ω</a:t>
            </a:r>
            <a:r>
              <a:rPr lang="en-CA" sz="2400" baseline="-25000" dirty="0"/>
              <a:t>2</a:t>
            </a:r>
            <a:r>
              <a:rPr lang="en-CA" sz="2400" dirty="0"/>
              <a:t> &gt; 1. Specifically, the model does no equate evidence of </a:t>
            </a:r>
            <a:r>
              <a:rPr lang="el-GR" sz="2400" dirty="0"/>
              <a:t>ω</a:t>
            </a:r>
            <a:r>
              <a:rPr lang="en-CA" sz="2400" baseline="-25000" dirty="0"/>
              <a:t>2</a:t>
            </a:r>
            <a:r>
              <a:rPr lang="en-CA" sz="2400" dirty="0"/>
              <a:t> &gt; 1 to adaptation. The second </a:t>
            </a:r>
            <a:r>
              <a:rPr lang="en-CA" sz="2400" baseline="0" dirty="0"/>
              <a:t>component of the null PG-BSM accounts for changes in a discrete phenotype over the tree. The phenotype is assumed to evolve independently of the genotype, meaning that there is no assumed association between the pattern of heterotachy at any site and the pattern of change in the phenotype. The </a:t>
            </a:r>
            <a:r>
              <a:rPr lang="en-CA" sz="2400" b="1" baseline="0" dirty="0"/>
              <a:t>alternate PG-BSM </a:t>
            </a:r>
            <a:r>
              <a:rPr lang="en-CA" sz="2400" b="0" baseline="0" dirty="0"/>
              <a:t>includes additional model components that </a:t>
            </a:r>
            <a:r>
              <a:rPr lang="en-CA" sz="2400" baseline="0" dirty="0"/>
              <a:t>can detect phenotype-genotype dependences in the form of modes of heterotachy at individual sites consistent with specific mechanisms of adaptation (or changes in site-specific fitness landscapes) that co-occur with changes in phenotype.</a:t>
            </a:r>
            <a:r>
              <a:rPr lang="en-CA" sz="2400" dirty="0"/>
              <a:t> The additional components of the alternate PG-BSM can include one or more of the following: a model for </a:t>
            </a:r>
            <a:r>
              <a:rPr lang="en-CA" sz="2400" b="1" dirty="0"/>
              <a:t>clade-wise (CW) </a:t>
            </a:r>
            <a:r>
              <a:rPr lang="en-CA" sz="2400" dirty="0"/>
              <a:t>change in rate ratio at a site, a model for </a:t>
            </a:r>
            <a:r>
              <a:rPr lang="en-CA" sz="2400" b="1" dirty="0"/>
              <a:t>reverse clade-wise change (rCW) </a:t>
            </a:r>
            <a:r>
              <a:rPr lang="en-CA" sz="2400" dirty="0"/>
              <a:t>in rate ratio at a site, and a model for </a:t>
            </a:r>
            <a:r>
              <a:rPr lang="en-CA" sz="2400" b="1" dirty="0"/>
              <a:t>branch-wise change (BW) </a:t>
            </a:r>
            <a:r>
              <a:rPr lang="en-CA" sz="2400" dirty="0"/>
              <a:t>in rate ratio at a site. Each respective change is assumed to co-occur with a change in phenotype, and if detected provides evidence of a change in a site-specific landscape consistent with adaptation.</a:t>
            </a:r>
          </a:p>
          <a:p>
            <a:endParaRPr lang="en-CA" sz="2400" b="0" baseline="-25000" dirty="0">
              <a:solidFill>
                <a:srgbClr val="FF0000"/>
              </a:solidFill>
            </a:endParaRPr>
          </a:p>
        </p:txBody>
      </p:sp>
      <p:sp>
        <p:nvSpPr>
          <p:cNvPr id="4" name="Slide Number Placeholder 3"/>
          <p:cNvSpPr>
            <a:spLocks noGrp="1"/>
          </p:cNvSpPr>
          <p:nvPr>
            <p:ph type="sldNum" sz="quarter" idx="5"/>
          </p:nvPr>
        </p:nvSpPr>
        <p:spPr/>
        <p:txBody>
          <a:bodyPr/>
          <a:lstStyle/>
          <a:p>
            <a:fld id="{12E98ED9-AE96-4257-AE2D-A4D30CF8A45D}" type="slidenum">
              <a:rPr lang="en-CA" smtClean="0"/>
              <a:t>18</a:t>
            </a:fld>
            <a:endParaRPr lang="en-CA"/>
          </a:p>
        </p:txBody>
      </p:sp>
    </p:spTree>
    <p:extLst>
      <p:ext uri="{BB962C8B-B14F-4D97-AF65-F5344CB8AC3E}">
        <p14:creationId xmlns:p14="http://schemas.microsoft.com/office/powerpoint/2010/main" val="2912643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b="1" dirty="0"/>
              <a:t>This slide depicts the clade-wise process</a:t>
            </a:r>
            <a:r>
              <a:rPr lang="en-CA" dirty="0"/>
              <a:t>. The two gray circles on the phylogenetic tree indicate places where the phenotype was inferred to have changed from type 1 (white square) to types 2 (black square) and 3 (black triangle). The thickness of the branches indicate the inferred rate ratio at a specific site. In this case the rate ratio was always the smaller </a:t>
            </a:r>
            <a:r>
              <a:rPr lang="el-GR" sz="1200" dirty="0"/>
              <a:t>ω</a:t>
            </a:r>
            <a:r>
              <a:rPr lang="en-CA" sz="1200" baseline="-25000" dirty="0"/>
              <a:t>1</a:t>
            </a:r>
            <a:r>
              <a:rPr lang="en-CA" sz="1200" baseline="0" dirty="0"/>
              <a:t> before the phenotype changed and the larger </a:t>
            </a:r>
            <a:r>
              <a:rPr lang="el-GR" sz="1200" dirty="0"/>
              <a:t>ω</a:t>
            </a:r>
            <a:r>
              <a:rPr lang="en-CA" sz="1200" baseline="-25000" dirty="0"/>
              <a:t>2</a:t>
            </a:r>
            <a:r>
              <a:rPr lang="en-CA" sz="1200" baseline="0" dirty="0"/>
              <a:t> after the phenotype changed. This suggests a persistent relaxation in selection pressure in each of the clades descending from the branch over which the phenotype changed. The bar plots illustrate a hypothetical site-specific landscape before and after the change in phenotype. Notice that the order of amino acids does not change, but only the height of the fitness peak. Relaxation of selection pressure corresponds to a lowering of the peak and an increase in the rate ratio from </a:t>
            </a:r>
            <a:r>
              <a:rPr lang="el-GR" sz="1200" dirty="0"/>
              <a:t>ω</a:t>
            </a:r>
            <a:r>
              <a:rPr lang="en-CA" sz="1200" baseline="-25000" dirty="0"/>
              <a:t>1</a:t>
            </a:r>
            <a:r>
              <a:rPr lang="en-CA" sz="1200" baseline="0" dirty="0"/>
              <a:t> to </a:t>
            </a:r>
            <a:r>
              <a:rPr lang="el-GR" sz="1200" dirty="0"/>
              <a:t>ω</a:t>
            </a:r>
            <a:r>
              <a:rPr lang="en-CA" sz="1200" baseline="-25000" dirty="0"/>
              <a:t>2</a:t>
            </a:r>
            <a:r>
              <a:rPr lang="en-CA" sz="1200" baseline="0" dirty="0"/>
              <a:t>. Hence, a </a:t>
            </a:r>
            <a:r>
              <a:rPr lang="en-CA" sz="1200" b="1" baseline="0" dirty="0"/>
              <a:t>mode of heterotachy </a:t>
            </a:r>
            <a:r>
              <a:rPr lang="en-CA" sz="1200" baseline="0" dirty="0"/>
              <a:t>(a clade-wise switch to a higher rate ratio) that corresponds to a </a:t>
            </a:r>
            <a:r>
              <a:rPr lang="en-CA" sz="1200" b="1" baseline="0" dirty="0"/>
              <a:t>mechanism of adaptation </a:t>
            </a:r>
            <a:r>
              <a:rPr lang="en-CA" sz="1200" baseline="0" dirty="0"/>
              <a:t>(relaxation of selection pressure) and that </a:t>
            </a:r>
            <a:r>
              <a:rPr lang="en-CA" sz="1200" b="1" baseline="0" dirty="0"/>
              <a:t>co-occurred with a change in the phenotype </a:t>
            </a:r>
            <a:r>
              <a:rPr lang="en-CA" sz="1200" b="0" baseline="0" dirty="0"/>
              <a:t>can be used to infer adaptation.</a:t>
            </a:r>
            <a:endParaRPr lang="en-CA" b="0" dirty="0"/>
          </a:p>
        </p:txBody>
      </p:sp>
      <p:sp>
        <p:nvSpPr>
          <p:cNvPr id="4" name="Slide Number Placeholder 3"/>
          <p:cNvSpPr>
            <a:spLocks noGrp="1"/>
          </p:cNvSpPr>
          <p:nvPr>
            <p:ph type="sldNum" sz="quarter" idx="5"/>
          </p:nvPr>
        </p:nvSpPr>
        <p:spPr/>
        <p:txBody>
          <a:bodyPr/>
          <a:lstStyle/>
          <a:p>
            <a:fld id="{12E98ED9-AE96-4257-AE2D-A4D30CF8A45D}" type="slidenum">
              <a:rPr lang="en-CA" smtClean="0"/>
              <a:t>19</a:t>
            </a:fld>
            <a:endParaRPr lang="en-CA"/>
          </a:p>
        </p:txBody>
      </p:sp>
    </p:spTree>
    <p:extLst>
      <p:ext uri="{BB962C8B-B14F-4D97-AF65-F5344CB8AC3E}">
        <p14:creationId xmlns:p14="http://schemas.microsoft.com/office/powerpoint/2010/main" val="715331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b="1" dirty="0"/>
              <a:t>Introduction</a:t>
            </a:r>
            <a:r>
              <a:rPr lang="en-CA" dirty="0"/>
              <a:t> provides a brief explanation of the purpose of codon substitution models. </a:t>
            </a:r>
          </a:p>
        </p:txBody>
      </p:sp>
      <p:sp>
        <p:nvSpPr>
          <p:cNvPr id="4" name="Slide Number Placeholder 3"/>
          <p:cNvSpPr>
            <a:spLocks noGrp="1"/>
          </p:cNvSpPr>
          <p:nvPr>
            <p:ph type="sldNum" sz="quarter" idx="5"/>
          </p:nvPr>
        </p:nvSpPr>
        <p:spPr/>
        <p:txBody>
          <a:bodyPr/>
          <a:lstStyle/>
          <a:p>
            <a:fld id="{12E98ED9-AE96-4257-AE2D-A4D30CF8A45D}" type="slidenum">
              <a:rPr lang="en-CA" smtClean="0"/>
              <a:t>2</a:t>
            </a:fld>
            <a:endParaRPr lang="en-CA"/>
          </a:p>
        </p:txBody>
      </p:sp>
    </p:spTree>
    <p:extLst>
      <p:ext uri="{BB962C8B-B14F-4D97-AF65-F5344CB8AC3E}">
        <p14:creationId xmlns:p14="http://schemas.microsoft.com/office/powerpoint/2010/main" val="2112706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b="1" dirty="0"/>
              <a:t>This slide depicts the reverse clade-wise process</a:t>
            </a:r>
            <a:r>
              <a:rPr lang="en-CA" dirty="0"/>
              <a:t>. In this case the rate ratio was always the larger </a:t>
            </a:r>
            <a:r>
              <a:rPr lang="el-GR" sz="1200" dirty="0"/>
              <a:t>ω</a:t>
            </a:r>
            <a:r>
              <a:rPr lang="en-CA" sz="1200" baseline="-25000" dirty="0"/>
              <a:t>2</a:t>
            </a:r>
            <a:r>
              <a:rPr lang="en-CA" sz="1200" baseline="0" dirty="0"/>
              <a:t> before the phenotype changed and the smaller </a:t>
            </a:r>
            <a:r>
              <a:rPr lang="el-GR" sz="1200" dirty="0"/>
              <a:t>ω</a:t>
            </a:r>
            <a:r>
              <a:rPr lang="en-CA" sz="1200" baseline="-25000" dirty="0"/>
              <a:t>1</a:t>
            </a:r>
            <a:r>
              <a:rPr lang="en-CA" sz="1200" baseline="0" dirty="0"/>
              <a:t> after the phenotype changed. This suggests a persistent increase in selection pressure in each of the clades descending from the branch over which the phenotype changed. Here too the order of amino acids did not change on the site-specific landscape, but only the height of the fitness peak. An increase in selection pressure corresponds to an increase in the height of the fitness peak and a decrease in the rate ratio from </a:t>
            </a:r>
            <a:r>
              <a:rPr lang="el-GR" sz="1200" dirty="0"/>
              <a:t>ω</a:t>
            </a:r>
            <a:r>
              <a:rPr lang="en-CA" sz="1200" baseline="-25000" dirty="0"/>
              <a:t>2</a:t>
            </a:r>
            <a:r>
              <a:rPr lang="en-CA" sz="1200" baseline="0" dirty="0"/>
              <a:t> to </a:t>
            </a:r>
            <a:r>
              <a:rPr lang="el-GR" sz="1200" dirty="0"/>
              <a:t>ω</a:t>
            </a:r>
            <a:r>
              <a:rPr lang="en-CA" sz="1200" baseline="-25000" dirty="0"/>
              <a:t>1</a:t>
            </a:r>
            <a:r>
              <a:rPr lang="en-CA" sz="1200" baseline="0" dirty="0"/>
              <a:t>. Hence, a </a:t>
            </a:r>
            <a:r>
              <a:rPr lang="en-CA" sz="1200" b="1" baseline="0" dirty="0"/>
              <a:t>mode of heterotachy </a:t>
            </a:r>
            <a:r>
              <a:rPr lang="en-CA" sz="1200" baseline="0" dirty="0"/>
              <a:t>(a clade-wise switch to a lower rate ratio) that corresponds to a </a:t>
            </a:r>
            <a:r>
              <a:rPr lang="en-CA" sz="1200" b="1" baseline="0" dirty="0"/>
              <a:t>mechanism of adaptation </a:t>
            </a:r>
            <a:r>
              <a:rPr lang="en-CA" sz="1200" baseline="0" dirty="0"/>
              <a:t>(an increase in selection pressure) and that </a:t>
            </a:r>
            <a:r>
              <a:rPr lang="en-CA" sz="1200" b="1" baseline="0" dirty="0"/>
              <a:t>co-occurred with a change in the phenotype </a:t>
            </a:r>
            <a:r>
              <a:rPr lang="en-CA" sz="1200" b="0" baseline="0" dirty="0"/>
              <a:t>can be used to infer adaptation.</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20</a:t>
            </a:fld>
            <a:endParaRPr lang="en-CA"/>
          </a:p>
        </p:txBody>
      </p:sp>
    </p:spTree>
    <p:extLst>
      <p:ext uri="{BB962C8B-B14F-4D97-AF65-F5344CB8AC3E}">
        <p14:creationId xmlns:p14="http://schemas.microsoft.com/office/powerpoint/2010/main" val="1664984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b="1" dirty="0"/>
              <a:t>This slide depicts the branch-wise process</a:t>
            </a:r>
            <a:r>
              <a:rPr lang="en-CA" dirty="0"/>
              <a:t>. In this case the rate ratio at the site was the smaller </a:t>
            </a:r>
            <a:r>
              <a:rPr lang="el-GR" sz="1200" dirty="0"/>
              <a:t>ω</a:t>
            </a:r>
            <a:r>
              <a:rPr lang="en-CA" sz="1200" baseline="-25000" dirty="0"/>
              <a:t>1</a:t>
            </a:r>
            <a:r>
              <a:rPr lang="en-CA" dirty="0"/>
              <a:t> everywhere in the tree expect for the branches over which the phenotype was inferred to have changed, where it was the larger </a:t>
            </a:r>
            <a:r>
              <a:rPr lang="el-GR" sz="1200" dirty="0"/>
              <a:t>ω</a:t>
            </a:r>
            <a:r>
              <a:rPr lang="en-CA" sz="1200" baseline="-25000" dirty="0"/>
              <a:t>2</a:t>
            </a:r>
            <a:r>
              <a:rPr lang="en-CA" dirty="0"/>
              <a:t>. This transient increase in rate ratio is consistent with an adaptive peak shift that co-occurred with the change in phenotype. </a:t>
            </a:r>
            <a:r>
              <a:rPr lang="en-CA" sz="1200" baseline="0" dirty="0"/>
              <a:t>Once again this illustrates how a </a:t>
            </a:r>
            <a:r>
              <a:rPr lang="en-CA" sz="1200" b="1" baseline="0" dirty="0"/>
              <a:t>mode of heterotachy </a:t>
            </a:r>
            <a:r>
              <a:rPr lang="en-CA" sz="1200" baseline="0" dirty="0"/>
              <a:t>(a transient increase in rate ratio) that corresponds to a </a:t>
            </a:r>
            <a:r>
              <a:rPr lang="en-CA" sz="1200" b="1" baseline="0" dirty="0"/>
              <a:t>mechanism of adaptation </a:t>
            </a:r>
            <a:r>
              <a:rPr lang="en-CA" sz="1200" baseline="0" dirty="0"/>
              <a:t>(a change in the relative fitnesses of the amino acids) and that </a:t>
            </a:r>
            <a:r>
              <a:rPr lang="en-CA" sz="1200" b="1" baseline="0" dirty="0"/>
              <a:t>co-occurred with a change in the phenotype </a:t>
            </a:r>
            <a:r>
              <a:rPr lang="en-CA" sz="1200" b="0" baseline="0" dirty="0"/>
              <a:t>can be used to infer adaptation (in this case in the form of an adaptive peak shift). </a:t>
            </a:r>
          </a:p>
          <a:p>
            <a:pPr algn="ctr"/>
            <a:endParaRPr lang="en-CA" sz="1200" b="0" baseline="0" dirty="0"/>
          </a:p>
          <a:p>
            <a:pPr algn="ctr"/>
            <a:r>
              <a:rPr lang="en-CA" sz="1200" b="0" baseline="0" dirty="0"/>
              <a:t>In all three cases, the CW, rCW and BW process can be inferred regardless of whether </a:t>
            </a:r>
            <a:r>
              <a:rPr lang="el-GR" sz="1200" dirty="0"/>
              <a:t>ω</a:t>
            </a:r>
            <a:r>
              <a:rPr lang="en-CA" sz="1200" baseline="-25000" dirty="0"/>
              <a:t>2</a:t>
            </a:r>
            <a:r>
              <a:rPr lang="en-CA" dirty="0"/>
              <a:t> </a:t>
            </a:r>
            <a:r>
              <a:rPr lang="en-CA" sz="1200" b="0" baseline="0" dirty="0"/>
              <a:t> &gt; 1. The PG-BSM therefore abandons the traditional method of inferring adaptation. Note however, that like all codon substitution models, the inference of adaptation is not to be taken as a conclusion, but a hypothesis. Sites identified as having undergone adaption in concert with a change in phenotype should be considered candidates in a search for sites associated with that phenotype. Further in vitro or in vivo (rather than in silico) analyses would be required to provide more support for any conclusion of a phenotype-genotype association.</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21</a:t>
            </a:fld>
            <a:endParaRPr lang="en-CA"/>
          </a:p>
        </p:txBody>
      </p:sp>
    </p:spTree>
    <p:extLst>
      <p:ext uri="{BB962C8B-B14F-4D97-AF65-F5344CB8AC3E}">
        <p14:creationId xmlns:p14="http://schemas.microsoft.com/office/powerpoint/2010/main" val="277067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b="1" dirty="0"/>
              <a:t>An Example </a:t>
            </a:r>
            <a:r>
              <a:rPr lang="en-CA" dirty="0"/>
              <a:t>provides an illustration of the PG-BSM applied to real data. </a:t>
            </a:r>
          </a:p>
        </p:txBody>
      </p:sp>
      <p:sp>
        <p:nvSpPr>
          <p:cNvPr id="4" name="Slide Number Placeholder 3"/>
          <p:cNvSpPr>
            <a:spLocks noGrp="1"/>
          </p:cNvSpPr>
          <p:nvPr>
            <p:ph type="sldNum" sz="quarter" idx="5"/>
          </p:nvPr>
        </p:nvSpPr>
        <p:spPr/>
        <p:txBody>
          <a:bodyPr/>
          <a:lstStyle/>
          <a:p>
            <a:fld id="{12E98ED9-AE96-4257-AE2D-A4D30CF8A45D}" type="slidenum">
              <a:rPr lang="en-CA" smtClean="0"/>
              <a:t>22</a:t>
            </a:fld>
            <a:endParaRPr lang="en-CA"/>
          </a:p>
        </p:txBody>
      </p:sp>
    </p:spTree>
    <p:extLst>
      <p:ext uri="{BB962C8B-B14F-4D97-AF65-F5344CB8AC3E}">
        <p14:creationId xmlns:p14="http://schemas.microsoft.com/office/powerpoint/2010/main" val="3733522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sz="1800" b="0" i="0" u="none" strike="noStrike" baseline="0" dirty="0">
                <a:solidFill>
                  <a:srgbClr val="000000"/>
                </a:solidFill>
                <a:latin typeface="AdvP42FAA2"/>
              </a:rPr>
              <a:t>The trees depict the phylogeny for the concatenation of 12 H-strand mitochondrial DNA sequences (3,331 codon sites) from 20 mammalian species distributed by the PAML software package (</a:t>
            </a:r>
            <a:r>
              <a:rPr lang="en-CA" sz="1800" b="0" i="0" u="none" strike="noStrike" baseline="0" dirty="0">
                <a:latin typeface="AdvP42FAA2"/>
              </a:rPr>
              <a:t>Yang ZH. 2007. PAML4: phylogenetic analysis by maximum likelihood. </a:t>
            </a:r>
            <a:r>
              <a:rPr lang="en-CA" sz="1800" b="0" i="0" u="none" strike="noStrike" baseline="0" dirty="0">
                <a:latin typeface="AdvP444D99"/>
              </a:rPr>
              <a:t>Mol Biol Evol</a:t>
            </a:r>
            <a:r>
              <a:rPr lang="en-CA" sz="1800" b="0" i="0" u="none" strike="noStrike" baseline="0" dirty="0">
                <a:latin typeface="AdvP42FAA2"/>
              </a:rPr>
              <a:t>. 24:1586–1591</a:t>
            </a:r>
            <a:r>
              <a:rPr lang="en-CA" sz="1800" b="0" i="0" u="none" strike="noStrike" baseline="0" dirty="0">
                <a:solidFill>
                  <a:srgbClr val="000000"/>
                </a:solidFill>
                <a:latin typeface="AdvP42FAA2"/>
              </a:rPr>
              <a:t>). The topology is that reported in </a:t>
            </a:r>
            <a:r>
              <a:rPr lang="en-CA" sz="1800" b="0" i="0" u="none" strike="noStrike" baseline="0" dirty="0">
                <a:solidFill>
                  <a:srgbClr val="0000FF"/>
                </a:solidFill>
                <a:latin typeface="AdvP42FAA2"/>
              </a:rPr>
              <a:t>Cao et al. (1998) (</a:t>
            </a:r>
            <a:r>
              <a:rPr lang="en-CA" sz="1800" b="0" i="0" u="none" strike="noStrike" baseline="0" dirty="0">
                <a:latin typeface="AdvP42FAA2"/>
              </a:rPr>
              <a:t>Cao Y, Janke A, Waddell </a:t>
            </a:r>
            <a:r>
              <a:rPr lang="en-CA" sz="1800" b="0" i="0" u="none" strike="noStrike" baseline="0" dirty="0" err="1">
                <a:latin typeface="AdvP42FAA2"/>
              </a:rPr>
              <a:t>PJ,Westerman</a:t>
            </a:r>
            <a:r>
              <a:rPr lang="en-CA" sz="1800" b="0" i="0" u="none" strike="noStrike" baseline="0" dirty="0">
                <a:latin typeface="AdvP42FAA2"/>
              </a:rPr>
              <a:t> M, </a:t>
            </a:r>
            <a:r>
              <a:rPr lang="en-CA" sz="1800" b="0" i="0" u="none" strike="noStrike" baseline="0" dirty="0" err="1">
                <a:latin typeface="AdvP42FAA2"/>
              </a:rPr>
              <a:t>Takenaka</a:t>
            </a:r>
            <a:r>
              <a:rPr lang="en-CA" sz="1800" b="0" i="0" u="none" strike="noStrike" baseline="0" dirty="0">
                <a:latin typeface="AdvP42FAA2"/>
              </a:rPr>
              <a:t> </a:t>
            </a:r>
            <a:r>
              <a:rPr lang="en-CA" sz="1800" b="0" i="0" u="none" strike="noStrike" baseline="0" dirty="0" err="1">
                <a:latin typeface="AdvP42FAA2"/>
              </a:rPr>
              <a:t>O,Murata</a:t>
            </a:r>
            <a:r>
              <a:rPr lang="en-CA" sz="1800" b="0" i="0" u="none" strike="noStrike" baseline="0" dirty="0">
                <a:latin typeface="AdvP42FAA2"/>
              </a:rPr>
              <a:t> </a:t>
            </a:r>
            <a:r>
              <a:rPr lang="en-CA" sz="1800" b="0" i="0" u="none" strike="noStrike" baseline="0" dirty="0" err="1">
                <a:latin typeface="AdvP42FAA2"/>
              </a:rPr>
              <a:t>S,Okada</a:t>
            </a:r>
            <a:r>
              <a:rPr lang="en-CA" sz="1800" b="0" i="0" u="none" strike="noStrike" baseline="0" dirty="0">
                <a:latin typeface="AdvP42FAA2"/>
              </a:rPr>
              <a:t> N, </a:t>
            </a:r>
            <a:r>
              <a:rPr lang="en-CA" sz="1800" b="0" i="0" u="none" strike="noStrike" baseline="0" dirty="0" err="1">
                <a:latin typeface="AdvP42FAA2"/>
              </a:rPr>
              <a:t>Paabo</a:t>
            </a:r>
            <a:r>
              <a:rPr lang="en-CA" sz="1800" b="0" i="0" u="none" strike="noStrike" baseline="0" dirty="0">
                <a:latin typeface="AdvP42FAA2"/>
              </a:rPr>
              <a:t> S, </a:t>
            </a:r>
            <a:r>
              <a:rPr lang="en-CA" sz="1800" b="0" i="0" u="none" strike="noStrike" baseline="0" dirty="0" err="1">
                <a:latin typeface="AdvP42FAA2"/>
              </a:rPr>
              <a:t>HasegawaM</a:t>
            </a:r>
            <a:r>
              <a:rPr lang="en-CA" sz="1800" b="0" i="0" u="none" strike="noStrike" baseline="0" dirty="0">
                <a:latin typeface="AdvP42FAA2"/>
              </a:rPr>
              <a:t>. 1998. Conflict among individual mitochondrial proteins in resolving the phylogeny of eutherian orders. </a:t>
            </a:r>
            <a:r>
              <a:rPr lang="en-CA" sz="1800" b="0" i="0" u="none" strike="noStrike" baseline="0" dirty="0">
                <a:latin typeface="AdvP444D99"/>
              </a:rPr>
              <a:t>J </a:t>
            </a:r>
            <a:r>
              <a:rPr lang="en-CA" sz="1800" b="0" i="0" u="none" strike="noStrike" baseline="0" dirty="0" err="1">
                <a:latin typeface="AdvP444D99"/>
              </a:rPr>
              <a:t>MolEvol</a:t>
            </a:r>
            <a:r>
              <a:rPr lang="en-CA" sz="1800" b="0" i="0" u="none" strike="noStrike" baseline="0" dirty="0">
                <a:latin typeface="AdvP42FAA2"/>
              </a:rPr>
              <a:t>. 47:307–322</a:t>
            </a:r>
            <a:r>
              <a:rPr lang="en-CA" sz="1800" b="0" i="0" u="none" strike="noStrike" baseline="0" dirty="0">
                <a:solidFill>
                  <a:srgbClr val="0000FF"/>
                </a:solidFill>
                <a:latin typeface="AdvP42FAA2"/>
              </a:rPr>
              <a:t>)</a:t>
            </a:r>
            <a:r>
              <a:rPr lang="en-CA" sz="1800" b="0" i="0" u="none" strike="noStrike" baseline="0" dirty="0">
                <a:solidFill>
                  <a:srgbClr val="000000"/>
                </a:solidFill>
                <a:latin typeface="AdvP42FAA2"/>
              </a:rPr>
              <a:t>. The same data set has been used in several studies to test new models (see Jones et al. 2020).</a:t>
            </a:r>
          </a:p>
          <a:p>
            <a:pPr algn="ctr"/>
            <a:endParaRPr lang="en-CA" sz="1800" b="0" i="0" u="none" strike="noStrike" baseline="0" dirty="0">
              <a:solidFill>
                <a:srgbClr val="000000"/>
              </a:solidFill>
              <a:latin typeface="AdvP42FAA2"/>
            </a:endParaRPr>
          </a:p>
          <a:p>
            <a:pPr algn="ctr"/>
            <a:r>
              <a:rPr lang="en-CA" sz="1800" b="0" i="0" u="none" strike="noStrike" baseline="0" dirty="0">
                <a:solidFill>
                  <a:srgbClr val="000000"/>
                </a:solidFill>
                <a:latin typeface="AdvP42FAA2"/>
              </a:rPr>
              <a:t>The scale on the horizontal axis in each tree is the expected number of single nucleotide substitution per codon site. Branch lengths on the left are those estimated by fitting the null PG-BSM to the alignment assuming the illustrated topology. Branch lengths on the right are those estimated using the alternate PG-BSM. The log-likelihood for the contrast 2(88,723 - 88,685) = 76 on two degrees of freedom (for the proportion of CW and BW sites, P</a:t>
            </a:r>
            <a:r>
              <a:rPr lang="en-CA" sz="1800" b="0" i="0" u="none" strike="noStrike" baseline="-25000" dirty="0">
                <a:solidFill>
                  <a:srgbClr val="000000"/>
                </a:solidFill>
                <a:latin typeface="AdvP42FAA2"/>
              </a:rPr>
              <a:t>CW </a:t>
            </a:r>
            <a:r>
              <a:rPr lang="en-CA" sz="1800" b="0" i="0" u="none" strike="noStrike" baseline="0" dirty="0">
                <a:solidFill>
                  <a:srgbClr val="000000"/>
                </a:solidFill>
                <a:latin typeface="AdvP42FAA2"/>
              </a:rPr>
              <a:t>and P</a:t>
            </a:r>
            <a:r>
              <a:rPr lang="en-CA" sz="1800" b="0" i="0" u="none" strike="noStrike" baseline="-25000" dirty="0">
                <a:solidFill>
                  <a:srgbClr val="000000"/>
                </a:solidFill>
                <a:latin typeface="AdvP42FAA2"/>
              </a:rPr>
              <a:t>BW</a:t>
            </a:r>
            <a:r>
              <a:rPr lang="en-CA" sz="1800" b="0" i="0" u="none" strike="noStrike" baseline="0" dirty="0">
                <a:solidFill>
                  <a:srgbClr val="000000"/>
                </a:solidFill>
                <a:latin typeface="AdvP42FAA2"/>
              </a:rPr>
              <a:t>, estimated under the alternate model) is highly significant. Sites patterns consistent with the relaxation of selection pressure (CW sites) and others consistent with a peak shift (BW sites) that occurred over the branch leading to the primate clade were detected (next slide).</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23</a:t>
            </a:fld>
            <a:endParaRPr lang="en-CA"/>
          </a:p>
        </p:txBody>
      </p:sp>
    </p:spTree>
    <p:extLst>
      <p:ext uri="{BB962C8B-B14F-4D97-AF65-F5344CB8AC3E}">
        <p14:creationId xmlns:p14="http://schemas.microsoft.com/office/powerpoint/2010/main" val="4244491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dirty="0"/>
              <a:t>These are the site patterns identified by the PG-BSM to be consistent with the CW process (left) and the BW process (right). Amino acids are color coded according to their physicochemical properties. The indicated probabilities are posteriors (see Jones et al. 2020 and Jones et al. 2020 SI for details). The CW sites exhibit low variability among non-primates consistent with the smaller estimated rate ratio </a:t>
            </a:r>
            <a:r>
              <a:rPr lang="el-GR" sz="1200" dirty="0"/>
              <a:t>ω</a:t>
            </a:r>
            <a:r>
              <a:rPr lang="en-CA" sz="1200" baseline="-25000" dirty="0"/>
              <a:t>1 </a:t>
            </a:r>
            <a:r>
              <a:rPr lang="en-CA" sz="1200" baseline="0" dirty="0"/>
              <a:t>= 0.02 and higher variability among primates consistent with the larger estimated rate ratio </a:t>
            </a:r>
            <a:r>
              <a:rPr lang="el-GR" sz="1200" dirty="0"/>
              <a:t>ω</a:t>
            </a:r>
            <a:r>
              <a:rPr lang="en-CA" sz="1200" baseline="-25000" dirty="0"/>
              <a:t>1 </a:t>
            </a:r>
            <a:r>
              <a:rPr lang="en-CA" sz="1200" baseline="0" dirty="0"/>
              <a:t>= 0.31, patterns that suggest relaxation of selective pressure in the primate clade. The BW sites exhibit low variability in both clades, but different amino acids in each, consistent with sites that evolved under stringent selection but that were subject to a peak shift along the branch separating the two clades.</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24</a:t>
            </a:fld>
            <a:endParaRPr lang="en-CA"/>
          </a:p>
        </p:txBody>
      </p:sp>
    </p:spTree>
    <p:extLst>
      <p:ext uri="{BB962C8B-B14F-4D97-AF65-F5344CB8AC3E}">
        <p14:creationId xmlns:p14="http://schemas.microsoft.com/office/powerpoint/2010/main" val="203605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dirty="0"/>
              <a:t>A polypeptide (i.e., a protein molecule) is encoded in DNA as a double-stranded sequence of nucleotides (T, G, C, and A). Protein machines in a cell </a:t>
            </a:r>
            <a:r>
              <a:rPr lang="en-CA" b="1" dirty="0"/>
              <a:t>transcribe</a:t>
            </a:r>
            <a:r>
              <a:rPr lang="en-CA" dirty="0"/>
              <a:t> DNA into a corresponding sequence of nucleotide triplets or codons (mRNA). Other machines then assemble the encoded protein by </a:t>
            </a:r>
            <a:r>
              <a:rPr lang="en-CA" b="1" dirty="0"/>
              <a:t>translating</a:t>
            </a:r>
            <a:r>
              <a:rPr lang="en-CA" dirty="0"/>
              <a:t> each codon to its amino acid. Mutations in DNA (when one nucleotide is replaced by another) can alter the amino acid sequence and so can change the properties of the translated protein. Any such mutation has two possible fates: it can be eliminated, especially if it substantially reduces the fitness of the organism (eliminated by negative selection); or it can be fixed, especially if it improves the fitness of the organism (fixed by positive selection). The fixation of a single nucleotide mutation is referred to as a codon substitution. Changes in the codon sequence of a given protein can be inferred by comparing homologues, sequences that all code for the same protein each taken from different species. Codon substitution models are used to infer from an alignment of homologous sequences those sites in the protein where codon substitutions can be attributed to positive selection. </a:t>
            </a:r>
          </a:p>
        </p:txBody>
      </p:sp>
      <p:sp>
        <p:nvSpPr>
          <p:cNvPr id="4" name="Slide Number Placeholder 3"/>
          <p:cNvSpPr>
            <a:spLocks noGrp="1"/>
          </p:cNvSpPr>
          <p:nvPr>
            <p:ph type="sldNum" sz="quarter" idx="5"/>
          </p:nvPr>
        </p:nvSpPr>
        <p:spPr/>
        <p:txBody>
          <a:bodyPr/>
          <a:lstStyle/>
          <a:p>
            <a:fld id="{12E98ED9-AE96-4257-AE2D-A4D30CF8A45D}" type="slidenum">
              <a:rPr lang="en-CA" smtClean="0"/>
              <a:t>3</a:t>
            </a:fld>
            <a:endParaRPr lang="en-CA"/>
          </a:p>
        </p:txBody>
      </p:sp>
    </p:spTree>
    <p:extLst>
      <p:ext uri="{BB962C8B-B14F-4D97-AF65-F5344CB8AC3E}">
        <p14:creationId xmlns:p14="http://schemas.microsoft.com/office/powerpoint/2010/main" val="421000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dirty="0"/>
              <a:t>Aligned homologous protein-coding sequences are assumed to have evolved from a common unknown ancestral sequence. Each row in an alignment corresponds to a sequence taken from one species. Each column corresponds to a homologous codon site. The pattern of amino acids at a site (aka the site pattern) is the observational unit for any statistical analysis. Site patterns contain information about the processes of mutation, selection, and drift that gave rise to the alignment. </a:t>
            </a:r>
          </a:p>
        </p:txBody>
      </p:sp>
      <p:sp>
        <p:nvSpPr>
          <p:cNvPr id="4" name="Slide Number Placeholder 3"/>
          <p:cNvSpPr>
            <a:spLocks noGrp="1"/>
          </p:cNvSpPr>
          <p:nvPr>
            <p:ph type="sldNum" sz="quarter" idx="5"/>
          </p:nvPr>
        </p:nvSpPr>
        <p:spPr/>
        <p:txBody>
          <a:bodyPr/>
          <a:lstStyle/>
          <a:p>
            <a:fld id="{12E98ED9-AE96-4257-AE2D-A4D30CF8A45D}" type="slidenum">
              <a:rPr lang="en-CA" smtClean="0"/>
              <a:t>4</a:t>
            </a:fld>
            <a:endParaRPr lang="en-CA"/>
          </a:p>
        </p:txBody>
      </p:sp>
    </p:spTree>
    <p:extLst>
      <p:ext uri="{BB962C8B-B14F-4D97-AF65-F5344CB8AC3E}">
        <p14:creationId xmlns:p14="http://schemas.microsoft.com/office/powerpoint/2010/main" val="112509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b="0" dirty="0"/>
              <a:t>The genetic code is degenerate, meaning that most amino acids are encoded by more than one codon triplet. It follows that two kinds of mutations are possible. </a:t>
            </a:r>
            <a:r>
              <a:rPr lang="en-CA" b="1" dirty="0"/>
              <a:t>Synonymous</a:t>
            </a:r>
            <a:r>
              <a:rPr lang="en-CA" b="0" dirty="0"/>
              <a:t> mutations are those that do not change the amino acid sequence. These are selectively neutral because they have no impact on the translated protein. </a:t>
            </a:r>
            <a:r>
              <a:rPr lang="en-CA" b="1" dirty="0"/>
              <a:t>Nonsynonymous</a:t>
            </a:r>
            <a:r>
              <a:rPr lang="en-CA" b="0" dirty="0"/>
              <a:t> mutations are those that do change the amino acid. These can alter the fitness of the organism by changing the protein for better or worse. Synonymous mutations, being selectively neutral, are fixed at the same rate at which they arise. The inferred rate of synonymous substitutions therefore serves as a sort of molecular clock provided synonymous mutations can be assumed to arise at a constant rate. Nonsynonymous mutations, by contrast, are fixed at a variable rate, since most are deleterious and so are not fixed and remain unobserved while some might occasionally improve the fitness of the organism and be fixed. </a:t>
            </a:r>
          </a:p>
        </p:txBody>
      </p:sp>
      <p:sp>
        <p:nvSpPr>
          <p:cNvPr id="4" name="Slide Number Placeholder 3"/>
          <p:cNvSpPr>
            <a:spLocks noGrp="1"/>
          </p:cNvSpPr>
          <p:nvPr>
            <p:ph type="sldNum" sz="quarter" idx="5"/>
          </p:nvPr>
        </p:nvSpPr>
        <p:spPr/>
        <p:txBody>
          <a:bodyPr/>
          <a:lstStyle/>
          <a:p>
            <a:fld id="{12E98ED9-AE96-4257-AE2D-A4D30CF8A45D}" type="slidenum">
              <a:rPr lang="en-CA" smtClean="0"/>
              <a:t>5</a:t>
            </a:fld>
            <a:endParaRPr lang="en-CA"/>
          </a:p>
        </p:txBody>
      </p:sp>
    </p:spTree>
    <p:extLst>
      <p:ext uri="{BB962C8B-B14F-4D97-AF65-F5344CB8AC3E}">
        <p14:creationId xmlns:p14="http://schemas.microsoft.com/office/powerpoint/2010/main" val="237427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Font typeface="Wingdings" panose="05000000000000000000" pitchFamily="2" charset="2"/>
              <a:buNone/>
            </a:pPr>
            <a:r>
              <a:rPr lang="en-CA" sz="1200" dirty="0"/>
              <a:t>Metaphorically speaking, changes at a codon site can be thought of as a random walk through the space of all possible codons via a chain of substitution events. Suppose a given site is occupied by valine (V, GTT, white star). In the above diagram the first step or substitution was to isoleucine (I, ATT). This changed the amino acid from V to I and so was nonsynonymous (indicated by a red star). There followed a nonsynonymous substitution to asparagine (N, AAT). The next substitution then changed the codon sequence from AAT to AAC but did not change the amino acid, which remained asparagine. Hence that substitution was synonymous (indicated by a green star). Notice that the synonymous substitution rate (dS, inversely proportional to the spaces between adjacent green stars) is approximately constant over time. By contrast, the nonsynonymous substitution rate (dN, inversely proportional the spaces between adjacent red stars) varies over time, sometimes with dN &gt; dS but most of the time with dN &lt; dS. Variation in dN at a codon site over time is commonly referred to as </a:t>
            </a:r>
            <a:r>
              <a:rPr lang="en-CA" sz="1200" b="1" dirty="0"/>
              <a:t>heterotachy</a:t>
            </a:r>
            <a:r>
              <a:rPr lang="en-CA" sz="1200" dirty="0"/>
              <a:t>.</a:t>
            </a:r>
          </a:p>
        </p:txBody>
      </p:sp>
      <p:sp>
        <p:nvSpPr>
          <p:cNvPr id="4" name="Slide Number Placeholder 3"/>
          <p:cNvSpPr>
            <a:spLocks noGrp="1"/>
          </p:cNvSpPr>
          <p:nvPr>
            <p:ph type="sldNum" sz="quarter" idx="5"/>
          </p:nvPr>
        </p:nvSpPr>
        <p:spPr/>
        <p:txBody>
          <a:bodyPr/>
          <a:lstStyle/>
          <a:p>
            <a:fld id="{12E98ED9-AE96-4257-AE2D-A4D30CF8A45D}" type="slidenum">
              <a:rPr lang="en-CA" smtClean="0"/>
              <a:t>6</a:t>
            </a:fld>
            <a:endParaRPr lang="en-CA"/>
          </a:p>
        </p:txBody>
      </p:sp>
    </p:spTree>
    <p:extLst>
      <p:ext uri="{BB962C8B-B14F-4D97-AF65-F5344CB8AC3E}">
        <p14:creationId xmlns:p14="http://schemas.microsoft.com/office/powerpoint/2010/main" val="425437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dirty="0"/>
              <a:t>A codon substitution model is fitted to an alignment to estimate the dN/dS ratio. This ratio, commonly represented by the symbol </a:t>
            </a:r>
            <a:r>
              <a:rPr lang="el-GR" dirty="0"/>
              <a:t>ω</a:t>
            </a:r>
            <a:r>
              <a:rPr lang="en-CA" dirty="0"/>
              <a:t>, is used to infer the nature of the selective regime that acted on the protein sequence or at a site within the sequence. A stringent change-resistant regime (aka </a:t>
            </a:r>
            <a:r>
              <a:rPr lang="en-CA" b="1" dirty="0"/>
              <a:t>negative selection</a:t>
            </a:r>
            <a:r>
              <a:rPr lang="en-CA" dirty="0"/>
              <a:t>) is inferred when dN &lt; dS or when </a:t>
            </a:r>
            <a:r>
              <a:rPr lang="el-GR" dirty="0"/>
              <a:t>ω</a:t>
            </a:r>
            <a:r>
              <a:rPr lang="en-CA" dirty="0"/>
              <a:t> &lt; 1. A </a:t>
            </a:r>
            <a:r>
              <a:rPr lang="en-CA" b="1" dirty="0"/>
              <a:t>selectively neutral </a:t>
            </a:r>
            <a:r>
              <a:rPr lang="en-CA" dirty="0"/>
              <a:t>regime is inferred when dN = dS or </a:t>
            </a:r>
            <a:r>
              <a:rPr lang="el-GR" dirty="0"/>
              <a:t>ω</a:t>
            </a:r>
            <a:r>
              <a:rPr lang="en-CA" dirty="0"/>
              <a:t> = 1. And a change-promoting regime (aka </a:t>
            </a:r>
            <a:r>
              <a:rPr lang="en-CA" b="1" dirty="0"/>
              <a:t>positive selection</a:t>
            </a:r>
            <a:r>
              <a:rPr lang="en-CA" dirty="0"/>
              <a:t>) is inferred when dN &gt; dS or </a:t>
            </a:r>
            <a:r>
              <a:rPr lang="el-GR" dirty="0"/>
              <a:t>ω</a:t>
            </a:r>
            <a:r>
              <a:rPr lang="en-CA" dirty="0"/>
              <a:t> &gt; 1. Under the standard paradigm, evidence of </a:t>
            </a:r>
            <a:r>
              <a:rPr lang="en-CA" b="1" dirty="0"/>
              <a:t>positive selection </a:t>
            </a:r>
            <a:r>
              <a:rPr lang="en-CA" dirty="0"/>
              <a:t>is equated to evidence of </a:t>
            </a:r>
            <a:r>
              <a:rPr lang="en-CA" b="1" dirty="0"/>
              <a:t>adaptive evolution</a:t>
            </a:r>
            <a:r>
              <a:rPr lang="en-CA" b="0" dirty="0"/>
              <a:t>. The two are not equivalent, however, as will be demonstrated in </a:t>
            </a:r>
            <a:r>
              <a:rPr lang="en-CA" b="1" dirty="0"/>
              <a:t>The Problem</a:t>
            </a:r>
            <a:r>
              <a:rPr lang="en-CA" b="0" dirty="0"/>
              <a:t>.</a:t>
            </a:r>
            <a:endParaRPr lang="en-CA" dirty="0"/>
          </a:p>
        </p:txBody>
      </p:sp>
      <p:sp>
        <p:nvSpPr>
          <p:cNvPr id="4" name="Slide Number Placeholder 3"/>
          <p:cNvSpPr>
            <a:spLocks noGrp="1"/>
          </p:cNvSpPr>
          <p:nvPr>
            <p:ph type="sldNum" sz="quarter" idx="5"/>
          </p:nvPr>
        </p:nvSpPr>
        <p:spPr/>
        <p:txBody>
          <a:bodyPr/>
          <a:lstStyle/>
          <a:p>
            <a:fld id="{12E98ED9-AE96-4257-AE2D-A4D30CF8A45D}" type="slidenum">
              <a:rPr lang="en-CA" smtClean="0"/>
              <a:t>7</a:t>
            </a:fld>
            <a:endParaRPr lang="en-CA"/>
          </a:p>
        </p:txBody>
      </p:sp>
    </p:spTree>
    <p:extLst>
      <p:ext uri="{BB962C8B-B14F-4D97-AF65-F5344CB8AC3E}">
        <p14:creationId xmlns:p14="http://schemas.microsoft.com/office/powerpoint/2010/main" val="2497865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b="1" dirty="0"/>
              <a:t>The Problem </a:t>
            </a:r>
            <a:r>
              <a:rPr lang="en-CA" dirty="0"/>
              <a:t>describes issues with standard codon substitution models and includes our way of thinking about a site-specific fitness landscape. </a:t>
            </a:r>
          </a:p>
        </p:txBody>
      </p:sp>
      <p:sp>
        <p:nvSpPr>
          <p:cNvPr id="4" name="Slide Number Placeholder 3"/>
          <p:cNvSpPr>
            <a:spLocks noGrp="1"/>
          </p:cNvSpPr>
          <p:nvPr>
            <p:ph type="sldNum" sz="quarter" idx="5"/>
          </p:nvPr>
        </p:nvSpPr>
        <p:spPr/>
        <p:txBody>
          <a:bodyPr/>
          <a:lstStyle/>
          <a:p>
            <a:fld id="{12E98ED9-AE96-4257-AE2D-A4D30CF8A45D}" type="slidenum">
              <a:rPr lang="en-CA" smtClean="0"/>
              <a:t>8</a:t>
            </a:fld>
            <a:endParaRPr lang="en-CA"/>
          </a:p>
        </p:txBody>
      </p:sp>
    </p:spTree>
    <p:extLst>
      <p:ext uri="{BB962C8B-B14F-4D97-AF65-F5344CB8AC3E}">
        <p14:creationId xmlns:p14="http://schemas.microsoft.com/office/powerpoint/2010/main" val="381275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Sophisticated codon substitution models (e.g., covarion-like models) have been formulated to estimate </a:t>
            </a:r>
            <a:r>
              <a:rPr lang="el-GR" dirty="0"/>
              <a:t>ω</a:t>
            </a:r>
            <a:r>
              <a:rPr lang="en-CA" dirty="0"/>
              <a:t> = dN/dS at any one site over any one branch of the phylogenetic tree. These are meant to detect subtle signatures in an alignment that suggest site-specific variations in </a:t>
            </a:r>
            <a:r>
              <a:rPr lang="el-GR" dirty="0"/>
              <a:t>ω</a:t>
            </a:r>
            <a:r>
              <a:rPr lang="en-CA" dirty="0"/>
              <a:t> commonly or heterotachy. Following tradition, evidence for </a:t>
            </a:r>
            <a:r>
              <a:rPr lang="el-GR" dirty="0"/>
              <a:t>ω</a:t>
            </a:r>
            <a:r>
              <a:rPr lang="en-CA" dirty="0"/>
              <a:t> &gt; 1 at a site over a branch (i.e., evidence for positive selection) is assumed to indicate an episode of </a:t>
            </a:r>
            <a:r>
              <a:rPr lang="en-CA" b="0" dirty="0"/>
              <a:t>adaptive evolution</a:t>
            </a:r>
            <a:r>
              <a:rPr lang="en-CA" dirty="0"/>
              <a:t>. The tradition of equating positive selection with adaptation has recently been challenged by the recognition that </a:t>
            </a:r>
            <a:r>
              <a:rPr lang="el-GR" dirty="0"/>
              <a:t>ω</a:t>
            </a:r>
            <a:r>
              <a:rPr lang="en-CA" dirty="0"/>
              <a:t> &gt; 1 can be caused by non-adaptive processes (Jones et al 2017). In what follows it will be shown that </a:t>
            </a:r>
            <a:r>
              <a:rPr lang="el-GR" dirty="0"/>
              <a:t>ω</a:t>
            </a:r>
            <a:r>
              <a:rPr lang="en-CA" dirty="0"/>
              <a:t> &gt; 1 should no longer be taken as the key signature of change. An alternative approach is to make use of patterns of heterotachy to infer adaptation.</a:t>
            </a:r>
          </a:p>
        </p:txBody>
      </p:sp>
      <p:sp>
        <p:nvSpPr>
          <p:cNvPr id="4" name="Slide Number Placeholder 3"/>
          <p:cNvSpPr>
            <a:spLocks noGrp="1"/>
          </p:cNvSpPr>
          <p:nvPr>
            <p:ph type="sldNum" sz="quarter" idx="5"/>
          </p:nvPr>
        </p:nvSpPr>
        <p:spPr/>
        <p:txBody>
          <a:bodyPr/>
          <a:lstStyle/>
          <a:p>
            <a:fld id="{12E98ED9-AE96-4257-AE2D-A4D30CF8A45D}" type="slidenum">
              <a:rPr lang="en-CA" smtClean="0"/>
              <a:t>9</a:t>
            </a:fld>
            <a:endParaRPr lang="en-CA"/>
          </a:p>
        </p:txBody>
      </p:sp>
    </p:spTree>
    <p:extLst>
      <p:ext uri="{BB962C8B-B14F-4D97-AF65-F5344CB8AC3E}">
        <p14:creationId xmlns:p14="http://schemas.microsoft.com/office/powerpoint/2010/main" val="284665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BC96-F932-47F8-96A7-7EABBBF062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AD0657A-BB77-44D2-8A42-92BF8C851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FA79B52-261A-4ACC-8BB4-044C78E8D827}"/>
              </a:ext>
            </a:extLst>
          </p:cNvPr>
          <p:cNvSpPr>
            <a:spLocks noGrp="1"/>
          </p:cNvSpPr>
          <p:nvPr>
            <p:ph type="dt" sz="half" idx="10"/>
          </p:nvPr>
        </p:nvSpPr>
        <p:spPr/>
        <p:txBody>
          <a:bodyPr/>
          <a:lstStyle/>
          <a:p>
            <a:fld id="{474CF297-19BE-4103-90ED-473BA5033F88}" type="datetime1">
              <a:rPr lang="en-CA" smtClean="0"/>
              <a:t>2020-07-18</a:t>
            </a:fld>
            <a:endParaRPr lang="en-CA"/>
          </a:p>
        </p:txBody>
      </p:sp>
      <p:sp>
        <p:nvSpPr>
          <p:cNvPr id="5" name="Footer Placeholder 4">
            <a:extLst>
              <a:ext uri="{FF2B5EF4-FFF2-40B4-BE49-F238E27FC236}">
                <a16:creationId xmlns:a16="http://schemas.microsoft.com/office/drawing/2014/main" id="{791025FF-91AC-4A47-8588-771F63D475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A29AC4-0F79-48D1-A816-514229D54519}"/>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239191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FDBB-8E74-4607-9CA4-94D4376EDE5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9491D4-EE54-4341-AB91-ACD8FEFAD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A7421D-6814-40B1-B627-69448E0C4129}"/>
              </a:ext>
            </a:extLst>
          </p:cNvPr>
          <p:cNvSpPr>
            <a:spLocks noGrp="1"/>
          </p:cNvSpPr>
          <p:nvPr>
            <p:ph type="dt" sz="half" idx="10"/>
          </p:nvPr>
        </p:nvSpPr>
        <p:spPr/>
        <p:txBody>
          <a:bodyPr/>
          <a:lstStyle/>
          <a:p>
            <a:fld id="{1D258208-700D-4C67-9394-2E2DF232AF50}" type="datetime1">
              <a:rPr lang="en-CA" smtClean="0"/>
              <a:t>2020-07-18</a:t>
            </a:fld>
            <a:endParaRPr lang="en-CA"/>
          </a:p>
        </p:txBody>
      </p:sp>
      <p:sp>
        <p:nvSpPr>
          <p:cNvPr id="5" name="Footer Placeholder 4">
            <a:extLst>
              <a:ext uri="{FF2B5EF4-FFF2-40B4-BE49-F238E27FC236}">
                <a16:creationId xmlns:a16="http://schemas.microsoft.com/office/drawing/2014/main" id="{E39705CE-B398-40EB-AA9E-DAC86A54AD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CD8D718-BDEC-47A7-A269-3905218E847C}"/>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320941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5AF4AF-C7DC-4AC7-A180-6E24EE492B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DD2536F-7898-4968-97CD-571FC5256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09748BA-61BC-48FB-845D-959395C06BC9}"/>
              </a:ext>
            </a:extLst>
          </p:cNvPr>
          <p:cNvSpPr>
            <a:spLocks noGrp="1"/>
          </p:cNvSpPr>
          <p:nvPr>
            <p:ph type="dt" sz="half" idx="10"/>
          </p:nvPr>
        </p:nvSpPr>
        <p:spPr/>
        <p:txBody>
          <a:bodyPr/>
          <a:lstStyle/>
          <a:p>
            <a:fld id="{E1DF3891-C785-4D29-9BDD-6D8F7D206986}" type="datetime1">
              <a:rPr lang="en-CA" smtClean="0"/>
              <a:t>2020-07-18</a:t>
            </a:fld>
            <a:endParaRPr lang="en-CA"/>
          </a:p>
        </p:txBody>
      </p:sp>
      <p:sp>
        <p:nvSpPr>
          <p:cNvPr id="5" name="Footer Placeholder 4">
            <a:extLst>
              <a:ext uri="{FF2B5EF4-FFF2-40B4-BE49-F238E27FC236}">
                <a16:creationId xmlns:a16="http://schemas.microsoft.com/office/drawing/2014/main" id="{FA1905DB-B3D9-4FE6-BDD7-67964B0A3A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A384F7-AB5A-4C0C-B368-1BD732A6BD2F}"/>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385730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325C-202D-48AD-A41F-44C98BF8D2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C5D0E8E-F7BE-43C1-A835-8D30C1FFC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F3DE83E-B05F-46D4-A06C-609012E44354}"/>
              </a:ext>
            </a:extLst>
          </p:cNvPr>
          <p:cNvSpPr>
            <a:spLocks noGrp="1"/>
          </p:cNvSpPr>
          <p:nvPr>
            <p:ph type="dt" sz="half" idx="10"/>
          </p:nvPr>
        </p:nvSpPr>
        <p:spPr/>
        <p:txBody>
          <a:bodyPr/>
          <a:lstStyle/>
          <a:p>
            <a:fld id="{BD2AC104-1312-4496-B072-08BD45262E2A}" type="datetime1">
              <a:rPr lang="en-CA" smtClean="0"/>
              <a:t>2020-07-18</a:t>
            </a:fld>
            <a:endParaRPr lang="en-CA"/>
          </a:p>
        </p:txBody>
      </p:sp>
      <p:sp>
        <p:nvSpPr>
          <p:cNvPr id="5" name="Footer Placeholder 4">
            <a:extLst>
              <a:ext uri="{FF2B5EF4-FFF2-40B4-BE49-F238E27FC236}">
                <a16:creationId xmlns:a16="http://schemas.microsoft.com/office/drawing/2014/main" id="{11D720C1-0568-4C34-BB8A-5FFF69E465C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4BEE7D-937B-48D1-8BA9-B161DAFD002E}"/>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3001421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11E4-7608-427C-98F0-EFC34EE08A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5ECBDBD-E07A-4AC0-86B2-AB2BC6696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C31946-02EB-4E5A-A408-690772040B8D}"/>
              </a:ext>
            </a:extLst>
          </p:cNvPr>
          <p:cNvSpPr>
            <a:spLocks noGrp="1"/>
          </p:cNvSpPr>
          <p:nvPr>
            <p:ph type="dt" sz="half" idx="10"/>
          </p:nvPr>
        </p:nvSpPr>
        <p:spPr/>
        <p:txBody>
          <a:bodyPr/>
          <a:lstStyle/>
          <a:p>
            <a:fld id="{4ED13305-FFD8-4004-A041-80665D5AE6E7}" type="datetime1">
              <a:rPr lang="en-CA" smtClean="0"/>
              <a:t>2020-07-18</a:t>
            </a:fld>
            <a:endParaRPr lang="en-CA"/>
          </a:p>
        </p:txBody>
      </p:sp>
      <p:sp>
        <p:nvSpPr>
          <p:cNvPr id="5" name="Footer Placeholder 4">
            <a:extLst>
              <a:ext uri="{FF2B5EF4-FFF2-40B4-BE49-F238E27FC236}">
                <a16:creationId xmlns:a16="http://schemas.microsoft.com/office/drawing/2014/main" id="{D98CB79F-26ED-4260-9B6B-FEC07881020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3B47F3-1B57-4ABC-A95E-F33ABC739128}"/>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321735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0B6F-CD02-4D7A-BCB6-74DB5C80022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7CEAB31-4D52-40EF-8DFE-804E5E7420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3E1E246-422D-41E5-9756-431DF8CB1E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533F723-9C83-41D1-B671-D7E1768DD3C2}"/>
              </a:ext>
            </a:extLst>
          </p:cNvPr>
          <p:cNvSpPr>
            <a:spLocks noGrp="1"/>
          </p:cNvSpPr>
          <p:nvPr>
            <p:ph type="dt" sz="half" idx="10"/>
          </p:nvPr>
        </p:nvSpPr>
        <p:spPr/>
        <p:txBody>
          <a:bodyPr/>
          <a:lstStyle/>
          <a:p>
            <a:fld id="{0B83F591-6396-4313-861E-73D6D15092B6}" type="datetime1">
              <a:rPr lang="en-CA" smtClean="0"/>
              <a:t>2020-07-18</a:t>
            </a:fld>
            <a:endParaRPr lang="en-CA"/>
          </a:p>
        </p:txBody>
      </p:sp>
      <p:sp>
        <p:nvSpPr>
          <p:cNvPr id="6" name="Footer Placeholder 5">
            <a:extLst>
              <a:ext uri="{FF2B5EF4-FFF2-40B4-BE49-F238E27FC236}">
                <a16:creationId xmlns:a16="http://schemas.microsoft.com/office/drawing/2014/main" id="{AC3D9774-D9DF-4D35-A654-13B36145F2D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C356F6-1F5D-416A-9BD3-C8513088F444}"/>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136394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0F8-D54B-41A1-ADDA-00B707147D3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85B2641-2661-4870-916C-7FA788881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51BC9-932B-4FFF-A105-FAB42E1D75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2273544-B7FF-4853-B3C3-043EF68C3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0FD-A8A8-4542-AEA0-1468E76E64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7F2C1EC-D431-4DC1-A20E-C34835498620}"/>
              </a:ext>
            </a:extLst>
          </p:cNvPr>
          <p:cNvSpPr>
            <a:spLocks noGrp="1"/>
          </p:cNvSpPr>
          <p:nvPr>
            <p:ph type="dt" sz="half" idx="10"/>
          </p:nvPr>
        </p:nvSpPr>
        <p:spPr/>
        <p:txBody>
          <a:bodyPr/>
          <a:lstStyle/>
          <a:p>
            <a:fld id="{BA7F8074-9798-4E6D-9D85-3C092437E06E}" type="datetime1">
              <a:rPr lang="en-CA" smtClean="0"/>
              <a:t>2020-07-18</a:t>
            </a:fld>
            <a:endParaRPr lang="en-CA"/>
          </a:p>
        </p:txBody>
      </p:sp>
      <p:sp>
        <p:nvSpPr>
          <p:cNvPr id="8" name="Footer Placeholder 7">
            <a:extLst>
              <a:ext uri="{FF2B5EF4-FFF2-40B4-BE49-F238E27FC236}">
                <a16:creationId xmlns:a16="http://schemas.microsoft.com/office/drawing/2014/main" id="{D6362F26-7188-47AA-948B-019978B1F4F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28A0AD2-5134-4897-ADDB-511CEA06FFBD}"/>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370893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D297-9DBD-4E20-B80B-8F08998EC08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6A491FD-101D-4E7B-BCA2-2B84119E7B94}"/>
              </a:ext>
            </a:extLst>
          </p:cNvPr>
          <p:cNvSpPr>
            <a:spLocks noGrp="1"/>
          </p:cNvSpPr>
          <p:nvPr>
            <p:ph type="dt" sz="half" idx="10"/>
          </p:nvPr>
        </p:nvSpPr>
        <p:spPr/>
        <p:txBody>
          <a:bodyPr/>
          <a:lstStyle/>
          <a:p>
            <a:fld id="{1FD4A04E-0F28-48DD-B372-252A2F09F470}" type="datetime1">
              <a:rPr lang="en-CA" smtClean="0"/>
              <a:t>2020-07-18</a:t>
            </a:fld>
            <a:endParaRPr lang="en-CA"/>
          </a:p>
        </p:txBody>
      </p:sp>
      <p:sp>
        <p:nvSpPr>
          <p:cNvPr id="4" name="Footer Placeholder 3">
            <a:extLst>
              <a:ext uri="{FF2B5EF4-FFF2-40B4-BE49-F238E27FC236}">
                <a16:creationId xmlns:a16="http://schemas.microsoft.com/office/drawing/2014/main" id="{9872BBB9-D7AF-45F4-BE6D-950B310D7A4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26CDA5F-6B42-496A-B98A-A40956F7A2F2}"/>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41285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2F135-05D4-4848-9CDF-997F3D6F6653}"/>
              </a:ext>
            </a:extLst>
          </p:cNvPr>
          <p:cNvSpPr>
            <a:spLocks noGrp="1"/>
          </p:cNvSpPr>
          <p:nvPr>
            <p:ph type="dt" sz="half" idx="10"/>
          </p:nvPr>
        </p:nvSpPr>
        <p:spPr/>
        <p:txBody>
          <a:bodyPr/>
          <a:lstStyle/>
          <a:p>
            <a:fld id="{61CDC8B2-FAAE-4E9C-AD95-F9A8501CC488}" type="datetime1">
              <a:rPr lang="en-CA" smtClean="0"/>
              <a:t>2020-07-18</a:t>
            </a:fld>
            <a:endParaRPr lang="en-CA"/>
          </a:p>
        </p:txBody>
      </p:sp>
      <p:sp>
        <p:nvSpPr>
          <p:cNvPr id="3" name="Footer Placeholder 2">
            <a:extLst>
              <a:ext uri="{FF2B5EF4-FFF2-40B4-BE49-F238E27FC236}">
                <a16:creationId xmlns:a16="http://schemas.microsoft.com/office/drawing/2014/main" id="{9FCB4077-37BE-47DA-9788-771A7E4A2E7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6137BB-6BAD-4ADE-88BD-F0B8DEA366FC}"/>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186929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A96C-F6A3-4951-8878-7A7B3B6A3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F24A01D-1235-47F6-B4AA-F6E2666DA8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7ACA936-2881-4516-B70D-5EC7F3690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A3C54-8B4B-4C99-8794-F070C665FA34}"/>
              </a:ext>
            </a:extLst>
          </p:cNvPr>
          <p:cNvSpPr>
            <a:spLocks noGrp="1"/>
          </p:cNvSpPr>
          <p:nvPr>
            <p:ph type="dt" sz="half" idx="10"/>
          </p:nvPr>
        </p:nvSpPr>
        <p:spPr/>
        <p:txBody>
          <a:bodyPr/>
          <a:lstStyle/>
          <a:p>
            <a:fld id="{46020D0D-A5CF-4626-B7F5-644F365F6527}" type="datetime1">
              <a:rPr lang="en-CA" smtClean="0"/>
              <a:t>2020-07-18</a:t>
            </a:fld>
            <a:endParaRPr lang="en-CA"/>
          </a:p>
        </p:txBody>
      </p:sp>
      <p:sp>
        <p:nvSpPr>
          <p:cNvPr id="6" name="Footer Placeholder 5">
            <a:extLst>
              <a:ext uri="{FF2B5EF4-FFF2-40B4-BE49-F238E27FC236}">
                <a16:creationId xmlns:a16="http://schemas.microsoft.com/office/drawing/2014/main" id="{1A203AAD-D159-4539-AD65-E473C319A4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9F831AE-C869-48E1-A563-086FD1E096ED}"/>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266248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207A-5068-4D0E-A6D5-0A9F8F050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7F496FD-E970-436F-BC7A-B397576DC4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763C316-BE32-424F-A5B1-0868A57B8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C2A96-1271-445C-898D-65D89665387A}"/>
              </a:ext>
            </a:extLst>
          </p:cNvPr>
          <p:cNvSpPr>
            <a:spLocks noGrp="1"/>
          </p:cNvSpPr>
          <p:nvPr>
            <p:ph type="dt" sz="half" idx="10"/>
          </p:nvPr>
        </p:nvSpPr>
        <p:spPr/>
        <p:txBody>
          <a:bodyPr/>
          <a:lstStyle/>
          <a:p>
            <a:fld id="{7AE6E832-B7FB-40E0-910E-903A3D6B1F8D}" type="datetime1">
              <a:rPr lang="en-CA" smtClean="0"/>
              <a:t>2020-07-18</a:t>
            </a:fld>
            <a:endParaRPr lang="en-CA"/>
          </a:p>
        </p:txBody>
      </p:sp>
      <p:sp>
        <p:nvSpPr>
          <p:cNvPr id="6" name="Footer Placeholder 5">
            <a:extLst>
              <a:ext uri="{FF2B5EF4-FFF2-40B4-BE49-F238E27FC236}">
                <a16:creationId xmlns:a16="http://schemas.microsoft.com/office/drawing/2014/main" id="{E5A4BDB2-351B-4296-9EAC-B95D2CF0A2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63D7848-F4EA-4979-864C-4703AEFD38BC}"/>
              </a:ext>
            </a:extLst>
          </p:cNvPr>
          <p:cNvSpPr>
            <a:spLocks noGrp="1"/>
          </p:cNvSpPr>
          <p:nvPr>
            <p:ph type="sldNum" sz="quarter" idx="12"/>
          </p:nvPr>
        </p:nvSpPr>
        <p:spPr/>
        <p:txBody>
          <a:bodyPr/>
          <a:lstStyle/>
          <a:p>
            <a:fld id="{CAA50E30-9CA6-4B8F-A034-EEDA41FC3014}" type="slidenum">
              <a:rPr lang="en-CA" smtClean="0"/>
              <a:t>‹#›</a:t>
            </a:fld>
            <a:endParaRPr lang="en-CA"/>
          </a:p>
        </p:txBody>
      </p:sp>
    </p:spTree>
    <p:extLst>
      <p:ext uri="{BB962C8B-B14F-4D97-AF65-F5344CB8AC3E}">
        <p14:creationId xmlns:p14="http://schemas.microsoft.com/office/powerpoint/2010/main" val="76680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5CCAE-CBDD-416D-8840-E24E224BD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180CFC5-1624-4485-BD30-0C1F8C96F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10EA813-E3D1-4C3E-9480-3A26A7D10E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5EB7-6F77-40F1-97C4-A8626FA672D5}" type="datetime1">
              <a:rPr lang="en-CA" smtClean="0"/>
              <a:t>2020-07-18</a:t>
            </a:fld>
            <a:endParaRPr lang="en-CA"/>
          </a:p>
        </p:txBody>
      </p:sp>
      <p:sp>
        <p:nvSpPr>
          <p:cNvPr id="5" name="Footer Placeholder 4">
            <a:extLst>
              <a:ext uri="{FF2B5EF4-FFF2-40B4-BE49-F238E27FC236}">
                <a16:creationId xmlns:a16="http://schemas.microsoft.com/office/drawing/2014/main" id="{429089B5-11A9-4ED0-906D-D785624D77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2D11C84-282B-494D-8215-979FAF09EA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50E30-9CA6-4B8F-A034-EEDA41FC3014}" type="slidenum">
              <a:rPr lang="en-CA" smtClean="0"/>
              <a:t>‹#›</a:t>
            </a:fld>
            <a:endParaRPr lang="en-CA"/>
          </a:p>
        </p:txBody>
      </p:sp>
    </p:spTree>
    <p:extLst>
      <p:ext uri="{BB962C8B-B14F-4D97-AF65-F5344CB8AC3E}">
        <p14:creationId xmlns:p14="http://schemas.microsoft.com/office/powerpoint/2010/main" val="2622021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DB1E-BA7B-4D4E-B679-8F813301A2FA}"/>
              </a:ext>
            </a:extLst>
          </p:cNvPr>
          <p:cNvSpPr>
            <a:spLocks noGrp="1"/>
          </p:cNvSpPr>
          <p:nvPr>
            <p:ph type="ctrTitle"/>
          </p:nvPr>
        </p:nvSpPr>
        <p:spPr>
          <a:xfrm>
            <a:off x="433136" y="5091762"/>
            <a:ext cx="7834193" cy="1264588"/>
          </a:xfrm>
        </p:spPr>
        <p:txBody>
          <a:bodyPr anchor="ctr">
            <a:normAutofit/>
          </a:bodyPr>
          <a:lstStyle/>
          <a:p>
            <a:pPr algn="l"/>
            <a:r>
              <a:rPr lang="en-CA" sz="4200" b="1" dirty="0">
                <a:ln w="6350">
                  <a:solidFill>
                    <a:schemeClr val="accent1"/>
                  </a:solidFill>
                </a:ln>
                <a:latin typeface="Alef" panose="00000500000000000000" pitchFamily="2" charset="-79"/>
                <a:cs typeface="Alef" panose="00000500000000000000" pitchFamily="2" charset="-79"/>
              </a:rPr>
              <a:t>The PG-BSM Concept</a:t>
            </a:r>
          </a:p>
        </p:txBody>
      </p:sp>
      <p:sp>
        <p:nvSpPr>
          <p:cNvPr id="3" name="Subtitle 2">
            <a:extLst>
              <a:ext uri="{FF2B5EF4-FFF2-40B4-BE49-F238E27FC236}">
                <a16:creationId xmlns:a16="http://schemas.microsoft.com/office/drawing/2014/main" id="{E938C64D-3168-405C-B747-110948463B78}"/>
              </a:ext>
            </a:extLst>
          </p:cNvPr>
          <p:cNvSpPr>
            <a:spLocks noGrp="1"/>
          </p:cNvSpPr>
          <p:nvPr>
            <p:ph type="subTitle" idx="1"/>
          </p:nvPr>
        </p:nvSpPr>
        <p:spPr>
          <a:xfrm>
            <a:off x="8499107" y="5091763"/>
            <a:ext cx="2974207" cy="1264587"/>
          </a:xfrm>
        </p:spPr>
        <p:txBody>
          <a:bodyPr anchor="ctr">
            <a:normAutofit/>
          </a:bodyPr>
          <a:lstStyle/>
          <a:p>
            <a:r>
              <a:rPr lang="en-CA" sz="2800" b="1" dirty="0">
                <a:ln w="6350">
                  <a:solidFill>
                    <a:schemeClr val="accent1"/>
                  </a:solidFill>
                </a:ln>
                <a:latin typeface="Alef" panose="00000500000000000000" pitchFamily="2" charset="-79"/>
                <a:cs typeface="Alef" panose="00000500000000000000" pitchFamily="2" charset="-79"/>
              </a:rPr>
              <a:t>Summer 2020</a:t>
            </a:r>
            <a:endParaRPr lang="en-CA" sz="2800" b="1" dirty="0">
              <a:ln w="6350">
                <a:solidFill>
                  <a:schemeClr val="tx1"/>
                </a:solidFill>
              </a:ln>
              <a:latin typeface="Alef" panose="00000500000000000000" pitchFamily="2" charset="-79"/>
              <a:cs typeface="Alef" panose="00000500000000000000" pitchFamily="2" charset="-79"/>
            </a:endParaRPr>
          </a:p>
        </p:txBody>
      </p:sp>
      <p:pic>
        <p:nvPicPr>
          <p:cNvPr id="6" name="Picture 5">
            <a:extLst>
              <a:ext uri="{FF2B5EF4-FFF2-40B4-BE49-F238E27FC236}">
                <a16:creationId xmlns:a16="http://schemas.microsoft.com/office/drawing/2014/main" id="{ADA6A3EE-AD22-47F3-9FE1-7E3576F7475F}"/>
              </a:ext>
            </a:extLst>
          </p:cNvPr>
          <p:cNvPicPr>
            <a:picLocks noChangeAspect="1"/>
          </p:cNvPicPr>
          <p:nvPr/>
        </p:nvPicPr>
        <p:blipFill rotWithShape="1">
          <a:blip r:embed="rId3">
            <a:extLst>
              <a:ext uri="{28A0092B-C50C-407E-A947-70E740481C1C}">
                <a14:useLocalDpi xmlns:a14="http://schemas.microsoft.com/office/drawing/2010/main" val="0"/>
              </a:ext>
            </a:extLst>
          </a:blip>
          <a:srcRect l="3702" r="1631"/>
          <a:stretch/>
        </p:blipFill>
        <p:spPr>
          <a:xfrm>
            <a:off x="-3983" y="10"/>
            <a:ext cx="12192000" cy="4571990"/>
          </a:xfrm>
          <a:prstGeom prst="rect">
            <a:avLst/>
          </a:prstGeom>
        </p:spPr>
      </p:pic>
    </p:spTree>
    <p:extLst>
      <p:ext uri="{BB962C8B-B14F-4D97-AF65-F5344CB8AC3E}">
        <p14:creationId xmlns:p14="http://schemas.microsoft.com/office/powerpoint/2010/main" val="4074152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BE2071F-5A0E-4545-AEC3-7C4B0EEA8CC0}"/>
              </a:ext>
            </a:extLst>
          </p:cNvPr>
          <p:cNvSpPr/>
          <p:nvPr/>
        </p:nvSpPr>
        <p:spPr>
          <a:xfrm>
            <a:off x="580865" y="170546"/>
            <a:ext cx="11443669" cy="1569660"/>
          </a:xfrm>
          <a:prstGeom prst="rect">
            <a:avLst/>
          </a:prstGeom>
        </p:spPr>
        <p:txBody>
          <a:bodyPr wrap="square">
            <a:spAutoFit/>
          </a:bodyPr>
          <a:lstStyle/>
          <a:p>
            <a:pPr algn="ctr"/>
            <a:r>
              <a:rPr lang="en-US" sz="3600" b="1" dirty="0"/>
              <a:t>Adaptive and Non-Adaptive Processes are Confounded</a:t>
            </a:r>
          </a:p>
          <a:p>
            <a:pPr algn="ctr"/>
            <a:r>
              <a:rPr lang="en-US" sz="2400" b="1" dirty="0">
                <a:solidFill>
                  <a:srgbClr val="FF0000"/>
                </a:solidFill>
              </a:rPr>
              <a:t>(a challenge to the standard </a:t>
            </a:r>
            <a:r>
              <a:rPr lang="el-GR" sz="2400" b="1" dirty="0">
                <a:solidFill>
                  <a:srgbClr val="FF0000"/>
                </a:solidFill>
              </a:rPr>
              <a:t>ω</a:t>
            </a:r>
            <a:r>
              <a:rPr lang="en-CA" sz="2400" b="1" dirty="0">
                <a:solidFill>
                  <a:srgbClr val="FF0000"/>
                </a:solidFill>
              </a:rPr>
              <a:t> &gt; 1 </a:t>
            </a:r>
            <a:r>
              <a:rPr lang="en-US" sz="2400" b="1" dirty="0">
                <a:solidFill>
                  <a:srgbClr val="FF0000"/>
                </a:solidFill>
              </a:rPr>
              <a:t>paradigm)</a:t>
            </a:r>
          </a:p>
          <a:p>
            <a:pPr algn="ctr"/>
            <a:endParaRPr lang="en-US" sz="3600" b="1" dirty="0"/>
          </a:p>
        </p:txBody>
      </p:sp>
      <p:sp>
        <p:nvSpPr>
          <p:cNvPr id="4" name="TextBox 3">
            <a:extLst>
              <a:ext uri="{FF2B5EF4-FFF2-40B4-BE49-F238E27FC236}">
                <a16:creationId xmlns:a16="http://schemas.microsoft.com/office/drawing/2014/main" id="{524E4069-A74E-4360-A655-79B5D5EBFE42}"/>
              </a:ext>
            </a:extLst>
          </p:cNvPr>
          <p:cNvSpPr txBox="1"/>
          <p:nvPr/>
        </p:nvSpPr>
        <p:spPr>
          <a:xfrm>
            <a:off x="315815" y="1745029"/>
            <a:ext cx="7205948" cy="461665"/>
          </a:xfrm>
          <a:prstGeom prst="rect">
            <a:avLst/>
          </a:prstGeom>
          <a:noFill/>
        </p:spPr>
        <p:txBody>
          <a:bodyPr wrap="none" rtlCol="0">
            <a:spAutoFit/>
          </a:bodyPr>
          <a:lstStyle/>
          <a:p>
            <a:pPr algn="ctr"/>
            <a:r>
              <a:rPr lang="en-CA" sz="2400" b="1" dirty="0"/>
              <a:t>one observed effect (heterotachy), two possible causes</a:t>
            </a:r>
          </a:p>
        </p:txBody>
      </p:sp>
      <p:grpSp>
        <p:nvGrpSpPr>
          <p:cNvPr id="29" name="Group 28">
            <a:extLst>
              <a:ext uri="{FF2B5EF4-FFF2-40B4-BE49-F238E27FC236}">
                <a16:creationId xmlns:a16="http://schemas.microsoft.com/office/drawing/2014/main" id="{A3F9D79C-6CBE-4EDC-9D89-4F09010B0DC7}"/>
              </a:ext>
            </a:extLst>
          </p:cNvPr>
          <p:cNvGrpSpPr/>
          <p:nvPr/>
        </p:nvGrpSpPr>
        <p:grpSpPr>
          <a:xfrm>
            <a:off x="1857767" y="2603371"/>
            <a:ext cx="2648840" cy="2422466"/>
            <a:chOff x="2114363" y="3544417"/>
            <a:chExt cx="2648840" cy="2652381"/>
          </a:xfrm>
        </p:grpSpPr>
        <p:sp>
          <p:nvSpPr>
            <p:cNvPr id="30" name="Oval 29">
              <a:extLst>
                <a:ext uri="{FF2B5EF4-FFF2-40B4-BE49-F238E27FC236}">
                  <a16:creationId xmlns:a16="http://schemas.microsoft.com/office/drawing/2014/main" id="{E777E3A4-61E8-45AA-9732-B359D9C755FA}"/>
                </a:ext>
              </a:extLst>
            </p:cNvPr>
            <p:cNvSpPr>
              <a:spLocks noChangeAspect="1"/>
            </p:cNvSpPr>
            <p:nvPr/>
          </p:nvSpPr>
          <p:spPr>
            <a:xfrm>
              <a:off x="2960561" y="3544417"/>
              <a:ext cx="924019" cy="924019"/>
            </a:xfrm>
            <a:prstGeom prst="ellipse">
              <a:avLst/>
            </a:prstGeom>
            <a:solidFill>
              <a:schemeClr val="accent6">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solidFill>
                    <a:schemeClr val="tx1"/>
                  </a:solidFill>
                </a:rPr>
                <a:t>Z</a:t>
              </a:r>
            </a:p>
          </p:txBody>
        </p:sp>
        <p:sp>
          <p:nvSpPr>
            <p:cNvPr id="31" name="Oval 30">
              <a:extLst>
                <a:ext uri="{FF2B5EF4-FFF2-40B4-BE49-F238E27FC236}">
                  <a16:creationId xmlns:a16="http://schemas.microsoft.com/office/drawing/2014/main" id="{BDB436E0-FF9C-457A-813D-C405C2795FEE}"/>
                </a:ext>
              </a:extLst>
            </p:cNvPr>
            <p:cNvSpPr>
              <a:spLocks noChangeAspect="1"/>
            </p:cNvSpPr>
            <p:nvPr/>
          </p:nvSpPr>
          <p:spPr>
            <a:xfrm>
              <a:off x="2114363" y="5272779"/>
              <a:ext cx="924019" cy="92401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solidFill>
                    <a:schemeClr val="tx1"/>
                  </a:solidFill>
                </a:rPr>
                <a:t>X</a:t>
              </a:r>
            </a:p>
          </p:txBody>
        </p:sp>
        <p:sp>
          <p:nvSpPr>
            <p:cNvPr id="32" name="Oval 31">
              <a:extLst>
                <a:ext uri="{FF2B5EF4-FFF2-40B4-BE49-F238E27FC236}">
                  <a16:creationId xmlns:a16="http://schemas.microsoft.com/office/drawing/2014/main" id="{E43D8B24-37BE-47BD-9C6F-7D2D032475AF}"/>
                </a:ext>
              </a:extLst>
            </p:cNvPr>
            <p:cNvSpPr>
              <a:spLocks noChangeAspect="1"/>
            </p:cNvSpPr>
            <p:nvPr/>
          </p:nvSpPr>
          <p:spPr>
            <a:xfrm>
              <a:off x="3839184" y="5272779"/>
              <a:ext cx="924019" cy="92401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solidFill>
                    <a:schemeClr val="tx1"/>
                  </a:solidFill>
                </a:rPr>
                <a:t>Y</a:t>
              </a:r>
            </a:p>
          </p:txBody>
        </p:sp>
        <p:cxnSp>
          <p:nvCxnSpPr>
            <p:cNvPr id="33" name="Straight Arrow Connector 32">
              <a:extLst>
                <a:ext uri="{FF2B5EF4-FFF2-40B4-BE49-F238E27FC236}">
                  <a16:creationId xmlns:a16="http://schemas.microsoft.com/office/drawing/2014/main" id="{B5BE7E0C-6564-4476-89C1-636CE541D812}"/>
                </a:ext>
              </a:extLst>
            </p:cNvPr>
            <p:cNvCxnSpPr>
              <a:cxnSpLocks/>
              <a:stCxn id="30" idx="4"/>
              <a:endCxn id="31" idx="7"/>
            </p:cNvCxnSpPr>
            <p:nvPr/>
          </p:nvCxnSpPr>
          <p:spPr>
            <a:xfrm flipH="1">
              <a:off x="2903063" y="4468436"/>
              <a:ext cx="519508" cy="939662"/>
            </a:xfrm>
            <a:prstGeom prst="straightConnector1">
              <a:avLst/>
            </a:prstGeom>
            <a:ln w="349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603CFF0-AEDB-4417-86E2-41698BB2F23E}"/>
                </a:ext>
              </a:extLst>
            </p:cNvPr>
            <p:cNvCxnSpPr>
              <a:cxnSpLocks/>
              <a:stCxn id="30" idx="4"/>
              <a:endCxn id="32" idx="1"/>
            </p:cNvCxnSpPr>
            <p:nvPr/>
          </p:nvCxnSpPr>
          <p:spPr>
            <a:xfrm>
              <a:off x="3422571" y="4468436"/>
              <a:ext cx="551932" cy="939662"/>
            </a:xfrm>
            <a:prstGeom prst="straightConnector1">
              <a:avLst/>
            </a:prstGeom>
            <a:ln w="349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029EE1E-CC5D-4924-92EB-455B9CE4B51F}"/>
              </a:ext>
            </a:extLst>
          </p:cNvPr>
          <p:cNvSpPr txBox="1"/>
          <p:nvPr/>
        </p:nvSpPr>
        <p:spPr>
          <a:xfrm>
            <a:off x="4988512" y="2445238"/>
            <a:ext cx="6876947" cy="2862322"/>
          </a:xfrm>
          <a:prstGeom prst="rect">
            <a:avLst/>
          </a:prstGeom>
          <a:noFill/>
        </p:spPr>
        <p:txBody>
          <a:bodyPr wrap="none" rtlCol="0">
            <a:spAutoFit/>
          </a:bodyPr>
          <a:lstStyle/>
          <a:p>
            <a:r>
              <a:rPr lang="en-CA" sz="3600" dirty="0"/>
              <a:t>Z = heterotachy with episodic </a:t>
            </a:r>
            <a:r>
              <a:rPr lang="el-GR" sz="3600" dirty="0"/>
              <a:t>ω</a:t>
            </a:r>
            <a:r>
              <a:rPr lang="en-CA" sz="3600" dirty="0"/>
              <a:t> &gt; 1 </a:t>
            </a:r>
          </a:p>
          <a:p>
            <a:endParaRPr lang="en-CA" sz="3600" dirty="0"/>
          </a:p>
          <a:p>
            <a:endParaRPr lang="en-CA" sz="3600" dirty="0"/>
          </a:p>
          <a:p>
            <a:r>
              <a:rPr lang="en-CA" sz="3600" dirty="0"/>
              <a:t>X = adaptive process</a:t>
            </a:r>
          </a:p>
          <a:p>
            <a:r>
              <a:rPr lang="en-CA" sz="3600" dirty="0"/>
              <a:t>Y = non-adaptive process</a:t>
            </a:r>
          </a:p>
        </p:txBody>
      </p:sp>
    </p:spTree>
    <p:extLst>
      <p:ext uri="{BB962C8B-B14F-4D97-AF65-F5344CB8AC3E}">
        <p14:creationId xmlns:p14="http://schemas.microsoft.com/office/powerpoint/2010/main" val="345117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C6D1E2F-E64F-44FC-86B8-E79C65EC1A84}"/>
              </a:ext>
            </a:extLst>
          </p:cNvPr>
          <p:cNvGrpSpPr/>
          <p:nvPr/>
        </p:nvGrpSpPr>
        <p:grpSpPr>
          <a:xfrm>
            <a:off x="364126" y="1842892"/>
            <a:ext cx="11077461" cy="2712396"/>
            <a:chOff x="593026" y="1153113"/>
            <a:chExt cx="11077461" cy="2712396"/>
          </a:xfrm>
        </p:grpSpPr>
        <p:pic>
          <p:nvPicPr>
            <p:cNvPr id="15" name="Picture 14">
              <a:extLst>
                <a:ext uri="{FF2B5EF4-FFF2-40B4-BE49-F238E27FC236}">
                  <a16:creationId xmlns:a16="http://schemas.microsoft.com/office/drawing/2014/main" id="{43D78307-B2A0-4F5F-9523-272F3440E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245" y="1401582"/>
              <a:ext cx="10554242" cy="2463927"/>
            </a:xfrm>
            <a:prstGeom prst="rect">
              <a:avLst/>
            </a:prstGeom>
          </p:spPr>
        </p:pic>
        <p:sp>
          <p:nvSpPr>
            <p:cNvPr id="16" name="TextBox 15">
              <a:extLst>
                <a:ext uri="{FF2B5EF4-FFF2-40B4-BE49-F238E27FC236}">
                  <a16:creationId xmlns:a16="http://schemas.microsoft.com/office/drawing/2014/main" id="{CBE8C7F1-1269-4FE3-A348-041B7C01A9AC}"/>
                </a:ext>
              </a:extLst>
            </p:cNvPr>
            <p:cNvSpPr txBox="1"/>
            <p:nvPr/>
          </p:nvSpPr>
          <p:spPr>
            <a:xfrm rot="16200000">
              <a:off x="-452229" y="2198368"/>
              <a:ext cx="2613729" cy="523220"/>
            </a:xfrm>
            <a:prstGeom prst="rect">
              <a:avLst/>
            </a:prstGeom>
            <a:noFill/>
          </p:spPr>
          <p:txBody>
            <a:bodyPr wrap="none" rtlCol="0">
              <a:spAutoFit/>
            </a:bodyPr>
            <a:lstStyle/>
            <a:p>
              <a:r>
                <a:rPr lang="en-CA" sz="2800" dirty="0"/>
                <a:t>proxy for fitness </a:t>
              </a:r>
            </a:p>
          </p:txBody>
        </p:sp>
      </p:grpSp>
      <p:sp>
        <p:nvSpPr>
          <p:cNvPr id="10" name="Rectangle 9">
            <a:extLst>
              <a:ext uri="{FF2B5EF4-FFF2-40B4-BE49-F238E27FC236}">
                <a16:creationId xmlns:a16="http://schemas.microsoft.com/office/drawing/2014/main" id="{3349156B-2F20-45AD-9BFA-AC72344A0B3D}"/>
              </a:ext>
            </a:extLst>
          </p:cNvPr>
          <p:cNvSpPr/>
          <p:nvPr/>
        </p:nvSpPr>
        <p:spPr>
          <a:xfrm>
            <a:off x="74271" y="228240"/>
            <a:ext cx="12043458" cy="646331"/>
          </a:xfrm>
          <a:prstGeom prst="rect">
            <a:avLst/>
          </a:prstGeom>
        </p:spPr>
        <p:txBody>
          <a:bodyPr wrap="square">
            <a:spAutoFit/>
          </a:bodyPr>
          <a:lstStyle/>
          <a:p>
            <a:pPr algn="ctr"/>
            <a:r>
              <a:rPr lang="en-CA" sz="3600" b="1" dirty="0"/>
              <a:t>A Site-Specific Fitness Landscape</a:t>
            </a:r>
            <a:endParaRPr lang="en-CA" sz="3600" dirty="0"/>
          </a:p>
        </p:txBody>
      </p:sp>
      <p:sp>
        <p:nvSpPr>
          <p:cNvPr id="2" name="Rectangle 1">
            <a:extLst>
              <a:ext uri="{FF2B5EF4-FFF2-40B4-BE49-F238E27FC236}">
                <a16:creationId xmlns:a16="http://schemas.microsoft.com/office/drawing/2014/main" id="{8E4E1F14-C268-41C9-B85D-8152D17A583D}"/>
              </a:ext>
            </a:extLst>
          </p:cNvPr>
          <p:cNvSpPr/>
          <p:nvPr/>
        </p:nvSpPr>
        <p:spPr>
          <a:xfrm>
            <a:off x="4509412" y="753708"/>
            <a:ext cx="3173176" cy="369332"/>
          </a:xfrm>
          <a:prstGeom prst="rect">
            <a:avLst/>
          </a:prstGeom>
        </p:spPr>
        <p:txBody>
          <a:bodyPr wrap="none">
            <a:spAutoFit/>
          </a:bodyPr>
          <a:lstStyle/>
          <a:p>
            <a:pPr algn="ctr"/>
            <a:r>
              <a:rPr lang="en-US" b="1" dirty="0">
                <a:solidFill>
                  <a:srgbClr val="FF0000"/>
                </a:solidFill>
              </a:rPr>
              <a:t>(a tool to explain confounding) </a:t>
            </a:r>
          </a:p>
        </p:txBody>
      </p:sp>
    </p:spTree>
    <p:extLst>
      <p:ext uri="{BB962C8B-B14F-4D97-AF65-F5344CB8AC3E}">
        <p14:creationId xmlns:p14="http://schemas.microsoft.com/office/powerpoint/2010/main" val="232722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A screenshot of a cell phone&#10;&#10;Description automatically generated">
            <a:extLst>
              <a:ext uri="{FF2B5EF4-FFF2-40B4-BE49-F238E27FC236}">
                <a16:creationId xmlns:a16="http://schemas.microsoft.com/office/drawing/2014/main" id="{BEC9F2ED-F79F-4F36-9BAC-9E620D085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8" y="857287"/>
            <a:ext cx="9236432" cy="4454957"/>
          </a:xfrm>
          <a:prstGeom prst="rect">
            <a:avLst/>
          </a:prstGeom>
        </p:spPr>
      </p:pic>
      <p:sp>
        <p:nvSpPr>
          <p:cNvPr id="15" name="Rectangle 14">
            <a:extLst>
              <a:ext uri="{FF2B5EF4-FFF2-40B4-BE49-F238E27FC236}">
                <a16:creationId xmlns:a16="http://schemas.microsoft.com/office/drawing/2014/main" id="{865368C2-50FE-47BA-9C8B-996E3DE3066A}"/>
              </a:ext>
            </a:extLst>
          </p:cNvPr>
          <p:cNvSpPr/>
          <p:nvPr/>
        </p:nvSpPr>
        <p:spPr>
          <a:xfrm>
            <a:off x="69788" y="59473"/>
            <a:ext cx="11153181" cy="646331"/>
          </a:xfrm>
          <a:prstGeom prst="rect">
            <a:avLst/>
          </a:prstGeom>
        </p:spPr>
        <p:txBody>
          <a:bodyPr wrap="none">
            <a:spAutoFit/>
          </a:bodyPr>
          <a:lstStyle/>
          <a:p>
            <a:r>
              <a:rPr lang="en-US" sz="3600" b="1" dirty="0"/>
              <a:t>An Adaptive Peak Shift = a change in amino acid fitnesses</a:t>
            </a:r>
            <a:endParaRPr lang="en-CA" sz="3600" dirty="0"/>
          </a:p>
        </p:txBody>
      </p:sp>
      <p:cxnSp>
        <p:nvCxnSpPr>
          <p:cNvPr id="33" name="Straight Arrow Connector 32">
            <a:extLst>
              <a:ext uri="{FF2B5EF4-FFF2-40B4-BE49-F238E27FC236}">
                <a16:creationId xmlns:a16="http://schemas.microsoft.com/office/drawing/2014/main" id="{A0ED6C94-D3DE-4F13-BB86-388657D0278F}"/>
              </a:ext>
            </a:extLst>
          </p:cNvPr>
          <p:cNvCxnSpPr>
            <a:cxnSpLocks/>
          </p:cNvCxnSpPr>
          <p:nvPr/>
        </p:nvCxnSpPr>
        <p:spPr>
          <a:xfrm>
            <a:off x="10298631" y="705804"/>
            <a:ext cx="0" cy="5081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C564D39-BF65-46C0-B44A-6FD5569AFEF6}"/>
              </a:ext>
            </a:extLst>
          </p:cNvPr>
          <p:cNvSpPr txBox="1"/>
          <p:nvPr/>
        </p:nvSpPr>
        <p:spPr>
          <a:xfrm>
            <a:off x="10384984" y="5556276"/>
            <a:ext cx="756938" cy="461665"/>
          </a:xfrm>
          <a:prstGeom prst="rect">
            <a:avLst/>
          </a:prstGeom>
          <a:noFill/>
        </p:spPr>
        <p:txBody>
          <a:bodyPr wrap="none" rtlCol="0">
            <a:spAutoFit/>
          </a:bodyPr>
          <a:lstStyle/>
          <a:p>
            <a:r>
              <a:rPr lang="en-CA" sz="2400" dirty="0"/>
              <a:t>time</a:t>
            </a:r>
          </a:p>
        </p:txBody>
      </p:sp>
      <p:sp>
        <p:nvSpPr>
          <p:cNvPr id="35" name="TextBox 34">
            <a:extLst>
              <a:ext uri="{FF2B5EF4-FFF2-40B4-BE49-F238E27FC236}">
                <a16:creationId xmlns:a16="http://schemas.microsoft.com/office/drawing/2014/main" id="{E06DAB7B-3381-43AC-84FB-43E45E823223}"/>
              </a:ext>
            </a:extLst>
          </p:cNvPr>
          <p:cNvSpPr txBox="1"/>
          <p:nvPr/>
        </p:nvSpPr>
        <p:spPr>
          <a:xfrm>
            <a:off x="10084470" y="2340440"/>
            <a:ext cx="428322" cy="769441"/>
          </a:xfrm>
          <a:prstGeom prst="rect">
            <a:avLst/>
          </a:prstGeom>
          <a:noFill/>
        </p:spPr>
        <p:txBody>
          <a:bodyPr wrap="none" rtlCol="0">
            <a:spAutoFit/>
          </a:bodyPr>
          <a:lstStyle/>
          <a:p>
            <a:r>
              <a:rPr lang="en-CA" sz="4400" dirty="0">
                <a:solidFill>
                  <a:srgbClr val="FF0000"/>
                </a:solidFill>
              </a:rPr>
              <a:t>x</a:t>
            </a:r>
          </a:p>
        </p:txBody>
      </p:sp>
      <p:sp>
        <p:nvSpPr>
          <p:cNvPr id="36" name="Star: 5 Points 35">
            <a:extLst>
              <a:ext uri="{FF2B5EF4-FFF2-40B4-BE49-F238E27FC236}">
                <a16:creationId xmlns:a16="http://schemas.microsoft.com/office/drawing/2014/main" id="{8F26C52D-03FE-4618-A711-B678EAB3D5D7}"/>
              </a:ext>
            </a:extLst>
          </p:cNvPr>
          <p:cNvSpPr/>
          <p:nvPr/>
        </p:nvSpPr>
        <p:spPr>
          <a:xfrm>
            <a:off x="9822133" y="705804"/>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TextBox 39">
            <a:extLst>
              <a:ext uri="{FF2B5EF4-FFF2-40B4-BE49-F238E27FC236}">
                <a16:creationId xmlns:a16="http://schemas.microsoft.com/office/drawing/2014/main" id="{CFFFDDE2-77EC-4022-BE9B-061E46EC070F}"/>
              </a:ext>
            </a:extLst>
          </p:cNvPr>
          <p:cNvSpPr txBox="1"/>
          <p:nvPr/>
        </p:nvSpPr>
        <p:spPr>
          <a:xfrm>
            <a:off x="9437548" y="558702"/>
            <a:ext cx="396262" cy="646331"/>
          </a:xfrm>
          <a:prstGeom prst="rect">
            <a:avLst/>
          </a:prstGeom>
          <a:noFill/>
        </p:spPr>
        <p:txBody>
          <a:bodyPr wrap="none" rtlCol="0">
            <a:spAutoFit/>
          </a:bodyPr>
          <a:lstStyle/>
          <a:p>
            <a:r>
              <a:rPr lang="en-CA" sz="3600" b="1" dirty="0"/>
              <a:t>F</a:t>
            </a:r>
          </a:p>
        </p:txBody>
      </p:sp>
      <p:sp>
        <p:nvSpPr>
          <p:cNvPr id="44" name="Star: 5 Points 43">
            <a:extLst>
              <a:ext uri="{FF2B5EF4-FFF2-40B4-BE49-F238E27FC236}">
                <a16:creationId xmlns:a16="http://schemas.microsoft.com/office/drawing/2014/main" id="{26DCFD16-C6B3-45D0-BF4A-1DB5FCAB1EB1}"/>
              </a:ext>
            </a:extLst>
          </p:cNvPr>
          <p:cNvSpPr/>
          <p:nvPr/>
        </p:nvSpPr>
        <p:spPr>
          <a:xfrm>
            <a:off x="9790156" y="2610652"/>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TextBox 44">
            <a:extLst>
              <a:ext uri="{FF2B5EF4-FFF2-40B4-BE49-F238E27FC236}">
                <a16:creationId xmlns:a16="http://schemas.microsoft.com/office/drawing/2014/main" id="{5FB40BD5-3D80-4260-A35F-29FD867E8E26}"/>
              </a:ext>
            </a:extLst>
          </p:cNvPr>
          <p:cNvSpPr txBox="1"/>
          <p:nvPr/>
        </p:nvSpPr>
        <p:spPr>
          <a:xfrm>
            <a:off x="9405571" y="2463550"/>
            <a:ext cx="396262" cy="646331"/>
          </a:xfrm>
          <a:prstGeom prst="rect">
            <a:avLst/>
          </a:prstGeom>
          <a:noFill/>
        </p:spPr>
        <p:txBody>
          <a:bodyPr wrap="none" rtlCol="0">
            <a:spAutoFit/>
          </a:bodyPr>
          <a:lstStyle/>
          <a:p>
            <a:r>
              <a:rPr lang="en-CA" sz="3600" b="1" dirty="0"/>
              <a:t>F</a:t>
            </a:r>
          </a:p>
        </p:txBody>
      </p:sp>
      <p:sp>
        <p:nvSpPr>
          <p:cNvPr id="46" name="Rectangle 45">
            <a:extLst>
              <a:ext uri="{FF2B5EF4-FFF2-40B4-BE49-F238E27FC236}">
                <a16:creationId xmlns:a16="http://schemas.microsoft.com/office/drawing/2014/main" id="{1F80B21A-86DE-4221-A2A9-57CA603A88EF}"/>
              </a:ext>
            </a:extLst>
          </p:cNvPr>
          <p:cNvSpPr/>
          <p:nvPr/>
        </p:nvSpPr>
        <p:spPr>
          <a:xfrm>
            <a:off x="640135" y="1005462"/>
            <a:ext cx="576870" cy="42511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0206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02CFC265-ACF0-4BF0-AFB7-2C8D9A3C7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75" y="958195"/>
            <a:ext cx="9077204" cy="4253142"/>
          </a:xfrm>
          <a:prstGeom prst="rect">
            <a:avLst/>
          </a:prstGeom>
        </p:spPr>
      </p:pic>
      <p:cxnSp>
        <p:nvCxnSpPr>
          <p:cNvPr id="9" name="Straight Arrow Connector 8">
            <a:extLst>
              <a:ext uri="{FF2B5EF4-FFF2-40B4-BE49-F238E27FC236}">
                <a16:creationId xmlns:a16="http://schemas.microsoft.com/office/drawing/2014/main" id="{46517F70-2FD8-42D0-BCBE-995A69FD2FD4}"/>
              </a:ext>
            </a:extLst>
          </p:cNvPr>
          <p:cNvCxnSpPr>
            <a:cxnSpLocks/>
          </p:cNvCxnSpPr>
          <p:nvPr/>
        </p:nvCxnSpPr>
        <p:spPr>
          <a:xfrm>
            <a:off x="10298631" y="705804"/>
            <a:ext cx="0" cy="5081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7DCECB5-31AE-455C-BB27-08FFCE88F1BE}"/>
              </a:ext>
            </a:extLst>
          </p:cNvPr>
          <p:cNvSpPr txBox="1"/>
          <p:nvPr/>
        </p:nvSpPr>
        <p:spPr>
          <a:xfrm>
            <a:off x="10384984" y="5556276"/>
            <a:ext cx="756938" cy="461665"/>
          </a:xfrm>
          <a:prstGeom prst="rect">
            <a:avLst/>
          </a:prstGeom>
          <a:noFill/>
        </p:spPr>
        <p:txBody>
          <a:bodyPr wrap="none" rtlCol="0">
            <a:spAutoFit/>
          </a:bodyPr>
          <a:lstStyle/>
          <a:p>
            <a:r>
              <a:rPr lang="en-CA" sz="2400" dirty="0"/>
              <a:t>time</a:t>
            </a:r>
          </a:p>
        </p:txBody>
      </p:sp>
      <p:sp>
        <p:nvSpPr>
          <p:cNvPr id="11" name="TextBox 10">
            <a:extLst>
              <a:ext uri="{FF2B5EF4-FFF2-40B4-BE49-F238E27FC236}">
                <a16:creationId xmlns:a16="http://schemas.microsoft.com/office/drawing/2014/main" id="{3292A667-AD71-410B-99B8-725ABCE7D140}"/>
              </a:ext>
            </a:extLst>
          </p:cNvPr>
          <p:cNvSpPr txBox="1"/>
          <p:nvPr/>
        </p:nvSpPr>
        <p:spPr>
          <a:xfrm>
            <a:off x="10084470" y="2340440"/>
            <a:ext cx="428322" cy="769441"/>
          </a:xfrm>
          <a:prstGeom prst="rect">
            <a:avLst/>
          </a:prstGeom>
          <a:noFill/>
        </p:spPr>
        <p:txBody>
          <a:bodyPr wrap="none" rtlCol="0">
            <a:spAutoFit/>
          </a:bodyPr>
          <a:lstStyle/>
          <a:p>
            <a:r>
              <a:rPr lang="en-CA" sz="4400" dirty="0">
                <a:solidFill>
                  <a:srgbClr val="FF0000"/>
                </a:solidFill>
              </a:rPr>
              <a:t>x</a:t>
            </a:r>
          </a:p>
        </p:txBody>
      </p:sp>
      <p:sp>
        <p:nvSpPr>
          <p:cNvPr id="12" name="Star: 5 Points 11">
            <a:extLst>
              <a:ext uri="{FF2B5EF4-FFF2-40B4-BE49-F238E27FC236}">
                <a16:creationId xmlns:a16="http://schemas.microsoft.com/office/drawing/2014/main" id="{ED8BE282-278E-4B38-8676-D9D55AAB83E6}"/>
              </a:ext>
            </a:extLst>
          </p:cNvPr>
          <p:cNvSpPr/>
          <p:nvPr/>
        </p:nvSpPr>
        <p:spPr>
          <a:xfrm>
            <a:off x="9822133" y="705804"/>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A23A46D0-FDD1-4530-805C-13392CC59FC0}"/>
              </a:ext>
            </a:extLst>
          </p:cNvPr>
          <p:cNvSpPr txBox="1"/>
          <p:nvPr/>
        </p:nvSpPr>
        <p:spPr>
          <a:xfrm>
            <a:off x="9437548" y="558702"/>
            <a:ext cx="396262" cy="646331"/>
          </a:xfrm>
          <a:prstGeom prst="rect">
            <a:avLst/>
          </a:prstGeom>
          <a:noFill/>
        </p:spPr>
        <p:txBody>
          <a:bodyPr wrap="none" rtlCol="0">
            <a:spAutoFit/>
          </a:bodyPr>
          <a:lstStyle/>
          <a:p>
            <a:r>
              <a:rPr lang="en-CA" sz="3600" b="1" dirty="0"/>
              <a:t>F</a:t>
            </a:r>
          </a:p>
        </p:txBody>
      </p:sp>
      <p:sp>
        <p:nvSpPr>
          <p:cNvPr id="27" name="Rectangle 26">
            <a:extLst>
              <a:ext uri="{FF2B5EF4-FFF2-40B4-BE49-F238E27FC236}">
                <a16:creationId xmlns:a16="http://schemas.microsoft.com/office/drawing/2014/main" id="{53BD6CD8-DE6F-4721-A67D-CEEA08899029}"/>
              </a:ext>
            </a:extLst>
          </p:cNvPr>
          <p:cNvSpPr/>
          <p:nvPr/>
        </p:nvSpPr>
        <p:spPr>
          <a:xfrm>
            <a:off x="69788" y="59473"/>
            <a:ext cx="11153181" cy="646331"/>
          </a:xfrm>
          <a:prstGeom prst="rect">
            <a:avLst/>
          </a:prstGeom>
        </p:spPr>
        <p:txBody>
          <a:bodyPr wrap="none">
            <a:spAutoFit/>
          </a:bodyPr>
          <a:lstStyle/>
          <a:p>
            <a:r>
              <a:rPr lang="en-US" sz="3600" b="1" dirty="0"/>
              <a:t>An Adaptive Peak Shift = a change in amino acid fitnesses</a:t>
            </a:r>
            <a:endParaRPr lang="en-CA" sz="3600" dirty="0"/>
          </a:p>
        </p:txBody>
      </p:sp>
      <p:sp>
        <p:nvSpPr>
          <p:cNvPr id="28" name="Star: 5 Points 27">
            <a:extLst>
              <a:ext uri="{FF2B5EF4-FFF2-40B4-BE49-F238E27FC236}">
                <a16:creationId xmlns:a16="http://schemas.microsoft.com/office/drawing/2014/main" id="{3EEC1878-6E2B-4978-A99E-223DA6C26161}"/>
              </a:ext>
            </a:extLst>
          </p:cNvPr>
          <p:cNvSpPr/>
          <p:nvPr/>
        </p:nvSpPr>
        <p:spPr>
          <a:xfrm>
            <a:off x="9790156" y="2610652"/>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TextBox 28">
            <a:extLst>
              <a:ext uri="{FF2B5EF4-FFF2-40B4-BE49-F238E27FC236}">
                <a16:creationId xmlns:a16="http://schemas.microsoft.com/office/drawing/2014/main" id="{DD832CB8-01B9-4AE9-B727-7D6A15BBFEB6}"/>
              </a:ext>
            </a:extLst>
          </p:cNvPr>
          <p:cNvSpPr txBox="1"/>
          <p:nvPr/>
        </p:nvSpPr>
        <p:spPr>
          <a:xfrm>
            <a:off x="9405571" y="2463550"/>
            <a:ext cx="396262" cy="646331"/>
          </a:xfrm>
          <a:prstGeom prst="rect">
            <a:avLst/>
          </a:prstGeom>
          <a:noFill/>
        </p:spPr>
        <p:txBody>
          <a:bodyPr wrap="none" rtlCol="0">
            <a:spAutoFit/>
          </a:bodyPr>
          <a:lstStyle/>
          <a:p>
            <a:r>
              <a:rPr lang="en-CA" sz="3600" b="1" dirty="0"/>
              <a:t>F</a:t>
            </a:r>
          </a:p>
        </p:txBody>
      </p:sp>
    </p:spTree>
    <p:extLst>
      <p:ext uri="{BB962C8B-B14F-4D97-AF65-F5344CB8AC3E}">
        <p14:creationId xmlns:p14="http://schemas.microsoft.com/office/powerpoint/2010/main" val="270593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02CFC265-ACF0-4BF0-AFB7-2C8D9A3C7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75" y="958195"/>
            <a:ext cx="9077204" cy="4253142"/>
          </a:xfrm>
          <a:prstGeom prst="rect">
            <a:avLst/>
          </a:prstGeom>
        </p:spPr>
      </p:pic>
      <p:cxnSp>
        <p:nvCxnSpPr>
          <p:cNvPr id="9" name="Straight Arrow Connector 8">
            <a:extLst>
              <a:ext uri="{FF2B5EF4-FFF2-40B4-BE49-F238E27FC236}">
                <a16:creationId xmlns:a16="http://schemas.microsoft.com/office/drawing/2014/main" id="{46517F70-2FD8-42D0-BCBE-995A69FD2FD4}"/>
              </a:ext>
            </a:extLst>
          </p:cNvPr>
          <p:cNvCxnSpPr>
            <a:cxnSpLocks/>
          </p:cNvCxnSpPr>
          <p:nvPr/>
        </p:nvCxnSpPr>
        <p:spPr>
          <a:xfrm>
            <a:off x="10298631" y="705804"/>
            <a:ext cx="0" cy="5081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7DCECB5-31AE-455C-BB27-08FFCE88F1BE}"/>
              </a:ext>
            </a:extLst>
          </p:cNvPr>
          <p:cNvSpPr txBox="1"/>
          <p:nvPr/>
        </p:nvSpPr>
        <p:spPr>
          <a:xfrm>
            <a:off x="10384984" y="5556276"/>
            <a:ext cx="756938" cy="461665"/>
          </a:xfrm>
          <a:prstGeom prst="rect">
            <a:avLst/>
          </a:prstGeom>
          <a:noFill/>
        </p:spPr>
        <p:txBody>
          <a:bodyPr wrap="none" rtlCol="0">
            <a:spAutoFit/>
          </a:bodyPr>
          <a:lstStyle/>
          <a:p>
            <a:r>
              <a:rPr lang="en-CA" sz="2400" dirty="0"/>
              <a:t>time</a:t>
            </a:r>
          </a:p>
        </p:txBody>
      </p:sp>
      <p:sp>
        <p:nvSpPr>
          <p:cNvPr id="11" name="TextBox 10">
            <a:extLst>
              <a:ext uri="{FF2B5EF4-FFF2-40B4-BE49-F238E27FC236}">
                <a16:creationId xmlns:a16="http://schemas.microsoft.com/office/drawing/2014/main" id="{3292A667-AD71-410B-99B8-725ABCE7D140}"/>
              </a:ext>
            </a:extLst>
          </p:cNvPr>
          <p:cNvSpPr txBox="1"/>
          <p:nvPr/>
        </p:nvSpPr>
        <p:spPr>
          <a:xfrm>
            <a:off x="10084470" y="2340440"/>
            <a:ext cx="428322" cy="769441"/>
          </a:xfrm>
          <a:prstGeom prst="rect">
            <a:avLst/>
          </a:prstGeom>
          <a:noFill/>
        </p:spPr>
        <p:txBody>
          <a:bodyPr wrap="none" rtlCol="0">
            <a:spAutoFit/>
          </a:bodyPr>
          <a:lstStyle/>
          <a:p>
            <a:r>
              <a:rPr lang="en-CA" sz="4400" dirty="0">
                <a:solidFill>
                  <a:srgbClr val="FF0000"/>
                </a:solidFill>
              </a:rPr>
              <a:t>x</a:t>
            </a:r>
          </a:p>
        </p:txBody>
      </p:sp>
      <p:sp>
        <p:nvSpPr>
          <p:cNvPr id="12" name="Star: 5 Points 11">
            <a:extLst>
              <a:ext uri="{FF2B5EF4-FFF2-40B4-BE49-F238E27FC236}">
                <a16:creationId xmlns:a16="http://schemas.microsoft.com/office/drawing/2014/main" id="{ED8BE282-278E-4B38-8676-D9D55AAB83E6}"/>
              </a:ext>
            </a:extLst>
          </p:cNvPr>
          <p:cNvSpPr/>
          <p:nvPr/>
        </p:nvSpPr>
        <p:spPr>
          <a:xfrm>
            <a:off x="9822133" y="705804"/>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Star: 5 Points 12">
            <a:extLst>
              <a:ext uri="{FF2B5EF4-FFF2-40B4-BE49-F238E27FC236}">
                <a16:creationId xmlns:a16="http://schemas.microsoft.com/office/drawing/2014/main" id="{CE7415B2-F7C6-4C34-91F6-C193576350EF}"/>
              </a:ext>
            </a:extLst>
          </p:cNvPr>
          <p:cNvSpPr/>
          <p:nvPr/>
        </p:nvSpPr>
        <p:spPr>
          <a:xfrm>
            <a:off x="9801050" y="3271298"/>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Star: 5 Points 14">
            <a:extLst>
              <a:ext uri="{FF2B5EF4-FFF2-40B4-BE49-F238E27FC236}">
                <a16:creationId xmlns:a16="http://schemas.microsoft.com/office/drawing/2014/main" id="{5BC6B8DF-3E34-41F0-9EA7-53D281D0BA9D}"/>
              </a:ext>
            </a:extLst>
          </p:cNvPr>
          <p:cNvSpPr/>
          <p:nvPr/>
        </p:nvSpPr>
        <p:spPr>
          <a:xfrm>
            <a:off x="9801050" y="4662602"/>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Star: 5 Points 15">
            <a:extLst>
              <a:ext uri="{FF2B5EF4-FFF2-40B4-BE49-F238E27FC236}">
                <a16:creationId xmlns:a16="http://schemas.microsoft.com/office/drawing/2014/main" id="{7734F27C-A655-4927-A978-06A0FE378C43}"/>
              </a:ext>
            </a:extLst>
          </p:cNvPr>
          <p:cNvSpPr/>
          <p:nvPr/>
        </p:nvSpPr>
        <p:spPr>
          <a:xfrm>
            <a:off x="9801050" y="3775002"/>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A23A46D0-FDD1-4530-805C-13392CC59FC0}"/>
              </a:ext>
            </a:extLst>
          </p:cNvPr>
          <p:cNvSpPr txBox="1"/>
          <p:nvPr/>
        </p:nvSpPr>
        <p:spPr>
          <a:xfrm>
            <a:off x="9437548" y="558702"/>
            <a:ext cx="396262" cy="646331"/>
          </a:xfrm>
          <a:prstGeom prst="rect">
            <a:avLst/>
          </a:prstGeom>
          <a:noFill/>
        </p:spPr>
        <p:txBody>
          <a:bodyPr wrap="none" rtlCol="0">
            <a:spAutoFit/>
          </a:bodyPr>
          <a:lstStyle/>
          <a:p>
            <a:r>
              <a:rPr lang="en-CA" sz="3600" b="1" dirty="0"/>
              <a:t>F</a:t>
            </a:r>
          </a:p>
        </p:txBody>
      </p:sp>
      <p:sp>
        <p:nvSpPr>
          <p:cNvPr id="18" name="TextBox 17">
            <a:extLst>
              <a:ext uri="{FF2B5EF4-FFF2-40B4-BE49-F238E27FC236}">
                <a16:creationId xmlns:a16="http://schemas.microsoft.com/office/drawing/2014/main" id="{13C96E2C-ADC9-448E-83F0-902C0E8DE515}"/>
              </a:ext>
            </a:extLst>
          </p:cNvPr>
          <p:cNvSpPr txBox="1"/>
          <p:nvPr/>
        </p:nvSpPr>
        <p:spPr>
          <a:xfrm>
            <a:off x="9372769" y="3124196"/>
            <a:ext cx="425116" cy="646331"/>
          </a:xfrm>
          <a:prstGeom prst="rect">
            <a:avLst/>
          </a:prstGeom>
          <a:noFill/>
        </p:spPr>
        <p:txBody>
          <a:bodyPr wrap="none" rtlCol="0">
            <a:spAutoFit/>
          </a:bodyPr>
          <a:lstStyle/>
          <a:p>
            <a:r>
              <a:rPr lang="en-CA" sz="3600" b="1" dirty="0"/>
              <a:t>Y</a:t>
            </a:r>
          </a:p>
        </p:txBody>
      </p:sp>
      <p:sp>
        <p:nvSpPr>
          <p:cNvPr id="19" name="TextBox 18">
            <a:extLst>
              <a:ext uri="{FF2B5EF4-FFF2-40B4-BE49-F238E27FC236}">
                <a16:creationId xmlns:a16="http://schemas.microsoft.com/office/drawing/2014/main" id="{CFAA572B-3804-44F0-A508-FDA4AC7E4AE2}"/>
              </a:ext>
            </a:extLst>
          </p:cNvPr>
          <p:cNvSpPr txBox="1"/>
          <p:nvPr/>
        </p:nvSpPr>
        <p:spPr>
          <a:xfrm>
            <a:off x="9372769" y="3623427"/>
            <a:ext cx="476412" cy="646331"/>
          </a:xfrm>
          <a:prstGeom prst="rect">
            <a:avLst/>
          </a:prstGeom>
          <a:noFill/>
        </p:spPr>
        <p:txBody>
          <a:bodyPr wrap="none" rtlCol="0">
            <a:spAutoFit/>
          </a:bodyPr>
          <a:lstStyle/>
          <a:p>
            <a:r>
              <a:rPr lang="en-CA" sz="3600" b="1" dirty="0"/>
              <a:t>H</a:t>
            </a:r>
          </a:p>
        </p:txBody>
      </p:sp>
      <p:sp>
        <p:nvSpPr>
          <p:cNvPr id="20" name="TextBox 19">
            <a:extLst>
              <a:ext uri="{FF2B5EF4-FFF2-40B4-BE49-F238E27FC236}">
                <a16:creationId xmlns:a16="http://schemas.microsoft.com/office/drawing/2014/main" id="{8A92756A-5969-438B-8167-4ABF3CBD7080}"/>
              </a:ext>
            </a:extLst>
          </p:cNvPr>
          <p:cNvSpPr txBox="1"/>
          <p:nvPr/>
        </p:nvSpPr>
        <p:spPr>
          <a:xfrm>
            <a:off x="9372769" y="4515500"/>
            <a:ext cx="502061" cy="646331"/>
          </a:xfrm>
          <a:prstGeom prst="rect">
            <a:avLst/>
          </a:prstGeom>
          <a:noFill/>
        </p:spPr>
        <p:txBody>
          <a:bodyPr wrap="none" rtlCol="0">
            <a:spAutoFit/>
          </a:bodyPr>
          <a:lstStyle/>
          <a:p>
            <a:r>
              <a:rPr lang="en-CA" sz="3600" b="1" dirty="0"/>
              <a:t>Q</a:t>
            </a:r>
          </a:p>
        </p:txBody>
      </p:sp>
      <p:sp>
        <p:nvSpPr>
          <p:cNvPr id="22" name="Arrow: Curved Up 21">
            <a:extLst>
              <a:ext uri="{FF2B5EF4-FFF2-40B4-BE49-F238E27FC236}">
                <a16:creationId xmlns:a16="http://schemas.microsoft.com/office/drawing/2014/main" id="{61CC89F6-2F63-47AA-915E-328CCE6E165C}"/>
              </a:ext>
            </a:extLst>
          </p:cNvPr>
          <p:cNvSpPr/>
          <p:nvPr/>
        </p:nvSpPr>
        <p:spPr>
          <a:xfrm flipH="1" flipV="1">
            <a:off x="2853665" y="3999544"/>
            <a:ext cx="3853981" cy="6414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3" name="Arrow: Curved Up 22">
            <a:extLst>
              <a:ext uri="{FF2B5EF4-FFF2-40B4-BE49-F238E27FC236}">
                <a16:creationId xmlns:a16="http://schemas.microsoft.com/office/drawing/2014/main" id="{D1737A15-A679-46B3-B39C-872D3A0A01F0}"/>
              </a:ext>
            </a:extLst>
          </p:cNvPr>
          <p:cNvSpPr/>
          <p:nvPr/>
        </p:nvSpPr>
        <p:spPr>
          <a:xfrm rot="1414387" flipH="1" flipV="1">
            <a:off x="1817762" y="3456418"/>
            <a:ext cx="1531510" cy="716499"/>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 name="Arrow: Curved Up 23">
            <a:extLst>
              <a:ext uri="{FF2B5EF4-FFF2-40B4-BE49-F238E27FC236}">
                <a16:creationId xmlns:a16="http://schemas.microsoft.com/office/drawing/2014/main" id="{82B1C3A6-1BF4-4209-941C-83636444EBBD}"/>
              </a:ext>
            </a:extLst>
          </p:cNvPr>
          <p:cNvSpPr/>
          <p:nvPr/>
        </p:nvSpPr>
        <p:spPr>
          <a:xfrm rot="1414387" flipH="1" flipV="1">
            <a:off x="857896" y="2856412"/>
            <a:ext cx="1343895" cy="716499"/>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6" name="Rectangle 25">
            <a:extLst>
              <a:ext uri="{FF2B5EF4-FFF2-40B4-BE49-F238E27FC236}">
                <a16:creationId xmlns:a16="http://schemas.microsoft.com/office/drawing/2014/main" id="{A0F38D6E-6952-4148-B9C5-6CE431EDB349}"/>
              </a:ext>
            </a:extLst>
          </p:cNvPr>
          <p:cNvSpPr/>
          <p:nvPr/>
        </p:nvSpPr>
        <p:spPr>
          <a:xfrm>
            <a:off x="3787663" y="3414768"/>
            <a:ext cx="4909998" cy="523220"/>
          </a:xfrm>
          <a:prstGeom prst="rect">
            <a:avLst/>
          </a:prstGeom>
        </p:spPr>
        <p:txBody>
          <a:bodyPr wrap="none">
            <a:spAutoFit/>
          </a:bodyPr>
          <a:lstStyle/>
          <a:p>
            <a:r>
              <a:rPr lang="en-US" sz="2800" b="1" dirty="0"/>
              <a:t>heterotachy with episodic </a:t>
            </a:r>
            <a:r>
              <a:rPr lang="el-GR" sz="2800" b="1" dirty="0"/>
              <a:t>ω</a:t>
            </a:r>
            <a:r>
              <a:rPr lang="en-CA" sz="2800" b="1" dirty="0"/>
              <a:t> &gt; 1</a:t>
            </a:r>
            <a:endParaRPr lang="en-CA" sz="2800" dirty="0"/>
          </a:p>
        </p:txBody>
      </p:sp>
      <p:sp>
        <p:nvSpPr>
          <p:cNvPr id="27" name="Rectangle 26">
            <a:extLst>
              <a:ext uri="{FF2B5EF4-FFF2-40B4-BE49-F238E27FC236}">
                <a16:creationId xmlns:a16="http://schemas.microsoft.com/office/drawing/2014/main" id="{53BD6CD8-DE6F-4721-A67D-CEEA08899029}"/>
              </a:ext>
            </a:extLst>
          </p:cNvPr>
          <p:cNvSpPr/>
          <p:nvPr/>
        </p:nvSpPr>
        <p:spPr>
          <a:xfrm>
            <a:off x="69788" y="59473"/>
            <a:ext cx="11153181" cy="646331"/>
          </a:xfrm>
          <a:prstGeom prst="rect">
            <a:avLst/>
          </a:prstGeom>
        </p:spPr>
        <p:txBody>
          <a:bodyPr wrap="none">
            <a:spAutoFit/>
          </a:bodyPr>
          <a:lstStyle/>
          <a:p>
            <a:r>
              <a:rPr lang="en-US" sz="3600" b="1" dirty="0"/>
              <a:t>An Adaptive Peak Shift = a change in amino acid fitnesses</a:t>
            </a:r>
            <a:endParaRPr lang="en-CA" sz="3600" dirty="0"/>
          </a:p>
        </p:txBody>
      </p:sp>
      <p:sp>
        <p:nvSpPr>
          <p:cNvPr id="28" name="Star: 5 Points 27">
            <a:extLst>
              <a:ext uri="{FF2B5EF4-FFF2-40B4-BE49-F238E27FC236}">
                <a16:creationId xmlns:a16="http://schemas.microsoft.com/office/drawing/2014/main" id="{3EEC1878-6E2B-4978-A99E-223DA6C26161}"/>
              </a:ext>
            </a:extLst>
          </p:cNvPr>
          <p:cNvSpPr/>
          <p:nvPr/>
        </p:nvSpPr>
        <p:spPr>
          <a:xfrm>
            <a:off x="9790156" y="2610652"/>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TextBox 28">
            <a:extLst>
              <a:ext uri="{FF2B5EF4-FFF2-40B4-BE49-F238E27FC236}">
                <a16:creationId xmlns:a16="http://schemas.microsoft.com/office/drawing/2014/main" id="{DD832CB8-01B9-4AE9-B727-7D6A15BBFEB6}"/>
              </a:ext>
            </a:extLst>
          </p:cNvPr>
          <p:cNvSpPr txBox="1"/>
          <p:nvPr/>
        </p:nvSpPr>
        <p:spPr>
          <a:xfrm>
            <a:off x="9405571" y="2463550"/>
            <a:ext cx="396262" cy="646331"/>
          </a:xfrm>
          <a:prstGeom prst="rect">
            <a:avLst/>
          </a:prstGeom>
          <a:noFill/>
        </p:spPr>
        <p:txBody>
          <a:bodyPr wrap="none" rtlCol="0">
            <a:spAutoFit/>
          </a:bodyPr>
          <a:lstStyle/>
          <a:p>
            <a:r>
              <a:rPr lang="en-CA" sz="3600" b="1" dirty="0"/>
              <a:t>F</a:t>
            </a:r>
          </a:p>
        </p:txBody>
      </p:sp>
    </p:spTree>
    <p:extLst>
      <p:ext uri="{BB962C8B-B14F-4D97-AF65-F5344CB8AC3E}">
        <p14:creationId xmlns:p14="http://schemas.microsoft.com/office/powerpoint/2010/main" val="270530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ell phone&#10;&#10;Description automatically generated">
            <a:extLst>
              <a:ext uri="{FF2B5EF4-FFF2-40B4-BE49-F238E27FC236}">
                <a16:creationId xmlns:a16="http://schemas.microsoft.com/office/drawing/2014/main" id="{B4C54E2F-08EB-449D-A28B-1F553CBB2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4016"/>
            <a:ext cx="9280138" cy="4306267"/>
          </a:xfrm>
          <a:prstGeom prst="rect">
            <a:avLst/>
          </a:prstGeom>
        </p:spPr>
      </p:pic>
      <p:cxnSp>
        <p:nvCxnSpPr>
          <p:cNvPr id="33" name="Straight Arrow Connector 32">
            <a:extLst>
              <a:ext uri="{FF2B5EF4-FFF2-40B4-BE49-F238E27FC236}">
                <a16:creationId xmlns:a16="http://schemas.microsoft.com/office/drawing/2014/main" id="{A0ED6C94-D3DE-4F13-BB86-388657D0278F}"/>
              </a:ext>
            </a:extLst>
          </p:cNvPr>
          <p:cNvCxnSpPr>
            <a:cxnSpLocks/>
          </p:cNvCxnSpPr>
          <p:nvPr/>
        </p:nvCxnSpPr>
        <p:spPr>
          <a:xfrm>
            <a:off x="10298631" y="705804"/>
            <a:ext cx="0" cy="5081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C564D39-BF65-46C0-B44A-6FD5569AFEF6}"/>
              </a:ext>
            </a:extLst>
          </p:cNvPr>
          <p:cNvSpPr txBox="1"/>
          <p:nvPr/>
        </p:nvSpPr>
        <p:spPr>
          <a:xfrm>
            <a:off x="10384984" y="5556276"/>
            <a:ext cx="756938" cy="461665"/>
          </a:xfrm>
          <a:prstGeom prst="rect">
            <a:avLst/>
          </a:prstGeom>
          <a:noFill/>
        </p:spPr>
        <p:txBody>
          <a:bodyPr wrap="none" rtlCol="0">
            <a:spAutoFit/>
          </a:bodyPr>
          <a:lstStyle/>
          <a:p>
            <a:r>
              <a:rPr lang="en-CA" sz="2400" dirty="0"/>
              <a:t>time</a:t>
            </a:r>
          </a:p>
        </p:txBody>
      </p:sp>
      <p:sp>
        <p:nvSpPr>
          <p:cNvPr id="35" name="TextBox 34">
            <a:extLst>
              <a:ext uri="{FF2B5EF4-FFF2-40B4-BE49-F238E27FC236}">
                <a16:creationId xmlns:a16="http://schemas.microsoft.com/office/drawing/2014/main" id="{E06DAB7B-3381-43AC-84FB-43E45E823223}"/>
              </a:ext>
            </a:extLst>
          </p:cNvPr>
          <p:cNvSpPr txBox="1"/>
          <p:nvPr/>
        </p:nvSpPr>
        <p:spPr>
          <a:xfrm>
            <a:off x="10084470" y="2340440"/>
            <a:ext cx="428322" cy="769441"/>
          </a:xfrm>
          <a:prstGeom prst="rect">
            <a:avLst/>
          </a:prstGeom>
          <a:noFill/>
        </p:spPr>
        <p:txBody>
          <a:bodyPr wrap="none" rtlCol="0">
            <a:spAutoFit/>
          </a:bodyPr>
          <a:lstStyle/>
          <a:p>
            <a:r>
              <a:rPr lang="en-CA" sz="4400" dirty="0">
                <a:solidFill>
                  <a:srgbClr val="FF0000"/>
                </a:solidFill>
              </a:rPr>
              <a:t>x</a:t>
            </a:r>
          </a:p>
        </p:txBody>
      </p:sp>
      <p:sp>
        <p:nvSpPr>
          <p:cNvPr id="36" name="Star: 5 Points 35">
            <a:extLst>
              <a:ext uri="{FF2B5EF4-FFF2-40B4-BE49-F238E27FC236}">
                <a16:creationId xmlns:a16="http://schemas.microsoft.com/office/drawing/2014/main" id="{8F26C52D-03FE-4618-A711-B678EAB3D5D7}"/>
              </a:ext>
            </a:extLst>
          </p:cNvPr>
          <p:cNvSpPr/>
          <p:nvPr/>
        </p:nvSpPr>
        <p:spPr>
          <a:xfrm>
            <a:off x="9822133" y="705804"/>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TextBox 39">
            <a:extLst>
              <a:ext uri="{FF2B5EF4-FFF2-40B4-BE49-F238E27FC236}">
                <a16:creationId xmlns:a16="http://schemas.microsoft.com/office/drawing/2014/main" id="{CFFFDDE2-77EC-4022-BE9B-061E46EC070F}"/>
              </a:ext>
            </a:extLst>
          </p:cNvPr>
          <p:cNvSpPr txBox="1"/>
          <p:nvPr/>
        </p:nvSpPr>
        <p:spPr>
          <a:xfrm>
            <a:off x="9437548" y="558702"/>
            <a:ext cx="396262" cy="646331"/>
          </a:xfrm>
          <a:prstGeom prst="rect">
            <a:avLst/>
          </a:prstGeom>
          <a:noFill/>
        </p:spPr>
        <p:txBody>
          <a:bodyPr wrap="none" rtlCol="0">
            <a:spAutoFit/>
          </a:bodyPr>
          <a:lstStyle/>
          <a:p>
            <a:r>
              <a:rPr lang="en-CA" sz="3600" b="1" dirty="0"/>
              <a:t>F</a:t>
            </a:r>
          </a:p>
        </p:txBody>
      </p:sp>
      <p:sp>
        <p:nvSpPr>
          <p:cNvPr id="10" name="Rectangle 9">
            <a:extLst>
              <a:ext uri="{FF2B5EF4-FFF2-40B4-BE49-F238E27FC236}">
                <a16:creationId xmlns:a16="http://schemas.microsoft.com/office/drawing/2014/main" id="{95DC4C76-993E-4F1C-B35B-200878E669EE}"/>
              </a:ext>
            </a:extLst>
          </p:cNvPr>
          <p:cNvSpPr/>
          <p:nvPr/>
        </p:nvSpPr>
        <p:spPr>
          <a:xfrm>
            <a:off x="152333" y="98903"/>
            <a:ext cx="5976636" cy="646331"/>
          </a:xfrm>
          <a:prstGeom prst="rect">
            <a:avLst/>
          </a:prstGeom>
        </p:spPr>
        <p:txBody>
          <a:bodyPr wrap="none">
            <a:spAutoFit/>
          </a:bodyPr>
          <a:lstStyle/>
          <a:p>
            <a:r>
              <a:rPr lang="en-US" sz="3600" b="1" dirty="0"/>
              <a:t>Non-adaptive Shifting Balance</a:t>
            </a:r>
            <a:endParaRPr lang="en-CA" sz="3600" dirty="0"/>
          </a:p>
        </p:txBody>
      </p:sp>
      <p:sp>
        <p:nvSpPr>
          <p:cNvPr id="2" name="Rectangle 1">
            <a:extLst>
              <a:ext uri="{FF2B5EF4-FFF2-40B4-BE49-F238E27FC236}">
                <a16:creationId xmlns:a16="http://schemas.microsoft.com/office/drawing/2014/main" id="{8120BCFA-7238-4113-A03C-BA3893F1CFD4}"/>
              </a:ext>
            </a:extLst>
          </p:cNvPr>
          <p:cNvSpPr/>
          <p:nvPr/>
        </p:nvSpPr>
        <p:spPr>
          <a:xfrm>
            <a:off x="152333" y="3194163"/>
            <a:ext cx="9032579" cy="2136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tar: 5 Points 12">
            <a:extLst>
              <a:ext uri="{FF2B5EF4-FFF2-40B4-BE49-F238E27FC236}">
                <a16:creationId xmlns:a16="http://schemas.microsoft.com/office/drawing/2014/main" id="{C2B89D4A-65EB-4E26-B5FC-2A012E13450D}"/>
              </a:ext>
            </a:extLst>
          </p:cNvPr>
          <p:cNvSpPr/>
          <p:nvPr/>
        </p:nvSpPr>
        <p:spPr>
          <a:xfrm>
            <a:off x="9816203" y="2603983"/>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D19F7A8C-B046-403A-BADD-69DEA56B1136}"/>
              </a:ext>
            </a:extLst>
          </p:cNvPr>
          <p:cNvSpPr txBox="1"/>
          <p:nvPr/>
        </p:nvSpPr>
        <p:spPr>
          <a:xfrm>
            <a:off x="9426107" y="2469939"/>
            <a:ext cx="457176" cy="646331"/>
          </a:xfrm>
          <a:prstGeom prst="rect">
            <a:avLst/>
          </a:prstGeom>
          <a:noFill/>
        </p:spPr>
        <p:txBody>
          <a:bodyPr wrap="none" rtlCol="0">
            <a:spAutoFit/>
          </a:bodyPr>
          <a:lstStyle/>
          <a:p>
            <a:r>
              <a:rPr lang="en-CA" sz="3600" b="1" dirty="0"/>
              <a:t>V</a:t>
            </a:r>
          </a:p>
        </p:txBody>
      </p:sp>
      <p:sp>
        <p:nvSpPr>
          <p:cNvPr id="11" name="Arrow: Curved Up 10">
            <a:extLst>
              <a:ext uri="{FF2B5EF4-FFF2-40B4-BE49-F238E27FC236}">
                <a16:creationId xmlns:a16="http://schemas.microsoft.com/office/drawing/2014/main" id="{7F574893-438F-4B40-A30A-81BB8CC401BC}"/>
              </a:ext>
            </a:extLst>
          </p:cNvPr>
          <p:cNvSpPr/>
          <p:nvPr/>
        </p:nvSpPr>
        <p:spPr>
          <a:xfrm rot="859818" flipV="1">
            <a:off x="1052448" y="1191384"/>
            <a:ext cx="6297052" cy="6414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51609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ell phone&#10;&#10;Description automatically generated">
            <a:extLst>
              <a:ext uri="{FF2B5EF4-FFF2-40B4-BE49-F238E27FC236}">
                <a16:creationId xmlns:a16="http://schemas.microsoft.com/office/drawing/2014/main" id="{B4C54E2F-08EB-449D-A28B-1F553CBB2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4016"/>
            <a:ext cx="9280138" cy="4306267"/>
          </a:xfrm>
          <a:prstGeom prst="rect">
            <a:avLst/>
          </a:prstGeom>
        </p:spPr>
      </p:pic>
      <p:cxnSp>
        <p:nvCxnSpPr>
          <p:cNvPr id="33" name="Straight Arrow Connector 32">
            <a:extLst>
              <a:ext uri="{FF2B5EF4-FFF2-40B4-BE49-F238E27FC236}">
                <a16:creationId xmlns:a16="http://schemas.microsoft.com/office/drawing/2014/main" id="{A0ED6C94-D3DE-4F13-BB86-388657D0278F}"/>
              </a:ext>
            </a:extLst>
          </p:cNvPr>
          <p:cNvCxnSpPr>
            <a:cxnSpLocks/>
          </p:cNvCxnSpPr>
          <p:nvPr/>
        </p:nvCxnSpPr>
        <p:spPr>
          <a:xfrm>
            <a:off x="10298631" y="705804"/>
            <a:ext cx="0" cy="5081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C564D39-BF65-46C0-B44A-6FD5569AFEF6}"/>
              </a:ext>
            </a:extLst>
          </p:cNvPr>
          <p:cNvSpPr txBox="1"/>
          <p:nvPr/>
        </p:nvSpPr>
        <p:spPr>
          <a:xfrm>
            <a:off x="10384984" y="5556276"/>
            <a:ext cx="756938" cy="461665"/>
          </a:xfrm>
          <a:prstGeom prst="rect">
            <a:avLst/>
          </a:prstGeom>
          <a:noFill/>
        </p:spPr>
        <p:txBody>
          <a:bodyPr wrap="none" rtlCol="0">
            <a:spAutoFit/>
          </a:bodyPr>
          <a:lstStyle/>
          <a:p>
            <a:r>
              <a:rPr lang="en-CA" sz="2400" dirty="0"/>
              <a:t>time</a:t>
            </a:r>
          </a:p>
        </p:txBody>
      </p:sp>
      <p:sp>
        <p:nvSpPr>
          <p:cNvPr id="35" name="TextBox 34">
            <a:extLst>
              <a:ext uri="{FF2B5EF4-FFF2-40B4-BE49-F238E27FC236}">
                <a16:creationId xmlns:a16="http://schemas.microsoft.com/office/drawing/2014/main" id="{E06DAB7B-3381-43AC-84FB-43E45E823223}"/>
              </a:ext>
            </a:extLst>
          </p:cNvPr>
          <p:cNvSpPr txBox="1"/>
          <p:nvPr/>
        </p:nvSpPr>
        <p:spPr>
          <a:xfrm>
            <a:off x="10084470" y="2340440"/>
            <a:ext cx="428322" cy="769441"/>
          </a:xfrm>
          <a:prstGeom prst="rect">
            <a:avLst/>
          </a:prstGeom>
          <a:noFill/>
        </p:spPr>
        <p:txBody>
          <a:bodyPr wrap="none" rtlCol="0">
            <a:spAutoFit/>
          </a:bodyPr>
          <a:lstStyle/>
          <a:p>
            <a:r>
              <a:rPr lang="en-CA" sz="4400" dirty="0">
                <a:solidFill>
                  <a:srgbClr val="FF0000"/>
                </a:solidFill>
              </a:rPr>
              <a:t>x</a:t>
            </a:r>
          </a:p>
        </p:txBody>
      </p:sp>
      <p:sp>
        <p:nvSpPr>
          <p:cNvPr id="36" name="Star: 5 Points 35">
            <a:extLst>
              <a:ext uri="{FF2B5EF4-FFF2-40B4-BE49-F238E27FC236}">
                <a16:creationId xmlns:a16="http://schemas.microsoft.com/office/drawing/2014/main" id="{8F26C52D-03FE-4618-A711-B678EAB3D5D7}"/>
              </a:ext>
            </a:extLst>
          </p:cNvPr>
          <p:cNvSpPr/>
          <p:nvPr/>
        </p:nvSpPr>
        <p:spPr>
          <a:xfrm>
            <a:off x="9822133" y="705804"/>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TextBox 39">
            <a:extLst>
              <a:ext uri="{FF2B5EF4-FFF2-40B4-BE49-F238E27FC236}">
                <a16:creationId xmlns:a16="http://schemas.microsoft.com/office/drawing/2014/main" id="{CFFFDDE2-77EC-4022-BE9B-061E46EC070F}"/>
              </a:ext>
            </a:extLst>
          </p:cNvPr>
          <p:cNvSpPr txBox="1"/>
          <p:nvPr/>
        </p:nvSpPr>
        <p:spPr>
          <a:xfrm>
            <a:off x="9437548" y="558702"/>
            <a:ext cx="396262" cy="646331"/>
          </a:xfrm>
          <a:prstGeom prst="rect">
            <a:avLst/>
          </a:prstGeom>
          <a:noFill/>
        </p:spPr>
        <p:txBody>
          <a:bodyPr wrap="none" rtlCol="0">
            <a:spAutoFit/>
          </a:bodyPr>
          <a:lstStyle/>
          <a:p>
            <a:r>
              <a:rPr lang="en-CA" sz="3600" b="1" dirty="0"/>
              <a:t>F</a:t>
            </a:r>
          </a:p>
        </p:txBody>
      </p:sp>
      <p:sp>
        <p:nvSpPr>
          <p:cNvPr id="10" name="Rectangle 9">
            <a:extLst>
              <a:ext uri="{FF2B5EF4-FFF2-40B4-BE49-F238E27FC236}">
                <a16:creationId xmlns:a16="http://schemas.microsoft.com/office/drawing/2014/main" id="{95DC4C76-993E-4F1C-B35B-200878E669EE}"/>
              </a:ext>
            </a:extLst>
          </p:cNvPr>
          <p:cNvSpPr/>
          <p:nvPr/>
        </p:nvSpPr>
        <p:spPr>
          <a:xfrm>
            <a:off x="152333" y="98903"/>
            <a:ext cx="5976636" cy="646331"/>
          </a:xfrm>
          <a:prstGeom prst="rect">
            <a:avLst/>
          </a:prstGeom>
        </p:spPr>
        <p:txBody>
          <a:bodyPr wrap="none">
            <a:spAutoFit/>
          </a:bodyPr>
          <a:lstStyle/>
          <a:p>
            <a:r>
              <a:rPr lang="en-US" sz="3600" b="1" dirty="0"/>
              <a:t>Non-adaptive Shifting Balance</a:t>
            </a:r>
            <a:endParaRPr lang="en-CA" sz="3600" dirty="0"/>
          </a:p>
        </p:txBody>
      </p:sp>
      <p:sp>
        <p:nvSpPr>
          <p:cNvPr id="2" name="Rectangle 1">
            <a:extLst>
              <a:ext uri="{FF2B5EF4-FFF2-40B4-BE49-F238E27FC236}">
                <a16:creationId xmlns:a16="http://schemas.microsoft.com/office/drawing/2014/main" id="{8120BCFA-7238-4113-A03C-BA3893F1CFD4}"/>
              </a:ext>
            </a:extLst>
          </p:cNvPr>
          <p:cNvSpPr/>
          <p:nvPr/>
        </p:nvSpPr>
        <p:spPr>
          <a:xfrm>
            <a:off x="152333" y="3194163"/>
            <a:ext cx="9032579" cy="2136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tar: 5 Points 12">
            <a:extLst>
              <a:ext uri="{FF2B5EF4-FFF2-40B4-BE49-F238E27FC236}">
                <a16:creationId xmlns:a16="http://schemas.microsoft.com/office/drawing/2014/main" id="{C2B89D4A-65EB-4E26-B5FC-2A012E13450D}"/>
              </a:ext>
            </a:extLst>
          </p:cNvPr>
          <p:cNvSpPr/>
          <p:nvPr/>
        </p:nvSpPr>
        <p:spPr>
          <a:xfrm>
            <a:off x="9840106" y="2606573"/>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D19F7A8C-B046-403A-BADD-69DEA56B1136}"/>
              </a:ext>
            </a:extLst>
          </p:cNvPr>
          <p:cNvSpPr txBox="1"/>
          <p:nvPr/>
        </p:nvSpPr>
        <p:spPr>
          <a:xfrm>
            <a:off x="9426107" y="2469939"/>
            <a:ext cx="457176" cy="646331"/>
          </a:xfrm>
          <a:prstGeom prst="rect">
            <a:avLst/>
          </a:prstGeom>
          <a:noFill/>
        </p:spPr>
        <p:txBody>
          <a:bodyPr wrap="none" rtlCol="0">
            <a:spAutoFit/>
          </a:bodyPr>
          <a:lstStyle/>
          <a:p>
            <a:r>
              <a:rPr lang="en-CA" sz="3600" b="1" dirty="0"/>
              <a:t>V</a:t>
            </a:r>
          </a:p>
        </p:txBody>
      </p:sp>
      <p:sp>
        <p:nvSpPr>
          <p:cNvPr id="11" name="Arrow: Curved Up 10">
            <a:extLst>
              <a:ext uri="{FF2B5EF4-FFF2-40B4-BE49-F238E27FC236}">
                <a16:creationId xmlns:a16="http://schemas.microsoft.com/office/drawing/2014/main" id="{7F574893-438F-4B40-A30A-81BB8CC401BC}"/>
              </a:ext>
            </a:extLst>
          </p:cNvPr>
          <p:cNvSpPr/>
          <p:nvPr/>
        </p:nvSpPr>
        <p:spPr>
          <a:xfrm rot="859818" flipV="1">
            <a:off x="1052448" y="1191384"/>
            <a:ext cx="6297052" cy="6414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Star: 5 Points 14">
            <a:extLst>
              <a:ext uri="{FF2B5EF4-FFF2-40B4-BE49-F238E27FC236}">
                <a16:creationId xmlns:a16="http://schemas.microsoft.com/office/drawing/2014/main" id="{B1F36D39-97D2-4992-89F5-8C5314E0173F}"/>
              </a:ext>
            </a:extLst>
          </p:cNvPr>
          <p:cNvSpPr/>
          <p:nvPr/>
        </p:nvSpPr>
        <p:spPr>
          <a:xfrm>
            <a:off x="9865829" y="3572055"/>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Star: 5 Points 17">
            <a:extLst>
              <a:ext uri="{FF2B5EF4-FFF2-40B4-BE49-F238E27FC236}">
                <a16:creationId xmlns:a16="http://schemas.microsoft.com/office/drawing/2014/main" id="{40FF5611-632B-4994-AF19-E2DE8488219A}"/>
              </a:ext>
            </a:extLst>
          </p:cNvPr>
          <p:cNvSpPr/>
          <p:nvPr/>
        </p:nvSpPr>
        <p:spPr>
          <a:xfrm>
            <a:off x="9865829" y="4963359"/>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Star: 5 Points 18">
            <a:extLst>
              <a:ext uri="{FF2B5EF4-FFF2-40B4-BE49-F238E27FC236}">
                <a16:creationId xmlns:a16="http://schemas.microsoft.com/office/drawing/2014/main" id="{0B5570F2-4078-4987-B922-2C0E5847C751}"/>
              </a:ext>
            </a:extLst>
          </p:cNvPr>
          <p:cNvSpPr/>
          <p:nvPr/>
        </p:nvSpPr>
        <p:spPr>
          <a:xfrm>
            <a:off x="9865829" y="4075759"/>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TextBox 19">
            <a:extLst>
              <a:ext uri="{FF2B5EF4-FFF2-40B4-BE49-F238E27FC236}">
                <a16:creationId xmlns:a16="http://schemas.microsoft.com/office/drawing/2014/main" id="{44A1B286-93F4-47A8-9633-CE146737FAAF}"/>
              </a:ext>
            </a:extLst>
          </p:cNvPr>
          <p:cNvSpPr txBox="1"/>
          <p:nvPr/>
        </p:nvSpPr>
        <p:spPr>
          <a:xfrm>
            <a:off x="9437548" y="3424953"/>
            <a:ext cx="479618" cy="646331"/>
          </a:xfrm>
          <a:prstGeom prst="rect">
            <a:avLst/>
          </a:prstGeom>
          <a:noFill/>
        </p:spPr>
        <p:txBody>
          <a:bodyPr wrap="none" rtlCol="0">
            <a:spAutoFit/>
          </a:bodyPr>
          <a:lstStyle/>
          <a:p>
            <a:r>
              <a:rPr lang="en-CA" sz="3600" b="1" dirty="0"/>
              <a:t>G</a:t>
            </a:r>
          </a:p>
        </p:txBody>
      </p:sp>
      <p:sp>
        <p:nvSpPr>
          <p:cNvPr id="21" name="TextBox 20">
            <a:extLst>
              <a:ext uri="{FF2B5EF4-FFF2-40B4-BE49-F238E27FC236}">
                <a16:creationId xmlns:a16="http://schemas.microsoft.com/office/drawing/2014/main" id="{0F7115A4-0D8B-4A48-A41C-FE3F2B2718B3}"/>
              </a:ext>
            </a:extLst>
          </p:cNvPr>
          <p:cNvSpPr txBox="1"/>
          <p:nvPr/>
        </p:nvSpPr>
        <p:spPr>
          <a:xfrm>
            <a:off x="9437548" y="3924184"/>
            <a:ext cx="428322" cy="646331"/>
          </a:xfrm>
          <a:prstGeom prst="rect">
            <a:avLst/>
          </a:prstGeom>
          <a:noFill/>
        </p:spPr>
        <p:txBody>
          <a:bodyPr wrap="none" rtlCol="0">
            <a:spAutoFit/>
          </a:bodyPr>
          <a:lstStyle/>
          <a:p>
            <a:r>
              <a:rPr lang="en-CA" sz="3600" b="1" dirty="0"/>
              <a:t>C</a:t>
            </a:r>
          </a:p>
        </p:txBody>
      </p:sp>
      <p:sp>
        <p:nvSpPr>
          <p:cNvPr id="22" name="TextBox 21">
            <a:extLst>
              <a:ext uri="{FF2B5EF4-FFF2-40B4-BE49-F238E27FC236}">
                <a16:creationId xmlns:a16="http://schemas.microsoft.com/office/drawing/2014/main" id="{606FF217-FC65-49C1-B95F-9CF8062E0963}"/>
              </a:ext>
            </a:extLst>
          </p:cNvPr>
          <p:cNvSpPr txBox="1"/>
          <p:nvPr/>
        </p:nvSpPr>
        <p:spPr>
          <a:xfrm>
            <a:off x="9437548" y="4816257"/>
            <a:ext cx="396262" cy="646331"/>
          </a:xfrm>
          <a:prstGeom prst="rect">
            <a:avLst/>
          </a:prstGeom>
          <a:noFill/>
        </p:spPr>
        <p:txBody>
          <a:bodyPr wrap="none" rtlCol="0">
            <a:spAutoFit/>
          </a:bodyPr>
          <a:lstStyle/>
          <a:p>
            <a:r>
              <a:rPr lang="en-CA" sz="3600" b="1" dirty="0"/>
              <a:t>F</a:t>
            </a:r>
          </a:p>
        </p:txBody>
      </p:sp>
      <p:pic>
        <p:nvPicPr>
          <p:cNvPr id="4" name="Picture 3" descr="A close up of a device&#10;&#10;Description automatically generated">
            <a:extLst>
              <a:ext uri="{FF2B5EF4-FFF2-40B4-BE49-F238E27FC236}">
                <a16:creationId xmlns:a16="http://schemas.microsoft.com/office/drawing/2014/main" id="{A180D099-F1E9-46ED-807C-C2BECCB320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16" y="3222242"/>
            <a:ext cx="9172422" cy="2260590"/>
          </a:xfrm>
          <a:prstGeom prst="rect">
            <a:avLst/>
          </a:prstGeom>
        </p:spPr>
      </p:pic>
      <p:sp>
        <p:nvSpPr>
          <p:cNvPr id="23" name="Arrow: Curved Up 22">
            <a:extLst>
              <a:ext uri="{FF2B5EF4-FFF2-40B4-BE49-F238E27FC236}">
                <a16:creationId xmlns:a16="http://schemas.microsoft.com/office/drawing/2014/main" id="{B8AF17C0-5872-41F0-9D39-9315D52A3ED9}"/>
              </a:ext>
            </a:extLst>
          </p:cNvPr>
          <p:cNvSpPr/>
          <p:nvPr/>
        </p:nvSpPr>
        <p:spPr>
          <a:xfrm flipH="1" flipV="1">
            <a:off x="3276433" y="4204916"/>
            <a:ext cx="3853981" cy="641440"/>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 name="Arrow: Curved Up 23">
            <a:extLst>
              <a:ext uri="{FF2B5EF4-FFF2-40B4-BE49-F238E27FC236}">
                <a16:creationId xmlns:a16="http://schemas.microsoft.com/office/drawing/2014/main" id="{9607D85A-CCF5-43CC-AC56-0A9C43E225C4}"/>
              </a:ext>
            </a:extLst>
          </p:cNvPr>
          <p:cNvSpPr/>
          <p:nvPr/>
        </p:nvSpPr>
        <p:spPr>
          <a:xfrm rot="852732" flipH="1" flipV="1">
            <a:off x="1747307" y="3807589"/>
            <a:ext cx="1904073" cy="716499"/>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5" name="Arrow: Curved Up 24">
            <a:extLst>
              <a:ext uri="{FF2B5EF4-FFF2-40B4-BE49-F238E27FC236}">
                <a16:creationId xmlns:a16="http://schemas.microsoft.com/office/drawing/2014/main" id="{39956843-4DED-494C-9DE7-974853BDE07E}"/>
              </a:ext>
            </a:extLst>
          </p:cNvPr>
          <p:cNvSpPr/>
          <p:nvPr/>
        </p:nvSpPr>
        <p:spPr>
          <a:xfrm rot="1971430" flipH="1" flipV="1">
            <a:off x="915949" y="3171495"/>
            <a:ext cx="1343895" cy="716499"/>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6" name="Rectangle 25">
            <a:extLst>
              <a:ext uri="{FF2B5EF4-FFF2-40B4-BE49-F238E27FC236}">
                <a16:creationId xmlns:a16="http://schemas.microsoft.com/office/drawing/2014/main" id="{70135720-6C3B-4ADE-A975-9C17BBECBCC3}"/>
              </a:ext>
            </a:extLst>
          </p:cNvPr>
          <p:cNvSpPr/>
          <p:nvPr/>
        </p:nvSpPr>
        <p:spPr>
          <a:xfrm>
            <a:off x="3992555" y="3529744"/>
            <a:ext cx="4909998" cy="523220"/>
          </a:xfrm>
          <a:prstGeom prst="rect">
            <a:avLst/>
          </a:prstGeom>
        </p:spPr>
        <p:txBody>
          <a:bodyPr wrap="none">
            <a:spAutoFit/>
          </a:bodyPr>
          <a:lstStyle/>
          <a:p>
            <a:r>
              <a:rPr lang="en-US" sz="2800" b="1" dirty="0"/>
              <a:t>heterotachy with episodic </a:t>
            </a:r>
            <a:r>
              <a:rPr lang="el-GR" sz="2800" b="1" dirty="0"/>
              <a:t>ω</a:t>
            </a:r>
            <a:r>
              <a:rPr lang="en-CA" sz="2800" b="1" dirty="0"/>
              <a:t> &gt; 1</a:t>
            </a:r>
            <a:endParaRPr lang="en-CA" sz="2800" dirty="0"/>
          </a:p>
        </p:txBody>
      </p:sp>
    </p:spTree>
    <p:extLst>
      <p:ext uri="{BB962C8B-B14F-4D97-AF65-F5344CB8AC3E}">
        <p14:creationId xmlns:p14="http://schemas.microsoft.com/office/powerpoint/2010/main" val="237655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A6A3EE-AD22-47F3-9FE1-7E3576F7475F}"/>
              </a:ext>
            </a:extLst>
          </p:cNvPr>
          <p:cNvPicPr>
            <a:picLocks noChangeAspect="1"/>
          </p:cNvPicPr>
          <p:nvPr/>
        </p:nvPicPr>
        <p:blipFill rotWithShape="1">
          <a:blip r:embed="rId3">
            <a:extLst>
              <a:ext uri="{28A0092B-C50C-407E-A947-70E740481C1C}">
                <a14:useLocalDpi xmlns:a14="http://schemas.microsoft.com/office/drawing/2010/main" val="0"/>
              </a:ext>
            </a:extLst>
          </a:blip>
          <a:srcRect l="3702" r="1631"/>
          <a:stretch/>
        </p:blipFill>
        <p:spPr>
          <a:xfrm>
            <a:off x="-3983" y="10"/>
            <a:ext cx="12192000" cy="4571990"/>
          </a:xfrm>
          <a:prstGeom prst="rect">
            <a:avLst/>
          </a:prstGeom>
        </p:spPr>
      </p:pic>
      <p:sp>
        <p:nvSpPr>
          <p:cNvPr id="8" name="Title 1">
            <a:extLst>
              <a:ext uri="{FF2B5EF4-FFF2-40B4-BE49-F238E27FC236}">
                <a16:creationId xmlns:a16="http://schemas.microsoft.com/office/drawing/2014/main" id="{F4E555D8-497F-4D27-8F1D-2801ABBA0423}"/>
              </a:ext>
            </a:extLst>
          </p:cNvPr>
          <p:cNvSpPr txBox="1">
            <a:spLocks/>
          </p:cNvSpPr>
          <p:nvPr/>
        </p:nvSpPr>
        <p:spPr>
          <a:xfrm>
            <a:off x="433136" y="5091762"/>
            <a:ext cx="7834193" cy="126458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CA" sz="4200" b="1" dirty="0">
                <a:ln w="6350">
                  <a:solidFill>
                    <a:schemeClr val="accent1"/>
                  </a:solidFill>
                </a:ln>
                <a:latin typeface="Alef" panose="00000500000000000000" pitchFamily="2" charset="-79"/>
                <a:cs typeface="Alef" panose="00000500000000000000" pitchFamily="2" charset="-79"/>
              </a:rPr>
              <a:t>The PG-BSM</a:t>
            </a:r>
          </a:p>
        </p:txBody>
      </p:sp>
    </p:spTree>
    <p:extLst>
      <p:ext uri="{BB962C8B-B14F-4D97-AF65-F5344CB8AC3E}">
        <p14:creationId xmlns:p14="http://schemas.microsoft.com/office/powerpoint/2010/main" val="478712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F217F9-99FF-4FA9-A81E-32A50CCC3C55}"/>
              </a:ext>
            </a:extLst>
          </p:cNvPr>
          <p:cNvSpPr/>
          <p:nvPr/>
        </p:nvSpPr>
        <p:spPr>
          <a:xfrm>
            <a:off x="785688" y="99729"/>
            <a:ext cx="10620623" cy="523220"/>
          </a:xfrm>
          <a:prstGeom prst="rect">
            <a:avLst/>
          </a:prstGeom>
        </p:spPr>
        <p:txBody>
          <a:bodyPr wrap="square">
            <a:spAutoFit/>
          </a:bodyPr>
          <a:lstStyle/>
          <a:p>
            <a:pPr algn="ctr"/>
            <a:r>
              <a:rPr lang="en-CA" sz="2800" b="1" dirty="0"/>
              <a:t>Breaking confounding using a covarion-like model with phenotype.</a:t>
            </a:r>
          </a:p>
        </p:txBody>
      </p:sp>
      <p:grpSp>
        <p:nvGrpSpPr>
          <p:cNvPr id="15" name="Group 14">
            <a:extLst>
              <a:ext uri="{FF2B5EF4-FFF2-40B4-BE49-F238E27FC236}">
                <a16:creationId xmlns:a16="http://schemas.microsoft.com/office/drawing/2014/main" id="{6F854797-13EB-4E0A-8034-7C390A6D9C8E}"/>
              </a:ext>
            </a:extLst>
          </p:cNvPr>
          <p:cNvGrpSpPr/>
          <p:nvPr/>
        </p:nvGrpSpPr>
        <p:grpSpPr>
          <a:xfrm>
            <a:off x="4151480" y="809907"/>
            <a:ext cx="7533331" cy="4675080"/>
            <a:chOff x="3768880" y="835567"/>
            <a:chExt cx="6982710" cy="4675080"/>
          </a:xfrm>
        </p:grpSpPr>
        <p:sp>
          <p:nvSpPr>
            <p:cNvPr id="10" name="Rectangle 9">
              <a:extLst>
                <a:ext uri="{FF2B5EF4-FFF2-40B4-BE49-F238E27FC236}">
                  <a16:creationId xmlns:a16="http://schemas.microsoft.com/office/drawing/2014/main" id="{8827C909-B1E1-44BE-8A64-8DA6F74EC6F5}"/>
                </a:ext>
              </a:extLst>
            </p:cNvPr>
            <p:cNvSpPr/>
            <p:nvPr/>
          </p:nvSpPr>
          <p:spPr>
            <a:xfrm>
              <a:off x="3768880" y="835567"/>
              <a:ext cx="6549079" cy="467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928BEAF2-CA10-4F2D-BA7D-569A1DA1BA58}"/>
                </a:ext>
              </a:extLst>
            </p:cNvPr>
            <p:cNvSpPr/>
            <p:nvPr/>
          </p:nvSpPr>
          <p:spPr>
            <a:xfrm>
              <a:off x="9526045" y="2965520"/>
              <a:ext cx="1225545" cy="2441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6" name="Rectangle 15">
            <a:extLst>
              <a:ext uri="{FF2B5EF4-FFF2-40B4-BE49-F238E27FC236}">
                <a16:creationId xmlns:a16="http://schemas.microsoft.com/office/drawing/2014/main" id="{28177267-A542-4DF2-9DA1-21804D3102B3}"/>
              </a:ext>
            </a:extLst>
          </p:cNvPr>
          <p:cNvSpPr/>
          <p:nvPr/>
        </p:nvSpPr>
        <p:spPr>
          <a:xfrm>
            <a:off x="4944379" y="809907"/>
            <a:ext cx="6740432" cy="5847755"/>
          </a:xfrm>
          <a:prstGeom prst="rect">
            <a:avLst/>
          </a:prstGeom>
        </p:spPr>
        <p:txBody>
          <a:bodyPr wrap="square">
            <a:spAutoFit/>
          </a:bodyPr>
          <a:lstStyle/>
          <a:p>
            <a:pPr marL="457200" indent="-457200">
              <a:buFont typeface="Wingdings" panose="05000000000000000000" pitchFamily="2" charset="2"/>
              <a:buChar char="Ø"/>
            </a:pPr>
            <a:r>
              <a:rPr lang="en-CA" sz="2200" dirty="0"/>
              <a:t>The phenotype-genotype branch-site model combines a covarion-like model with a model for the evolution of a discrete phenotype.</a:t>
            </a:r>
          </a:p>
          <a:p>
            <a:pPr marL="457200" indent="-457200">
              <a:buFont typeface="Wingdings" panose="05000000000000000000" pitchFamily="2" charset="2"/>
              <a:buChar char="Ø"/>
            </a:pPr>
            <a:endParaRPr lang="en-CA" sz="2200" dirty="0"/>
          </a:p>
          <a:p>
            <a:pPr marL="457200" indent="-457200">
              <a:buFont typeface="Wingdings" panose="05000000000000000000" pitchFamily="2" charset="2"/>
              <a:buChar char="Ø"/>
            </a:pPr>
            <a:r>
              <a:rPr lang="en-CA" sz="2200" dirty="0"/>
              <a:t>The </a:t>
            </a:r>
            <a:r>
              <a:rPr lang="en-CA" sz="2200" b="1" dirty="0"/>
              <a:t>covarion-like model </a:t>
            </a:r>
            <a:r>
              <a:rPr lang="en-CA" sz="2200" dirty="0"/>
              <a:t>does not assign a cause to heterotachy (e.g., dN/dS is not assumed to indicate adaptation) but only accounts for </a:t>
            </a:r>
            <a:r>
              <a:rPr lang="en-CA" sz="2200" b="1" dirty="0"/>
              <a:t>heterotachy-by-any-cause</a:t>
            </a:r>
            <a:r>
              <a:rPr lang="en-CA" sz="2200" dirty="0"/>
              <a:t>.</a:t>
            </a:r>
          </a:p>
          <a:p>
            <a:pPr marL="457200" indent="-457200">
              <a:buFont typeface="Wingdings" panose="05000000000000000000" pitchFamily="2" charset="2"/>
              <a:buChar char="Ø"/>
            </a:pPr>
            <a:endParaRPr lang="en-CA" sz="2200" dirty="0"/>
          </a:p>
          <a:p>
            <a:pPr marL="457200" indent="-457200">
              <a:buFont typeface="Wingdings" panose="05000000000000000000" pitchFamily="2" charset="2"/>
              <a:buChar char="Ø"/>
            </a:pPr>
            <a:r>
              <a:rPr lang="en-CA" sz="2200" dirty="0"/>
              <a:t>Under the </a:t>
            </a:r>
            <a:r>
              <a:rPr lang="en-CA" sz="2200" b="1" dirty="0"/>
              <a:t>null model </a:t>
            </a:r>
            <a:r>
              <a:rPr lang="en-CA" sz="2200" dirty="0"/>
              <a:t>the genotype and phenotype are assumed to have evolved independently. </a:t>
            </a:r>
          </a:p>
          <a:p>
            <a:endParaRPr lang="en-CA" sz="2200" b="1" dirty="0"/>
          </a:p>
          <a:p>
            <a:pPr marL="457200" indent="-457200">
              <a:buFont typeface="Wingdings" panose="05000000000000000000" pitchFamily="2" charset="2"/>
              <a:buChar char="Ø"/>
            </a:pPr>
            <a:r>
              <a:rPr lang="en-CA" sz="2200" b="1" dirty="0"/>
              <a:t>The alternate model </a:t>
            </a:r>
            <a:r>
              <a:rPr lang="en-CA" sz="2200" dirty="0"/>
              <a:t>seeks to detect dependencies between genes and phenotype (PG-association) by identifying modes of heterotachy consistent with specific mechanisms of adaptation that co-occur with changes in phenotype</a:t>
            </a:r>
          </a:p>
        </p:txBody>
      </p:sp>
      <p:grpSp>
        <p:nvGrpSpPr>
          <p:cNvPr id="6" name="Group 5">
            <a:extLst>
              <a:ext uri="{FF2B5EF4-FFF2-40B4-BE49-F238E27FC236}">
                <a16:creationId xmlns:a16="http://schemas.microsoft.com/office/drawing/2014/main" id="{0418ED4E-5622-4332-94BF-EC50749998B1}"/>
              </a:ext>
            </a:extLst>
          </p:cNvPr>
          <p:cNvGrpSpPr/>
          <p:nvPr/>
        </p:nvGrpSpPr>
        <p:grpSpPr>
          <a:xfrm>
            <a:off x="507189" y="1462072"/>
            <a:ext cx="4158690" cy="5275663"/>
            <a:chOff x="101041" y="1448033"/>
            <a:chExt cx="4158690" cy="5275663"/>
          </a:xfrm>
        </p:grpSpPr>
        <p:pic>
          <p:nvPicPr>
            <p:cNvPr id="13" name="Picture 12" descr="A close up of a logo&#10;&#10;Description automatically generated">
              <a:extLst>
                <a:ext uri="{FF2B5EF4-FFF2-40B4-BE49-F238E27FC236}">
                  <a16:creationId xmlns:a16="http://schemas.microsoft.com/office/drawing/2014/main" id="{11D5F346-DE61-447B-9307-D86024281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1" y="1448033"/>
              <a:ext cx="3582614" cy="527566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64FB5E52-F681-4BB9-A642-F6918DBBC6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8634" y="2474114"/>
              <a:ext cx="1981097" cy="1521016"/>
            </a:xfrm>
            <a:prstGeom prst="rect">
              <a:avLst/>
            </a:prstGeom>
          </p:spPr>
        </p:pic>
      </p:grpSp>
      <p:grpSp>
        <p:nvGrpSpPr>
          <p:cNvPr id="8" name="Group 7">
            <a:extLst>
              <a:ext uri="{FF2B5EF4-FFF2-40B4-BE49-F238E27FC236}">
                <a16:creationId xmlns:a16="http://schemas.microsoft.com/office/drawing/2014/main" id="{5F1227D1-A61A-4418-A206-FD86CB001DBE}"/>
              </a:ext>
            </a:extLst>
          </p:cNvPr>
          <p:cNvGrpSpPr/>
          <p:nvPr/>
        </p:nvGrpSpPr>
        <p:grpSpPr>
          <a:xfrm>
            <a:off x="74598" y="553838"/>
            <a:ext cx="1422180" cy="1519521"/>
            <a:chOff x="32886" y="83846"/>
            <a:chExt cx="1422180" cy="1519521"/>
          </a:xfrm>
        </p:grpSpPr>
        <p:pic>
          <p:nvPicPr>
            <p:cNvPr id="12" name="Picture 11" descr="A close up of a logo&#10;&#10;Description automatically generated">
              <a:extLst>
                <a:ext uri="{FF2B5EF4-FFF2-40B4-BE49-F238E27FC236}">
                  <a16:creationId xmlns:a16="http://schemas.microsoft.com/office/drawing/2014/main" id="{38D8C1C8-8758-4E61-B959-AD53551B0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86" y="83846"/>
              <a:ext cx="1348484" cy="931817"/>
            </a:xfrm>
            <a:prstGeom prst="rect">
              <a:avLst/>
            </a:prstGeom>
          </p:spPr>
        </p:pic>
        <p:pic>
          <p:nvPicPr>
            <p:cNvPr id="17" name="Picture 16" descr="A close up of a clock&#10;&#10;Description automatically generated">
              <a:extLst>
                <a:ext uri="{FF2B5EF4-FFF2-40B4-BE49-F238E27FC236}">
                  <a16:creationId xmlns:a16="http://schemas.microsoft.com/office/drawing/2014/main" id="{BD7B903E-22AA-434C-BCB4-D6F68A3ABB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29" y="1015663"/>
              <a:ext cx="1355637" cy="587704"/>
            </a:xfrm>
            <a:prstGeom prst="rect">
              <a:avLst/>
            </a:prstGeom>
          </p:spPr>
        </p:pic>
      </p:grpSp>
    </p:spTree>
    <p:extLst>
      <p:ext uri="{BB962C8B-B14F-4D97-AF65-F5344CB8AC3E}">
        <p14:creationId xmlns:p14="http://schemas.microsoft.com/office/powerpoint/2010/main" val="3645680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F6C05B-FE6A-4BE5-B04E-E1C683232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382" y="651807"/>
            <a:ext cx="2432175" cy="5080261"/>
          </a:xfrm>
          <a:prstGeom prst="rect">
            <a:avLst/>
          </a:prstGeom>
        </p:spPr>
      </p:pic>
      <p:sp>
        <p:nvSpPr>
          <p:cNvPr id="8" name="Rectangle 7">
            <a:extLst>
              <a:ext uri="{FF2B5EF4-FFF2-40B4-BE49-F238E27FC236}">
                <a16:creationId xmlns:a16="http://schemas.microsoft.com/office/drawing/2014/main" id="{6165E19B-F071-4C37-A03A-4EC79AAF8519}"/>
              </a:ext>
            </a:extLst>
          </p:cNvPr>
          <p:cNvSpPr/>
          <p:nvPr/>
        </p:nvSpPr>
        <p:spPr>
          <a:xfrm>
            <a:off x="3233557" y="764703"/>
            <a:ext cx="3405683" cy="3108543"/>
          </a:xfrm>
          <a:prstGeom prst="rect">
            <a:avLst/>
          </a:prstGeom>
        </p:spPr>
        <p:txBody>
          <a:bodyPr wrap="square">
            <a:spAutoFit/>
          </a:bodyPr>
          <a:lstStyle/>
          <a:p>
            <a:pPr marL="457200" indent="-457200">
              <a:buFont typeface="Wingdings" panose="05000000000000000000" pitchFamily="2" charset="2"/>
              <a:buChar char="Ø"/>
            </a:pPr>
            <a:r>
              <a:rPr lang="en-CA" sz="2800" b="1" dirty="0"/>
              <a:t>clade-wise</a:t>
            </a:r>
            <a:r>
              <a:rPr lang="en-CA" sz="2800" dirty="0"/>
              <a:t> process</a:t>
            </a:r>
          </a:p>
          <a:p>
            <a:pPr marL="457200" indent="-457200">
              <a:buFont typeface="Wingdings" panose="05000000000000000000" pitchFamily="2" charset="2"/>
              <a:buChar char="Ø"/>
            </a:pPr>
            <a:endParaRPr lang="en-CA" sz="2800" dirty="0"/>
          </a:p>
          <a:p>
            <a:pPr marL="457200" indent="-457200">
              <a:buFont typeface="Wingdings" panose="05000000000000000000" pitchFamily="2" charset="2"/>
              <a:buChar char="Ø"/>
            </a:pPr>
            <a:r>
              <a:rPr lang="en-CA" sz="2800" b="1" dirty="0"/>
              <a:t>decrease</a:t>
            </a:r>
            <a:r>
              <a:rPr lang="en-CA" sz="2800" dirty="0"/>
              <a:t> in the stringency of selection at a site following a change in phenotype</a:t>
            </a:r>
          </a:p>
        </p:txBody>
      </p:sp>
      <p:pic>
        <p:nvPicPr>
          <p:cNvPr id="2" name="Picture 1" descr="A close up of a logo&#10;&#10;Description automatically generated">
            <a:extLst>
              <a:ext uri="{FF2B5EF4-FFF2-40B4-BE49-F238E27FC236}">
                <a16:creationId xmlns:a16="http://schemas.microsoft.com/office/drawing/2014/main" id="{74E7A6C2-F5C8-4F11-8242-C1EAD9BF8E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99" y="105032"/>
            <a:ext cx="1582536" cy="1093550"/>
          </a:xfrm>
          <a:prstGeom prst="rect">
            <a:avLst/>
          </a:prstGeom>
        </p:spPr>
      </p:pic>
      <p:pic>
        <p:nvPicPr>
          <p:cNvPr id="13" name="Picture 12" descr="A screenshot of a map&#10;&#10;Description automatically generated">
            <a:extLst>
              <a:ext uri="{FF2B5EF4-FFF2-40B4-BE49-F238E27FC236}">
                <a16:creationId xmlns:a16="http://schemas.microsoft.com/office/drawing/2014/main" id="{D0408688-2232-4A3C-A376-1270651127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4229" y="499479"/>
            <a:ext cx="5072772" cy="4831959"/>
          </a:xfrm>
          <a:prstGeom prst="rect">
            <a:avLst/>
          </a:prstGeom>
        </p:spPr>
      </p:pic>
    </p:spTree>
    <p:extLst>
      <p:ext uri="{BB962C8B-B14F-4D97-AF65-F5344CB8AC3E}">
        <p14:creationId xmlns:p14="http://schemas.microsoft.com/office/powerpoint/2010/main" val="403417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DB1E-BA7B-4D4E-B679-8F813301A2FA}"/>
              </a:ext>
            </a:extLst>
          </p:cNvPr>
          <p:cNvSpPr>
            <a:spLocks noGrp="1"/>
          </p:cNvSpPr>
          <p:nvPr>
            <p:ph type="ctrTitle"/>
          </p:nvPr>
        </p:nvSpPr>
        <p:spPr>
          <a:xfrm>
            <a:off x="433136" y="5091762"/>
            <a:ext cx="8800074" cy="1264588"/>
          </a:xfrm>
        </p:spPr>
        <p:txBody>
          <a:bodyPr anchor="ctr">
            <a:normAutofit/>
          </a:bodyPr>
          <a:lstStyle/>
          <a:p>
            <a:pPr algn="l"/>
            <a:r>
              <a:rPr lang="en-CA" sz="4200" b="1" dirty="0">
                <a:ln w="6350">
                  <a:solidFill>
                    <a:schemeClr val="accent1"/>
                  </a:solidFill>
                </a:ln>
                <a:latin typeface="Alef" panose="00000500000000000000" pitchFamily="2" charset="-79"/>
                <a:cs typeface="Alef" panose="00000500000000000000" pitchFamily="2" charset="-79"/>
              </a:rPr>
              <a:t>Introduction</a:t>
            </a:r>
          </a:p>
        </p:txBody>
      </p:sp>
      <p:pic>
        <p:nvPicPr>
          <p:cNvPr id="6" name="Picture 5">
            <a:extLst>
              <a:ext uri="{FF2B5EF4-FFF2-40B4-BE49-F238E27FC236}">
                <a16:creationId xmlns:a16="http://schemas.microsoft.com/office/drawing/2014/main" id="{ADA6A3EE-AD22-47F3-9FE1-7E3576F7475F}"/>
              </a:ext>
            </a:extLst>
          </p:cNvPr>
          <p:cNvPicPr>
            <a:picLocks noChangeAspect="1"/>
          </p:cNvPicPr>
          <p:nvPr/>
        </p:nvPicPr>
        <p:blipFill rotWithShape="1">
          <a:blip r:embed="rId3">
            <a:extLst>
              <a:ext uri="{28A0092B-C50C-407E-A947-70E740481C1C}">
                <a14:useLocalDpi xmlns:a14="http://schemas.microsoft.com/office/drawing/2010/main" val="0"/>
              </a:ext>
            </a:extLst>
          </a:blip>
          <a:srcRect l="3702" r="1631"/>
          <a:stretch/>
        </p:blipFill>
        <p:spPr>
          <a:xfrm>
            <a:off x="-3983" y="10"/>
            <a:ext cx="12192000" cy="4571990"/>
          </a:xfrm>
          <a:prstGeom prst="rect">
            <a:avLst/>
          </a:prstGeom>
        </p:spPr>
      </p:pic>
    </p:spTree>
    <p:extLst>
      <p:ext uri="{BB962C8B-B14F-4D97-AF65-F5344CB8AC3E}">
        <p14:creationId xmlns:p14="http://schemas.microsoft.com/office/powerpoint/2010/main" val="3579776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7D2532-DF17-45B4-B5DA-3FDD7BEDB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638" y="793795"/>
            <a:ext cx="2508379" cy="4889751"/>
          </a:xfrm>
          <a:prstGeom prst="rect">
            <a:avLst/>
          </a:prstGeom>
        </p:spPr>
      </p:pic>
      <p:pic>
        <p:nvPicPr>
          <p:cNvPr id="4" name="Picture 3" descr="A close up of a logo&#10;&#10;Description automatically generated">
            <a:extLst>
              <a:ext uri="{FF2B5EF4-FFF2-40B4-BE49-F238E27FC236}">
                <a16:creationId xmlns:a16="http://schemas.microsoft.com/office/drawing/2014/main" id="{61F047E6-2493-4989-86BE-756C269CB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99" y="105032"/>
            <a:ext cx="1582536" cy="1093550"/>
          </a:xfrm>
          <a:prstGeom prst="rect">
            <a:avLst/>
          </a:prstGeom>
        </p:spPr>
      </p:pic>
      <p:sp>
        <p:nvSpPr>
          <p:cNvPr id="10" name="Rectangle 9">
            <a:extLst>
              <a:ext uri="{FF2B5EF4-FFF2-40B4-BE49-F238E27FC236}">
                <a16:creationId xmlns:a16="http://schemas.microsoft.com/office/drawing/2014/main" id="{5B4C2764-AF09-449A-A99D-ECF1EE84B0D6}"/>
              </a:ext>
            </a:extLst>
          </p:cNvPr>
          <p:cNvSpPr/>
          <p:nvPr/>
        </p:nvSpPr>
        <p:spPr>
          <a:xfrm>
            <a:off x="3211381" y="793795"/>
            <a:ext cx="3407294" cy="3539430"/>
          </a:xfrm>
          <a:prstGeom prst="rect">
            <a:avLst/>
          </a:prstGeom>
        </p:spPr>
        <p:txBody>
          <a:bodyPr wrap="square">
            <a:spAutoFit/>
          </a:bodyPr>
          <a:lstStyle/>
          <a:p>
            <a:pPr marL="457200" indent="-457200">
              <a:buFont typeface="Wingdings" panose="05000000000000000000" pitchFamily="2" charset="2"/>
              <a:buChar char="Ø"/>
            </a:pPr>
            <a:r>
              <a:rPr lang="en-CA" sz="2800" b="1" dirty="0"/>
              <a:t>reverse clade-wise </a:t>
            </a:r>
            <a:r>
              <a:rPr lang="en-CA" sz="2800" dirty="0"/>
              <a:t>process</a:t>
            </a:r>
          </a:p>
          <a:p>
            <a:pPr marL="457200" indent="-457200">
              <a:buFont typeface="Wingdings" panose="05000000000000000000" pitchFamily="2" charset="2"/>
              <a:buChar char="Ø"/>
            </a:pPr>
            <a:endParaRPr lang="en-CA" sz="2800" dirty="0"/>
          </a:p>
          <a:p>
            <a:pPr marL="457200" indent="-457200">
              <a:buFont typeface="Wingdings" panose="05000000000000000000" pitchFamily="2" charset="2"/>
              <a:buChar char="Ø"/>
            </a:pPr>
            <a:r>
              <a:rPr lang="en-CA" sz="2800" b="1" dirty="0"/>
              <a:t>increase</a:t>
            </a:r>
            <a:r>
              <a:rPr lang="en-CA" sz="2800" dirty="0"/>
              <a:t> in the stringency of selection at a site following a change in phenotype</a:t>
            </a:r>
          </a:p>
        </p:txBody>
      </p:sp>
      <p:pic>
        <p:nvPicPr>
          <p:cNvPr id="11" name="Picture 10" descr="A screenshot of a map&#10;&#10;Description automatically generated">
            <a:extLst>
              <a:ext uri="{FF2B5EF4-FFF2-40B4-BE49-F238E27FC236}">
                <a16:creationId xmlns:a16="http://schemas.microsoft.com/office/drawing/2014/main" id="{AF73CEE1-9098-4278-9841-9202CE3732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9646" y="651807"/>
            <a:ext cx="5072772" cy="4831959"/>
          </a:xfrm>
          <a:prstGeom prst="rect">
            <a:avLst/>
          </a:prstGeom>
        </p:spPr>
      </p:pic>
    </p:spTree>
    <p:extLst>
      <p:ext uri="{BB962C8B-B14F-4D97-AF65-F5344CB8AC3E}">
        <p14:creationId xmlns:p14="http://schemas.microsoft.com/office/powerpoint/2010/main" val="323964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246DEE48-584B-4068-AEF6-7DAFB1710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99" y="105032"/>
            <a:ext cx="1582536" cy="1093550"/>
          </a:xfrm>
          <a:prstGeom prst="rect">
            <a:avLst/>
          </a:prstGeom>
        </p:spPr>
      </p:pic>
      <p:pic>
        <p:nvPicPr>
          <p:cNvPr id="9" name="Picture 8" descr="A close up of a logo&#10;&#10;Description automatically generated">
            <a:extLst>
              <a:ext uri="{FF2B5EF4-FFF2-40B4-BE49-F238E27FC236}">
                <a16:creationId xmlns:a16="http://schemas.microsoft.com/office/drawing/2014/main" id="{327B0BFB-A26C-407A-98A5-5C732F9C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208" y="1130410"/>
            <a:ext cx="2489328" cy="4730993"/>
          </a:xfrm>
          <a:prstGeom prst="rect">
            <a:avLst/>
          </a:prstGeom>
        </p:spPr>
      </p:pic>
      <p:sp>
        <p:nvSpPr>
          <p:cNvPr id="10" name="Rectangle 9">
            <a:extLst>
              <a:ext uri="{FF2B5EF4-FFF2-40B4-BE49-F238E27FC236}">
                <a16:creationId xmlns:a16="http://schemas.microsoft.com/office/drawing/2014/main" id="{3BC71BBE-7465-4BB4-9555-CBB0BEEB7628}"/>
              </a:ext>
            </a:extLst>
          </p:cNvPr>
          <p:cNvSpPr/>
          <p:nvPr/>
        </p:nvSpPr>
        <p:spPr>
          <a:xfrm>
            <a:off x="4616843" y="4375079"/>
            <a:ext cx="6901359" cy="1815882"/>
          </a:xfrm>
          <a:prstGeom prst="rect">
            <a:avLst/>
          </a:prstGeom>
        </p:spPr>
        <p:txBody>
          <a:bodyPr wrap="square">
            <a:spAutoFit/>
          </a:bodyPr>
          <a:lstStyle/>
          <a:p>
            <a:pPr marL="457200" indent="-457200">
              <a:buFont typeface="Wingdings" panose="05000000000000000000" pitchFamily="2" charset="2"/>
              <a:buChar char="Ø"/>
            </a:pPr>
            <a:r>
              <a:rPr lang="en-CA" sz="2800" b="1" dirty="0"/>
              <a:t>branch-wise </a:t>
            </a:r>
            <a:r>
              <a:rPr lang="en-CA" sz="2800" dirty="0"/>
              <a:t>process</a:t>
            </a:r>
          </a:p>
          <a:p>
            <a:pPr marL="457200" indent="-457200">
              <a:buFont typeface="Wingdings" panose="05000000000000000000" pitchFamily="2" charset="2"/>
              <a:buChar char="Ø"/>
            </a:pPr>
            <a:endParaRPr lang="en-CA" sz="2800" dirty="0"/>
          </a:p>
          <a:p>
            <a:pPr marL="457200" indent="-457200">
              <a:buFont typeface="Wingdings" panose="05000000000000000000" pitchFamily="2" charset="2"/>
              <a:buChar char="Ø"/>
            </a:pPr>
            <a:r>
              <a:rPr lang="en-CA" sz="2800" b="1" dirty="0"/>
              <a:t>transient increase </a:t>
            </a:r>
            <a:r>
              <a:rPr lang="en-CA" sz="2800" dirty="0"/>
              <a:t>in </a:t>
            </a:r>
            <a:r>
              <a:rPr lang="el-GR" sz="2800" dirty="0"/>
              <a:t>ω</a:t>
            </a:r>
            <a:r>
              <a:rPr lang="en-CA" sz="2800" dirty="0"/>
              <a:t> along the branch over which the phenotype changed</a:t>
            </a:r>
          </a:p>
        </p:txBody>
      </p:sp>
      <p:grpSp>
        <p:nvGrpSpPr>
          <p:cNvPr id="5" name="Group 4">
            <a:extLst>
              <a:ext uri="{FF2B5EF4-FFF2-40B4-BE49-F238E27FC236}">
                <a16:creationId xmlns:a16="http://schemas.microsoft.com/office/drawing/2014/main" id="{F7FD156B-6A20-4837-B3F5-0B2F4AB44AB4}"/>
              </a:ext>
            </a:extLst>
          </p:cNvPr>
          <p:cNvGrpSpPr/>
          <p:nvPr/>
        </p:nvGrpSpPr>
        <p:grpSpPr>
          <a:xfrm>
            <a:off x="4323145" y="541650"/>
            <a:ext cx="7323393" cy="3506024"/>
            <a:chOff x="4538297" y="183062"/>
            <a:chExt cx="7323393" cy="3506024"/>
          </a:xfrm>
        </p:grpSpPr>
        <p:grpSp>
          <p:nvGrpSpPr>
            <p:cNvPr id="14" name="Group 13">
              <a:extLst>
                <a:ext uri="{FF2B5EF4-FFF2-40B4-BE49-F238E27FC236}">
                  <a16:creationId xmlns:a16="http://schemas.microsoft.com/office/drawing/2014/main" id="{7F326E58-E930-4569-A167-C8DCBE6DA482}"/>
                </a:ext>
              </a:extLst>
            </p:cNvPr>
            <p:cNvGrpSpPr/>
            <p:nvPr/>
          </p:nvGrpSpPr>
          <p:grpSpPr>
            <a:xfrm>
              <a:off x="4538297" y="183062"/>
              <a:ext cx="7323393" cy="3506024"/>
              <a:chOff x="4198866" y="3051983"/>
              <a:chExt cx="7323393" cy="3506024"/>
            </a:xfrm>
          </p:grpSpPr>
          <p:pic>
            <p:nvPicPr>
              <p:cNvPr id="12" name="Picture 11" descr="A close up of a piece of paper&#10;&#10;Description automatically generated">
                <a:extLst>
                  <a:ext uri="{FF2B5EF4-FFF2-40B4-BE49-F238E27FC236}">
                    <a16:creationId xmlns:a16="http://schemas.microsoft.com/office/drawing/2014/main" id="{AFB65E6D-9F22-4EF7-903F-A9A5D072BF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8866" y="3051983"/>
                <a:ext cx="7323393" cy="3506024"/>
              </a:xfrm>
              <a:prstGeom prst="rect">
                <a:avLst/>
              </a:prstGeom>
            </p:spPr>
          </p:pic>
          <p:sp>
            <p:nvSpPr>
              <p:cNvPr id="13" name="Rectangle 12">
                <a:extLst>
                  <a:ext uri="{FF2B5EF4-FFF2-40B4-BE49-F238E27FC236}">
                    <a16:creationId xmlns:a16="http://schemas.microsoft.com/office/drawing/2014/main" id="{6E896EF9-9567-4675-9D34-D5597B590F22}"/>
                  </a:ext>
                </a:extLst>
              </p:cNvPr>
              <p:cNvSpPr/>
              <p:nvPr/>
            </p:nvSpPr>
            <p:spPr>
              <a:xfrm>
                <a:off x="7084741" y="5107259"/>
                <a:ext cx="3932664" cy="349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8" name="Picture 17">
              <a:extLst>
                <a:ext uri="{FF2B5EF4-FFF2-40B4-BE49-F238E27FC236}">
                  <a16:creationId xmlns:a16="http://schemas.microsoft.com/office/drawing/2014/main" id="{9EA53D4A-8005-412B-8353-E418AF28DC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6824" y="2238338"/>
              <a:ext cx="1511378" cy="527077"/>
            </a:xfrm>
            <a:prstGeom prst="rect">
              <a:avLst/>
            </a:prstGeom>
          </p:spPr>
        </p:pic>
        <p:pic>
          <p:nvPicPr>
            <p:cNvPr id="3" name="Picture 2">
              <a:extLst>
                <a:ext uri="{FF2B5EF4-FFF2-40B4-BE49-F238E27FC236}">
                  <a16:creationId xmlns:a16="http://schemas.microsoft.com/office/drawing/2014/main" id="{40F19B46-12CF-4959-B0C3-8F9D4DD8CFE9}"/>
                </a:ext>
              </a:extLst>
            </p:cNvPr>
            <p:cNvPicPr>
              <a:picLocks noChangeAspect="1"/>
            </p:cNvPicPr>
            <p:nvPr/>
          </p:nvPicPr>
          <p:blipFill>
            <a:blip r:embed="rId7"/>
            <a:stretch>
              <a:fillRect/>
            </a:stretch>
          </p:blipFill>
          <p:spPr>
            <a:xfrm>
              <a:off x="9928086" y="527083"/>
              <a:ext cx="1428750" cy="581025"/>
            </a:xfrm>
            <a:prstGeom prst="rect">
              <a:avLst/>
            </a:prstGeom>
          </p:spPr>
        </p:pic>
      </p:grpSp>
    </p:spTree>
    <p:extLst>
      <p:ext uri="{BB962C8B-B14F-4D97-AF65-F5344CB8AC3E}">
        <p14:creationId xmlns:p14="http://schemas.microsoft.com/office/powerpoint/2010/main" val="1645955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A6A3EE-AD22-47F3-9FE1-7E3576F7475F}"/>
              </a:ext>
            </a:extLst>
          </p:cNvPr>
          <p:cNvPicPr>
            <a:picLocks noChangeAspect="1"/>
          </p:cNvPicPr>
          <p:nvPr/>
        </p:nvPicPr>
        <p:blipFill rotWithShape="1">
          <a:blip r:embed="rId3">
            <a:extLst>
              <a:ext uri="{28A0092B-C50C-407E-A947-70E740481C1C}">
                <a14:useLocalDpi xmlns:a14="http://schemas.microsoft.com/office/drawing/2010/main" val="0"/>
              </a:ext>
            </a:extLst>
          </a:blip>
          <a:srcRect l="3702" r="1631"/>
          <a:stretch/>
        </p:blipFill>
        <p:spPr>
          <a:xfrm>
            <a:off x="-3983" y="10"/>
            <a:ext cx="12192000" cy="4571990"/>
          </a:xfrm>
          <a:prstGeom prst="rect">
            <a:avLst/>
          </a:prstGeom>
        </p:spPr>
      </p:pic>
      <p:sp>
        <p:nvSpPr>
          <p:cNvPr id="8" name="Title 1">
            <a:extLst>
              <a:ext uri="{FF2B5EF4-FFF2-40B4-BE49-F238E27FC236}">
                <a16:creationId xmlns:a16="http://schemas.microsoft.com/office/drawing/2014/main" id="{F4E555D8-497F-4D27-8F1D-2801ABBA0423}"/>
              </a:ext>
            </a:extLst>
          </p:cNvPr>
          <p:cNvSpPr txBox="1">
            <a:spLocks/>
          </p:cNvSpPr>
          <p:nvPr/>
        </p:nvSpPr>
        <p:spPr>
          <a:xfrm>
            <a:off x="433136" y="5091762"/>
            <a:ext cx="7834193" cy="126458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CA" sz="4200" b="1" dirty="0">
                <a:ln w="6350">
                  <a:solidFill>
                    <a:schemeClr val="accent1"/>
                  </a:solidFill>
                </a:ln>
                <a:latin typeface="Alef" panose="00000500000000000000" pitchFamily="2" charset="-79"/>
                <a:cs typeface="Alef" panose="00000500000000000000" pitchFamily="2" charset="-79"/>
              </a:rPr>
              <a:t>An Example</a:t>
            </a:r>
          </a:p>
        </p:txBody>
      </p:sp>
    </p:spTree>
    <p:extLst>
      <p:ext uri="{BB962C8B-B14F-4D97-AF65-F5344CB8AC3E}">
        <p14:creationId xmlns:p14="http://schemas.microsoft.com/office/powerpoint/2010/main" val="3700582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F6DF5A-C311-42BA-BE9F-534D82C24A98}"/>
              </a:ext>
            </a:extLst>
          </p:cNvPr>
          <p:cNvSpPr/>
          <p:nvPr/>
        </p:nvSpPr>
        <p:spPr>
          <a:xfrm>
            <a:off x="8923377" y="6452415"/>
            <a:ext cx="1887440" cy="369332"/>
          </a:xfrm>
          <a:prstGeom prst="rect">
            <a:avLst/>
          </a:prstGeom>
        </p:spPr>
        <p:txBody>
          <a:bodyPr wrap="none">
            <a:spAutoFit/>
          </a:bodyPr>
          <a:lstStyle/>
          <a:p>
            <a:r>
              <a:rPr lang="en-US" dirty="0"/>
              <a:t>(Jones et al. 2020)</a:t>
            </a:r>
            <a:endParaRPr lang="en-CA" dirty="0"/>
          </a:p>
        </p:txBody>
      </p:sp>
      <p:graphicFrame>
        <p:nvGraphicFramePr>
          <p:cNvPr id="2" name="Table 1">
            <a:extLst>
              <a:ext uri="{FF2B5EF4-FFF2-40B4-BE49-F238E27FC236}">
                <a16:creationId xmlns:a16="http://schemas.microsoft.com/office/drawing/2014/main" id="{73016C2F-F2E0-4483-9393-167AFD1F6817}"/>
              </a:ext>
            </a:extLst>
          </p:cNvPr>
          <p:cNvGraphicFramePr>
            <a:graphicFrameLocks noGrp="1"/>
          </p:cNvGraphicFramePr>
          <p:nvPr>
            <p:extLst>
              <p:ext uri="{D42A27DB-BD31-4B8C-83A1-F6EECF244321}">
                <p14:modId xmlns:p14="http://schemas.microsoft.com/office/powerpoint/2010/main" val="3239830491"/>
              </p:ext>
            </p:extLst>
          </p:nvPr>
        </p:nvGraphicFramePr>
        <p:xfrm>
          <a:off x="2886131" y="5395564"/>
          <a:ext cx="5657840" cy="1107440"/>
        </p:xfrm>
        <a:graphic>
          <a:graphicData uri="http://schemas.openxmlformats.org/drawingml/2006/table">
            <a:tbl>
              <a:tblPr firstRow="1" bandRow="1">
                <a:tableStyleId>{5C22544A-7EE6-4342-B048-85BDC9FD1C3A}</a:tableStyleId>
              </a:tblPr>
              <a:tblGrid>
                <a:gridCol w="1389380">
                  <a:extLst>
                    <a:ext uri="{9D8B030D-6E8A-4147-A177-3AD203B41FA5}">
                      <a16:colId xmlns:a16="http://schemas.microsoft.com/office/drawing/2014/main" val="2219787370"/>
                    </a:ext>
                  </a:extLst>
                </a:gridCol>
                <a:gridCol w="1519682">
                  <a:extLst>
                    <a:ext uri="{9D8B030D-6E8A-4147-A177-3AD203B41FA5}">
                      <a16:colId xmlns:a16="http://schemas.microsoft.com/office/drawing/2014/main" val="2730886436"/>
                    </a:ext>
                  </a:extLst>
                </a:gridCol>
                <a:gridCol w="1241743">
                  <a:extLst>
                    <a:ext uri="{9D8B030D-6E8A-4147-A177-3AD203B41FA5}">
                      <a16:colId xmlns:a16="http://schemas.microsoft.com/office/drawing/2014/main" val="2483817426"/>
                    </a:ext>
                  </a:extLst>
                </a:gridCol>
                <a:gridCol w="1507035">
                  <a:extLst>
                    <a:ext uri="{9D8B030D-6E8A-4147-A177-3AD203B41FA5}">
                      <a16:colId xmlns:a16="http://schemas.microsoft.com/office/drawing/2014/main" val="3581103010"/>
                    </a:ext>
                  </a:extLst>
                </a:gridCol>
              </a:tblGrid>
              <a:tr h="362383">
                <a:tc>
                  <a:txBody>
                    <a:bodyPr/>
                    <a:lstStyle/>
                    <a:p>
                      <a:pPr algn="ctr"/>
                      <a:r>
                        <a:rPr lang="en-CA" dirty="0"/>
                        <a:t>Model</a:t>
                      </a:r>
                    </a:p>
                  </a:txBody>
                  <a:tcPr/>
                </a:tc>
                <a:tc>
                  <a:txBody>
                    <a:bodyPr/>
                    <a:lstStyle/>
                    <a:p>
                      <a:pPr algn="ctr"/>
                      <a:r>
                        <a:rPr lang="en-CA" dirty="0"/>
                        <a:t>log-likelihood</a:t>
                      </a:r>
                    </a:p>
                  </a:txBody>
                  <a:tcPr/>
                </a:tc>
                <a:tc>
                  <a:txBody>
                    <a:bodyPr/>
                    <a:lstStyle/>
                    <a:p>
                      <a:pPr algn="ctr"/>
                      <a:r>
                        <a:rPr lang="en-CA" dirty="0"/>
                        <a:t>(w</a:t>
                      </a:r>
                      <a:r>
                        <a:rPr lang="en-CA" baseline="-25000" dirty="0"/>
                        <a:t>1</a:t>
                      </a:r>
                      <a:r>
                        <a:rPr lang="en-CA" dirty="0"/>
                        <a:t>, w</a:t>
                      </a:r>
                      <a:r>
                        <a:rPr lang="en-CA" baseline="-25000" dirty="0"/>
                        <a:t>2</a:t>
                      </a:r>
                      <a:r>
                        <a:rPr lang="en-CA" dirty="0"/>
                        <a:t>)</a:t>
                      </a:r>
                    </a:p>
                  </a:txBody>
                  <a:tcPr/>
                </a:tc>
                <a:tc>
                  <a:txBody>
                    <a:bodyPr/>
                    <a:lstStyle/>
                    <a:p>
                      <a:pPr algn="ctr"/>
                      <a:r>
                        <a:rPr lang="en-CA" dirty="0"/>
                        <a:t>(P</a:t>
                      </a:r>
                      <a:r>
                        <a:rPr lang="en-CA" baseline="-25000" dirty="0"/>
                        <a:t>CW</a:t>
                      </a:r>
                      <a:r>
                        <a:rPr lang="en-CA" dirty="0"/>
                        <a:t>, P</a:t>
                      </a:r>
                      <a:r>
                        <a:rPr lang="en-CA" baseline="-25000" dirty="0"/>
                        <a:t>BW</a:t>
                      </a:r>
                      <a:r>
                        <a:rPr lang="en-CA" dirty="0"/>
                        <a:t>)</a:t>
                      </a:r>
                    </a:p>
                  </a:txBody>
                  <a:tcPr/>
                </a:tc>
                <a:extLst>
                  <a:ext uri="{0D108BD9-81ED-4DB2-BD59-A6C34878D82A}">
                    <a16:rowId xmlns:a16="http://schemas.microsoft.com/office/drawing/2014/main" val="303788913"/>
                  </a:ext>
                </a:extLst>
              </a:tr>
              <a:tr h="370840">
                <a:tc>
                  <a:txBody>
                    <a:bodyPr/>
                    <a:lstStyle/>
                    <a:p>
                      <a:pPr algn="ctr"/>
                      <a:r>
                        <a:rPr lang="en-CA" dirty="0"/>
                        <a:t>null PG-BSM</a:t>
                      </a:r>
                    </a:p>
                  </a:txBody>
                  <a:tcPr/>
                </a:tc>
                <a:tc>
                  <a:txBody>
                    <a:bodyPr/>
                    <a:lstStyle/>
                    <a:p>
                      <a:pPr algn="ctr"/>
                      <a:r>
                        <a:rPr lang="en-CA" dirty="0"/>
                        <a:t>-88,723</a:t>
                      </a:r>
                    </a:p>
                  </a:txBody>
                  <a:tcPr/>
                </a:tc>
                <a:tc>
                  <a:txBody>
                    <a:bodyPr/>
                    <a:lstStyle/>
                    <a:p>
                      <a:pPr algn="ctr"/>
                      <a:r>
                        <a:rPr lang="en-CA" dirty="0"/>
                        <a:t>(0.02,0.35)</a:t>
                      </a:r>
                    </a:p>
                  </a:txBody>
                  <a:tcPr/>
                </a:tc>
                <a:tc>
                  <a:txBody>
                    <a:bodyPr/>
                    <a:lstStyle/>
                    <a:p>
                      <a:pPr algn="ctr"/>
                      <a:endParaRPr lang="en-CA" dirty="0"/>
                    </a:p>
                  </a:txBody>
                  <a:tcPr/>
                </a:tc>
                <a:extLst>
                  <a:ext uri="{0D108BD9-81ED-4DB2-BD59-A6C34878D82A}">
                    <a16:rowId xmlns:a16="http://schemas.microsoft.com/office/drawing/2014/main" val="200589412"/>
                  </a:ext>
                </a:extLst>
              </a:tr>
              <a:tr h="370840">
                <a:tc>
                  <a:txBody>
                    <a:bodyPr/>
                    <a:lstStyle/>
                    <a:p>
                      <a:pPr algn="ctr"/>
                      <a:r>
                        <a:rPr lang="en-CA" dirty="0"/>
                        <a:t>alt PG-BSM</a:t>
                      </a:r>
                    </a:p>
                  </a:txBody>
                  <a:tcPr/>
                </a:tc>
                <a:tc>
                  <a:txBody>
                    <a:bodyPr/>
                    <a:lstStyle/>
                    <a:p>
                      <a:pPr algn="ctr"/>
                      <a:r>
                        <a:rPr lang="en-CA" dirty="0"/>
                        <a:t>-88,685</a:t>
                      </a:r>
                    </a:p>
                  </a:txBody>
                  <a:tcPr/>
                </a:tc>
                <a:tc>
                  <a:txBody>
                    <a:bodyPr/>
                    <a:lstStyle/>
                    <a:p>
                      <a:pPr algn="ctr"/>
                      <a:r>
                        <a:rPr lang="en-CA" dirty="0"/>
                        <a:t>(0.02,0.31)</a:t>
                      </a:r>
                    </a:p>
                  </a:txBody>
                  <a:tcPr/>
                </a:tc>
                <a:tc>
                  <a:txBody>
                    <a:bodyPr/>
                    <a:lstStyle/>
                    <a:p>
                      <a:pPr algn="ctr"/>
                      <a:r>
                        <a:rPr lang="en-CA" dirty="0"/>
                        <a:t>(0.06, 0.04)</a:t>
                      </a:r>
                    </a:p>
                  </a:txBody>
                  <a:tcPr/>
                </a:tc>
                <a:extLst>
                  <a:ext uri="{0D108BD9-81ED-4DB2-BD59-A6C34878D82A}">
                    <a16:rowId xmlns:a16="http://schemas.microsoft.com/office/drawing/2014/main" val="1926666086"/>
                  </a:ext>
                </a:extLst>
              </a:tr>
            </a:tbl>
          </a:graphicData>
        </a:graphic>
      </p:graphicFrame>
      <p:grpSp>
        <p:nvGrpSpPr>
          <p:cNvPr id="9" name="Group 8">
            <a:extLst>
              <a:ext uri="{FF2B5EF4-FFF2-40B4-BE49-F238E27FC236}">
                <a16:creationId xmlns:a16="http://schemas.microsoft.com/office/drawing/2014/main" id="{A1BF9ED3-F2CB-464E-B543-C7388CA26542}"/>
              </a:ext>
            </a:extLst>
          </p:cNvPr>
          <p:cNvGrpSpPr/>
          <p:nvPr/>
        </p:nvGrpSpPr>
        <p:grpSpPr>
          <a:xfrm>
            <a:off x="2518085" y="111020"/>
            <a:ext cx="6638028" cy="5157452"/>
            <a:chOff x="265391" y="117076"/>
            <a:chExt cx="6638028" cy="5157452"/>
          </a:xfrm>
        </p:grpSpPr>
        <p:pic>
          <p:nvPicPr>
            <p:cNvPr id="7" name="Picture 6" descr="A close up of a map&#10;&#10;Description automatically generated">
              <a:extLst>
                <a:ext uri="{FF2B5EF4-FFF2-40B4-BE49-F238E27FC236}">
                  <a16:creationId xmlns:a16="http://schemas.microsoft.com/office/drawing/2014/main" id="{9EA9AB03-B845-452D-AFD3-535E287A8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391" y="1001328"/>
              <a:ext cx="6638028" cy="4273200"/>
            </a:xfrm>
            <a:prstGeom prst="rect">
              <a:avLst/>
            </a:prstGeom>
          </p:spPr>
        </p:pic>
        <p:sp>
          <p:nvSpPr>
            <p:cNvPr id="5" name="TextBox 4">
              <a:extLst>
                <a:ext uri="{FF2B5EF4-FFF2-40B4-BE49-F238E27FC236}">
                  <a16:creationId xmlns:a16="http://schemas.microsoft.com/office/drawing/2014/main" id="{1C20C4ED-62A7-4BC7-B01E-4DDD4722B386}"/>
                </a:ext>
              </a:extLst>
            </p:cNvPr>
            <p:cNvSpPr txBox="1"/>
            <p:nvPr/>
          </p:nvSpPr>
          <p:spPr>
            <a:xfrm>
              <a:off x="531838" y="117076"/>
              <a:ext cx="5982150" cy="646331"/>
            </a:xfrm>
            <a:prstGeom prst="rect">
              <a:avLst/>
            </a:prstGeom>
            <a:noFill/>
          </p:spPr>
          <p:txBody>
            <a:bodyPr wrap="none" rtlCol="0">
              <a:spAutoFit/>
            </a:bodyPr>
            <a:lstStyle/>
            <a:p>
              <a:r>
                <a:rPr lang="en-CA" sz="3600" dirty="0"/>
                <a:t>Analysis of mammalian mtDNA</a:t>
              </a:r>
            </a:p>
          </p:txBody>
        </p:sp>
      </p:grpSp>
    </p:spTree>
    <p:extLst>
      <p:ext uri="{BB962C8B-B14F-4D97-AF65-F5344CB8AC3E}">
        <p14:creationId xmlns:p14="http://schemas.microsoft.com/office/powerpoint/2010/main" val="2402066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5C19A65-9CB4-4221-A900-50D39F0B2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073" y="828541"/>
            <a:ext cx="9785853" cy="5200917"/>
          </a:xfrm>
          <a:prstGeom prst="rect">
            <a:avLst/>
          </a:prstGeom>
        </p:spPr>
      </p:pic>
    </p:spTree>
    <p:extLst>
      <p:ext uri="{BB962C8B-B14F-4D97-AF65-F5344CB8AC3E}">
        <p14:creationId xmlns:p14="http://schemas.microsoft.com/office/powerpoint/2010/main" val="1096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A0F976A3-5173-4350-AB6C-FB7AB9AFB857}"/>
              </a:ext>
            </a:extLst>
          </p:cNvPr>
          <p:cNvSpPr txBox="1"/>
          <p:nvPr/>
        </p:nvSpPr>
        <p:spPr>
          <a:xfrm>
            <a:off x="324749" y="108660"/>
            <a:ext cx="11542500" cy="830997"/>
          </a:xfrm>
          <a:prstGeom prst="rect">
            <a:avLst/>
          </a:prstGeom>
          <a:noFill/>
        </p:spPr>
        <p:txBody>
          <a:bodyPr wrap="square" rtlCol="0">
            <a:spAutoFit/>
          </a:bodyPr>
          <a:lstStyle/>
          <a:p>
            <a:pPr algn="ctr"/>
            <a:r>
              <a:rPr lang="en-CA" sz="4800" dirty="0"/>
              <a:t>Processes of change in protein-coding DNA</a:t>
            </a:r>
          </a:p>
        </p:txBody>
      </p:sp>
      <p:pic>
        <p:nvPicPr>
          <p:cNvPr id="3" name="Picture 2" descr="A screenshot of a cell phone&#10;&#10;Description automatically generated">
            <a:extLst>
              <a:ext uri="{FF2B5EF4-FFF2-40B4-BE49-F238E27FC236}">
                <a16:creationId xmlns:a16="http://schemas.microsoft.com/office/drawing/2014/main" id="{4A5FBE63-9622-461A-861C-C7BA549F7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24" y="1010621"/>
            <a:ext cx="11317750" cy="5676093"/>
          </a:xfrm>
          <a:prstGeom prst="rect">
            <a:avLst/>
          </a:prstGeom>
          <a:ln w="25400">
            <a:solidFill>
              <a:srgbClr val="FF0000"/>
            </a:solidFill>
          </a:ln>
        </p:spPr>
      </p:pic>
    </p:spTree>
    <p:extLst>
      <p:ext uri="{BB962C8B-B14F-4D97-AF65-F5344CB8AC3E}">
        <p14:creationId xmlns:p14="http://schemas.microsoft.com/office/powerpoint/2010/main" val="372359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7ABD1B-4011-4748-A852-1A6201F04AF4}"/>
              </a:ext>
            </a:extLst>
          </p:cNvPr>
          <p:cNvSpPr txBox="1"/>
          <p:nvPr/>
        </p:nvSpPr>
        <p:spPr>
          <a:xfrm>
            <a:off x="7488362" y="1545796"/>
            <a:ext cx="4506628" cy="1815882"/>
          </a:xfrm>
          <a:prstGeom prst="rect">
            <a:avLst/>
          </a:prstGeom>
          <a:noFill/>
        </p:spPr>
        <p:txBody>
          <a:bodyPr wrap="square" rtlCol="0">
            <a:spAutoFit/>
          </a:bodyPr>
          <a:lstStyle/>
          <a:p>
            <a:pPr algn="ctr"/>
            <a:r>
              <a:rPr lang="en-CA" sz="2800" b="1" dirty="0"/>
              <a:t>codon substitution models are used to analyze different versions of the same gene</a:t>
            </a:r>
          </a:p>
          <a:p>
            <a:pPr algn="ctr"/>
            <a:r>
              <a:rPr lang="en-CA" sz="2800" b="1" dirty="0"/>
              <a:t>across different species</a:t>
            </a:r>
            <a:endParaRPr lang="en-CA" sz="4000" b="1" dirty="0"/>
          </a:p>
        </p:txBody>
      </p:sp>
      <p:pic>
        <p:nvPicPr>
          <p:cNvPr id="4" name="Picture 3" descr="A screenshot of a cell phone&#10;&#10;Description automatically generated">
            <a:extLst>
              <a:ext uri="{FF2B5EF4-FFF2-40B4-BE49-F238E27FC236}">
                <a16:creationId xmlns:a16="http://schemas.microsoft.com/office/drawing/2014/main" id="{0EB78A48-350B-4F75-9D8B-8C5C6A6B8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 y="445915"/>
            <a:ext cx="4517582" cy="5728711"/>
          </a:xfrm>
          <a:prstGeom prst="rect">
            <a:avLst/>
          </a:prstGeom>
        </p:spPr>
      </p:pic>
      <p:pic>
        <p:nvPicPr>
          <p:cNvPr id="12" name="Picture 11">
            <a:extLst>
              <a:ext uri="{FF2B5EF4-FFF2-40B4-BE49-F238E27FC236}">
                <a16:creationId xmlns:a16="http://schemas.microsoft.com/office/drawing/2014/main" id="{70A5DFD7-F165-4ABC-8368-B5B5973E31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258" y="547175"/>
            <a:ext cx="3058104" cy="5126649"/>
          </a:xfrm>
          <a:prstGeom prst="rect">
            <a:avLst/>
          </a:prstGeom>
        </p:spPr>
      </p:pic>
      <p:sp>
        <p:nvSpPr>
          <p:cNvPr id="14" name="Rectangle 13">
            <a:extLst>
              <a:ext uri="{FF2B5EF4-FFF2-40B4-BE49-F238E27FC236}">
                <a16:creationId xmlns:a16="http://schemas.microsoft.com/office/drawing/2014/main" id="{2F684B78-CD1B-4BB9-8475-8507339F9A57}"/>
              </a:ext>
            </a:extLst>
          </p:cNvPr>
          <p:cNvSpPr/>
          <p:nvPr/>
        </p:nvSpPr>
        <p:spPr>
          <a:xfrm>
            <a:off x="4691270" y="547175"/>
            <a:ext cx="546003" cy="1997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EABDEA38-44DB-4BCA-83BF-6D65FF27C56E}"/>
              </a:ext>
            </a:extLst>
          </p:cNvPr>
          <p:cNvSpPr/>
          <p:nvPr/>
        </p:nvSpPr>
        <p:spPr>
          <a:xfrm>
            <a:off x="4691095" y="2544417"/>
            <a:ext cx="546003" cy="5565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FB4C619F-74BC-43FD-AE0D-B17CA782A925}"/>
              </a:ext>
            </a:extLst>
          </p:cNvPr>
          <p:cNvSpPr/>
          <p:nvPr/>
        </p:nvSpPr>
        <p:spPr>
          <a:xfrm>
            <a:off x="4691094" y="3101009"/>
            <a:ext cx="546003" cy="9995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0E88A9E3-5C2C-4B22-ACD5-D5DF8CEF878A}"/>
              </a:ext>
            </a:extLst>
          </p:cNvPr>
          <p:cNvSpPr/>
          <p:nvPr/>
        </p:nvSpPr>
        <p:spPr>
          <a:xfrm>
            <a:off x="4691093" y="4099630"/>
            <a:ext cx="546003" cy="10516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ABB88162-8431-4C10-B639-560103386C36}"/>
              </a:ext>
            </a:extLst>
          </p:cNvPr>
          <p:cNvSpPr/>
          <p:nvPr/>
        </p:nvSpPr>
        <p:spPr>
          <a:xfrm>
            <a:off x="4691093" y="5151309"/>
            <a:ext cx="546003" cy="5225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B225E959-D168-4AC1-9D62-F769A1D7FD28}"/>
              </a:ext>
            </a:extLst>
          </p:cNvPr>
          <p:cNvSpPr txBox="1"/>
          <p:nvPr/>
        </p:nvSpPr>
        <p:spPr>
          <a:xfrm>
            <a:off x="5237096" y="6037956"/>
            <a:ext cx="4734562" cy="461665"/>
          </a:xfrm>
          <a:prstGeom prst="rect">
            <a:avLst/>
          </a:prstGeom>
          <a:noFill/>
        </p:spPr>
        <p:txBody>
          <a:bodyPr wrap="square" rtlCol="0">
            <a:spAutoFit/>
          </a:bodyPr>
          <a:lstStyle/>
          <a:p>
            <a:pPr algn="ctr"/>
            <a:r>
              <a:rPr lang="en-CA" sz="2400" dirty="0">
                <a:solidFill>
                  <a:srgbClr val="FF0000"/>
                </a:solidFill>
              </a:rPr>
              <a:t>site pattern = </a:t>
            </a:r>
            <a:r>
              <a:rPr lang="en-CA" sz="2400" b="1" dirty="0">
                <a:solidFill>
                  <a:srgbClr val="FF0000"/>
                </a:solidFill>
              </a:rPr>
              <a:t>the observational unit</a:t>
            </a:r>
          </a:p>
        </p:txBody>
      </p:sp>
      <p:cxnSp>
        <p:nvCxnSpPr>
          <p:cNvPr id="24" name="Connector: Elbow 23">
            <a:extLst>
              <a:ext uri="{FF2B5EF4-FFF2-40B4-BE49-F238E27FC236}">
                <a16:creationId xmlns:a16="http://schemas.microsoft.com/office/drawing/2014/main" id="{45CC02CD-65FD-40FF-9518-EE336BF2DC2F}"/>
              </a:ext>
            </a:extLst>
          </p:cNvPr>
          <p:cNvCxnSpPr>
            <a:cxnSpLocks/>
            <a:stCxn id="23" idx="1"/>
          </p:cNvCxnSpPr>
          <p:nvPr/>
        </p:nvCxnSpPr>
        <p:spPr>
          <a:xfrm rot="10800000">
            <a:off x="4983536" y="5672673"/>
            <a:ext cx="253561" cy="596117"/>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AD33EFE-F603-4232-96FB-57016DF8A995}"/>
              </a:ext>
            </a:extLst>
          </p:cNvPr>
          <p:cNvSpPr txBox="1"/>
          <p:nvPr/>
        </p:nvSpPr>
        <p:spPr>
          <a:xfrm>
            <a:off x="307295" y="6314955"/>
            <a:ext cx="3354460" cy="369332"/>
          </a:xfrm>
          <a:prstGeom prst="rect">
            <a:avLst/>
          </a:prstGeom>
          <a:noFill/>
          <a:ln w="28575">
            <a:solidFill>
              <a:schemeClr val="tx1"/>
            </a:solidFill>
          </a:ln>
        </p:spPr>
        <p:txBody>
          <a:bodyPr wrap="square" rtlCol="0">
            <a:spAutoFit/>
          </a:bodyPr>
          <a:lstStyle/>
          <a:p>
            <a:pPr algn="ctr"/>
            <a:r>
              <a:rPr lang="en-CA" dirty="0"/>
              <a:t>unknown ancestral sequence</a:t>
            </a:r>
          </a:p>
        </p:txBody>
      </p:sp>
      <p:cxnSp>
        <p:nvCxnSpPr>
          <p:cNvPr id="27" name="Connector: Elbow 26">
            <a:extLst>
              <a:ext uri="{FF2B5EF4-FFF2-40B4-BE49-F238E27FC236}">
                <a16:creationId xmlns:a16="http://schemas.microsoft.com/office/drawing/2014/main" id="{A919E822-1B58-4185-A5AD-710B26C69D9F}"/>
              </a:ext>
            </a:extLst>
          </p:cNvPr>
          <p:cNvCxnSpPr>
            <a:cxnSpLocks/>
          </p:cNvCxnSpPr>
          <p:nvPr/>
        </p:nvCxnSpPr>
        <p:spPr>
          <a:xfrm rot="10800000" flipH="1">
            <a:off x="307297" y="4512541"/>
            <a:ext cx="89941" cy="1987080"/>
          </a:xfrm>
          <a:prstGeom prst="bentConnector3">
            <a:avLst>
              <a:gd name="adj1" fmla="val -25416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995E1B-AE7E-458A-BEF0-0D887D67F2E9}"/>
              </a:ext>
            </a:extLst>
          </p:cNvPr>
          <p:cNvSpPr txBox="1"/>
          <p:nvPr/>
        </p:nvSpPr>
        <p:spPr>
          <a:xfrm>
            <a:off x="3625786" y="84213"/>
            <a:ext cx="4667048" cy="369332"/>
          </a:xfrm>
          <a:prstGeom prst="rect">
            <a:avLst/>
          </a:prstGeom>
          <a:noFill/>
          <a:ln w="28575">
            <a:solidFill>
              <a:schemeClr val="tx1"/>
            </a:solidFill>
          </a:ln>
        </p:spPr>
        <p:txBody>
          <a:bodyPr wrap="square" rtlCol="0">
            <a:spAutoFit/>
          </a:bodyPr>
          <a:lstStyle/>
          <a:p>
            <a:pPr algn="ctr"/>
            <a:r>
              <a:rPr lang="en-CA" dirty="0"/>
              <a:t>extant sequences from different species </a:t>
            </a:r>
          </a:p>
        </p:txBody>
      </p:sp>
    </p:spTree>
    <p:extLst>
      <p:ext uri="{BB962C8B-B14F-4D97-AF65-F5344CB8AC3E}">
        <p14:creationId xmlns:p14="http://schemas.microsoft.com/office/powerpoint/2010/main" val="363764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BB2DE37-74DA-45E5-84C7-77D37B2FA012}"/>
              </a:ext>
            </a:extLst>
          </p:cNvPr>
          <p:cNvSpPr txBox="1"/>
          <p:nvPr/>
        </p:nvSpPr>
        <p:spPr>
          <a:xfrm>
            <a:off x="6220014" y="393047"/>
            <a:ext cx="4663521" cy="646331"/>
          </a:xfrm>
          <a:prstGeom prst="rect">
            <a:avLst/>
          </a:prstGeom>
          <a:noFill/>
        </p:spPr>
        <p:txBody>
          <a:bodyPr wrap="none" rtlCol="0">
            <a:spAutoFit/>
          </a:bodyPr>
          <a:lstStyle/>
          <a:p>
            <a:pPr algn="ctr"/>
            <a:r>
              <a:rPr lang="en-CA" sz="3600" dirty="0"/>
              <a:t>Two kinds of mutations:</a:t>
            </a:r>
          </a:p>
        </p:txBody>
      </p:sp>
      <p:grpSp>
        <p:nvGrpSpPr>
          <p:cNvPr id="2" name="Group 1">
            <a:extLst>
              <a:ext uri="{FF2B5EF4-FFF2-40B4-BE49-F238E27FC236}">
                <a16:creationId xmlns:a16="http://schemas.microsoft.com/office/drawing/2014/main" id="{1CA14BD4-F802-415A-B03C-4A9FB5F79062}"/>
              </a:ext>
            </a:extLst>
          </p:cNvPr>
          <p:cNvGrpSpPr/>
          <p:nvPr/>
        </p:nvGrpSpPr>
        <p:grpSpPr>
          <a:xfrm>
            <a:off x="5754213" y="1316654"/>
            <a:ext cx="6183029" cy="3958687"/>
            <a:chOff x="5549751" y="1475679"/>
            <a:chExt cx="6183029" cy="3958687"/>
          </a:xfrm>
        </p:grpSpPr>
        <p:sp>
          <p:nvSpPr>
            <p:cNvPr id="18" name="TextBox 17">
              <a:extLst>
                <a:ext uri="{FF2B5EF4-FFF2-40B4-BE49-F238E27FC236}">
                  <a16:creationId xmlns:a16="http://schemas.microsoft.com/office/drawing/2014/main" id="{78AD6FEB-FBC9-49E0-9E9C-05354C24181B}"/>
                </a:ext>
              </a:extLst>
            </p:cNvPr>
            <p:cNvSpPr txBox="1"/>
            <p:nvPr/>
          </p:nvSpPr>
          <p:spPr>
            <a:xfrm>
              <a:off x="6040403" y="1475679"/>
              <a:ext cx="4615431" cy="769441"/>
            </a:xfrm>
            <a:prstGeom prst="rect">
              <a:avLst/>
            </a:prstGeom>
            <a:noFill/>
          </p:spPr>
          <p:txBody>
            <a:bodyPr wrap="none" rtlCol="0">
              <a:spAutoFit/>
            </a:bodyPr>
            <a:lstStyle/>
            <a:p>
              <a:r>
                <a:rPr lang="en-CA" sz="2800" dirty="0"/>
                <a:t>… GCT      AA</a:t>
              </a:r>
              <a:r>
                <a:rPr lang="en-CA" sz="2800" dirty="0">
                  <a:solidFill>
                    <a:srgbClr val="00B050"/>
                  </a:solidFill>
                </a:rPr>
                <a:t>T</a:t>
              </a:r>
              <a:r>
                <a:rPr lang="en-CA" sz="2800" dirty="0"/>
                <a:t>      TGT      GTT …</a:t>
              </a:r>
            </a:p>
            <a:p>
              <a:r>
                <a:rPr lang="en-CA" sz="1600" dirty="0"/>
                <a:t>      Alanine        </a:t>
              </a:r>
              <a:r>
                <a:rPr lang="en-CA" sz="1600" dirty="0">
                  <a:solidFill>
                    <a:srgbClr val="00B050"/>
                  </a:solidFill>
                </a:rPr>
                <a:t>Asparagine</a:t>
              </a:r>
              <a:r>
                <a:rPr lang="en-CA" sz="1600" dirty="0"/>
                <a:t>     Cysteine          Valine</a:t>
              </a:r>
            </a:p>
          </p:txBody>
        </p:sp>
        <p:sp>
          <p:nvSpPr>
            <p:cNvPr id="22" name="TextBox 21">
              <a:extLst>
                <a:ext uri="{FF2B5EF4-FFF2-40B4-BE49-F238E27FC236}">
                  <a16:creationId xmlns:a16="http://schemas.microsoft.com/office/drawing/2014/main" id="{AD08243B-1A76-4447-B681-777CC007730B}"/>
                </a:ext>
              </a:extLst>
            </p:cNvPr>
            <p:cNvSpPr txBox="1"/>
            <p:nvPr/>
          </p:nvSpPr>
          <p:spPr>
            <a:xfrm>
              <a:off x="6005514" y="3086222"/>
              <a:ext cx="4615431" cy="769441"/>
            </a:xfrm>
            <a:prstGeom prst="rect">
              <a:avLst/>
            </a:prstGeom>
            <a:noFill/>
          </p:spPr>
          <p:txBody>
            <a:bodyPr wrap="none" rtlCol="0">
              <a:spAutoFit/>
            </a:bodyPr>
            <a:lstStyle/>
            <a:p>
              <a:r>
                <a:rPr lang="en-CA" sz="2800" dirty="0"/>
                <a:t>… GCT      AA</a:t>
              </a:r>
              <a:r>
                <a:rPr lang="en-CA" sz="2800" dirty="0">
                  <a:solidFill>
                    <a:srgbClr val="00B050"/>
                  </a:solidFill>
                </a:rPr>
                <a:t>C</a:t>
              </a:r>
              <a:r>
                <a:rPr lang="en-CA" sz="2800" dirty="0"/>
                <a:t>      </a:t>
              </a:r>
              <a:r>
                <a:rPr lang="en-CA" sz="2800" dirty="0">
                  <a:solidFill>
                    <a:srgbClr val="FF0000"/>
                  </a:solidFill>
                </a:rPr>
                <a:t>T</a:t>
              </a:r>
              <a:r>
                <a:rPr lang="en-CA" sz="2800" dirty="0"/>
                <a:t>GT      GTT …</a:t>
              </a:r>
            </a:p>
            <a:p>
              <a:r>
                <a:rPr lang="en-CA" sz="1600" dirty="0"/>
                <a:t>      Alanine        </a:t>
              </a:r>
              <a:r>
                <a:rPr lang="en-CA" sz="1600" dirty="0">
                  <a:solidFill>
                    <a:srgbClr val="00B050"/>
                  </a:solidFill>
                </a:rPr>
                <a:t>Asparagine</a:t>
              </a:r>
              <a:r>
                <a:rPr lang="en-CA" sz="1600" dirty="0"/>
                <a:t>     </a:t>
              </a:r>
              <a:r>
                <a:rPr lang="en-CA" sz="1600" dirty="0">
                  <a:solidFill>
                    <a:srgbClr val="FF0000"/>
                  </a:solidFill>
                </a:rPr>
                <a:t>Cysteine  </a:t>
              </a:r>
              <a:r>
                <a:rPr lang="en-CA" sz="1600" dirty="0"/>
                <a:t>        Valine</a:t>
              </a:r>
            </a:p>
          </p:txBody>
        </p:sp>
        <p:sp>
          <p:nvSpPr>
            <p:cNvPr id="24" name="TextBox 23">
              <a:extLst>
                <a:ext uri="{FF2B5EF4-FFF2-40B4-BE49-F238E27FC236}">
                  <a16:creationId xmlns:a16="http://schemas.microsoft.com/office/drawing/2014/main" id="{6CDE25A1-F60B-4861-9740-0086575CC089}"/>
                </a:ext>
              </a:extLst>
            </p:cNvPr>
            <p:cNvSpPr txBox="1"/>
            <p:nvPr/>
          </p:nvSpPr>
          <p:spPr>
            <a:xfrm>
              <a:off x="6033151" y="4664925"/>
              <a:ext cx="4698274" cy="769441"/>
            </a:xfrm>
            <a:prstGeom prst="rect">
              <a:avLst/>
            </a:prstGeom>
            <a:noFill/>
          </p:spPr>
          <p:txBody>
            <a:bodyPr wrap="none" rtlCol="0">
              <a:spAutoFit/>
            </a:bodyPr>
            <a:lstStyle/>
            <a:p>
              <a:r>
                <a:rPr lang="en-CA" sz="2800" dirty="0"/>
                <a:t>… GCT      AAC      </a:t>
              </a:r>
              <a:r>
                <a:rPr lang="en-CA" sz="2800" dirty="0">
                  <a:solidFill>
                    <a:srgbClr val="FF0000"/>
                  </a:solidFill>
                </a:rPr>
                <a:t>A</a:t>
              </a:r>
              <a:r>
                <a:rPr lang="en-CA" sz="2800" dirty="0"/>
                <a:t>GT      GTT …</a:t>
              </a:r>
            </a:p>
            <a:p>
              <a:r>
                <a:rPr lang="en-CA" sz="1600" dirty="0"/>
                <a:t>      Alanine        Asparagine        </a:t>
              </a:r>
              <a:r>
                <a:rPr lang="en-CA" sz="1600" dirty="0">
                  <a:solidFill>
                    <a:srgbClr val="FF0000"/>
                  </a:solidFill>
                </a:rPr>
                <a:t>Serine</a:t>
              </a:r>
              <a:r>
                <a:rPr lang="en-CA" sz="1600" dirty="0"/>
                <a:t>          Valine</a:t>
              </a:r>
            </a:p>
          </p:txBody>
        </p:sp>
        <p:sp>
          <p:nvSpPr>
            <p:cNvPr id="21" name="TextBox 20">
              <a:extLst>
                <a:ext uri="{FF2B5EF4-FFF2-40B4-BE49-F238E27FC236}">
                  <a16:creationId xmlns:a16="http://schemas.microsoft.com/office/drawing/2014/main" id="{33FF7E16-9ADC-4346-B3EF-FCD0FD308A92}"/>
                </a:ext>
              </a:extLst>
            </p:cNvPr>
            <p:cNvSpPr txBox="1"/>
            <p:nvPr/>
          </p:nvSpPr>
          <p:spPr>
            <a:xfrm>
              <a:off x="5549751" y="2355737"/>
              <a:ext cx="2010166" cy="523220"/>
            </a:xfrm>
            <a:prstGeom prst="rect">
              <a:avLst/>
            </a:prstGeom>
            <a:noFill/>
          </p:spPr>
          <p:txBody>
            <a:bodyPr wrap="none" rtlCol="0">
              <a:spAutoFit/>
            </a:bodyPr>
            <a:lstStyle/>
            <a:p>
              <a:r>
                <a:rPr lang="en-CA" sz="2800" dirty="0">
                  <a:solidFill>
                    <a:srgbClr val="00B050"/>
                  </a:solidFill>
                </a:rPr>
                <a:t>synonymous</a:t>
              </a:r>
            </a:p>
          </p:txBody>
        </p:sp>
        <p:sp>
          <p:nvSpPr>
            <p:cNvPr id="26" name="TextBox 25">
              <a:extLst>
                <a:ext uri="{FF2B5EF4-FFF2-40B4-BE49-F238E27FC236}">
                  <a16:creationId xmlns:a16="http://schemas.microsoft.com/office/drawing/2014/main" id="{B3825B15-672E-455F-8786-46FDB6602BAC}"/>
                </a:ext>
              </a:extLst>
            </p:cNvPr>
            <p:cNvSpPr txBox="1"/>
            <p:nvPr/>
          </p:nvSpPr>
          <p:spPr>
            <a:xfrm>
              <a:off x="9155151" y="3934440"/>
              <a:ext cx="2577629" cy="523220"/>
            </a:xfrm>
            <a:prstGeom prst="rect">
              <a:avLst/>
            </a:prstGeom>
            <a:noFill/>
          </p:spPr>
          <p:txBody>
            <a:bodyPr wrap="none" rtlCol="0">
              <a:spAutoFit/>
            </a:bodyPr>
            <a:lstStyle/>
            <a:p>
              <a:r>
                <a:rPr lang="en-CA" sz="2800" dirty="0">
                  <a:solidFill>
                    <a:srgbClr val="FF0000"/>
                  </a:solidFill>
                </a:rPr>
                <a:t>nonsynonymous</a:t>
              </a:r>
            </a:p>
          </p:txBody>
        </p:sp>
        <p:cxnSp>
          <p:nvCxnSpPr>
            <p:cNvPr id="27" name="Straight Arrow Connector 26">
              <a:extLst>
                <a:ext uri="{FF2B5EF4-FFF2-40B4-BE49-F238E27FC236}">
                  <a16:creationId xmlns:a16="http://schemas.microsoft.com/office/drawing/2014/main" id="{426FD98F-AA12-4956-98E4-E9CEEFF5BD92}"/>
                </a:ext>
              </a:extLst>
            </p:cNvPr>
            <p:cNvCxnSpPr/>
            <p:nvPr/>
          </p:nvCxnSpPr>
          <p:spPr>
            <a:xfrm flipV="1">
              <a:off x="7817166" y="2352954"/>
              <a:ext cx="0" cy="526003"/>
            </a:xfrm>
            <a:prstGeom prst="straightConnector1">
              <a:avLst/>
            </a:prstGeom>
            <a:ln w="571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FB7E3C8-4971-43E7-A59A-29B3A9436CEF}"/>
                </a:ext>
              </a:extLst>
            </p:cNvPr>
            <p:cNvCxnSpPr/>
            <p:nvPr/>
          </p:nvCxnSpPr>
          <p:spPr>
            <a:xfrm flipV="1">
              <a:off x="8883966" y="3971738"/>
              <a:ext cx="0" cy="52600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048" name="TextBox 2047">
            <a:extLst>
              <a:ext uri="{FF2B5EF4-FFF2-40B4-BE49-F238E27FC236}">
                <a16:creationId xmlns:a16="http://schemas.microsoft.com/office/drawing/2014/main" id="{44D42205-620F-43AB-9566-ACC30C3822B1}"/>
              </a:ext>
            </a:extLst>
          </p:cNvPr>
          <p:cNvSpPr txBox="1"/>
          <p:nvPr/>
        </p:nvSpPr>
        <p:spPr>
          <a:xfrm>
            <a:off x="221990" y="178574"/>
            <a:ext cx="5282215" cy="646331"/>
          </a:xfrm>
          <a:prstGeom prst="rect">
            <a:avLst/>
          </a:prstGeom>
          <a:noFill/>
        </p:spPr>
        <p:txBody>
          <a:bodyPr wrap="none" rtlCol="0">
            <a:spAutoFit/>
          </a:bodyPr>
          <a:lstStyle/>
          <a:p>
            <a:r>
              <a:rPr lang="en-CA" sz="3600" dirty="0"/>
              <a:t>The Standard Genetic Code</a:t>
            </a:r>
          </a:p>
        </p:txBody>
      </p:sp>
      <p:pic>
        <p:nvPicPr>
          <p:cNvPr id="4" name="Picture 3" descr="A screenshot of a cell phone&#10;&#10;Description automatically generated">
            <a:extLst>
              <a:ext uri="{FF2B5EF4-FFF2-40B4-BE49-F238E27FC236}">
                <a16:creationId xmlns:a16="http://schemas.microsoft.com/office/drawing/2014/main" id="{DCCF415E-0496-4A79-BAAC-A4167B6F8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35" y="713850"/>
            <a:ext cx="5415326" cy="5965576"/>
          </a:xfrm>
          <a:prstGeom prst="rect">
            <a:avLst/>
          </a:prstGeom>
        </p:spPr>
      </p:pic>
    </p:spTree>
    <p:extLst>
      <p:ext uri="{BB962C8B-B14F-4D97-AF65-F5344CB8AC3E}">
        <p14:creationId xmlns:p14="http://schemas.microsoft.com/office/powerpoint/2010/main" val="87817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CBC0CAAA-08E0-44D7-BC57-8BAE7CCC3F8D}"/>
              </a:ext>
            </a:extLst>
          </p:cNvPr>
          <p:cNvSpPr txBox="1"/>
          <p:nvPr/>
        </p:nvSpPr>
        <p:spPr>
          <a:xfrm>
            <a:off x="0" y="113894"/>
            <a:ext cx="12191999" cy="1446550"/>
          </a:xfrm>
          <a:prstGeom prst="rect">
            <a:avLst/>
          </a:prstGeom>
          <a:noFill/>
        </p:spPr>
        <p:txBody>
          <a:bodyPr wrap="square" rtlCol="0">
            <a:spAutoFit/>
          </a:bodyPr>
          <a:lstStyle/>
          <a:p>
            <a:pPr algn="ctr"/>
            <a:r>
              <a:rPr lang="en-CA" sz="3200" dirty="0"/>
              <a:t>Molecular Evolution as a </a:t>
            </a:r>
            <a:r>
              <a:rPr lang="en-CA" sz="3200" b="1" dirty="0"/>
              <a:t>Markov Chain  </a:t>
            </a:r>
          </a:p>
          <a:p>
            <a:pPr algn="ctr"/>
            <a:endParaRPr lang="en-CA" sz="2800" dirty="0"/>
          </a:p>
          <a:p>
            <a:pPr marL="571500" indent="-571500">
              <a:buFont typeface="Wingdings" panose="05000000000000000000" pitchFamily="2" charset="2"/>
              <a:buChar char="Ø"/>
            </a:pPr>
            <a:endParaRPr lang="en-CA" sz="2800" dirty="0"/>
          </a:p>
        </p:txBody>
      </p:sp>
      <p:grpSp>
        <p:nvGrpSpPr>
          <p:cNvPr id="48" name="Group 47">
            <a:extLst>
              <a:ext uri="{FF2B5EF4-FFF2-40B4-BE49-F238E27FC236}">
                <a16:creationId xmlns:a16="http://schemas.microsoft.com/office/drawing/2014/main" id="{5E4F6C7B-41C1-4C71-8DDE-0EF7B4920072}"/>
              </a:ext>
            </a:extLst>
          </p:cNvPr>
          <p:cNvGrpSpPr/>
          <p:nvPr/>
        </p:nvGrpSpPr>
        <p:grpSpPr>
          <a:xfrm>
            <a:off x="277872" y="855905"/>
            <a:ext cx="11636254" cy="3003934"/>
            <a:chOff x="312373" y="-162747"/>
            <a:chExt cx="11636254" cy="3003934"/>
          </a:xfrm>
        </p:grpSpPr>
        <p:cxnSp>
          <p:nvCxnSpPr>
            <p:cNvPr id="3" name="Straight Arrow Connector 2">
              <a:extLst>
                <a:ext uri="{FF2B5EF4-FFF2-40B4-BE49-F238E27FC236}">
                  <a16:creationId xmlns:a16="http://schemas.microsoft.com/office/drawing/2014/main" id="{D02109AE-BFC2-44F5-8D23-8396AD414173}"/>
                </a:ext>
              </a:extLst>
            </p:cNvPr>
            <p:cNvCxnSpPr>
              <a:cxnSpLocks/>
            </p:cNvCxnSpPr>
            <p:nvPr/>
          </p:nvCxnSpPr>
          <p:spPr>
            <a:xfrm>
              <a:off x="312373" y="1982147"/>
              <a:ext cx="115521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F951A6F-C8C7-4DFD-905A-0AB4E20610DE}"/>
                </a:ext>
              </a:extLst>
            </p:cNvPr>
            <p:cNvGrpSpPr/>
            <p:nvPr/>
          </p:nvGrpSpPr>
          <p:grpSpPr>
            <a:xfrm>
              <a:off x="374846" y="-162747"/>
              <a:ext cx="6523207" cy="1158706"/>
              <a:chOff x="3526971" y="2205605"/>
              <a:chExt cx="6523207" cy="1158706"/>
            </a:xfrm>
          </p:grpSpPr>
          <p:sp>
            <p:nvSpPr>
              <p:cNvPr id="8" name="Star: 5 Points 7">
                <a:extLst>
                  <a:ext uri="{FF2B5EF4-FFF2-40B4-BE49-F238E27FC236}">
                    <a16:creationId xmlns:a16="http://schemas.microsoft.com/office/drawing/2014/main" id="{DE063815-6C97-4891-AAB9-98A4315300E8}"/>
                  </a:ext>
                </a:extLst>
              </p:cNvPr>
              <p:cNvSpPr/>
              <p:nvPr/>
            </p:nvSpPr>
            <p:spPr>
              <a:xfrm>
                <a:off x="3531775" y="2261249"/>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Star: 5 Points 8">
                <a:extLst>
                  <a:ext uri="{FF2B5EF4-FFF2-40B4-BE49-F238E27FC236}">
                    <a16:creationId xmlns:a16="http://schemas.microsoft.com/office/drawing/2014/main" id="{1608399E-3B64-4149-AC3C-F729397A2F3C}"/>
                  </a:ext>
                </a:extLst>
              </p:cNvPr>
              <p:cNvSpPr/>
              <p:nvPr/>
            </p:nvSpPr>
            <p:spPr>
              <a:xfrm>
                <a:off x="3526971" y="2901679"/>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TextBox 9">
                <a:extLst>
                  <a:ext uri="{FF2B5EF4-FFF2-40B4-BE49-F238E27FC236}">
                    <a16:creationId xmlns:a16="http://schemas.microsoft.com/office/drawing/2014/main" id="{C572B263-886C-4E1E-B77E-D656ABF6DBA5}"/>
                  </a:ext>
                </a:extLst>
              </p:cNvPr>
              <p:cNvSpPr txBox="1"/>
              <p:nvPr/>
            </p:nvSpPr>
            <p:spPr>
              <a:xfrm>
                <a:off x="3905354" y="2205605"/>
                <a:ext cx="5428281" cy="523220"/>
              </a:xfrm>
              <a:prstGeom prst="rect">
                <a:avLst/>
              </a:prstGeom>
              <a:noFill/>
            </p:spPr>
            <p:txBody>
              <a:bodyPr wrap="none" rtlCol="0">
                <a:spAutoFit/>
              </a:bodyPr>
              <a:lstStyle/>
              <a:p>
                <a:r>
                  <a:rPr lang="en-CA" sz="2800" dirty="0">
                    <a:solidFill>
                      <a:srgbClr val="00B050"/>
                    </a:solidFill>
                  </a:rPr>
                  <a:t>synonymous substitutions, rate = dS</a:t>
                </a:r>
              </a:p>
            </p:txBody>
          </p:sp>
          <p:sp>
            <p:nvSpPr>
              <p:cNvPr id="11" name="TextBox 10">
                <a:extLst>
                  <a:ext uri="{FF2B5EF4-FFF2-40B4-BE49-F238E27FC236}">
                    <a16:creationId xmlns:a16="http://schemas.microsoft.com/office/drawing/2014/main" id="{B91D19A4-D13F-46CE-86D8-5726B9E9C8F0}"/>
                  </a:ext>
                </a:extLst>
              </p:cNvPr>
              <p:cNvSpPr txBox="1"/>
              <p:nvPr/>
            </p:nvSpPr>
            <p:spPr>
              <a:xfrm>
                <a:off x="3905354" y="2841091"/>
                <a:ext cx="6144824" cy="523220"/>
              </a:xfrm>
              <a:prstGeom prst="rect">
                <a:avLst/>
              </a:prstGeom>
              <a:noFill/>
            </p:spPr>
            <p:txBody>
              <a:bodyPr wrap="none" rtlCol="0">
                <a:spAutoFit/>
              </a:bodyPr>
              <a:lstStyle/>
              <a:p>
                <a:r>
                  <a:rPr lang="en-CA" sz="2800" dirty="0">
                    <a:solidFill>
                      <a:srgbClr val="FF0000"/>
                    </a:solidFill>
                  </a:rPr>
                  <a:t>nonsynonymous substitutions, rate = dN</a:t>
                </a:r>
              </a:p>
            </p:txBody>
          </p:sp>
        </p:grpSp>
        <p:sp>
          <p:nvSpPr>
            <p:cNvPr id="14" name="Star: 5 Points 13">
              <a:extLst>
                <a:ext uri="{FF2B5EF4-FFF2-40B4-BE49-F238E27FC236}">
                  <a16:creationId xmlns:a16="http://schemas.microsoft.com/office/drawing/2014/main" id="{3F4B8234-7073-4012-8D06-9E2D496A9DED}"/>
                </a:ext>
              </a:extLst>
            </p:cNvPr>
            <p:cNvSpPr/>
            <p:nvPr/>
          </p:nvSpPr>
          <p:spPr>
            <a:xfrm>
              <a:off x="894233" y="2065319"/>
              <a:ext cx="346450" cy="352129"/>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Star: 5 Points 14">
              <a:extLst>
                <a:ext uri="{FF2B5EF4-FFF2-40B4-BE49-F238E27FC236}">
                  <a16:creationId xmlns:a16="http://schemas.microsoft.com/office/drawing/2014/main" id="{C3194D69-5C5F-4EF6-97AB-4095A1214471}"/>
                </a:ext>
              </a:extLst>
            </p:cNvPr>
            <p:cNvSpPr/>
            <p:nvPr/>
          </p:nvSpPr>
          <p:spPr>
            <a:xfrm>
              <a:off x="5568917" y="2065318"/>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Star: 5 Points 15">
              <a:extLst>
                <a:ext uri="{FF2B5EF4-FFF2-40B4-BE49-F238E27FC236}">
                  <a16:creationId xmlns:a16="http://schemas.microsoft.com/office/drawing/2014/main" id="{63BB311B-BABC-45F5-BF3C-CECF42BD456E}"/>
                </a:ext>
              </a:extLst>
            </p:cNvPr>
            <p:cNvSpPr/>
            <p:nvPr/>
          </p:nvSpPr>
          <p:spPr>
            <a:xfrm>
              <a:off x="9626428" y="2065318"/>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Star: 5 Points 16">
              <a:extLst>
                <a:ext uri="{FF2B5EF4-FFF2-40B4-BE49-F238E27FC236}">
                  <a16:creationId xmlns:a16="http://schemas.microsoft.com/office/drawing/2014/main" id="{17957E40-A545-40BA-B1C7-B8D39B0BE0DE}"/>
                </a:ext>
              </a:extLst>
            </p:cNvPr>
            <p:cNvSpPr/>
            <p:nvPr/>
          </p:nvSpPr>
          <p:spPr>
            <a:xfrm>
              <a:off x="7627860" y="2065318"/>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Star: 5 Points 17">
              <a:extLst>
                <a:ext uri="{FF2B5EF4-FFF2-40B4-BE49-F238E27FC236}">
                  <a16:creationId xmlns:a16="http://schemas.microsoft.com/office/drawing/2014/main" id="{0D33DEC3-545F-454C-86FB-B48F54E0103B}"/>
                </a:ext>
              </a:extLst>
            </p:cNvPr>
            <p:cNvSpPr/>
            <p:nvPr/>
          </p:nvSpPr>
          <p:spPr>
            <a:xfrm>
              <a:off x="2451462" y="2065318"/>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Star: 5 Points 18">
              <a:extLst>
                <a:ext uri="{FF2B5EF4-FFF2-40B4-BE49-F238E27FC236}">
                  <a16:creationId xmlns:a16="http://schemas.microsoft.com/office/drawing/2014/main" id="{1B31D5C2-6D7E-41CA-BC3C-479D6DE0FF16}"/>
                </a:ext>
              </a:extLst>
            </p:cNvPr>
            <p:cNvSpPr/>
            <p:nvPr/>
          </p:nvSpPr>
          <p:spPr>
            <a:xfrm>
              <a:off x="3769255" y="2065320"/>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Star: 5 Points 25">
              <a:extLst>
                <a:ext uri="{FF2B5EF4-FFF2-40B4-BE49-F238E27FC236}">
                  <a16:creationId xmlns:a16="http://schemas.microsoft.com/office/drawing/2014/main" id="{4A28F468-37E9-4AAC-9AAB-B9FD54BF24CF}"/>
                </a:ext>
              </a:extLst>
            </p:cNvPr>
            <p:cNvSpPr/>
            <p:nvPr/>
          </p:nvSpPr>
          <p:spPr>
            <a:xfrm>
              <a:off x="11297767" y="2065318"/>
              <a:ext cx="346450" cy="352129"/>
            </a:xfrm>
            <a:prstGeom prst="star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Star: 5 Points 26">
              <a:extLst>
                <a:ext uri="{FF2B5EF4-FFF2-40B4-BE49-F238E27FC236}">
                  <a16:creationId xmlns:a16="http://schemas.microsoft.com/office/drawing/2014/main" id="{C64809CC-D004-489F-BBB5-5D54ED077D4D}"/>
                </a:ext>
              </a:extLst>
            </p:cNvPr>
            <p:cNvSpPr/>
            <p:nvPr/>
          </p:nvSpPr>
          <p:spPr>
            <a:xfrm>
              <a:off x="1621220" y="1528548"/>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Star: 5 Points 27">
              <a:extLst>
                <a:ext uri="{FF2B5EF4-FFF2-40B4-BE49-F238E27FC236}">
                  <a16:creationId xmlns:a16="http://schemas.microsoft.com/office/drawing/2014/main" id="{C5E2185A-26EE-4F97-9E3E-7DF1B99FCC94}"/>
                </a:ext>
              </a:extLst>
            </p:cNvPr>
            <p:cNvSpPr/>
            <p:nvPr/>
          </p:nvSpPr>
          <p:spPr>
            <a:xfrm>
              <a:off x="2147295" y="1517752"/>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Star: 5 Points 28">
              <a:extLst>
                <a:ext uri="{FF2B5EF4-FFF2-40B4-BE49-F238E27FC236}">
                  <a16:creationId xmlns:a16="http://schemas.microsoft.com/office/drawing/2014/main" id="{DFA9CA28-D2DA-467F-9FC7-5DD523FD8104}"/>
                </a:ext>
              </a:extLst>
            </p:cNvPr>
            <p:cNvSpPr/>
            <p:nvPr/>
          </p:nvSpPr>
          <p:spPr>
            <a:xfrm>
              <a:off x="4012291" y="1528548"/>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Star: 5 Points 29">
              <a:extLst>
                <a:ext uri="{FF2B5EF4-FFF2-40B4-BE49-F238E27FC236}">
                  <a16:creationId xmlns:a16="http://schemas.microsoft.com/office/drawing/2014/main" id="{529FD045-B495-4E8C-A73B-245EBB5BEFB1}"/>
                </a:ext>
              </a:extLst>
            </p:cNvPr>
            <p:cNvSpPr/>
            <p:nvPr/>
          </p:nvSpPr>
          <p:spPr>
            <a:xfrm>
              <a:off x="4980646" y="1528548"/>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Star: 5 Points 30">
              <a:extLst>
                <a:ext uri="{FF2B5EF4-FFF2-40B4-BE49-F238E27FC236}">
                  <a16:creationId xmlns:a16="http://schemas.microsoft.com/office/drawing/2014/main" id="{FF23B17F-3B5C-4F6E-9BE3-FCA4B7B50EE3}"/>
                </a:ext>
              </a:extLst>
            </p:cNvPr>
            <p:cNvSpPr/>
            <p:nvPr/>
          </p:nvSpPr>
          <p:spPr>
            <a:xfrm>
              <a:off x="10670561" y="1528548"/>
              <a:ext cx="346450" cy="352129"/>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5" name="TextBox 34">
              <a:extLst>
                <a:ext uri="{FF2B5EF4-FFF2-40B4-BE49-F238E27FC236}">
                  <a16:creationId xmlns:a16="http://schemas.microsoft.com/office/drawing/2014/main" id="{0E5AEB6C-FAF4-4CBD-BFED-5AA532267E72}"/>
                </a:ext>
              </a:extLst>
            </p:cNvPr>
            <p:cNvSpPr txBox="1"/>
            <p:nvPr/>
          </p:nvSpPr>
          <p:spPr>
            <a:xfrm>
              <a:off x="620028" y="2471855"/>
              <a:ext cx="841962" cy="369332"/>
            </a:xfrm>
            <a:prstGeom prst="rect">
              <a:avLst/>
            </a:prstGeom>
            <a:noFill/>
          </p:spPr>
          <p:txBody>
            <a:bodyPr wrap="none" rtlCol="0">
              <a:spAutoFit/>
            </a:bodyPr>
            <a:lstStyle/>
            <a:p>
              <a:r>
                <a:rPr lang="en-CA" b="1" dirty="0"/>
                <a:t>GTT(V)</a:t>
              </a:r>
            </a:p>
          </p:txBody>
        </p:sp>
        <p:sp>
          <p:nvSpPr>
            <p:cNvPr id="36" name="TextBox 35">
              <a:extLst>
                <a:ext uri="{FF2B5EF4-FFF2-40B4-BE49-F238E27FC236}">
                  <a16:creationId xmlns:a16="http://schemas.microsoft.com/office/drawing/2014/main" id="{E8518D96-3283-4021-8AB6-91D94B6B5BAE}"/>
                </a:ext>
              </a:extLst>
            </p:cNvPr>
            <p:cNvSpPr txBox="1"/>
            <p:nvPr/>
          </p:nvSpPr>
          <p:spPr>
            <a:xfrm>
              <a:off x="1423574" y="1183295"/>
              <a:ext cx="741742" cy="369332"/>
            </a:xfrm>
            <a:prstGeom prst="rect">
              <a:avLst/>
            </a:prstGeom>
            <a:noFill/>
          </p:spPr>
          <p:txBody>
            <a:bodyPr wrap="none" rtlCol="0">
              <a:spAutoFit/>
            </a:bodyPr>
            <a:lstStyle/>
            <a:p>
              <a:r>
                <a:rPr lang="en-CA" b="1" dirty="0"/>
                <a:t>ATT(I)</a:t>
              </a:r>
            </a:p>
          </p:txBody>
        </p:sp>
        <p:sp>
          <p:nvSpPr>
            <p:cNvPr id="37" name="TextBox 36">
              <a:extLst>
                <a:ext uri="{FF2B5EF4-FFF2-40B4-BE49-F238E27FC236}">
                  <a16:creationId xmlns:a16="http://schemas.microsoft.com/office/drawing/2014/main" id="{871B363D-408D-4EC3-B533-6A458593AF95}"/>
                </a:ext>
              </a:extLst>
            </p:cNvPr>
            <p:cNvSpPr txBox="1"/>
            <p:nvPr/>
          </p:nvSpPr>
          <p:spPr>
            <a:xfrm>
              <a:off x="2048299" y="1177444"/>
              <a:ext cx="855940" cy="369332"/>
            </a:xfrm>
            <a:prstGeom prst="rect">
              <a:avLst/>
            </a:prstGeom>
            <a:noFill/>
          </p:spPr>
          <p:txBody>
            <a:bodyPr wrap="none" rtlCol="0">
              <a:spAutoFit/>
            </a:bodyPr>
            <a:lstStyle/>
            <a:p>
              <a:r>
                <a:rPr lang="en-CA" b="1" dirty="0"/>
                <a:t>AAT(N)</a:t>
              </a:r>
            </a:p>
          </p:txBody>
        </p:sp>
        <p:sp>
          <p:nvSpPr>
            <p:cNvPr id="38" name="TextBox 37">
              <a:extLst>
                <a:ext uri="{FF2B5EF4-FFF2-40B4-BE49-F238E27FC236}">
                  <a16:creationId xmlns:a16="http://schemas.microsoft.com/office/drawing/2014/main" id="{2B4E44D9-4FB5-47CF-9AEF-DF481F2178CB}"/>
                </a:ext>
              </a:extLst>
            </p:cNvPr>
            <p:cNvSpPr txBox="1"/>
            <p:nvPr/>
          </p:nvSpPr>
          <p:spPr>
            <a:xfrm>
              <a:off x="2320520" y="2471784"/>
              <a:ext cx="879280" cy="369332"/>
            </a:xfrm>
            <a:prstGeom prst="rect">
              <a:avLst/>
            </a:prstGeom>
            <a:noFill/>
          </p:spPr>
          <p:txBody>
            <a:bodyPr wrap="none" rtlCol="0">
              <a:spAutoFit/>
            </a:bodyPr>
            <a:lstStyle/>
            <a:p>
              <a:r>
                <a:rPr lang="en-CA" b="1" dirty="0"/>
                <a:t>AAC(N)</a:t>
              </a:r>
            </a:p>
          </p:txBody>
        </p:sp>
        <p:sp>
          <p:nvSpPr>
            <p:cNvPr id="39" name="TextBox 38">
              <a:extLst>
                <a:ext uri="{FF2B5EF4-FFF2-40B4-BE49-F238E27FC236}">
                  <a16:creationId xmlns:a16="http://schemas.microsoft.com/office/drawing/2014/main" id="{5ED155AF-9370-4C51-B289-42A598F655CD}"/>
                </a:ext>
              </a:extLst>
            </p:cNvPr>
            <p:cNvSpPr txBox="1"/>
            <p:nvPr/>
          </p:nvSpPr>
          <p:spPr>
            <a:xfrm>
              <a:off x="3584321" y="2467997"/>
              <a:ext cx="855940" cy="369332"/>
            </a:xfrm>
            <a:prstGeom prst="rect">
              <a:avLst/>
            </a:prstGeom>
            <a:noFill/>
          </p:spPr>
          <p:txBody>
            <a:bodyPr wrap="none" rtlCol="0">
              <a:spAutoFit/>
            </a:bodyPr>
            <a:lstStyle/>
            <a:p>
              <a:r>
                <a:rPr lang="en-CA" b="1" dirty="0"/>
                <a:t>AAT(N)</a:t>
              </a:r>
            </a:p>
          </p:txBody>
        </p:sp>
        <p:sp>
          <p:nvSpPr>
            <p:cNvPr id="40" name="TextBox 39">
              <a:extLst>
                <a:ext uri="{FF2B5EF4-FFF2-40B4-BE49-F238E27FC236}">
                  <a16:creationId xmlns:a16="http://schemas.microsoft.com/office/drawing/2014/main" id="{30F311D2-08FC-439E-9484-B44CE68A4157}"/>
                </a:ext>
              </a:extLst>
            </p:cNvPr>
            <p:cNvSpPr txBox="1"/>
            <p:nvPr/>
          </p:nvSpPr>
          <p:spPr>
            <a:xfrm>
              <a:off x="3781504" y="1185225"/>
              <a:ext cx="861646" cy="369332"/>
            </a:xfrm>
            <a:prstGeom prst="rect">
              <a:avLst/>
            </a:prstGeom>
            <a:noFill/>
          </p:spPr>
          <p:txBody>
            <a:bodyPr wrap="none" rtlCol="0">
              <a:spAutoFit/>
            </a:bodyPr>
            <a:lstStyle/>
            <a:p>
              <a:r>
                <a:rPr lang="en-CA" b="1" dirty="0"/>
                <a:t>CAC(H)</a:t>
              </a:r>
            </a:p>
          </p:txBody>
        </p:sp>
        <p:sp>
          <p:nvSpPr>
            <p:cNvPr id="41" name="TextBox 40">
              <a:extLst>
                <a:ext uri="{FF2B5EF4-FFF2-40B4-BE49-F238E27FC236}">
                  <a16:creationId xmlns:a16="http://schemas.microsoft.com/office/drawing/2014/main" id="{B4D8DC76-197A-4920-965F-77426CA142E5}"/>
                </a:ext>
              </a:extLst>
            </p:cNvPr>
            <p:cNvSpPr txBox="1"/>
            <p:nvPr/>
          </p:nvSpPr>
          <p:spPr>
            <a:xfrm>
              <a:off x="4748198" y="1174275"/>
              <a:ext cx="891783" cy="369332"/>
            </a:xfrm>
            <a:prstGeom prst="rect">
              <a:avLst/>
            </a:prstGeom>
            <a:noFill/>
          </p:spPr>
          <p:txBody>
            <a:bodyPr wrap="none" rtlCol="0">
              <a:spAutoFit/>
            </a:bodyPr>
            <a:lstStyle/>
            <a:p>
              <a:r>
                <a:rPr lang="en-CA" b="1" dirty="0"/>
                <a:t>CAA(Q)</a:t>
              </a:r>
            </a:p>
          </p:txBody>
        </p:sp>
        <p:sp>
          <p:nvSpPr>
            <p:cNvPr id="42" name="TextBox 41">
              <a:extLst>
                <a:ext uri="{FF2B5EF4-FFF2-40B4-BE49-F238E27FC236}">
                  <a16:creationId xmlns:a16="http://schemas.microsoft.com/office/drawing/2014/main" id="{9E302C7F-3FDD-4E8C-AB58-255A44DB3620}"/>
                </a:ext>
              </a:extLst>
            </p:cNvPr>
            <p:cNvSpPr txBox="1"/>
            <p:nvPr/>
          </p:nvSpPr>
          <p:spPr>
            <a:xfrm>
              <a:off x="5322131" y="2467997"/>
              <a:ext cx="896977" cy="369332"/>
            </a:xfrm>
            <a:prstGeom prst="rect">
              <a:avLst/>
            </a:prstGeom>
            <a:noFill/>
          </p:spPr>
          <p:txBody>
            <a:bodyPr wrap="none" rtlCol="0">
              <a:spAutoFit/>
            </a:bodyPr>
            <a:lstStyle/>
            <a:p>
              <a:r>
                <a:rPr lang="en-CA" b="1" dirty="0"/>
                <a:t>CAG(Q)</a:t>
              </a:r>
            </a:p>
          </p:txBody>
        </p:sp>
        <p:sp>
          <p:nvSpPr>
            <p:cNvPr id="43" name="TextBox 42">
              <a:extLst>
                <a:ext uri="{FF2B5EF4-FFF2-40B4-BE49-F238E27FC236}">
                  <a16:creationId xmlns:a16="http://schemas.microsoft.com/office/drawing/2014/main" id="{56DAE0ED-DA60-4BC4-B7EA-3D0218510DDD}"/>
                </a:ext>
              </a:extLst>
            </p:cNvPr>
            <p:cNvSpPr txBox="1"/>
            <p:nvPr/>
          </p:nvSpPr>
          <p:spPr>
            <a:xfrm>
              <a:off x="7355193" y="2464828"/>
              <a:ext cx="891783" cy="369332"/>
            </a:xfrm>
            <a:prstGeom prst="rect">
              <a:avLst/>
            </a:prstGeom>
            <a:noFill/>
          </p:spPr>
          <p:txBody>
            <a:bodyPr wrap="none" rtlCol="0">
              <a:spAutoFit/>
            </a:bodyPr>
            <a:lstStyle/>
            <a:p>
              <a:r>
                <a:rPr lang="en-CA" b="1" dirty="0"/>
                <a:t>CAA(Q)</a:t>
              </a:r>
            </a:p>
          </p:txBody>
        </p:sp>
        <p:sp>
          <p:nvSpPr>
            <p:cNvPr id="45" name="TextBox 44">
              <a:extLst>
                <a:ext uri="{FF2B5EF4-FFF2-40B4-BE49-F238E27FC236}">
                  <a16:creationId xmlns:a16="http://schemas.microsoft.com/office/drawing/2014/main" id="{B10834D1-3671-4807-8B5D-95558D36CBA2}"/>
                </a:ext>
              </a:extLst>
            </p:cNvPr>
            <p:cNvSpPr txBox="1"/>
            <p:nvPr/>
          </p:nvSpPr>
          <p:spPr>
            <a:xfrm>
              <a:off x="9351164" y="2464828"/>
              <a:ext cx="896977" cy="369332"/>
            </a:xfrm>
            <a:prstGeom prst="rect">
              <a:avLst/>
            </a:prstGeom>
            <a:noFill/>
          </p:spPr>
          <p:txBody>
            <a:bodyPr wrap="none" rtlCol="0">
              <a:spAutoFit/>
            </a:bodyPr>
            <a:lstStyle/>
            <a:p>
              <a:r>
                <a:rPr lang="en-CA" b="1" dirty="0"/>
                <a:t>CAG(Q)</a:t>
              </a:r>
            </a:p>
          </p:txBody>
        </p:sp>
        <p:sp>
          <p:nvSpPr>
            <p:cNvPr id="46" name="TextBox 45">
              <a:extLst>
                <a:ext uri="{FF2B5EF4-FFF2-40B4-BE49-F238E27FC236}">
                  <a16:creationId xmlns:a16="http://schemas.microsoft.com/office/drawing/2014/main" id="{C44A5573-FB21-4943-A041-0CD3A4DF9F36}"/>
                </a:ext>
              </a:extLst>
            </p:cNvPr>
            <p:cNvSpPr txBox="1"/>
            <p:nvPr/>
          </p:nvSpPr>
          <p:spPr>
            <a:xfrm>
              <a:off x="10454368" y="1164299"/>
              <a:ext cx="879151" cy="369332"/>
            </a:xfrm>
            <a:prstGeom prst="rect">
              <a:avLst/>
            </a:prstGeom>
            <a:noFill/>
          </p:spPr>
          <p:txBody>
            <a:bodyPr wrap="none" rtlCol="0">
              <a:spAutoFit/>
            </a:bodyPr>
            <a:lstStyle/>
            <a:p>
              <a:r>
                <a:rPr lang="en-CA" b="1" dirty="0"/>
                <a:t>AAG(K)</a:t>
              </a:r>
            </a:p>
          </p:txBody>
        </p:sp>
        <p:sp>
          <p:nvSpPr>
            <p:cNvPr id="47" name="TextBox 46">
              <a:extLst>
                <a:ext uri="{FF2B5EF4-FFF2-40B4-BE49-F238E27FC236}">
                  <a16:creationId xmlns:a16="http://schemas.microsoft.com/office/drawing/2014/main" id="{E665E79C-ED0C-4CAA-9BEC-877B3E26F703}"/>
                </a:ext>
              </a:extLst>
            </p:cNvPr>
            <p:cNvSpPr txBox="1"/>
            <p:nvPr/>
          </p:nvSpPr>
          <p:spPr>
            <a:xfrm>
              <a:off x="11074670" y="2464828"/>
              <a:ext cx="873957" cy="369332"/>
            </a:xfrm>
            <a:prstGeom prst="rect">
              <a:avLst/>
            </a:prstGeom>
            <a:noFill/>
          </p:spPr>
          <p:txBody>
            <a:bodyPr wrap="none" rtlCol="0">
              <a:spAutoFit/>
            </a:bodyPr>
            <a:lstStyle/>
            <a:p>
              <a:r>
                <a:rPr lang="en-CA" b="1" dirty="0"/>
                <a:t>AAA(K)</a:t>
              </a:r>
            </a:p>
          </p:txBody>
        </p:sp>
      </p:grpSp>
      <p:cxnSp>
        <p:nvCxnSpPr>
          <p:cNvPr id="44" name="Straight Arrow Connector 43">
            <a:extLst>
              <a:ext uri="{FF2B5EF4-FFF2-40B4-BE49-F238E27FC236}">
                <a16:creationId xmlns:a16="http://schemas.microsoft.com/office/drawing/2014/main" id="{2D95DE20-7A3D-4C59-8FDD-2290E74641E3}"/>
              </a:ext>
            </a:extLst>
          </p:cNvPr>
          <p:cNvCxnSpPr>
            <a:cxnSpLocks/>
          </p:cNvCxnSpPr>
          <p:nvPr/>
        </p:nvCxnSpPr>
        <p:spPr>
          <a:xfrm>
            <a:off x="404228" y="4500269"/>
            <a:ext cx="331672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E9A5585-C5E3-4508-960C-D068261AA9D8}"/>
              </a:ext>
            </a:extLst>
          </p:cNvPr>
          <p:cNvSpPr txBox="1"/>
          <p:nvPr/>
        </p:nvSpPr>
        <p:spPr>
          <a:xfrm>
            <a:off x="468038" y="4626933"/>
            <a:ext cx="3036985" cy="461665"/>
          </a:xfrm>
          <a:prstGeom prst="rect">
            <a:avLst/>
          </a:prstGeom>
          <a:noFill/>
        </p:spPr>
        <p:txBody>
          <a:bodyPr wrap="none" rtlCol="0">
            <a:spAutoFit/>
          </a:bodyPr>
          <a:lstStyle/>
          <a:p>
            <a:r>
              <a:rPr lang="en-CA" sz="2400" dirty="0"/>
              <a:t>time (millions of years)</a:t>
            </a:r>
          </a:p>
        </p:txBody>
      </p:sp>
      <p:sp>
        <p:nvSpPr>
          <p:cNvPr id="50" name="TextBox 49">
            <a:extLst>
              <a:ext uri="{FF2B5EF4-FFF2-40B4-BE49-F238E27FC236}">
                <a16:creationId xmlns:a16="http://schemas.microsoft.com/office/drawing/2014/main" id="{8965DF04-C4D6-4BC8-B42B-9747051D7556}"/>
              </a:ext>
            </a:extLst>
          </p:cNvPr>
          <p:cNvSpPr txBox="1"/>
          <p:nvPr/>
        </p:nvSpPr>
        <p:spPr>
          <a:xfrm>
            <a:off x="487621" y="5446052"/>
            <a:ext cx="11310084" cy="523220"/>
          </a:xfrm>
          <a:prstGeom prst="rect">
            <a:avLst/>
          </a:prstGeom>
          <a:noFill/>
        </p:spPr>
        <p:txBody>
          <a:bodyPr wrap="none" rtlCol="0">
            <a:spAutoFit/>
          </a:bodyPr>
          <a:lstStyle/>
          <a:p>
            <a:pPr algn="ctr"/>
            <a:r>
              <a:rPr lang="en-CA" sz="2800" b="1" dirty="0"/>
              <a:t>heterotachy</a:t>
            </a:r>
            <a:r>
              <a:rPr lang="en-CA" sz="2800" dirty="0"/>
              <a:t>: variation in the nonsynonymous substitution rate dN over time</a:t>
            </a:r>
          </a:p>
        </p:txBody>
      </p:sp>
    </p:spTree>
    <p:extLst>
      <p:ext uri="{BB962C8B-B14F-4D97-AF65-F5344CB8AC3E}">
        <p14:creationId xmlns:p14="http://schemas.microsoft.com/office/powerpoint/2010/main" val="129407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55AC52CE-95CB-47CE-999F-BA552A527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821" y="1729410"/>
            <a:ext cx="4476870" cy="3641474"/>
          </a:xfrm>
          <a:prstGeom prst="rect">
            <a:avLst/>
          </a:prstGeom>
        </p:spPr>
      </p:pic>
      <p:sp>
        <p:nvSpPr>
          <p:cNvPr id="6" name="TextBox 5">
            <a:extLst>
              <a:ext uri="{FF2B5EF4-FFF2-40B4-BE49-F238E27FC236}">
                <a16:creationId xmlns:a16="http://schemas.microsoft.com/office/drawing/2014/main" id="{087ABD1B-4011-4748-A852-1A6201F04AF4}"/>
              </a:ext>
            </a:extLst>
          </p:cNvPr>
          <p:cNvSpPr txBox="1"/>
          <p:nvPr/>
        </p:nvSpPr>
        <p:spPr>
          <a:xfrm>
            <a:off x="5608219" y="495314"/>
            <a:ext cx="5984074" cy="707886"/>
          </a:xfrm>
          <a:prstGeom prst="rect">
            <a:avLst/>
          </a:prstGeom>
          <a:noFill/>
        </p:spPr>
        <p:txBody>
          <a:bodyPr wrap="none" rtlCol="0">
            <a:spAutoFit/>
          </a:bodyPr>
          <a:lstStyle/>
          <a:p>
            <a:r>
              <a:rPr lang="en-CA" sz="4000" b="1" dirty="0"/>
              <a:t>Codon Substitution Models</a:t>
            </a:r>
          </a:p>
        </p:txBody>
      </p:sp>
      <p:grpSp>
        <p:nvGrpSpPr>
          <p:cNvPr id="32" name="Group 31">
            <a:extLst>
              <a:ext uri="{FF2B5EF4-FFF2-40B4-BE49-F238E27FC236}">
                <a16:creationId xmlns:a16="http://schemas.microsoft.com/office/drawing/2014/main" id="{ECAC9D2D-E992-4250-8386-73190774CDAD}"/>
              </a:ext>
            </a:extLst>
          </p:cNvPr>
          <p:cNvGrpSpPr/>
          <p:nvPr/>
        </p:nvGrpSpPr>
        <p:grpSpPr>
          <a:xfrm>
            <a:off x="433179" y="240481"/>
            <a:ext cx="3728224" cy="5918422"/>
            <a:chOff x="455897" y="501738"/>
            <a:chExt cx="3728224" cy="5918422"/>
          </a:xfrm>
        </p:grpSpPr>
        <p:sp>
          <p:nvSpPr>
            <p:cNvPr id="10" name="Rectangle 9">
              <a:extLst>
                <a:ext uri="{FF2B5EF4-FFF2-40B4-BE49-F238E27FC236}">
                  <a16:creationId xmlns:a16="http://schemas.microsoft.com/office/drawing/2014/main" id="{99EFC488-32F0-4465-8392-D8A0077C8205}"/>
                </a:ext>
              </a:extLst>
            </p:cNvPr>
            <p:cNvSpPr/>
            <p:nvPr/>
          </p:nvSpPr>
          <p:spPr>
            <a:xfrm>
              <a:off x="1634209" y="501738"/>
              <a:ext cx="2549912" cy="788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0FA65BC7-84E0-4617-8AAA-FA38631540D6}"/>
                </a:ext>
              </a:extLst>
            </p:cNvPr>
            <p:cNvSpPr/>
            <p:nvPr/>
          </p:nvSpPr>
          <p:spPr>
            <a:xfrm>
              <a:off x="455897" y="2279730"/>
              <a:ext cx="2549912" cy="788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18F8B430-C9B3-4BA8-95A1-8D04C16CBF75}"/>
                </a:ext>
              </a:extLst>
            </p:cNvPr>
            <p:cNvSpPr/>
            <p:nvPr/>
          </p:nvSpPr>
          <p:spPr>
            <a:xfrm>
              <a:off x="455897" y="5632141"/>
              <a:ext cx="1328299" cy="788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33" name="Picture 32" descr="A screenshot of a cell phone&#10;&#10;Description automatically generated">
            <a:extLst>
              <a:ext uri="{FF2B5EF4-FFF2-40B4-BE49-F238E27FC236}">
                <a16:creationId xmlns:a16="http://schemas.microsoft.com/office/drawing/2014/main" id="{1CCB185F-4B83-48DC-B6E7-B4B92EDEA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42" y="377761"/>
            <a:ext cx="4517582" cy="5728711"/>
          </a:xfrm>
          <a:prstGeom prst="rect">
            <a:avLst/>
          </a:prstGeom>
        </p:spPr>
      </p:pic>
      <p:sp>
        <p:nvSpPr>
          <p:cNvPr id="34" name="Rectangle 33">
            <a:extLst>
              <a:ext uri="{FF2B5EF4-FFF2-40B4-BE49-F238E27FC236}">
                <a16:creationId xmlns:a16="http://schemas.microsoft.com/office/drawing/2014/main" id="{28B31A31-1861-43C6-913C-C41ED66E1F4D}"/>
              </a:ext>
            </a:extLst>
          </p:cNvPr>
          <p:cNvSpPr/>
          <p:nvPr/>
        </p:nvSpPr>
        <p:spPr>
          <a:xfrm>
            <a:off x="7366316" y="4941168"/>
            <a:ext cx="2498981" cy="4297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6268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DB1E-BA7B-4D4E-B679-8F813301A2FA}"/>
              </a:ext>
            </a:extLst>
          </p:cNvPr>
          <p:cNvSpPr>
            <a:spLocks noGrp="1"/>
          </p:cNvSpPr>
          <p:nvPr>
            <p:ph type="ctrTitle"/>
          </p:nvPr>
        </p:nvSpPr>
        <p:spPr>
          <a:xfrm>
            <a:off x="433136" y="5091762"/>
            <a:ext cx="9975068" cy="1264588"/>
          </a:xfrm>
        </p:spPr>
        <p:txBody>
          <a:bodyPr anchor="ctr">
            <a:normAutofit/>
          </a:bodyPr>
          <a:lstStyle/>
          <a:p>
            <a:pPr algn="l"/>
            <a:r>
              <a:rPr lang="en-CA" sz="4200" b="1" dirty="0">
                <a:ln w="6350">
                  <a:solidFill>
                    <a:schemeClr val="accent1"/>
                  </a:solidFill>
                </a:ln>
                <a:latin typeface="Alef" panose="00000500000000000000" pitchFamily="2" charset="-79"/>
                <a:cs typeface="Alef" panose="00000500000000000000" pitchFamily="2" charset="-79"/>
              </a:rPr>
              <a:t>The Problem</a:t>
            </a:r>
          </a:p>
        </p:txBody>
      </p:sp>
      <p:pic>
        <p:nvPicPr>
          <p:cNvPr id="6" name="Picture 5">
            <a:extLst>
              <a:ext uri="{FF2B5EF4-FFF2-40B4-BE49-F238E27FC236}">
                <a16:creationId xmlns:a16="http://schemas.microsoft.com/office/drawing/2014/main" id="{ADA6A3EE-AD22-47F3-9FE1-7E3576F7475F}"/>
              </a:ext>
            </a:extLst>
          </p:cNvPr>
          <p:cNvPicPr>
            <a:picLocks noChangeAspect="1"/>
          </p:cNvPicPr>
          <p:nvPr/>
        </p:nvPicPr>
        <p:blipFill rotWithShape="1">
          <a:blip r:embed="rId3">
            <a:extLst>
              <a:ext uri="{28A0092B-C50C-407E-A947-70E740481C1C}">
                <a14:useLocalDpi xmlns:a14="http://schemas.microsoft.com/office/drawing/2010/main" val="0"/>
              </a:ext>
            </a:extLst>
          </a:blip>
          <a:srcRect l="3702" r="1631"/>
          <a:stretch/>
        </p:blipFill>
        <p:spPr>
          <a:xfrm>
            <a:off x="-3983" y="10"/>
            <a:ext cx="12192000" cy="4571990"/>
          </a:xfrm>
          <a:prstGeom prst="rect">
            <a:avLst/>
          </a:prstGeom>
        </p:spPr>
      </p:pic>
    </p:spTree>
    <p:extLst>
      <p:ext uri="{BB962C8B-B14F-4D97-AF65-F5344CB8AC3E}">
        <p14:creationId xmlns:p14="http://schemas.microsoft.com/office/powerpoint/2010/main" val="192057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clock&#10;&#10;Description automatically generated">
            <a:extLst>
              <a:ext uri="{FF2B5EF4-FFF2-40B4-BE49-F238E27FC236}">
                <a16:creationId xmlns:a16="http://schemas.microsoft.com/office/drawing/2014/main" id="{8A26B9ED-9396-412F-9D54-EAD970A44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601" y="1638995"/>
            <a:ext cx="1777706" cy="770682"/>
          </a:xfrm>
          <a:prstGeom prst="rect">
            <a:avLst/>
          </a:prstGeom>
        </p:spPr>
      </p:pic>
      <p:grpSp>
        <p:nvGrpSpPr>
          <p:cNvPr id="50" name="Group 49">
            <a:extLst>
              <a:ext uri="{FF2B5EF4-FFF2-40B4-BE49-F238E27FC236}">
                <a16:creationId xmlns:a16="http://schemas.microsoft.com/office/drawing/2014/main" id="{BD240C22-05E2-4BA4-85F3-A4977B0A2BAC}"/>
              </a:ext>
            </a:extLst>
          </p:cNvPr>
          <p:cNvGrpSpPr/>
          <p:nvPr/>
        </p:nvGrpSpPr>
        <p:grpSpPr>
          <a:xfrm>
            <a:off x="457938" y="709272"/>
            <a:ext cx="11276124" cy="4208848"/>
            <a:chOff x="279186" y="1268940"/>
            <a:chExt cx="11276124" cy="4208848"/>
          </a:xfrm>
        </p:grpSpPr>
        <p:pic>
          <p:nvPicPr>
            <p:cNvPr id="4" name="Picture 3" descr="A close up of a logo&#10;&#10;Description automatically generated">
              <a:extLst>
                <a:ext uri="{FF2B5EF4-FFF2-40B4-BE49-F238E27FC236}">
                  <a16:creationId xmlns:a16="http://schemas.microsoft.com/office/drawing/2014/main" id="{8F81238A-1924-44DE-87DA-9C70CD2290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803" y="1268940"/>
              <a:ext cx="1582536" cy="1093550"/>
            </a:xfrm>
            <a:prstGeom prst="rect">
              <a:avLst/>
            </a:prstGeom>
          </p:spPr>
        </p:pic>
        <p:grpSp>
          <p:nvGrpSpPr>
            <p:cNvPr id="23" name="Group 22">
              <a:extLst>
                <a:ext uri="{FF2B5EF4-FFF2-40B4-BE49-F238E27FC236}">
                  <a16:creationId xmlns:a16="http://schemas.microsoft.com/office/drawing/2014/main" id="{AA676B96-4DCD-48CB-9244-526712536F49}"/>
                </a:ext>
              </a:extLst>
            </p:cNvPr>
            <p:cNvGrpSpPr/>
            <p:nvPr/>
          </p:nvGrpSpPr>
          <p:grpSpPr>
            <a:xfrm>
              <a:off x="279186" y="1530984"/>
              <a:ext cx="2915231" cy="3946804"/>
              <a:chOff x="199676" y="1688279"/>
              <a:chExt cx="3590639" cy="5098993"/>
            </a:xfrm>
          </p:grpSpPr>
          <p:pic>
            <p:nvPicPr>
              <p:cNvPr id="9" name="Picture 8" descr="A close up of a logo&#10;&#10;Description automatically generated">
                <a:extLst>
                  <a:ext uri="{FF2B5EF4-FFF2-40B4-BE49-F238E27FC236}">
                    <a16:creationId xmlns:a16="http://schemas.microsoft.com/office/drawing/2014/main" id="{C553503C-8BBE-4843-A8AF-EAE41C5431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676" y="1688279"/>
                <a:ext cx="3590639" cy="5098993"/>
              </a:xfrm>
              <a:prstGeom prst="rect">
                <a:avLst/>
              </a:prstGeom>
              <a:ln w="57150">
                <a:noFill/>
              </a:ln>
            </p:spPr>
          </p:pic>
          <p:cxnSp>
            <p:nvCxnSpPr>
              <p:cNvPr id="10" name="Straight Connector 9">
                <a:extLst>
                  <a:ext uri="{FF2B5EF4-FFF2-40B4-BE49-F238E27FC236}">
                    <a16:creationId xmlns:a16="http://schemas.microsoft.com/office/drawing/2014/main" id="{6CDF1F2D-DB2F-418F-B611-0A626163F645}"/>
                  </a:ext>
                </a:extLst>
              </p:cNvPr>
              <p:cNvCxnSpPr>
                <a:cxnSpLocks/>
              </p:cNvCxnSpPr>
              <p:nvPr/>
            </p:nvCxnSpPr>
            <p:spPr>
              <a:xfrm>
                <a:off x="759345" y="2714260"/>
                <a:ext cx="41460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BF2C76B-F0DC-4ECA-A178-3143D1FE7AD9}"/>
                  </a:ext>
                </a:extLst>
              </p:cNvPr>
              <p:cNvCxnSpPr>
                <a:cxnSpLocks/>
              </p:cNvCxnSpPr>
              <p:nvPr/>
            </p:nvCxnSpPr>
            <p:spPr>
              <a:xfrm>
                <a:off x="1921388" y="1924810"/>
                <a:ext cx="29060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DD9E4E-88ED-4340-B875-DD063B7DC164}"/>
                  </a:ext>
                </a:extLst>
              </p:cNvPr>
              <p:cNvCxnSpPr>
                <a:cxnSpLocks/>
              </p:cNvCxnSpPr>
              <p:nvPr/>
            </p:nvCxnSpPr>
            <p:spPr>
              <a:xfrm>
                <a:off x="1661077" y="6587681"/>
                <a:ext cx="4517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332DE9-87B6-49DD-A06A-7D68084C5B9A}"/>
                  </a:ext>
                </a:extLst>
              </p:cNvPr>
              <p:cNvCxnSpPr>
                <a:cxnSpLocks/>
              </p:cNvCxnSpPr>
              <p:nvPr/>
            </p:nvCxnSpPr>
            <p:spPr>
              <a:xfrm>
                <a:off x="3097045" y="5837987"/>
                <a:ext cx="2962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23A84B-D985-413E-87E3-1C97A23D2049}"/>
                  </a:ext>
                </a:extLst>
              </p:cNvPr>
              <p:cNvCxnSpPr>
                <a:cxnSpLocks/>
              </p:cNvCxnSpPr>
              <p:nvPr/>
            </p:nvCxnSpPr>
            <p:spPr>
              <a:xfrm>
                <a:off x="1661077" y="4031099"/>
                <a:ext cx="5509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E123FD-7CAB-4BD1-B024-C24015A0DF33}"/>
                  </a:ext>
                </a:extLst>
              </p:cNvPr>
              <p:cNvCxnSpPr>
                <a:cxnSpLocks/>
              </p:cNvCxnSpPr>
              <p:nvPr/>
            </p:nvCxnSpPr>
            <p:spPr>
              <a:xfrm>
                <a:off x="1092181" y="4417638"/>
                <a:ext cx="50179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6F73CB-FC31-4A31-9BA4-F55C351341E7}"/>
                  </a:ext>
                </a:extLst>
              </p:cNvPr>
              <p:cNvCxnSpPr>
                <a:cxnSpLocks/>
              </p:cNvCxnSpPr>
              <p:nvPr/>
            </p:nvCxnSpPr>
            <p:spPr>
              <a:xfrm>
                <a:off x="1798694" y="2980250"/>
                <a:ext cx="21582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5" name="Picture 24" descr="A close up of a logo&#10;&#10;Description automatically generated">
              <a:extLst>
                <a:ext uri="{FF2B5EF4-FFF2-40B4-BE49-F238E27FC236}">
                  <a16:creationId xmlns:a16="http://schemas.microsoft.com/office/drawing/2014/main" id="{47EC71FE-CCC2-4FC8-B055-DECD6AC221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0284" y="1530984"/>
              <a:ext cx="2915231" cy="3946804"/>
            </a:xfrm>
            <a:prstGeom prst="rect">
              <a:avLst/>
            </a:prstGeom>
            <a:ln w="57150">
              <a:noFill/>
            </a:ln>
          </p:spPr>
        </p:pic>
        <p:cxnSp>
          <p:nvCxnSpPr>
            <p:cNvPr id="27" name="Straight Connector 26">
              <a:extLst>
                <a:ext uri="{FF2B5EF4-FFF2-40B4-BE49-F238E27FC236}">
                  <a16:creationId xmlns:a16="http://schemas.microsoft.com/office/drawing/2014/main" id="{3CCE29E9-8001-48E2-BB09-35250151F5D3}"/>
                </a:ext>
              </a:extLst>
            </p:cNvPr>
            <p:cNvCxnSpPr>
              <a:cxnSpLocks/>
            </p:cNvCxnSpPr>
            <p:nvPr/>
          </p:nvCxnSpPr>
          <p:spPr>
            <a:xfrm>
              <a:off x="4210159" y="1935345"/>
              <a:ext cx="40223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116B95-BDCD-4FF0-BDE4-F0B12B3B66E2}"/>
                </a:ext>
              </a:extLst>
            </p:cNvPr>
            <p:cNvCxnSpPr>
              <a:cxnSpLocks/>
            </p:cNvCxnSpPr>
            <p:nvPr/>
          </p:nvCxnSpPr>
          <p:spPr>
            <a:xfrm>
              <a:off x="4640434" y="5099239"/>
              <a:ext cx="36673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EB6E62B-E429-4407-B28F-953F848E047A}"/>
                </a:ext>
              </a:extLst>
            </p:cNvPr>
            <p:cNvCxnSpPr>
              <a:cxnSpLocks/>
            </p:cNvCxnSpPr>
            <p:nvPr/>
          </p:nvCxnSpPr>
          <p:spPr>
            <a:xfrm>
              <a:off x="5420074" y="3931553"/>
              <a:ext cx="24055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75ECD2-D0AE-483D-B0A5-5931DE485543}"/>
                </a:ext>
              </a:extLst>
            </p:cNvPr>
            <p:cNvCxnSpPr>
              <a:cxnSpLocks/>
            </p:cNvCxnSpPr>
            <p:nvPr/>
          </p:nvCxnSpPr>
          <p:spPr>
            <a:xfrm>
              <a:off x="4416792" y="3344411"/>
              <a:ext cx="27110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B63CD7-5A90-4DEA-BB44-0A20E2F20503}"/>
                </a:ext>
              </a:extLst>
            </p:cNvPr>
            <p:cNvCxnSpPr>
              <a:cxnSpLocks/>
            </p:cNvCxnSpPr>
            <p:nvPr/>
          </p:nvCxnSpPr>
          <p:spPr>
            <a:xfrm>
              <a:off x="3959464" y="5212014"/>
              <a:ext cx="4074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8F5205B-0387-4C50-B348-275A1F02F8E8}"/>
                </a:ext>
              </a:extLst>
            </p:cNvPr>
            <p:cNvCxnSpPr>
              <a:cxnSpLocks/>
            </p:cNvCxnSpPr>
            <p:nvPr/>
          </p:nvCxnSpPr>
          <p:spPr>
            <a:xfrm>
              <a:off x="5054720" y="4222288"/>
              <a:ext cx="17522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33" descr="A close up of a logo&#10;&#10;Description automatically generated">
              <a:extLst>
                <a:ext uri="{FF2B5EF4-FFF2-40B4-BE49-F238E27FC236}">
                  <a16:creationId xmlns:a16="http://schemas.microsoft.com/office/drawing/2014/main" id="{43791DF3-E9B8-4FBE-B099-A7EB93AFA2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0079" y="1530984"/>
              <a:ext cx="2915231" cy="3946804"/>
            </a:xfrm>
            <a:prstGeom prst="rect">
              <a:avLst/>
            </a:prstGeom>
            <a:ln w="57150">
              <a:noFill/>
            </a:ln>
          </p:spPr>
        </p:pic>
        <p:cxnSp>
          <p:nvCxnSpPr>
            <p:cNvPr id="36" name="Straight Connector 35">
              <a:extLst>
                <a:ext uri="{FF2B5EF4-FFF2-40B4-BE49-F238E27FC236}">
                  <a16:creationId xmlns:a16="http://schemas.microsoft.com/office/drawing/2014/main" id="{3E07655F-FB92-47AA-A1DC-4E96CF548B6D}"/>
                </a:ext>
              </a:extLst>
            </p:cNvPr>
            <p:cNvCxnSpPr>
              <a:cxnSpLocks/>
            </p:cNvCxnSpPr>
            <p:nvPr/>
          </p:nvCxnSpPr>
          <p:spPr>
            <a:xfrm>
              <a:off x="10054550" y="2180352"/>
              <a:ext cx="16735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FEF898C-C47D-4E5E-ADE7-2F5124DCA9A5}"/>
                </a:ext>
              </a:extLst>
            </p:cNvPr>
            <p:cNvCxnSpPr>
              <a:cxnSpLocks/>
            </p:cNvCxnSpPr>
            <p:nvPr/>
          </p:nvCxnSpPr>
          <p:spPr>
            <a:xfrm>
              <a:off x="8911479" y="4439175"/>
              <a:ext cx="36673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979E2D-EB19-496E-AF35-8615012260CB}"/>
                </a:ext>
              </a:extLst>
            </p:cNvPr>
            <p:cNvCxnSpPr>
              <a:cxnSpLocks/>
            </p:cNvCxnSpPr>
            <p:nvPr/>
          </p:nvCxnSpPr>
          <p:spPr>
            <a:xfrm>
              <a:off x="10992446" y="4743007"/>
              <a:ext cx="24055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6C48B5E-BC6C-44EF-8DE5-45BAC1096945}"/>
                </a:ext>
              </a:extLst>
            </p:cNvPr>
            <p:cNvCxnSpPr>
              <a:cxnSpLocks/>
            </p:cNvCxnSpPr>
            <p:nvPr/>
          </p:nvCxnSpPr>
          <p:spPr>
            <a:xfrm>
              <a:off x="10290488" y="4207340"/>
              <a:ext cx="4472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EEFD6A2-280B-4D13-8E18-D6A3A5EF9F68}"/>
                </a:ext>
              </a:extLst>
            </p:cNvPr>
            <p:cNvCxnSpPr>
              <a:cxnSpLocks/>
            </p:cNvCxnSpPr>
            <p:nvPr/>
          </p:nvCxnSpPr>
          <p:spPr>
            <a:xfrm>
              <a:off x="9364702" y="3643606"/>
              <a:ext cx="40740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CFFAA7C-8337-4A23-B664-A9F0D80E8405}"/>
                </a:ext>
              </a:extLst>
            </p:cNvPr>
            <p:cNvSpPr txBox="1"/>
            <p:nvPr/>
          </p:nvSpPr>
          <p:spPr>
            <a:xfrm>
              <a:off x="611412" y="1331881"/>
              <a:ext cx="1077924" cy="584775"/>
            </a:xfrm>
            <a:prstGeom prst="rect">
              <a:avLst/>
            </a:prstGeom>
            <a:noFill/>
          </p:spPr>
          <p:txBody>
            <a:bodyPr wrap="none" rtlCol="0">
              <a:spAutoFit/>
            </a:bodyPr>
            <a:lstStyle/>
            <a:p>
              <a:r>
                <a:rPr lang="en-CA" sz="3200" dirty="0"/>
                <a:t>site 1</a:t>
              </a:r>
            </a:p>
          </p:txBody>
        </p:sp>
        <p:sp>
          <p:nvSpPr>
            <p:cNvPr id="44" name="TextBox 43">
              <a:extLst>
                <a:ext uri="{FF2B5EF4-FFF2-40B4-BE49-F238E27FC236}">
                  <a16:creationId xmlns:a16="http://schemas.microsoft.com/office/drawing/2014/main" id="{BC132D50-0600-45A6-90BB-451B53BFF0A2}"/>
                </a:ext>
              </a:extLst>
            </p:cNvPr>
            <p:cNvSpPr txBox="1"/>
            <p:nvPr/>
          </p:nvSpPr>
          <p:spPr>
            <a:xfrm>
              <a:off x="8911479" y="1404646"/>
              <a:ext cx="1085938" cy="584775"/>
            </a:xfrm>
            <a:prstGeom prst="rect">
              <a:avLst/>
            </a:prstGeom>
            <a:noFill/>
          </p:spPr>
          <p:txBody>
            <a:bodyPr wrap="none" rtlCol="0">
              <a:spAutoFit/>
            </a:bodyPr>
            <a:lstStyle/>
            <a:p>
              <a:r>
                <a:rPr lang="en-CA" sz="3200" dirty="0"/>
                <a:t>site n</a:t>
              </a:r>
            </a:p>
          </p:txBody>
        </p:sp>
        <p:sp>
          <p:nvSpPr>
            <p:cNvPr id="45" name="TextBox 44">
              <a:extLst>
                <a:ext uri="{FF2B5EF4-FFF2-40B4-BE49-F238E27FC236}">
                  <a16:creationId xmlns:a16="http://schemas.microsoft.com/office/drawing/2014/main" id="{0089F61A-B044-437C-BE69-29517C649F55}"/>
                </a:ext>
              </a:extLst>
            </p:cNvPr>
            <p:cNvSpPr txBox="1"/>
            <p:nvPr/>
          </p:nvSpPr>
          <p:spPr>
            <a:xfrm>
              <a:off x="3491810" y="1331881"/>
              <a:ext cx="1077924" cy="584775"/>
            </a:xfrm>
            <a:prstGeom prst="rect">
              <a:avLst/>
            </a:prstGeom>
            <a:noFill/>
          </p:spPr>
          <p:txBody>
            <a:bodyPr wrap="none" rtlCol="0">
              <a:spAutoFit/>
            </a:bodyPr>
            <a:lstStyle/>
            <a:p>
              <a:r>
                <a:rPr lang="en-CA" sz="3200" dirty="0"/>
                <a:t>site 2</a:t>
              </a:r>
            </a:p>
          </p:txBody>
        </p:sp>
        <p:sp>
          <p:nvSpPr>
            <p:cNvPr id="46" name="TextBox 45">
              <a:extLst>
                <a:ext uri="{FF2B5EF4-FFF2-40B4-BE49-F238E27FC236}">
                  <a16:creationId xmlns:a16="http://schemas.microsoft.com/office/drawing/2014/main" id="{48436CBA-C4C8-4701-A5A4-801442290AF8}"/>
                </a:ext>
              </a:extLst>
            </p:cNvPr>
            <p:cNvSpPr txBox="1"/>
            <p:nvPr/>
          </p:nvSpPr>
          <p:spPr>
            <a:xfrm>
              <a:off x="6924399" y="2759636"/>
              <a:ext cx="468398" cy="584775"/>
            </a:xfrm>
            <a:prstGeom prst="rect">
              <a:avLst/>
            </a:prstGeom>
            <a:noFill/>
          </p:spPr>
          <p:txBody>
            <a:bodyPr wrap="none" rtlCol="0">
              <a:spAutoFit/>
            </a:bodyPr>
            <a:lstStyle/>
            <a:p>
              <a:r>
                <a:rPr lang="en-CA" sz="3200" dirty="0"/>
                <a:t>…</a:t>
              </a:r>
            </a:p>
          </p:txBody>
        </p:sp>
      </p:grpSp>
      <p:sp>
        <p:nvSpPr>
          <p:cNvPr id="51" name="Rectangle 50">
            <a:extLst>
              <a:ext uri="{FF2B5EF4-FFF2-40B4-BE49-F238E27FC236}">
                <a16:creationId xmlns:a16="http://schemas.microsoft.com/office/drawing/2014/main" id="{C6BD6B32-B053-4AFA-B900-AD4FD093D550}"/>
              </a:ext>
            </a:extLst>
          </p:cNvPr>
          <p:cNvSpPr/>
          <p:nvPr/>
        </p:nvSpPr>
        <p:spPr>
          <a:xfrm>
            <a:off x="23466" y="62941"/>
            <a:ext cx="12168533" cy="646331"/>
          </a:xfrm>
          <a:prstGeom prst="rect">
            <a:avLst/>
          </a:prstGeom>
        </p:spPr>
        <p:txBody>
          <a:bodyPr wrap="square">
            <a:spAutoFit/>
          </a:bodyPr>
          <a:lstStyle/>
          <a:p>
            <a:pPr algn="ctr"/>
            <a:r>
              <a:rPr lang="en-CA" sz="3600" b="1" dirty="0"/>
              <a:t>Heterotachy is the Key Signature (not </a:t>
            </a:r>
            <a:r>
              <a:rPr lang="el-GR" sz="3600" b="1" dirty="0"/>
              <a:t>ω</a:t>
            </a:r>
            <a:r>
              <a:rPr lang="en-CA" sz="3600" b="1" dirty="0"/>
              <a:t> &gt; 1)</a:t>
            </a:r>
            <a:endParaRPr lang="en-CA" sz="3600" dirty="0"/>
          </a:p>
        </p:txBody>
      </p:sp>
      <p:sp>
        <p:nvSpPr>
          <p:cNvPr id="52" name="TextBox 51">
            <a:extLst>
              <a:ext uri="{FF2B5EF4-FFF2-40B4-BE49-F238E27FC236}">
                <a16:creationId xmlns:a16="http://schemas.microsoft.com/office/drawing/2014/main" id="{F3D997FF-1331-422D-B1B8-83D330B33AD0}"/>
              </a:ext>
            </a:extLst>
          </p:cNvPr>
          <p:cNvSpPr txBox="1"/>
          <p:nvPr/>
        </p:nvSpPr>
        <p:spPr>
          <a:xfrm>
            <a:off x="43347" y="5305878"/>
            <a:ext cx="11886716" cy="523220"/>
          </a:xfrm>
          <a:prstGeom prst="rect">
            <a:avLst/>
          </a:prstGeom>
          <a:noFill/>
        </p:spPr>
        <p:txBody>
          <a:bodyPr wrap="none" rtlCol="0">
            <a:spAutoFit/>
          </a:bodyPr>
          <a:lstStyle/>
          <a:p>
            <a:pPr algn="ctr"/>
            <a:r>
              <a:rPr lang="en-CA" sz="2800" dirty="0"/>
              <a:t>modeled as phenomenological switching between </a:t>
            </a:r>
            <a:r>
              <a:rPr lang="el-GR" sz="2800" dirty="0"/>
              <a:t>ω</a:t>
            </a:r>
            <a:r>
              <a:rPr lang="en-CA" sz="2800" baseline="-25000" dirty="0"/>
              <a:t>1</a:t>
            </a:r>
            <a:r>
              <a:rPr lang="en-CA" sz="2800" dirty="0"/>
              <a:t> &lt; </a:t>
            </a:r>
            <a:r>
              <a:rPr lang="el-GR" sz="2800" dirty="0"/>
              <a:t>ω</a:t>
            </a:r>
            <a:r>
              <a:rPr lang="en-CA" sz="2800" baseline="-25000" dirty="0"/>
              <a:t>2</a:t>
            </a:r>
            <a:r>
              <a:rPr lang="en-CA" sz="2800" dirty="0"/>
              <a:t> (</a:t>
            </a:r>
            <a:r>
              <a:rPr lang="en-CA" sz="2800" b="1" dirty="0"/>
              <a:t>covarion-like model</a:t>
            </a:r>
            <a:r>
              <a:rPr lang="en-CA" sz="2800" dirty="0"/>
              <a:t>)</a:t>
            </a:r>
          </a:p>
        </p:txBody>
      </p:sp>
      <p:sp>
        <p:nvSpPr>
          <p:cNvPr id="5" name="TextBox 4">
            <a:extLst>
              <a:ext uri="{FF2B5EF4-FFF2-40B4-BE49-F238E27FC236}">
                <a16:creationId xmlns:a16="http://schemas.microsoft.com/office/drawing/2014/main" id="{B0118775-8D52-40B6-A93A-9C1B80A0936E}"/>
              </a:ext>
            </a:extLst>
          </p:cNvPr>
          <p:cNvSpPr txBox="1"/>
          <p:nvPr/>
        </p:nvSpPr>
        <p:spPr>
          <a:xfrm>
            <a:off x="2554258" y="5925067"/>
            <a:ext cx="6975499" cy="369332"/>
          </a:xfrm>
          <a:prstGeom prst="rect">
            <a:avLst/>
          </a:prstGeom>
          <a:noFill/>
        </p:spPr>
        <p:txBody>
          <a:bodyPr wrap="none" rtlCol="0">
            <a:spAutoFit/>
          </a:bodyPr>
          <a:lstStyle/>
          <a:p>
            <a:r>
              <a:rPr lang="en-CA" dirty="0"/>
              <a:t>Fitch and Markowitz 1970, Fitch 1971, Galtier 2001, Guindon et al.2004</a:t>
            </a:r>
          </a:p>
        </p:txBody>
      </p:sp>
    </p:spTree>
    <p:extLst>
      <p:ext uri="{BB962C8B-B14F-4D97-AF65-F5344CB8AC3E}">
        <p14:creationId xmlns:p14="http://schemas.microsoft.com/office/powerpoint/2010/main" val="296996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16840</TotalTime>
  <Words>3823</Words>
  <Application>Microsoft Office PowerPoint</Application>
  <PresentationFormat>Widescreen</PresentationFormat>
  <Paragraphs>178</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AdvP42FAA2</vt:lpstr>
      <vt:lpstr>AdvP444D99</vt:lpstr>
      <vt:lpstr>Alef</vt:lpstr>
      <vt:lpstr>Arial</vt:lpstr>
      <vt:lpstr>Calibri</vt:lpstr>
      <vt:lpstr>Calibri Light</vt:lpstr>
      <vt:lpstr>Wingdings</vt:lpstr>
      <vt:lpstr>Office Theme</vt:lpstr>
      <vt:lpstr>The PG-BSM Concept</vt:lpstr>
      <vt:lpstr>Introduction</vt:lpstr>
      <vt:lpstr>PowerPoint Presentation</vt:lpstr>
      <vt:lpstr>PowerPoint Presentation</vt:lpstr>
      <vt:lpstr>PowerPoint Presentation</vt:lpstr>
      <vt:lpstr>PowerPoint Presentation</vt:lpstr>
      <vt:lpstr>PowerPoint Presentation</vt:lpstr>
      <vt:lpstr>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Internal Defence 9 July 2019</dc:title>
  <dc:creator>Chris</dc:creator>
  <cp:lastModifiedBy>Chris</cp:lastModifiedBy>
  <cp:revision>355</cp:revision>
  <dcterms:created xsi:type="dcterms:W3CDTF">2019-06-27T22:11:08Z</dcterms:created>
  <dcterms:modified xsi:type="dcterms:W3CDTF">2020-07-18T15:03:06Z</dcterms:modified>
</cp:coreProperties>
</file>