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7" d="100"/>
          <a:sy n="77" d="100"/>
        </p:scale>
        <p:origin x="228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39DAB-C84B-473D-8E7E-D26E3E30F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4BC72-DBDA-4A38-BDC0-C3C34565F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7DBA8-5EC7-40EE-B410-58989F1A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DBDBD-8D7F-4EC7-A2EC-E9EDB384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2275E-5FA7-4930-A2AD-3A6408C5D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39553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85BCD-3619-4858-B9BC-B47BA0051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569D2-1EF6-4FE4-9D5D-D989DCEFB2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52878-65C7-43D4-A34B-D0D327139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AE855-AE47-406D-836A-BFC914AF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D19C6-D89C-4635-819E-0DB720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7067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F53E0-FAE7-43A0-8ACE-3316E0836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9C5EE-15B6-4E66-A0F2-C2CE092A6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4DD69-03FF-4E8F-B857-3D4F466C0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1C789-D17C-43ED-9227-0126D87FB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E02D-816D-4885-9E7A-EA2AB0FB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65974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64A87-6DE4-486A-AC96-4E0AC4BBD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B9C5AD-4F29-460E-B08F-B29F67C7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BCB31-0B6D-42D1-A06B-7FA7668A1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3BCDA-3DDC-4610-B3C0-BDDFA764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E4257-6BEB-4C9D-BCD6-48A7AEECC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2373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D86E-4495-4DA7-B1A0-65AE43F21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BE408-ACA4-4DA9-89FC-3FEF0A7E9F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7C74-FB27-42A0-90B1-F56A12868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7083-347A-4F8F-92F7-95CAB12B4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D824A-B8BB-4DC7-A4CD-AA310F1B8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015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145EE-CFEE-4AF0-8BE5-46E7B5ABD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9F517-3150-4863-B6E1-1DB2DD767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314F0-02CF-4D3F-80FC-D4A285DB4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E58DC-A704-4A35-8D91-072FF813E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E5D05-3FF6-47A1-A3BB-F3C86969B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64123-0C25-422F-9DFF-D184E9AD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81081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2AABB-76B9-4B5A-B76B-CB941E2BE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74FA1-74F3-4670-8B8E-47BA6B308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272DB-2DCB-462B-9401-F782CDBDC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7A7B94-B085-4185-AD63-D4A93D2C48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7308EE-FC31-4C2C-8151-80AB4F35C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E348FC-80F7-49DD-9EA9-5206D7C54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56C842-1F2D-492E-A110-217FED8D9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A8AB1-CE5E-4160-B718-B59719D4A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27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65AB-1D7A-4235-8DA6-3CF3189CF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32B08E-FA34-4C41-A370-1AE0CCCC5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1AADDC-87C2-43D7-B508-558BC2719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A3D648-0709-4B7A-BA4D-39C1AE2C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0698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BDDC78-BBC2-4162-8B79-68968C5C0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E495C-0799-4CB5-B037-DFD396DCB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16B4-4B62-4A85-8EEF-E07501D05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8770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3161F-7A5A-40E7-9C34-9AEF1AAB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EC1AB-8750-4A54-9C77-8C9492CDE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9653FA-CD34-4529-9956-FA1274234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F5DDC-5E01-46E4-A6F2-5C572679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0E7B1-F8FA-47AD-8070-68FCDD230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64A0B-F181-45EF-9313-134BA0BC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766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914F-95FD-4B13-BB96-97230CB81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BD048-61E0-4D9A-AB8E-2CE6DC546B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4284E-D77C-4DC3-B397-A84705E6D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0F80C-B439-459C-8921-154F56CBD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88621-2560-492D-9061-6028057E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9F6025-0BFF-404B-8B1D-3651A2FC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97120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55D3E6-7D74-4148-959C-24FBAC2C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8D1C0-278A-43F0-8324-82741B2A7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BE2C8-5C49-4751-A4F4-0F4B4EC15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05DFF5-C6F7-4C9D-B635-C706CC92098B}" type="datetimeFigureOut">
              <a:rPr lang="fr-CH" smtClean="0"/>
              <a:t>19.05.2025</a:t>
            </a:fld>
            <a:endParaRPr lang="fr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4AA03-7AB4-4769-996A-9DD8202500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702F0-1590-4455-8E45-7F2EAD89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E7274-F5F9-41AC-A02C-9A395CB73E6C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7793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60BB2DC-415D-4BCC-89D4-9222532AFB0C}"/>
              </a:ext>
            </a:extLst>
          </p:cNvPr>
          <p:cNvGrpSpPr/>
          <p:nvPr/>
        </p:nvGrpSpPr>
        <p:grpSpPr>
          <a:xfrm>
            <a:off x="1747010" y="406006"/>
            <a:ext cx="7509747" cy="5030429"/>
            <a:chOff x="1747010" y="406006"/>
            <a:chExt cx="7509747" cy="503042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7AB450-1A8E-4ECD-BAFF-A53DFF861DB1}"/>
                </a:ext>
              </a:extLst>
            </p:cNvPr>
            <p:cNvGrpSpPr/>
            <p:nvPr/>
          </p:nvGrpSpPr>
          <p:grpSpPr>
            <a:xfrm>
              <a:off x="1877816" y="969553"/>
              <a:ext cx="3663738" cy="3787140"/>
              <a:chOff x="2645622" y="0"/>
              <a:chExt cx="6900756" cy="6858000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C22DB4D-E568-46AC-B523-AC8AD71D6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45622" y="0"/>
                <a:ext cx="6900756" cy="6858000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0C3613B3-A22E-4C8F-893B-4C3436FDB1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99061" y="6134489"/>
                <a:ext cx="828791" cy="314369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F35DDEE5-3133-4C40-921F-767423840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9061" y="6483443"/>
                <a:ext cx="3191100" cy="339972"/>
              </a:xfrm>
              <a:prstGeom prst="rect">
                <a:avLst/>
              </a:prstGeom>
            </p:spPr>
          </p:pic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5F45A4D-A189-4EF5-A430-765C0C2A1D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17164" y="740356"/>
              <a:ext cx="3268456" cy="4172859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B0E2D-68D6-43B2-A610-0CCF52D927E4}"/>
                </a:ext>
              </a:extLst>
            </p:cNvPr>
            <p:cNvSpPr txBox="1"/>
            <p:nvPr/>
          </p:nvSpPr>
          <p:spPr>
            <a:xfrm>
              <a:off x="1747010" y="406006"/>
              <a:ext cx="19062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b="1" u="sng" dirty="0"/>
                <a:t>Mobility </a:t>
              </a:r>
              <a:r>
                <a:rPr lang="fr-CH" b="1" u="sng" dirty="0" err="1"/>
                <a:t>Demand</a:t>
              </a:r>
              <a:endParaRPr lang="fr-CH" b="1" u="sn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47588B-D688-446A-ADFE-988EC6EE03E6}"/>
                </a:ext>
              </a:extLst>
            </p:cNvPr>
            <p:cNvSpPr txBox="1"/>
            <p:nvPr/>
          </p:nvSpPr>
          <p:spPr>
            <a:xfrm>
              <a:off x="1956987" y="4891026"/>
              <a:ext cx="344378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dirty="0" err="1"/>
                <a:t>Map</a:t>
              </a:r>
              <a:r>
                <a:rPr lang="fr-CH" sz="1400" dirty="0"/>
                <a:t> </a:t>
              </a:r>
              <a:r>
                <a:rPr lang="fr-CH" sz="1400" dirty="0" err="1"/>
                <a:t>showing</a:t>
              </a:r>
              <a:r>
                <a:rPr lang="fr-CH" sz="1400" dirty="0"/>
                <a:t> the </a:t>
              </a:r>
              <a:r>
                <a:rPr lang="fr-CH" sz="1400" dirty="0" err="1"/>
                <a:t>number</a:t>
              </a:r>
              <a:r>
                <a:rPr lang="fr-CH" sz="1400" dirty="0"/>
                <a:t> of </a:t>
              </a:r>
              <a:r>
                <a:rPr lang="fr-CH" sz="1400" dirty="0" err="1"/>
                <a:t>vehicles</a:t>
              </a:r>
              <a:r>
                <a:rPr lang="fr-CH" sz="1400" dirty="0"/>
                <a:t> per </a:t>
              </a:r>
              <a:r>
                <a:rPr lang="fr-CH" sz="1400" dirty="0" err="1"/>
                <a:t>traffic</a:t>
              </a:r>
              <a:r>
                <a:rPr lang="fr-CH" sz="1400" dirty="0"/>
                <a:t> zone (</a:t>
              </a:r>
              <a:r>
                <a:rPr lang="fr-CH" sz="1400" dirty="0" err="1"/>
                <a:t>result</a:t>
              </a:r>
              <a:r>
                <a:rPr lang="fr-CH" sz="1400" dirty="0"/>
                <a:t> of the </a:t>
              </a:r>
              <a:r>
                <a:rPr lang="fr-CH" sz="1400" dirty="0" err="1"/>
                <a:t>vehicle</a:t>
              </a:r>
              <a:r>
                <a:rPr lang="fr-CH" sz="1400" dirty="0"/>
                <a:t> allocation)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E52FCF-6C2E-41DF-9124-5EB7781D22A5}"/>
                </a:ext>
              </a:extLst>
            </p:cNvPr>
            <p:cNvSpPr txBox="1"/>
            <p:nvPr/>
          </p:nvSpPr>
          <p:spPr>
            <a:xfrm>
              <a:off x="6096000" y="4913215"/>
              <a:ext cx="31607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Distribution of road distances between traffic zones, shown as a histogram.</a:t>
              </a:r>
              <a:endParaRPr lang="fr-CH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8470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B420F11-FFD4-4EC9-AFF7-99D02B37A021}"/>
              </a:ext>
            </a:extLst>
          </p:cNvPr>
          <p:cNvGrpSpPr/>
          <p:nvPr/>
        </p:nvGrpSpPr>
        <p:grpSpPr>
          <a:xfrm>
            <a:off x="1583244" y="406006"/>
            <a:ext cx="9399932" cy="5196352"/>
            <a:chOff x="1583244" y="406006"/>
            <a:chExt cx="9399932" cy="519635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B0E2D-68D6-43B2-A610-0CCF52D927E4}"/>
                </a:ext>
              </a:extLst>
            </p:cNvPr>
            <p:cNvSpPr txBox="1"/>
            <p:nvPr/>
          </p:nvSpPr>
          <p:spPr>
            <a:xfrm>
              <a:off x="1747010" y="406006"/>
              <a:ext cx="1882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b="1" u="sng" dirty="0" err="1"/>
                <a:t>Charging</a:t>
              </a:r>
              <a:r>
                <a:rPr lang="fr-CH" b="1" u="sng" dirty="0"/>
                <a:t> </a:t>
              </a:r>
              <a:r>
                <a:rPr lang="fr-CH" b="1" u="sng" dirty="0" err="1"/>
                <a:t>Demand</a:t>
              </a:r>
              <a:endParaRPr lang="fr-CH" b="1" u="sn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47588B-D688-446A-ADFE-988EC6EE03E6}"/>
                </a:ext>
              </a:extLst>
            </p:cNvPr>
            <p:cNvSpPr txBox="1"/>
            <p:nvPr/>
          </p:nvSpPr>
          <p:spPr>
            <a:xfrm>
              <a:off x="1583244" y="5079138"/>
              <a:ext cx="4436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dirty="0" err="1"/>
                <a:t>Map</a:t>
              </a:r>
              <a:r>
                <a:rPr lang="fr-CH" sz="1400" dirty="0"/>
                <a:t> </a:t>
              </a:r>
              <a:r>
                <a:rPr lang="fr-CH" sz="1400" dirty="0" err="1"/>
                <a:t>showing</a:t>
              </a:r>
              <a:r>
                <a:rPr lang="fr-CH" sz="1400" dirty="0"/>
                <a:t> the </a:t>
              </a:r>
              <a:r>
                <a:rPr lang="fr-CH" sz="1400" dirty="0" err="1"/>
                <a:t>charging</a:t>
              </a:r>
              <a:r>
                <a:rPr lang="fr-CH" sz="1400" dirty="0"/>
                <a:t> </a:t>
              </a:r>
              <a:r>
                <a:rPr lang="fr-CH" sz="1400" dirty="0" err="1"/>
                <a:t>demand</a:t>
              </a:r>
              <a:r>
                <a:rPr lang="fr-CH" sz="1400" dirty="0"/>
                <a:t> per </a:t>
              </a:r>
              <a:r>
                <a:rPr lang="fr-CH" sz="1400" dirty="0" err="1"/>
                <a:t>traffic</a:t>
              </a:r>
              <a:r>
                <a:rPr lang="fr-CH" sz="1400" dirty="0"/>
                <a:t> zone, at </a:t>
              </a:r>
              <a:r>
                <a:rPr lang="fr-CH" sz="1400" dirty="0" err="1"/>
                <a:t>workplaces</a:t>
              </a:r>
              <a:r>
                <a:rPr lang="fr-CH" sz="1400" dirty="0"/>
                <a:t> (</a:t>
              </a:r>
              <a:r>
                <a:rPr lang="fr-CH" sz="1400" dirty="0" err="1"/>
                <a:t>similar</a:t>
              </a:r>
              <a:r>
                <a:rPr lang="fr-CH" sz="1400" dirty="0"/>
                <a:t> </a:t>
              </a:r>
              <a:r>
                <a:rPr lang="fr-CH" sz="1400" dirty="0" err="1"/>
                <a:t>maps</a:t>
              </a:r>
              <a:r>
                <a:rPr lang="fr-CH" sz="1400" dirty="0"/>
                <a:t> are </a:t>
              </a:r>
              <a:r>
                <a:rPr lang="fr-CH" sz="1400" dirty="0" err="1"/>
                <a:t>available</a:t>
              </a:r>
              <a:r>
                <a:rPr lang="fr-CH" sz="1400" dirty="0"/>
                <a:t> for home and </a:t>
              </a:r>
              <a:r>
                <a:rPr lang="fr-CH" sz="1400" dirty="0" err="1"/>
                <a:t>POIs</a:t>
              </a:r>
              <a:r>
                <a:rPr lang="fr-CH" sz="1400" dirty="0"/>
                <a:t>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E52FCF-6C2E-41DF-9124-5EB7781D22A5}"/>
                </a:ext>
              </a:extLst>
            </p:cNvPr>
            <p:cNvSpPr txBox="1"/>
            <p:nvPr/>
          </p:nvSpPr>
          <p:spPr>
            <a:xfrm>
              <a:off x="6172199" y="5128658"/>
              <a:ext cx="4810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Charging load curve by location type (Home, Work, and POIs) </a:t>
              </a:r>
              <a:endParaRPr lang="fr-CH" sz="1400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B8CC306-BFDB-4F01-8A4E-3C03C2B973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24058" y="941261"/>
              <a:ext cx="3924329" cy="397195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9E9F4D-8C2A-412B-852B-88130F02C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91234" y="4052951"/>
              <a:ext cx="695330" cy="400053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29D37CC-4684-448C-8BD4-BE94F3542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91234" y="4535966"/>
              <a:ext cx="3575291" cy="377249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D77A6C-4EA3-48BB-B8A8-A9A164FEE0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279" t="8888" r="10704" b="5920"/>
            <a:stretch/>
          </p:blipFill>
          <p:spPr>
            <a:xfrm>
              <a:off x="6019800" y="1006574"/>
              <a:ext cx="4963376" cy="39719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4338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28F2F5F-5732-4F92-A298-BF50D18E001B}"/>
              </a:ext>
            </a:extLst>
          </p:cNvPr>
          <p:cNvGrpSpPr/>
          <p:nvPr/>
        </p:nvGrpSpPr>
        <p:grpSpPr>
          <a:xfrm>
            <a:off x="1247776" y="406006"/>
            <a:ext cx="5253358" cy="4978777"/>
            <a:chOff x="1247776" y="406006"/>
            <a:chExt cx="5253358" cy="49787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E6B0E2D-68D6-43B2-A610-0CCF52D927E4}"/>
                </a:ext>
              </a:extLst>
            </p:cNvPr>
            <p:cNvSpPr txBox="1"/>
            <p:nvPr/>
          </p:nvSpPr>
          <p:spPr>
            <a:xfrm>
              <a:off x="1747010" y="406006"/>
              <a:ext cx="24858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H" b="1" u="sng" dirty="0"/>
                <a:t>EV-PV </a:t>
              </a:r>
              <a:r>
                <a:rPr lang="fr-CH" b="1" u="sng" dirty="0" err="1"/>
                <a:t>Complementarity</a:t>
              </a:r>
              <a:endParaRPr lang="fr-CH" b="1" u="sng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47588B-D688-446A-ADFE-988EC6EE03E6}"/>
                </a:ext>
              </a:extLst>
            </p:cNvPr>
            <p:cNvSpPr txBox="1"/>
            <p:nvPr/>
          </p:nvSpPr>
          <p:spPr>
            <a:xfrm>
              <a:off x="2014605" y="4861563"/>
              <a:ext cx="44365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sz="1400" dirty="0" err="1"/>
                <a:t>Some</a:t>
              </a:r>
              <a:r>
                <a:rPr lang="fr-CH" sz="1400" dirty="0"/>
                <a:t> EV-PV </a:t>
              </a:r>
              <a:r>
                <a:rPr lang="fr-CH" sz="1400" dirty="0" err="1"/>
                <a:t>Complementarity</a:t>
              </a:r>
              <a:r>
                <a:rPr lang="fr-CH" sz="1400" dirty="0"/>
                <a:t> </a:t>
              </a:r>
              <a:r>
                <a:rPr lang="fr-CH" sz="1400" dirty="0" err="1"/>
                <a:t>indicators</a:t>
              </a:r>
              <a:r>
                <a:rPr lang="fr-CH" sz="1400" dirty="0"/>
                <a:t> </a:t>
              </a:r>
              <a:r>
                <a:rPr lang="fr-CH" sz="1400" dirty="0" err="1"/>
                <a:t>calculated</a:t>
              </a:r>
              <a:r>
                <a:rPr lang="fr-CH" sz="1400" dirty="0"/>
                <a:t> over the first </a:t>
              </a:r>
              <a:r>
                <a:rPr lang="fr-CH" sz="1400" dirty="0" err="1"/>
                <a:t>week</a:t>
              </a:r>
              <a:r>
                <a:rPr lang="fr-CH" sz="1400" dirty="0"/>
                <a:t> of </a:t>
              </a:r>
              <a:r>
                <a:rPr lang="fr-CH" sz="1400" dirty="0" err="1"/>
                <a:t>January</a:t>
              </a:r>
              <a:r>
                <a:rPr lang="fr-CH" sz="1400" dirty="0"/>
                <a:t> 2020 (</a:t>
              </a:r>
              <a:r>
                <a:rPr lang="fr-CH" sz="1400" dirty="0" err="1"/>
                <a:t>with</a:t>
              </a:r>
              <a:r>
                <a:rPr lang="fr-CH" sz="1400" dirty="0"/>
                <a:t> 1 MW of PV)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87243A2-DE2F-4FA0-BB32-A48876B40C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726" t="5920" r="10660" b="10139"/>
            <a:stretch/>
          </p:blipFill>
          <p:spPr>
            <a:xfrm>
              <a:off x="1247776" y="775338"/>
              <a:ext cx="5253358" cy="40862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4836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89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Jérémy Dumoulin</dc:creator>
  <cp:lastModifiedBy>Jérémy Dumoulin</cp:lastModifiedBy>
  <cp:revision>11</cp:revision>
  <dcterms:created xsi:type="dcterms:W3CDTF">2025-05-19T11:24:22Z</dcterms:created>
  <dcterms:modified xsi:type="dcterms:W3CDTF">2025-05-19T14:17:49Z</dcterms:modified>
</cp:coreProperties>
</file>