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07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6CAAB-2B2C-409D-BBCC-589A698DB0E1}" type="datetimeFigureOut">
              <a:rPr lang="fr-CH" smtClean="0"/>
              <a:t>02.12.2024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571F-A179-41B5-9E8E-E696D2B4466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00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50783-AAED-1941-8BCC-9F6140F0A6B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5885" y="0"/>
            <a:ext cx="10416116" cy="65976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0752" y="1048714"/>
            <a:ext cx="3651249" cy="311784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351" y="4166563"/>
            <a:ext cx="2438400" cy="2091267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400" y="6244168"/>
            <a:ext cx="2438400" cy="613833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067" y="5920353"/>
            <a:ext cx="931333" cy="677300"/>
          </a:xfrm>
        </p:spPr>
        <p:txBody>
          <a:bodyPr lIns="0" tIns="0" rIns="0" bIns="0" anchor="b" anchorCtr="0">
            <a:noAutofit/>
          </a:bodyPr>
          <a:lstStyle>
            <a:lvl1pPr marL="152396" indent="-143930">
              <a:buFontTx/>
              <a:buBlip>
                <a:blip r:embed="rId2"/>
              </a:buBlip>
              <a:tabLst/>
              <a:defRPr sz="9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402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084917"/>
            <a:ext cx="4895288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029" y="2084917"/>
            <a:ext cx="4895288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91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9855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52" y="3429001"/>
            <a:ext cx="3651249" cy="2815167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57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103018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06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4152899"/>
            <a:ext cx="10985500" cy="27051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06500" y="2084918"/>
            <a:ext cx="10195984" cy="1915583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8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6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7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5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</p:spPr>
        <p:txBody>
          <a:bodyPr anchor="ctr" anchorCtr="0">
            <a:normAutofit/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1" y="0"/>
            <a:ext cx="48895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3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9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1" y="2084917"/>
            <a:ext cx="6108700" cy="451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1931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1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2" y="174710"/>
            <a:ext cx="4192693" cy="1430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3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0"/>
            <a:ext cx="41931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193" y="174710"/>
            <a:ext cx="4192693" cy="1430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62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6500" y="2084917"/>
            <a:ext cx="4193117" cy="477308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194" y="2084917"/>
            <a:ext cx="6108700" cy="451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90" y="369385"/>
            <a:ext cx="9048327" cy="6299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4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7" y="376052"/>
            <a:ext cx="9048327" cy="629987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 err="1"/>
              <a:t>Modifez</a:t>
            </a:r>
            <a:r>
              <a:rPr lang="fr-FR" dirty="0"/>
              <a:t>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01" y="2084917"/>
            <a:ext cx="10301817" cy="4515696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28551" y="3704603"/>
            <a:ext cx="4454736" cy="1215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487985" y="2498752"/>
            <a:ext cx="4724347" cy="68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8317" y="260351"/>
            <a:ext cx="683683" cy="218069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33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573338" y="6530279"/>
            <a:ext cx="60959" cy="79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6089B-6F2F-45DC-AD3B-833C31EA0C8E}"/>
              </a:ext>
            </a:extLst>
          </p:cNvPr>
          <p:cNvSpPr/>
          <p:nvPr userDrawn="1"/>
        </p:nvSpPr>
        <p:spPr>
          <a:xfrm>
            <a:off x="331742" y="1180153"/>
            <a:ext cx="6828023" cy="38400"/>
          </a:xfrm>
          <a:custGeom>
            <a:avLst/>
            <a:gdLst>
              <a:gd name="connsiteX0" fmla="*/ 0 w 6611679"/>
              <a:gd name="connsiteY0" fmla="*/ 0 h 28800"/>
              <a:gd name="connsiteX1" fmla="*/ 6611679 w 6611679"/>
              <a:gd name="connsiteY1" fmla="*/ 0 h 28800"/>
              <a:gd name="connsiteX2" fmla="*/ 6611679 w 6611679"/>
              <a:gd name="connsiteY2" fmla="*/ 28800 h 28800"/>
              <a:gd name="connsiteX3" fmla="*/ 0 w 6611679"/>
              <a:gd name="connsiteY3" fmla="*/ 28800 h 28800"/>
              <a:gd name="connsiteX4" fmla="*/ 0 w 6611679"/>
              <a:gd name="connsiteY4" fmla="*/ 0 h 28800"/>
              <a:gd name="connsiteX0" fmla="*/ 0 w 6611679"/>
              <a:gd name="connsiteY0" fmla="*/ 0 h 28800"/>
              <a:gd name="connsiteX1" fmla="*/ 6611679 w 6611679"/>
              <a:gd name="connsiteY1" fmla="*/ 0 h 28800"/>
              <a:gd name="connsiteX2" fmla="*/ 5121017 w 6611679"/>
              <a:gd name="connsiteY2" fmla="*/ 28800 h 28800"/>
              <a:gd name="connsiteX3" fmla="*/ 0 w 6611679"/>
              <a:gd name="connsiteY3" fmla="*/ 28800 h 28800"/>
              <a:gd name="connsiteX4" fmla="*/ 0 w 6611679"/>
              <a:gd name="connsiteY4" fmla="*/ 0 h 28800"/>
              <a:gd name="connsiteX0" fmla="*/ 0 w 5121017"/>
              <a:gd name="connsiteY0" fmla="*/ 0 h 28800"/>
              <a:gd name="connsiteX1" fmla="*/ 5121017 w 5121017"/>
              <a:gd name="connsiteY1" fmla="*/ 0 h 28800"/>
              <a:gd name="connsiteX2" fmla="*/ 5121017 w 5121017"/>
              <a:gd name="connsiteY2" fmla="*/ 28800 h 28800"/>
              <a:gd name="connsiteX3" fmla="*/ 0 w 5121017"/>
              <a:gd name="connsiteY3" fmla="*/ 28800 h 28800"/>
              <a:gd name="connsiteX4" fmla="*/ 0 w 5121017"/>
              <a:gd name="connsiteY4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017" h="28800">
                <a:moveTo>
                  <a:pt x="0" y="0"/>
                </a:moveTo>
                <a:lnTo>
                  <a:pt x="5121017" y="0"/>
                </a:lnTo>
                <a:lnTo>
                  <a:pt x="5121017" y="28800"/>
                </a:lnTo>
                <a:lnTo>
                  <a:pt x="0" y="288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0000">
                <a:srgbClr val="C00000">
                  <a:shade val="67500"/>
                  <a:satMod val="115000"/>
                </a:srgbClr>
              </a:gs>
              <a:gs pos="100000">
                <a:schemeClr val="bg1"/>
              </a:gs>
              <a:gs pos="61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1534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1" i="0" kern="1000" spc="-93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33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Wingdings" pitchFamily="2" charset="2"/>
        <a:buChar char="§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27195-153D-45FA-8027-19EDC321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97" y="408892"/>
            <a:ext cx="9643735" cy="1071565"/>
          </a:xfrm>
        </p:spPr>
        <p:txBody>
          <a:bodyPr>
            <a:normAutofit/>
          </a:bodyPr>
          <a:lstStyle/>
          <a:p>
            <a:r>
              <a:rPr lang="en-US" sz="4800" b="0" dirty="0"/>
              <a:t>The “EV-PV” model: overview</a:t>
            </a:r>
            <a:endParaRPr lang="en-CH" sz="4800" b="0" dirty="0"/>
          </a:p>
        </p:txBody>
      </p:sp>
      <p:sp>
        <p:nvSpPr>
          <p:cNvPr id="195" name="Date Placeholder 4">
            <a:extLst>
              <a:ext uri="{FF2B5EF4-FFF2-40B4-BE49-F238E27FC236}">
                <a16:creationId xmlns:a16="http://schemas.microsoft.com/office/drawing/2014/main" id="{1B71C6E6-B9BE-481E-9E97-05F3D462FD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628551" y="3704603"/>
            <a:ext cx="4454736" cy="1215365"/>
          </a:xfrm>
        </p:spPr>
        <p:txBody>
          <a:bodyPr/>
          <a:lstStyle/>
          <a:p>
            <a:pPr defTabSz="914377"/>
            <a:r>
              <a:rPr lang="fr-FR" dirty="0">
                <a:solidFill>
                  <a:srgbClr val="E30613"/>
                </a:solidFill>
              </a:rPr>
              <a:t>EV-PV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F0B0D-3220-4CB9-B076-FFB7083AD867}"/>
              </a:ext>
            </a:extLst>
          </p:cNvPr>
          <p:cNvGrpSpPr/>
          <p:nvPr/>
        </p:nvGrpSpPr>
        <p:grpSpPr>
          <a:xfrm>
            <a:off x="1021791" y="1490158"/>
            <a:ext cx="10900046" cy="5236329"/>
            <a:chOff x="1021791" y="1490158"/>
            <a:chExt cx="10900046" cy="523632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0597622-DDC6-4B05-93C4-2609016789BB}"/>
                </a:ext>
              </a:extLst>
            </p:cNvPr>
            <p:cNvSpPr/>
            <p:nvPr/>
          </p:nvSpPr>
          <p:spPr>
            <a:xfrm>
              <a:off x="3443042" y="5276155"/>
              <a:ext cx="8467605" cy="1450332"/>
            </a:xfrm>
            <a:prstGeom prst="roundRect">
              <a:avLst>
                <a:gd name="adj" fmla="val 837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7A4CFF1-473B-468E-8C77-557A3814AD6A}"/>
                </a:ext>
              </a:extLst>
            </p:cNvPr>
            <p:cNvSpPr/>
            <p:nvPr/>
          </p:nvSpPr>
          <p:spPr>
            <a:xfrm>
              <a:off x="5664651" y="5349340"/>
              <a:ext cx="1824203" cy="598864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PV installation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archetype</a:t>
              </a:r>
              <a:endParaRPr lang="fr-CH" sz="1600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FF858C-E098-468E-A82D-0BC722387337}"/>
                </a:ext>
              </a:extLst>
            </p:cNvPr>
            <p:cNvSpPr/>
            <p:nvPr/>
          </p:nvSpPr>
          <p:spPr>
            <a:xfrm>
              <a:off x="5664651" y="6045960"/>
              <a:ext cx="1824203" cy="598864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Installed</a:t>
              </a: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capacity</a:t>
              </a:r>
              <a:endParaRPr lang="fr-CH" sz="1600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6C9973A-4480-4283-B375-B381B844A74F}"/>
                </a:ext>
              </a:extLst>
            </p:cNvPr>
            <p:cNvSpPr/>
            <p:nvPr/>
          </p:nvSpPr>
          <p:spPr>
            <a:xfrm>
              <a:off x="7842856" y="5601529"/>
              <a:ext cx="1243995" cy="743863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PV production (PV-Lib)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D851A3BC-852A-4FB5-B786-EF6979EE93B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7488853" y="5648772"/>
              <a:ext cx="354003" cy="3246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048901A-C1C3-43EF-A708-151616367B91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7488853" y="5973461"/>
              <a:ext cx="354003" cy="3719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48B24A0-912C-4542-BADC-9BAF963A3389}"/>
                </a:ext>
              </a:extLst>
            </p:cNvPr>
            <p:cNvSpPr/>
            <p:nvPr/>
          </p:nvSpPr>
          <p:spPr>
            <a:xfrm>
              <a:off x="9233691" y="5601527"/>
              <a:ext cx="635540" cy="743863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EV-PV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DFE808-AF2F-4ED5-B118-C1A71CED9CA6}"/>
                </a:ext>
              </a:extLst>
            </p:cNvPr>
            <p:cNvCxnSpPr>
              <a:cxnSpLocks/>
              <a:stCxn id="40" idx="3"/>
              <a:endCxn id="43" idx="1"/>
            </p:cNvCxnSpPr>
            <p:nvPr/>
          </p:nvCxnSpPr>
          <p:spPr>
            <a:xfrm flipV="1">
              <a:off x="9086851" y="5973460"/>
              <a:ext cx="1468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A3F6B27-94A5-49F8-9D86-CB0F025A1A73}"/>
                </a:ext>
              </a:extLst>
            </p:cNvPr>
            <p:cNvSpPr/>
            <p:nvPr/>
          </p:nvSpPr>
          <p:spPr>
            <a:xfrm>
              <a:off x="10093318" y="5591854"/>
              <a:ext cx="1643901" cy="743863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fr-CH" sz="14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EV-PV KPIs </a:t>
              </a:r>
              <a:r>
                <a:rPr lang="fr-CH" sz="1400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(SS, SC, </a:t>
              </a:r>
              <a:r>
                <a:rPr lang="fr-CH" sz="1400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spearman</a:t>
              </a:r>
              <a:r>
                <a:rPr lang="fr-CH" sz="1400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, ..)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64C667-18CD-4A0A-A61C-E6EE1702D3FE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9869231" y="5963786"/>
              <a:ext cx="224087" cy="9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15F5016-FCB0-40C5-9E9A-4AC80A18E7E2}"/>
                </a:ext>
              </a:extLst>
            </p:cNvPr>
            <p:cNvSpPr/>
            <p:nvPr/>
          </p:nvSpPr>
          <p:spPr>
            <a:xfrm>
              <a:off x="2031906" y="3270925"/>
              <a:ext cx="9889929" cy="1793567"/>
            </a:xfrm>
            <a:prstGeom prst="roundRect">
              <a:avLst>
                <a:gd name="adj" fmla="val 83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DE75310-5B8A-4B9A-BCB1-652203745D4B}"/>
                </a:ext>
              </a:extLst>
            </p:cNvPr>
            <p:cNvSpPr/>
            <p:nvPr/>
          </p:nvSpPr>
          <p:spPr>
            <a:xfrm>
              <a:off x="6850469" y="3380295"/>
              <a:ext cx="1630340" cy="583280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Spatial </a:t>
              </a:r>
              <a:r>
                <a:rPr lang="fr-FR" sz="1467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demand</a:t>
              </a: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 (</a:t>
              </a:r>
              <a:r>
                <a:rPr lang="fr-FR" sz="1467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deterministic</a:t>
              </a: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)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593B92-281B-4335-98A9-6CCE29701B61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511332" y="3671935"/>
              <a:ext cx="33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A8B437A-0108-47D2-B320-7797CE82E1EB}"/>
                </a:ext>
              </a:extLst>
            </p:cNvPr>
            <p:cNvSpPr/>
            <p:nvPr/>
          </p:nvSpPr>
          <p:spPr>
            <a:xfrm>
              <a:off x="7214363" y="4097008"/>
              <a:ext cx="1941085" cy="583280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Temporal </a:t>
              </a:r>
              <a:r>
                <a:rPr lang="fr-FR" sz="1467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demand</a:t>
              </a: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 (</a:t>
              </a:r>
              <a:r>
                <a:rPr lang="fr-FR" sz="1467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stochastic</a:t>
              </a: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)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255CA71-A887-4326-9112-C6AAB3B2398F}"/>
                </a:ext>
              </a:extLst>
            </p:cNvPr>
            <p:cNvSpPr/>
            <p:nvPr/>
          </p:nvSpPr>
          <p:spPr>
            <a:xfrm>
              <a:off x="4267401" y="3347722"/>
              <a:ext cx="2290612" cy="883117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9170">
                <a:defRPr/>
              </a:pP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Charging</a:t>
              </a: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scenario</a:t>
              </a:r>
            </a:p>
            <a:p>
              <a:pPr defTabSz="1219170">
                <a:defRPr/>
              </a:pPr>
              <a:r>
                <a:rPr lang="fr-FR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     - Location </a:t>
              </a:r>
            </a:p>
            <a:p>
              <a:pPr defTabSz="1219170">
                <a:defRPr/>
              </a:pPr>
              <a:r>
                <a:rPr lang="fr-FR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     - </a:t>
              </a:r>
              <a:r>
                <a:rPr lang="fr-FR" sz="1333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Arriv</a:t>
              </a:r>
              <a:r>
                <a:rPr lang="fr-FR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al time </a:t>
              </a:r>
              <a:r>
                <a:rPr lang="fr-FR" sz="1333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statistics</a:t>
              </a:r>
              <a:endParaRPr lang="fr-FR" sz="1333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  <a:p>
              <a:pPr defTabSz="1219170">
                <a:defRPr/>
              </a:pPr>
              <a:r>
                <a:rPr lang="fr-FR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     - Charger power mix</a:t>
              </a:r>
              <a:endParaRPr lang="fr-CH" sz="1333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D57ACCC-9053-4380-9A69-A37C445F6C46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7665639" y="3963575"/>
              <a:ext cx="0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7F5A55-92A8-4F14-AB97-94CFB8394B69}"/>
                </a:ext>
              </a:extLst>
            </p:cNvPr>
            <p:cNvCxnSpPr>
              <a:cxnSpLocks/>
            </p:cNvCxnSpPr>
            <p:nvPr/>
          </p:nvCxnSpPr>
          <p:spPr>
            <a:xfrm>
              <a:off x="9155449" y="4388648"/>
              <a:ext cx="781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83F19B5-E392-465F-82E7-BF617DA79890}"/>
                </a:ext>
              </a:extLst>
            </p:cNvPr>
            <p:cNvSpPr/>
            <p:nvPr/>
          </p:nvSpPr>
          <p:spPr>
            <a:xfrm>
              <a:off x="9942633" y="3455129"/>
              <a:ext cx="1824203" cy="1330232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fr-CH" sz="14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Charging</a:t>
              </a:r>
              <a:r>
                <a:rPr lang="fr-CH" sz="14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</a:t>
              </a:r>
              <a:r>
                <a:rPr lang="fr-CH" sz="14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needs</a:t>
              </a:r>
              <a:r>
                <a:rPr lang="fr-CH" sz="14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</a:t>
              </a:r>
              <a:r>
                <a:rPr lang="fr-CH" sz="1400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per EV and per zone (</a:t>
              </a:r>
              <a:r>
                <a:rPr lang="fr-CH" sz="1400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map</a:t>
              </a:r>
              <a:r>
                <a:rPr lang="fr-CH" sz="1400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)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fr-CH" sz="14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Load</a:t>
              </a:r>
              <a:r>
                <a:rPr lang="fr-CH" sz="14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</a:t>
              </a:r>
              <a:r>
                <a:rPr lang="fr-CH" sz="14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curve</a:t>
              </a:r>
              <a:endParaRPr lang="fr-CH" sz="14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F9126C-94CF-4126-9C39-2395B2DB5D30}"/>
                </a:ext>
              </a:extLst>
            </p:cNvPr>
            <p:cNvCxnSpPr>
              <a:cxnSpLocks/>
            </p:cNvCxnSpPr>
            <p:nvPr/>
          </p:nvCxnSpPr>
          <p:spPr>
            <a:xfrm>
              <a:off x="8480809" y="3671935"/>
              <a:ext cx="1461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90BD4FB-3909-43A5-9B37-7395C582FC5C}"/>
                </a:ext>
              </a:extLst>
            </p:cNvPr>
            <p:cNvSpPr/>
            <p:nvPr/>
          </p:nvSpPr>
          <p:spPr>
            <a:xfrm>
              <a:off x="1111854" y="1553481"/>
              <a:ext cx="10809983" cy="1450332"/>
            </a:xfrm>
            <a:prstGeom prst="roundRect">
              <a:avLst>
                <a:gd name="adj" fmla="val 8374"/>
              </a:avLst>
            </a:prstGeom>
            <a:solidFill>
              <a:schemeClr val="bg2">
                <a:lumMod val="40000"/>
                <a:lumOff val="60000"/>
              </a:schemeClr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943A4F9-7451-4530-A921-94D53352FD3F}"/>
                </a:ext>
              </a:extLst>
            </p:cNvPr>
            <p:cNvSpPr/>
            <p:nvPr/>
          </p:nvSpPr>
          <p:spPr>
            <a:xfrm>
              <a:off x="1039511" y="1490158"/>
              <a:ext cx="2134619" cy="1428021"/>
            </a:xfrm>
            <a:prstGeom prst="roundRect">
              <a:avLst>
                <a:gd name="adj" fmla="val 8374"/>
              </a:avLst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Content Placeholder 2">
              <a:extLst>
                <a:ext uri="{FF2B5EF4-FFF2-40B4-BE49-F238E27FC236}">
                  <a16:creationId xmlns:a16="http://schemas.microsoft.com/office/drawing/2014/main" id="{F4AFFD72-FE5D-4264-A12E-648A6AF33B6E}"/>
                </a:ext>
              </a:extLst>
            </p:cNvPr>
            <p:cNvSpPr txBox="1">
              <a:spLocks/>
            </p:cNvSpPr>
            <p:nvPr/>
          </p:nvSpPr>
          <p:spPr>
            <a:xfrm>
              <a:off x="1039511" y="1690076"/>
              <a:ext cx="2134619" cy="1313737"/>
            </a:xfrm>
            <a:prstGeom prst="rect">
              <a:avLst/>
            </a:prstGeom>
          </p:spPr>
          <p:txBody>
            <a:bodyPr vert="horz" lIns="240000" tIns="60960" rIns="121920" bIns="6096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STEP 1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Mobility demand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endParaRPr lang="en-US" sz="2133" dirty="0">
                <a:solidFill>
                  <a:srgbClr val="413C3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137DC5A0-8765-4C6C-A9BC-4580A5A3898C}"/>
                </a:ext>
              </a:extLst>
            </p:cNvPr>
            <p:cNvSpPr/>
            <p:nvPr/>
          </p:nvSpPr>
          <p:spPr>
            <a:xfrm>
              <a:off x="1959564" y="3207602"/>
              <a:ext cx="2134619" cy="1751052"/>
            </a:xfrm>
            <a:prstGeom prst="roundRect">
              <a:avLst>
                <a:gd name="adj" fmla="val 8374"/>
              </a:avLst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ontent Placeholder 2">
              <a:extLst>
                <a:ext uri="{FF2B5EF4-FFF2-40B4-BE49-F238E27FC236}">
                  <a16:creationId xmlns:a16="http://schemas.microsoft.com/office/drawing/2014/main" id="{38625D21-A8B1-40C0-9F37-46284E21A64F}"/>
                </a:ext>
              </a:extLst>
            </p:cNvPr>
            <p:cNvSpPr txBox="1">
              <a:spLocks/>
            </p:cNvSpPr>
            <p:nvPr/>
          </p:nvSpPr>
          <p:spPr>
            <a:xfrm>
              <a:off x="1959564" y="3321887"/>
              <a:ext cx="2134619" cy="1677407"/>
            </a:xfrm>
            <a:prstGeom prst="rect">
              <a:avLst/>
            </a:prstGeom>
          </p:spPr>
          <p:txBody>
            <a:bodyPr vert="horz" lIns="240000" tIns="60960" rIns="121920" bIns="6096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endParaRPr lang="en-US" sz="133" b="1" dirty="0">
                <a:solidFill>
                  <a:srgbClr val="413C3A"/>
                </a:solidFill>
                <a:latin typeface="Gill Sans MT" panose="020B0502020104020203" pitchFamily="34" charset="0"/>
              </a:endParaRP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STEP 2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Spatial and temporal charging needs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endParaRPr lang="en-US" sz="2133" dirty="0">
                <a:solidFill>
                  <a:srgbClr val="413C3A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1123908-718B-4861-9472-6DD790629EAE}"/>
                </a:ext>
              </a:extLst>
            </p:cNvPr>
            <p:cNvSpPr/>
            <p:nvPr/>
          </p:nvSpPr>
          <p:spPr>
            <a:xfrm>
              <a:off x="3370699" y="5212832"/>
              <a:ext cx="2134619" cy="1428021"/>
            </a:xfrm>
            <a:prstGeom prst="roundRect">
              <a:avLst>
                <a:gd name="adj" fmla="val 8374"/>
              </a:avLst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CH" sz="1467" i="1" dirty="0">
                <a:solidFill>
                  <a:srgbClr val="413C3A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ontent Placeholder 2">
              <a:extLst>
                <a:ext uri="{FF2B5EF4-FFF2-40B4-BE49-F238E27FC236}">
                  <a16:creationId xmlns:a16="http://schemas.microsoft.com/office/drawing/2014/main" id="{79D0D965-A6FA-45D9-BC40-D9A42BA810E7}"/>
                </a:ext>
              </a:extLst>
            </p:cNvPr>
            <p:cNvSpPr txBox="1">
              <a:spLocks/>
            </p:cNvSpPr>
            <p:nvPr/>
          </p:nvSpPr>
          <p:spPr>
            <a:xfrm>
              <a:off x="3370699" y="5412750"/>
              <a:ext cx="2134619" cy="1313737"/>
            </a:xfrm>
            <a:prstGeom prst="rect">
              <a:avLst/>
            </a:prstGeom>
          </p:spPr>
          <p:txBody>
            <a:bodyPr vert="horz" lIns="240000" tIns="60960" rIns="121920" bIns="6096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STEP 3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r>
                <a:rPr lang="en-US" sz="1867" b="1" dirty="0">
                  <a:solidFill>
                    <a:srgbClr val="413C3A"/>
                  </a:solidFill>
                  <a:latin typeface="Gill Sans MT" panose="020B0502020104020203" pitchFamily="34" charset="0"/>
                </a:rPr>
                <a:t>EV-PV Synergies</a:t>
              </a:r>
            </a:p>
            <a:p>
              <a:pPr marL="0" indent="0" algn="ctr" defTabSz="914377">
                <a:spcBef>
                  <a:spcPts val="1000"/>
                </a:spcBef>
                <a:buClr>
                  <a:srgbClr val="413C3A"/>
                </a:buClr>
                <a:buNone/>
              </a:pPr>
              <a:endParaRPr lang="en-US" sz="2133" dirty="0">
                <a:solidFill>
                  <a:srgbClr val="413C3A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141" name="Image 26">
              <a:extLst>
                <a:ext uri="{FF2B5EF4-FFF2-40B4-BE49-F238E27FC236}">
                  <a16:creationId xmlns:a16="http://schemas.microsoft.com/office/drawing/2014/main" id="{83584531-C132-4767-8C21-C698C9F2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814056">
              <a:off x="1016595" y="3073149"/>
              <a:ext cx="836081" cy="825689"/>
            </a:xfrm>
            <a:prstGeom prst="rect">
              <a:avLst/>
            </a:prstGeom>
          </p:spPr>
        </p:pic>
        <p:pic>
          <p:nvPicPr>
            <p:cNvPr id="142" name="Image 26">
              <a:extLst>
                <a:ext uri="{FF2B5EF4-FFF2-40B4-BE49-F238E27FC236}">
                  <a16:creationId xmlns:a16="http://schemas.microsoft.com/office/drawing/2014/main" id="{0F4DD1C7-D3CA-4AB6-AA63-71DC0479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814056">
              <a:off x="2322389" y="5149680"/>
              <a:ext cx="836081" cy="825689"/>
            </a:xfrm>
            <a:prstGeom prst="rect">
              <a:avLst/>
            </a:prstGeom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4AE5905-6D75-428E-80BE-1DA8D1D27646}"/>
                </a:ext>
              </a:extLst>
            </p:cNvPr>
            <p:cNvSpPr/>
            <p:nvPr/>
          </p:nvSpPr>
          <p:spPr>
            <a:xfrm>
              <a:off x="3443041" y="1630948"/>
              <a:ext cx="1597979" cy="598864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Region</a:t>
              </a: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of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interest</a:t>
              </a:r>
              <a:endParaRPr lang="fr-CH" sz="16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AF71742-0847-49C3-8E29-10C901328729}"/>
                </a:ext>
              </a:extLst>
            </p:cNvPr>
            <p:cNvSpPr/>
            <p:nvPr/>
          </p:nvSpPr>
          <p:spPr>
            <a:xfrm>
              <a:off x="3447438" y="2348341"/>
              <a:ext cx="1593583" cy="598864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Number</a:t>
              </a: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</a:t>
              </a:r>
            </a:p>
            <a:p>
              <a:pPr algn="ctr"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of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EVs</a:t>
              </a:r>
              <a:endParaRPr lang="fr-CH" sz="16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215727C2-6A03-4DB4-A552-DD1BACA07F78}"/>
                </a:ext>
              </a:extLst>
            </p:cNvPr>
            <p:cNvSpPr/>
            <p:nvPr/>
          </p:nvSpPr>
          <p:spPr>
            <a:xfrm>
              <a:off x="5721725" y="1638067"/>
              <a:ext cx="999803" cy="583280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Zoning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0FEEBBD-8C60-4210-96B7-8BF114B9722B}"/>
                </a:ext>
              </a:extLst>
            </p:cNvPr>
            <p:cNvSpPr/>
            <p:nvPr/>
          </p:nvSpPr>
          <p:spPr>
            <a:xfrm>
              <a:off x="6972125" y="1638068"/>
              <a:ext cx="1098111" cy="583280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Vehicle</a:t>
              </a: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 allocation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A8959B91-7F52-4705-869A-487D91F50187}"/>
                </a:ext>
              </a:extLst>
            </p:cNvPr>
            <p:cNvSpPr/>
            <p:nvPr/>
          </p:nvSpPr>
          <p:spPr>
            <a:xfrm>
              <a:off x="8320831" y="1646532"/>
              <a:ext cx="1365700" cy="574813"/>
            </a:xfrm>
            <a:prstGeom prst="roundRect">
              <a:avLst>
                <a:gd name="adj" fmla="val 83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fr-FR" sz="1467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anose="020B0604020202020204" pitchFamily="34" charset="0"/>
                </a:rPr>
                <a:t>Trip distribution</a:t>
              </a:r>
              <a:endParaRPr lang="fr-CH" sz="1467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anose="020B060402020202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B5D7CD9-41F0-410C-95B9-63A097B005F8}"/>
                </a:ext>
              </a:extLst>
            </p:cNvPr>
            <p:cNvCxnSpPr>
              <a:cxnSpLocks/>
              <a:stCxn id="144" idx="3"/>
              <a:endCxn id="149" idx="1"/>
            </p:cNvCxnSpPr>
            <p:nvPr/>
          </p:nvCxnSpPr>
          <p:spPr>
            <a:xfrm flipV="1">
              <a:off x="5041021" y="1929708"/>
              <a:ext cx="680705" cy="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6FE23CB-BC0E-4B8A-A210-0741147D2ADC}"/>
                </a:ext>
              </a:extLst>
            </p:cNvPr>
            <p:cNvCxnSpPr>
              <a:cxnSpLocks/>
              <a:stCxn id="149" idx="3"/>
              <a:endCxn id="150" idx="1"/>
            </p:cNvCxnSpPr>
            <p:nvPr/>
          </p:nvCxnSpPr>
          <p:spPr>
            <a:xfrm>
              <a:off x="6721529" y="1929708"/>
              <a:ext cx="250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0EE5ED6D-BC89-43E2-90DC-3A8FF233F57B}"/>
                </a:ext>
              </a:extLst>
            </p:cNvPr>
            <p:cNvCxnSpPr>
              <a:cxnSpLocks/>
              <a:stCxn id="146" idx="3"/>
              <a:endCxn id="150" idx="2"/>
            </p:cNvCxnSpPr>
            <p:nvPr/>
          </p:nvCxnSpPr>
          <p:spPr>
            <a:xfrm flipV="1">
              <a:off x="5041020" y="2221349"/>
              <a:ext cx="2480160" cy="4264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A7CECD9-8595-4193-B0D5-F1789C4B6D70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8070235" y="1929709"/>
              <a:ext cx="250596" cy="4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06B5F80-326D-4F5A-8C83-22F11B90E247}"/>
                </a:ext>
              </a:extLst>
            </p:cNvPr>
            <p:cNvCxnSpPr>
              <a:cxnSpLocks/>
            </p:cNvCxnSpPr>
            <p:nvPr/>
          </p:nvCxnSpPr>
          <p:spPr>
            <a:xfrm>
              <a:off x="9686531" y="1925477"/>
              <a:ext cx="250596" cy="4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431A31C3-DF9E-4EA7-9C49-F97FD54CC8D4}"/>
                </a:ext>
              </a:extLst>
            </p:cNvPr>
            <p:cNvSpPr/>
            <p:nvPr/>
          </p:nvSpPr>
          <p:spPr>
            <a:xfrm>
              <a:off x="9942633" y="1690074"/>
              <a:ext cx="1901024" cy="1073089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fr-CH" sz="1333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Origin-destinations 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  <a:defRPr/>
              </a:pPr>
              <a:r>
                <a:rPr lang="fr-CH" sz="1333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Daily distance </a:t>
              </a:r>
              <a:r>
                <a:rPr lang="fr-CH" sz="1333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travelled</a:t>
              </a:r>
              <a:endParaRPr lang="fr-CH" sz="1333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52B9FDE-4D18-4AF7-B99F-752E51C847AA}"/>
                </a:ext>
              </a:extLst>
            </p:cNvPr>
            <p:cNvSpPr/>
            <p:nvPr/>
          </p:nvSpPr>
          <p:spPr>
            <a:xfrm>
              <a:off x="4271796" y="4343979"/>
              <a:ext cx="1763472" cy="655315"/>
            </a:xfrm>
            <a:prstGeom prst="roundRect">
              <a:avLst>
                <a:gd name="adj" fmla="val 837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9170">
                <a:defRPr/>
              </a:pPr>
              <a:r>
                <a:rPr lang="fr-FR" sz="1600" b="1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EV </a:t>
              </a:r>
              <a:r>
                <a:rPr lang="fr-FR" sz="1600" b="1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properties</a:t>
              </a:r>
              <a:endParaRPr lang="fr-FR" sz="16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endParaRPr>
            </a:p>
            <a:p>
              <a:pPr defTabSz="1219170">
                <a:defRPr/>
              </a:pPr>
              <a:r>
                <a:rPr lang="fr-CH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     - Energy use</a:t>
              </a:r>
            </a:p>
            <a:p>
              <a:pPr defTabSz="1219170">
                <a:defRPr/>
              </a:pPr>
              <a:r>
                <a:rPr lang="fr-CH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      - </a:t>
              </a:r>
              <a:r>
                <a:rPr lang="fr-CH" sz="1333" kern="0" dirty="0" err="1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Vehicle</a:t>
              </a:r>
              <a:r>
                <a:rPr lang="fr-CH" sz="1333" kern="0" dirty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 mix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E3C7B43-ED60-470E-B92B-0670BD80C36C}"/>
                </a:ext>
              </a:extLst>
            </p:cNvPr>
            <p:cNvCxnSpPr>
              <a:cxnSpLocks/>
              <a:stCxn id="48" idx="3"/>
              <a:endCxn id="29" idx="1"/>
            </p:cNvCxnSpPr>
            <p:nvPr/>
          </p:nvCxnSpPr>
          <p:spPr>
            <a:xfrm flipV="1">
              <a:off x="6035268" y="3671935"/>
              <a:ext cx="815200" cy="999701"/>
            </a:xfrm>
            <a:prstGeom prst="bentConnector3">
              <a:avLst>
                <a:gd name="adj1" fmla="val 761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304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Demi Cond</vt:lpstr>
      <vt:lpstr>Gill Sans MT</vt:lpstr>
      <vt:lpstr>Wingdings</vt:lpstr>
      <vt:lpstr>Thème Office</vt:lpstr>
      <vt:lpstr>The “EV-PV” model: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“EV-PV” model: overview</dc:title>
  <dc:creator>Jérémy Dumoulin</dc:creator>
  <cp:lastModifiedBy>Jérémy Dumoulin</cp:lastModifiedBy>
  <cp:revision>3</cp:revision>
  <dcterms:created xsi:type="dcterms:W3CDTF">2024-12-02T09:55:48Z</dcterms:created>
  <dcterms:modified xsi:type="dcterms:W3CDTF">2024-12-02T10:24:52Z</dcterms:modified>
</cp:coreProperties>
</file>