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BFBFBF"/>
    <a:srgbClr val="F2F2F2"/>
    <a:srgbClr val="000000"/>
    <a:srgbClr val="4472C4"/>
    <a:srgbClr val="2F528F"/>
    <a:srgbClr val="ED7D31"/>
    <a:srgbClr val="FFF2CC"/>
    <a:srgbClr val="F4FCFE"/>
    <a:srgbClr val="D7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5E87-73C4-49E7-ACA2-5F854548C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EC452-993E-4914-AE65-8BFA329F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622A4-C150-420A-92AB-5744E798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52AC6-19FD-4856-AA45-8843B612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59733-1B47-4D65-810F-CFA34725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91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53D9-FC66-4F53-8C1D-FE021857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84EFD-F363-4969-A698-F53441D24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918A-8D91-4DDB-B469-BAF312D1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FC297-7BEE-4084-AC35-DD467DE7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ACE7F-E699-46C6-9E78-6A687DB5E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7673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2F0C2-8DB3-4F42-84C8-BD39A6845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C6EE1-5DCA-43FB-B70C-3A94A1447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5EA4-EB1C-4995-B58A-BBBB21F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4F6E-1E82-41E6-93C3-6F654558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74AEC-4F61-4667-B8EF-31EC27F18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7405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F98B-5C0E-4DA2-BDC6-37A3B19E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CF4B-E1BE-4A7B-B294-9BBAA624E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6C454-C329-47B5-8F2D-A052FB52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E9B2-0ECE-4F4B-85FE-C5B3908F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4BD36-BCD6-429F-B5DC-F10EECBED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795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E4DE-7E82-4AE8-BB0C-78BE06D21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76AA6-F0C9-489A-AEF2-674D5D09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79EFB-8963-4EAE-83E1-D5F6130F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82019-8209-4164-9C6A-C7F0EB86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F29E3-6B62-48E6-BC03-71DAAA87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0214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2675-4975-4E5E-AFF8-594D5E01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05F6-1823-4421-B57F-1B72F604D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416B-2593-45B2-B0C1-B64C93C6D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89F8F-0406-45EA-9855-6D77510F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12814-13A5-4DBB-9AE4-A399E8B9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D86B2-ED27-49B3-9477-3B0AA7C8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16331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4F53-1EA3-4BA2-B3C0-B9E640DBF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6A886-CE34-42AF-A9DB-B5EB353B4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C2DFB-71CD-4BA1-84A9-FFE3FD30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8DF704-435C-4E2F-93C4-9FBA1CDE2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9860F2-B6C4-49AE-9770-701ACA283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BF00B-6F8C-4805-B96B-F21220873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82F28-27AB-4144-889F-99E4113F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CEF85-07F3-478D-8E95-65E66A7C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301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8DF-78F4-478D-AFEE-3A44438B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FFA8DE-8B10-41A6-9F15-5C78F227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715EB-7B0E-4876-9DE3-3767963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87EA1-1245-4B80-8647-9F2EFD80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127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979F1-9525-4306-B498-1A8DABEA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A055B-20D4-484B-BE59-91990525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89372-F55A-45BE-B268-C026A743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6895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9A52-6D80-486B-AD95-29D49D14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416FD-0CEB-4F6F-931E-0099B520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CD9C-B10A-4CA6-AC71-EBF0D80FE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FFFEB-F44C-488F-9797-4B8B03F8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EBF0A-600B-4305-9D80-33D48858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0187D-CA0A-45C9-BA6E-42CEB981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272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25C3-93E2-4FDE-8648-718CCCAF5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C9F2A-455C-41C9-BD63-476C8EDE1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C7D42-819F-4A02-9016-BE5924204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8A69A-A3D0-4C24-9504-23C66237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26207-9CFF-4C9E-9434-2C1FFBC9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50D26-4771-4296-98F6-6CBC303F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7013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BD5BC-EEBE-4D89-A390-2B79AC31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06DC1-2B3E-4AF2-9B79-6D7BD86D5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E12F7-EBC1-4173-897F-C1A8B70D0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8869D-9A36-4517-8CBB-D42F723FA884}" type="datetimeFigureOut">
              <a:rPr lang="fr-CH" smtClean="0"/>
              <a:t>13.05.2025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DA0F6-0822-4D93-88A8-63AAAC06F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A95A-CF88-4393-AAAD-97DF48765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9BB6-5CBD-4524-81FB-DEF745FAD991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537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CDB3E3A-9DCC-40FD-B3B5-0BF22FC3CF51}"/>
              </a:ext>
            </a:extLst>
          </p:cNvPr>
          <p:cNvGrpSpPr/>
          <p:nvPr/>
        </p:nvGrpSpPr>
        <p:grpSpPr>
          <a:xfrm>
            <a:off x="278087" y="190500"/>
            <a:ext cx="9935595" cy="6633777"/>
            <a:chOff x="278087" y="190500"/>
            <a:chExt cx="9935595" cy="663377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A16F9F2-2D4E-4060-AA50-8569051B1B5D}"/>
                </a:ext>
              </a:extLst>
            </p:cNvPr>
            <p:cNvSpPr/>
            <p:nvPr/>
          </p:nvSpPr>
          <p:spPr>
            <a:xfrm>
              <a:off x="278087" y="190500"/>
              <a:ext cx="9922895" cy="6572250"/>
            </a:xfrm>
            <a:prstGeom prst="roundRect">
              <a:avLst>
                <a:gd name="adj" fmla="val 285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C45C981-6793-4C6B-A215-C4D80AA6B6FD}"/>
                </a:ext>
              </a:extLst>
            </p:cNvPr>
            <p:cNvGrpSpPr/>
            <p:nvPr/>
          </p:nvGrpSpPr>
          <p:grpSpPr>
            <a:xfrm>
              <a:off x="290787" y="240417"/>
              <a:ext cx="9922895" cy="6583860"/>
              <a:chOff x="290787" y="240417"/>
              <a:chExt cx="9922895" cy="6583860"/>
            </a:xfrm>
          </p:grpSpPr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E1A36D93-2646-4010-8B74-FADED4583ABA}"/>
                  </a:ext>
                </a:extLst>
              </p:cNvPr>
              <p:cNvSpPr/>
              <p:nvPr/>
            </p:nvSpPr>
            <p:spPr>
              <a:xfrm>
                <a:off x="6236820" y="5531644"/>
                <a:ext cx="709613" cy="504825"/>
              </a:xfrm>
              <a:custGeom>
                <a:avLst/>
                <a:gdLst>
                  <a:gd name="connsiteX0" fmla="*/ 0 w 709613"/>
                  <a:gd name="connsiteY0" fmla="*/ 488156 h 497681"/>
                  <a:gd name="connsiteX1" fmla="*/ 66675 w 709613"/>
                  <a:gd name="connsiteY1" fmla="*/ 350043 h 497681"/>
                  <a:gd name="connsiteX2" fmla="*/ 159544 w 709613"/>
                  <a:gd name="connsiteY2" fmla="*/ 185737 h 497681"/>
                  <a:gd name="connsiteX3" fmla="*/ 242888 w 709613"/>
                  <a:gd name="connsiteY3" fmla="*/ 71437 h 497681"/>
                  <a:gd name="connsiteX4" fmla="*/ 280988 w 709613"/>
                  <a:gd name="connsiteY4" fmla="*/ 38100 h 497681"/>
                  <a:gd name="connsiteX5" fmla="*/ 330994 w 709613"/>
                  <a:gd name="connsiteY5" fmla="*/ 7143 h 497681"/>
                  <a:gd name="connsiteX6" fmla="*/ 361950 w 709613"/>
                  <a:gd name="connsiteY6" fmla="*/ 4762 h 497681"/>
                  <a:gd name="connsiteX7" fmla="*/ 376238 w 709613"/>
                  <a:gd name="connsiteY7" fmla="*/ 0 h 497681"/>
                  <a:gd name="connsiteX8" fmla="*/ 407194 w 709613"/>
                  <a:gd name="connsiteY8" fmla="*/ 16668 h 497681"/>
                  <a:gd name="connsiteX9" fmla="*/ 473869 w 709613"/>
                  <a:gd name="connsiteY9" fmla="*/ 76200 h 497681"/>
                  <a:gd name="connsiteX10" fmla="*/ 538163 w 709613"/>
                  <a:gd name="connsiteY10" fmla="*/ 166687 h 497681"/>
                  <a:gd name="connsiteX11" fmla="*/ 626269 w 709613"/>
                  <a:gd name="connsiteY11" fmla="*/ 321468 h 497681"/>
                  <a:gd name="connsiteX12" fmla="*/ 709613 w 709613"/>
                  <a:gd name="connsiteY12" fmla="*/ 497681 h 497681"/>
                  <a:gd name="connsiteX13" fmla="*/ 0 w 709613"/>
                  <a:gd name="connsiteY13" fmla="*/ 488156 h 49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9613" h="497681">
                    <a:moveTo>
                      <a:pt x="0" y="488156"/>
                    </a:moveTo>
                    <a:lnTo>
                      <a:pt x="66675" y="350043"/>
                    </a:lnTo>
                    <a:lnTo>
                      <a:pt x="159544" y="185737"/>
                    </a:lnTo>
                    <a:lnTo>
                      <a:pt x="242888" y="71437"/>
                    </a:lnTo>
                    <a:lnTo>
                      <a:pt x="280988" y="38100"/>
                    </a:lnTo>
                    <a:lnTo>
                      <a:pt x="330994" y="7143"/>
                    </a:lnTo>
                    <a:lnTo>
                      <a:pt x="361950" y="4762"/>
                    </a:lnTo>
                    <a:lnTo>
                      <a:pt x="376238" y="0"/>
                    </a:lnTo>
                    <a:lnTo>
                      <a:pt x="407194" y="16668"/>
                    </a:lnTo>
                    <a:lnTo>
                      <a:pt x="473869" y="76200"/>
                    </a:lnTo>
                    <a:lnTo>
                      <a:pt x="538163" y="166687"/>
                    </a:lnTo>
                    <a:lnTo>
                      <a:pt x="626269" y="321468"/>
                    </a:lnTo>
                    <a:lnTo>
                      <a:pt x="709613" y="497681"/>
                    </a:lnTo>
                    <a:lnTo>
                      <a:pt x="0" y="48815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77BC43FA-5B8B-4CB9-8FB1-43BD55D111F9}"/>
                  </a:ext>
                </a:extLst>
              </p:cNvPr>
              <p:cNvSpPr txBox="1"/>
              <p:nvPr/>
            </p:nvSpPr>
            <p:spPr>
              <a:xfrm>
                <a:off x="5803027" y="6127861"/>
                <a:ext cx="1715985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Quantifying various EV-PV complementary indicators</a:t>
                </a:r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51F3B21C-A3F4-4D41-9F73-B252AFAFF0EC}"/>
                  </a:ext>
                </a:extLst>
              </p:cNvPr>
              <p:cNvSpPr/>
              <p:nvPr/>
            </p:nvSpPr>
            <p:spPr>
              <a:xfrm>
                <a:off x="6240789" y="5534018"/>
                <a:ext cx="701675" cy="482607"/>
              </a:xfrm>
              <a:custGeom>
                <a:avLst/>
                <a:gdLst>
                  <a:gd name="connsiteX0" fmla="*/ 0 w 701675"/>
                  <a:gd name="connsiteY0" fmla="*/ 473082 h 482607"/>
                  <a:gd name="connsiteX1" fmla="*/ 355600 w 701675"/>
                  <a:gd name="connsiteY1" fmla="*/ 7 h 482607"/>
                  <a:gd name="connsiteX2" fmla="*/ 701675 w 701675"/>
                  <a:gd name="connsiteY2" fmla="*/ 482607 h 482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01675" h="482607">
                    <a:moveTo>
                      <a:pt x="0" y="473082"/>
                    </a:moveTo>
                    <a:cubicBezTo>
                      <a:pt x="119327" y="235751"/>
                      <a:pt x="238654" y="-1580"/>
                      <a:pt x="355600" y="7"/>
                    </a:cubicBezTo>
                    <a:cubicBezTo>
                      <a:pt x="472546" y="1594"/>
                      <a:pt x="587110" y="242100"/>
                      <a:pt x="701675" y="482607"/>
                    </a:cubicBezTo>
                  </a:path>
                </a:pathLst>
              </a:custGeom>
              <a:ln w="19050">
                <a:solidFill>
                  <a:srgbClr val="ED7D3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8CA457A4-7B21-4310-A3EB-ACDB4F2CF3E3}"/>
                  </a:ext>
                </a:extLst>
              </p:cNvPr>
              <p:cNvSpPr/>
              <p:nvPr/>
            </p:nvSpPr>
            <p:spPr>
              <a:xfrm>
                <a:off x="2463408" y="1190004"/>
                <a:ext cx="153030" cy="4468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176CDBB8-F378-4A46-941A-46CC5CE0E7AD}"/>
                  </a:ext>
                </a:extLst>
              </p:cNvPr>
              <p:cNvSpPr/>
              <p:nvPr/>
            </p:nvSpPr>
            <p:spPr>
              <a:xfrm>
                <a:off x="7027447" y="3000374"/>
                <a:ext cx="1922727" cy="118110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89" name="Arrow: Down 288">
                <a:extLst>
                  <a:ext uri="{FF2B5EF4-FFF2-40B4-BE49-F238E27FC236}">
                    <a16:creationId xmlns:a16="http://schemas.microsoft.com/office/drawing/2014/main" id="{257CD7A0-F2C5-404B-BB1F-D959E8213563}"/>
                  </a:ext>
                </a:extLst>
              </p:cNvPr>
              <p:cNvSpPr/>
              <p:nvPr/>
            </p:nvSpPr>
            <p:spPr>
              <a:xfrm rot="16200000">
                <a:off x="6594511" y="3418838"/>
                <a:ext cx="901943" cy="401086"/>
              </a:xfrm>
              <a:prstGeom prst="downArrow">
                <a:avLst>
                  <a:gd name="adj1" fmla="val 50000"/>
                  <a:gd name="adj2" fmla="val 78128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173EF3A7-AA3E-44A9-A8FA-39C91C9803A0}"/>
                  </a:ext>
                </a:extLst>
              </p:cNvPr>
              <p:cNvSpPr/>
              <p:nvPr/>
            </p:nvSpPr>
            <p:spPr>
              <a:xfrm>
                <a:off x="5023910" y="3391233"/>
                <a:ext cx="89744" cy="4468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7F9DDB76-8B9D-4974-83CC-72A374A81561}"/>
                  </a:ext>
                </a:extLst>
              </p:cNvPr>
              <p:cNvSpPr/>
              <p:nvPr/>
            </p:nvSpPr>
            <p:spPr>
              <a:xfrm>
                <a:off x="3132462" y="3402885"/>
                <a:ext cx="182596" cy="4468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pic>
            <p:nvPicPr>
              <p:cNvPr id="279" name="Picture 278">
                <a:extLst>
                  <a:ext uri="{FF2B5EF4-FFF2-40B4-BE49-F238E27FC236}">
                    <a16:creationId xmlns:a16="http://schemas.microsoft.com/office/drawing/2014/main" id="{B3A5AA38-55A6-4A8C-9A84-33DB9FE63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58609" y="3130827"/>
                <a:ext cx="951058" cy="774259"/>
              </a:xfrm>
              <a:prstGeom prst="rect">
                <a:avLst/>
              </a:prstGeom>
              <a:effectLst>
                <a:softEdge rad="127000"/>
              </a:effectLst>
            </p:spPr>
          </p:pic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7B672C88-EB28-4EB0-BCE7-71BAD36A5F53}"/>
                  </a:ext>
                </a:extLst>
              </p:cNvPr>
              <p:cNvSpPr txBox="1"/>
              <p:nvPr/>
            </p:nvSpPr>
            <p:spPr>
              <a:xfrm>
                <a:off x="5127378" y="3910115"/>
                <a:ext cx="1711289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Charging load profile for each EV and location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743D78C2-6224-499F-9576-EA557015D32E}"/>
                  </a:ext>
                </a:extLst>
              </p:cNvPr>
              <p:cNvSpPr txBox="1"/>
              <p:nvPr/>
            </p:nvSpPr>
            <p:spPr>
              <a:xfrm>
                <a:off x="3312584" y="3910115"/>
                <a:ext cx="1715985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Allocating EVs to charging locations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Rectangle: Rounded Corners 222">
                <a:extLst>
                  <a:ext uri="{FF2B5EF4-FFF2-40B4-BE49-F238E27FC236}">
                    <a16:creationId xmlns:a16="http://schemas.microsoft.com/office/drawing/2014/main" id="{714EA0D4-A231-4762-B069-4A8BF7D3CC53}"/>
                  </a:ext>
                </a:extLst>
              </p:cNvPr>
              <p:cNvSpPr/>
              <p:nvPr/>
            </p:nvSpPr>
            <p:spPr>
              <a:xfrm>
                <a:off x="1050821" y="2606521"/>
                <a:ext cx="7977543" cy="1847850"/>
              </a:xfrm>
              <a:prstGeom prst="roundRect">
                <a:avLst>
                  <a:gd name="adj" fmla="val 4748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212" name="Rectangle: Rounded Corners 211">
                <a:extLst>
                  <a:ext uri="{FF2B5EF4-FFF2-40B4-BE49-F238E27FC236}">
                    <a16:creationId xmlns:a16="http://schemas.microsoft.com/office/drawing/2014/main" id="{FD7992F7-76B3-4EFC-B08D-0750B5A6D77F}"/>
                  </a:ext>
                </a:extLst>
              </p:cNvPr>
              <p:cNvSpPr/>
              <p:nvPr/>
            </p:nvSpPr>
            <p:spPr>
              <a:xfrm>
                <a:off x="346076" y="400050"/>
                <a:ext cx="9724569" cy="1847850"/>
              </a:xfrm>
              <a:prstGeom prst="roundRect">
                <a:avLst>
                  <a:gd name="adj" fmla="val 4748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5809884-1A54-469D-898C-E9A121175DB6}"/>
                  </a:ext>
                </a:extLst>
              </p:cNvPr>
              <p:cNvSpPr/>
              <p:nvPr/>
            </p:nvSpPr>
            <p:spPr>
              <a:xfrm>
                <a:off x="8206103" y="817402"/>
                <a:ext cx="1785229" cy="11657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858E06D3-38D8-44A2-8F9C-4541D9AEF078}"/>
                  </a:ext>
                </a:extLst>
              </p:cNvPr>
              <p:cNvSpPr/>
              <p:nvPr/>
            </p:nvSpPr>
            <p:spPr>
              <a:xfrm>
                <a:off x="431616" y="735014"/>
                <a:ext cx="2031792" cy="129604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2E28993B-10F0-402C-95AE-2840CD07EC15}"/>
                  </a:ext>
                </a:extLst>
              </p:cNvPr>
              <p:cNvSpPr/>
              <p:nvPr/>
            </p:nvSpPr>
            <p:spPr>
              <a:xfrm>
                <a:off x="6151848" y="1153218"/>
                <a:ext cx="89744" cy="4468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E4AAA28-E079-40B1-B6DE-4AA8C75F0004}"/>
                  </a:ext>
                </a:extLst>
              </p:cNvPr>
              <p:cNvSpPr/>
              <p:nvPr/>
            </p:nvSpPr>
            <p:spPr>
              <a:xfrm>
                <a:off x="4340094" y="1161435"/>
                <a:ext cx="89744" cy="4468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201" name="Arrow: Down 200">
                <a:extLst>
                  <a:ext uri="{FF2B5EF4-FFF2-40B4-BE49-F238E27FC236}">
                    <a16:creationId xmlns:a16="http://schemas.microsoft.com/office/drawing/2014/main" id="{9282189B-5EB7-469E-B013-1139820C7051}"/>
                  </a:ext>
                </a:extLst>
              </p:cNvPr>
              <p:cNvSpPr/>
              <p:nvPr/>
            </p:nvSpPr>
            <p:spPr>
              <a:xfrm rot="16200000">
                <a:off x="7712680" y="1209428"/>
                <a:ext cx="901943" cy="401086"/>
              </a:xfrm>
              <a:prstGeom prst="downArrow">
                <a:avLst>
                  <a:gd name="adj1" fmla="val 50000"/>
                  <a:gd name="adj2" fmla="val 78128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B1F5ACC-E93E-441A-B225-765CE9C98B04}"/>
                  </a:ext>
                </a:extLst>
              </p:cNvPr>
              <p:cNvGrpSpPr/>
              <p:nvPr/>
            </p:nvGrpSpPr>
            <p:grpSpPr>
              <a:xfrm>
                <a:off x="2869881" y="854959"/>
                <a:ext cx="767762" cy="762368"/>
                <a:chOff x="3758804" y="1980313"/>
                <a:chExt cx="767762" cy="762368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73ABB59C-9883-4046-B564-9D7D2D0464B7}"/>
                    </a:ext>
                  </a:extLst>
                </p:cNvPr>
                <p:cNvSpPr/>
                <p:nvPr/>
              </p:nvSpPr>
              <p:spPr>
                <a:xfrm>
                  <a:off x="3761016" y="2051013"/>
                  <a:ext cx="708558" cy="691667"/>
                </a:xfrm>
                <a:custGeom>
                  <a:avLst/>
                  <a:gdLst>
                    <a:gd name="connsiteX0" fmla="*/ 83679 w 1179524"/>
                    <a:gd name="connsiteY0" fmla="*/ 337731 h 1151405"/>
                    <a:gd name="connsiteX1" fmla="*/ 26529 w 1179524"/>
                    <a:gd name="connsiteY1" fmla="*/ 845731 h 1151405"/>
                    <a:gd name="connsiteX2" fmla="*/ 483729 w 1179524"/>
                    <a:gd name="connsiteY2" fmla="*/ 1150531 h 1151405"/>
                    <a:gd name="connsiteX3" fmla="*/ 1156829 w 1179524"/>
                    <a:gd name="connsiteY3" fmla="*/ 921931 h 1151405"/>
                    <a:gd name="connsiteX4" fmla="*/ 1010779 w 1179524"/>
                    <a:gd name="connsiteY4" fmla="*/ 471081 h 1151405"/>
                    <a:gd name="connsiteX5" fmla="*/ 909179 w 1179524"/>
                    <a:gd name="connsiteY5" fmla="*/ 20231 h 1151405"/>
                    <a:gd name="connsiteX6" fmla="*/ 324979 w 1179524"/>
                    <a:gd name="connsiteY6" fmla="*/ 102781 h 1151405"/>
                    <a:gd name="connsiteX7" fmla="*/ 83679 w 1179524"/>
                    <a:gd name="connsiteY7" fmla="*/ 337731 h 1151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9524" h="1151405">
                      <a:moveTo>
                        <a:pt x="83679" y="337731"/>
                      </a:moveTo>
                      <a:cubicBezTo>
                        <a:pt x="33937" y="461556"/>
                        <a:pt x="-40146" y="710264"/>
                        <a:pt x="26529" y="845731"/>
                      </a:cubicBezTo>
                      <a:cubicBezTo>
                        <a:pt x="93204" y="981198"/>
                        <a:pt x="295346" y="1137831"/>
                        <a:pt x="483729" y="1150531"/>
                      </a:cubicBezTo>
                      <a:cubicBezTo>
                        <a:pt x="672112" y="1163231"/>
                        <a:pt x="1068987" y="1035173"/>
                        <a:pt x="1156829" y="921931"/>
                      </a:cubicBezTo>
                      <a:cubicBezTo>
                        <a:pt x="1244671" y="808689"/>
                        <a:pt x="1052054" y="621364"/>
                        <a:pt x="1010779" y="471081"/>
                      </a:cubicBezTo>
                      <a:cubicBezTo>
                        <a:pt x="969504" y="320798"/>
                        <a:pt x="1023479" y="81614"/>
                        <a:pt x="909179" y="20231"/>
                      </a:cubicBezTo>
                      <a:cubicBezTo>
                        <a:pt x="794879" y="-41152"/>
                        <a:pt x="462562" y="51981"/>
                        <a:pt x="324979" y="102781"/>
                      </a:cubicBezTo>
                      <a:cubicBezTo>
                        <a:pt x="187396" y="153581"/>
                        <a:pt x="133421" y="213906"/>
                        <a:pt x="83679" y="337731"/>
                      </a:cubicBezTo>
                      <a:close/>
                    </a:path>
                  </a:pathLst>
                </a:custGeom>
                <a:solidFill>
                  <a:srgbClr val="E30613">
                    <a:lumMod val="20000"/>
                    <a:lumOff val="80000"/>
                  </a:srgbClr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56FE491-BB11-4F26-8621-B3C665A9553F}"/>
                    </a:ext>
                  </a:extLst>
                </p:cNvPr>
                <p:cNvSpPr/>
                <p:nvPr/>
              </p:nvSpPr>
              <p:spPr>
                <a:xfrm>
                  <a:off x="3758804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93D8AC7-9C8F-436D-BF76-54F76A4FC79E}"/>
                    </a:ext>
                  </a:extLst>
                </p:cNvPr>
                <p:cNvSpPr/>
                <p:nvPr/>
              </p:nvSpPr>
              <p:spPr>
                <a:xfrm>
                  <a:off x="3911834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3CFCA47-E69C-41D8-8501-C6A3C9A8AAE3}"/>
                    </a:ext>
                  </a:extLst>
                </p:cNvPr>
                <p:cNvSpPr/>
                <p:nvPr/>
              </p:nvSpPr>
              <p:spPr>
                <a:xfrm>
                  <a:off x="4064865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7BB5387-A740-40A4-B496-A3A4F1AF6175}"/>
                    </a:ext>
                  </a:extLst>
                </p:cNvPr>
                <p:cNvSpPr/>
                <p:nvPr/>
              </p:nvSpPr>
              <p:spPr>
                <a:xfrm>
                  <a:off x="4217895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5BD1D99-8457-49FA-BA69-ABEA2EAF723F}"/>
                    </a:ext>
                  </a:extLst>
                </p:cNvPr>
                <p:cNvSpPr/>
                <p:nvPr/>
              </p:nvSpPr>
              <p:spPr>
                <a:xfrm>
                  <a:off x="3760109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C47864C-6A73-422C-B30F-D25381FE9AF1}"/>
                    </a:ext>
                  </a:extLst>
                </p:cNvPr>
                <p:cNvSpPr/>
                <p:nvPr/>
              </p:nvSpPr>
              <p:spPr>
                <a:xfrm>
                  <a:off x="3913140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5C663AF-9D55-4072-8FDA-5005E32B5CDB}"/>
                    </a:ext>
                  </a:extLst>
                </p:cNvPr>
                <p:cNvSpPr/>
                <p:nvPr/>
              </p:nvSpPr>
              <p:spPr>
                <a:xfrm>
                  <a:off x="4066170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1241A3A-9F63-4A7C-A7C4-F9D37EE2030C}"/>
                    </a:ext>
                  </a:extLst>
                </p:cNvPr>
                <p:cNvSpPr/>
                <p:nvPr/>
              </p:nvSpPr>
              <p:spPr>
                <a:xfrm>
                  <a:off x="4219200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DC8A7DF-3472-40CA-9C5B-189A9FECDB58}"/>
                    </a:ext>
                  </a:extLst>
                </p:cNvPr>
                <p:cNvSpPr/>
                <p:nvPr/>
              </p:nvSpPr>
              <p:spPr>
                <a:xfrm>
                  <a:off x="3758804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4F73897D-BCB5-4602-9683-BDE0EC4E27B6}"/>
                    </a:ext>
                  </a:extLst>
                </p:cNvPr>
                <p:cNvSpPr/>
                <p:nvPr/>
              </p:nvSpPr>
              <p:spPr>
                <a:xfrm>
                  <a:off x="3911834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B5DDBF2-E91F-4BC3-93D1-2619A0B501E6}"/>
                    </a:ext>
                  </a:extLst>
                </p:cNvPr>
                <p:cNvSpPr/>
                <p:nvPr/>
              </p:nvSpPr>
              <p:spPr>
                <a:xfrm>
                  <a:off x="4064865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B9099EF-882C-430A-8AB0-677027F884E6}"/>
                    </a:ext>
                  </a:extLst>
                </p:cNvPr>
                <p:cNvSpPr/>
                <p:nvPr/>
              </p:nvSpPr>
              <p:spPr>
                <a:xfrm>
                  <a:off x="4217895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4F4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A1AB1FB-EC36-4C9B-B951-FAC168166D1E}"/>
                    </a:ext>
                  </a:extLst>
                </p:cNvPr>
                <p:cNvSpPr/>
                <p:nvPr/>
              </p:nvSpPr>
              <p:spPr>
                <a:xfrm>
                  <a:off x="3760109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D2D4EC3-3086-4B88-B357-86C3D5638987}"/>
                    </a:ext>
                  </a:extLst>
                </p:cNvPr>
                <p:cNvSpPr/>
                <p:nvPr/>
              </p:nvSpPr>
              <p:spPr>
                <a:xfrm>
                  <a:off x="3913140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4F4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CE9B08D-5ED4-4649-AE67-756E2114F7EF}"/>
                    </a:ext>
                  </a:extLst>
                </p:cNvPr>
                <p:cNvSpPr/>
                <p:nvPr/>
              </p:nvSpPr>
              <p:spPr>
                <a:xfrm>
                  <a:off x="4066170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4F4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46EB59B-12AD-4FD5-B87F-0B4D63B1697B}"/>
                    </a:ext>
                  </a:extLst>
                </p:cNvPr>
                <p:cNvSpPr/>
                <p:nvPr/>
              </p:nvSpPr>
              <p:spPr>
                <a:xfrm>
                  <a:off x="4219200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395FD3-1EE4-43CE-A8DD-14F9456D1460}"/>
                    </a:ext>
                  </a:extLst>
                </p:cNvPr>
                <p:cNvSpPr/>
                <p:nvPr/>
              </p:nvSpPr>
              <p:spPr>
                <a:xfrm>
                  <a:off x="3913140" y="1980313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E72868C-F541-432E-87F9-D19E6504D324}"/>
                    </a:ext>
                  </a:extLst>
                </p:cNvPr>
                <p:cNvSpPr/>
                <p:nvPr/>
              </p:nvSpPr>
              <p:spPr>
                <a:xfrm>
                  <a:off x="4066170" y="1980313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2448590-F638-4813-937F-68571C09D6F3}"/>
                    </a:ext>
                  </a:extLst>
                </p:cNvPr>
                <p:cNvSpPr/>
                <p:nvPr/>
              </p:nvSpPr>
              <p:spPr>
                <a:xfrm>
                  <a:off x="4219200" y="1980313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40F0675A-08F5-4905-A078-16E8248D2166}"/>
                    </a:ext>
                  </a:extLst>
                </p:cNvPr>
                <p:cNvSpPr/>
                <p:nvPr/>
              </p:nvSpPr>
              <p:spPr>
                <a:xfrm>
                  <a:off x="4373536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095CAD0D-1139-43E5-9E95-5B729D8015A9}"/>
                    </a:ext>
                  </a:extLst>
                </p:cNvPr>
                <p:cNvSpPr/>
                <p:nvPr/>
              </p:nvSpPr>
              <p:spPr>
                <a:xfrm>
                  <a:off x="4370282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07D889E7-50E0-4DFC-9768-0CC21513FDA2}"/>
                    </a:ext>
                  </a:extLst>
                </p:cNvPr>
                <p:cNvSpPr/>
                <p:nvPr/>
              </p:nvSpPr>
              <p:spPr>
                <a:xfrm>
                  <a:off x="4370925" y="2286504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CD73E3-764D-4850-9D8D-F1F028D3AED6}"/>
                  </a:ext>
                </a:extLst>
              </p:cNvPr>
              <p:cNvSpPr txBox="1"/>
              <p:nvPr/>
            </p:nvSpPr>
            <p:spPr>
              <a:xfrm>
                <a:off x="2621069" y="1710212"/>
                <a:ext cx="1715985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Creating and populating TZ with geospatial data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0D9AAF2-6110-48D6-8FC0-D415074C26F5}"/>
                  </a:ext>
                </a:extLst>
              </p:cNvPr>
              <p:cNvSpPr/>
              <p:nvPr/>
            </p:nvSpPr>
            <p:spPr>
              <a:xfrm>
                <a:off x="2621070" y="608096"/>
                <a:ext cx="1715985" cy="15534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Clr>
                    <a:schemeClr val="tx1"/>
                  </a:buClr>
                  <a:buNone/>
                </a:pPr>
                <a:endParaRPr lang="en-US" sz="11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CF00EA-EE40-4F18-814C-FD46FB91EF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8856" y="644900"/>
                <a:ext cx="1715985" cy="285009"/>
              </a:xfrm>
              <a:prstGeom prst="rect">
                <a:avLst/>
              </a:prstGeom>
            </p:spPr>
            <p:txBody>
              <a:bodyPr vert="horz" lIns="18000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200" b="1" dirty="0"/>
                  <a:t>Zoning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00A2A42-EDD8-4A05-B9F5-D055E193BDFE}"/>
                  </a:ext>
                </a:extLst>
              </p:cNvPr>
              <p:cNvSpPr/>
              <p:nvPr/>
            </p:nvSpPr>
            <p:spPr>
              <a:xfrm>
                <a:off x="2872093" y="925659"/>
                <a:ext cx="708558" cy="691667"/>
              </a:xfrm>
              <a:custGeom>
                <a:avLst/>
                <a:gdLst>
                  <a:gd name="connsiteX0" fmla="*/ 83679 w 1179524"/>
                  <a:gd name="connsiteY0" fmla="*/ 337731 h 1151405"/>
                  <a:gd name="connsiteX1" fmla="*/ 26529 w 1179524"/>
                  <a:gd name="connsiteY1" fmla="*/ 845731 h 1151405"/>
                  <a:gd name="connsiteX2" fmla="*/ 483729 w 1179524"/>
                  <a:gd name="connsiteY2" fmla="*/ 1150531 h 1151405"/>
                  <a:gd name="connsiteX3" fmla="*/ 1156829 w 1179524"/>
                  <a:gd name="connsiteY3" fmla="*/ 921931 h 1151405"/>
                  <a:gd name="connsiteX4" fmla="*/ 1010779 w 1179524"/>
                  <a:gd name="connsiteY4" fmla="*/ 471081 h 1151405"/>
                  <a:gd name="connsiteX5" fmla="*/ 909179 w 1179524"/>
                  <a:gd name="connsiteY5" fmla="*/ 20231 h 1151405"/>
                  <a:gd name="connsiteX6" fmla="*/ 324979 w 1179524"/>
                  <a:gd name="connsiteY6" fmla="*/ 102781 h 1151405"/>
                  <a:gd name="connsiteX7" fmla="*/ 83679 w 1179524"/>
                  <a:gd name="connsiteY7" fmla="*/ 337731 h 11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9524" h="1151405">
                    <a:moveTo>
                      <a:pt x="83679" y="337731"/>
                    </a:moveTo>
                    <a:cubicBezTo>
                      <a:pt x="33937" y="461556"/>
                      <a:pt x="-40146" y="710264"/>
                      <a:pt x="26529" y="845731"/>
                    </a:cubicBezTo>
                    <a:cubicBezTo>
                      <a:pt x="93204" y="981198"/>
                      <a:pt x="295346" y="1137831"/>
                      <a:pt x="483729" y="1150531"/>
                    </a:cubicBezTo>
                    <a:cubicBezTo>
                      <a:pt x="672112" y="1163231"/>
                      <a:pt x="1068987" y="1035173"/>
                      <a:pt x="1156829" y="921931"/>
                    </a:cubicBezTo>
                    <a:cubicBezTo>
                      <a:pt x="1244671" y="808689"/>
                      <a:pt x="1052054" y="621364"/>
                      <a:pt x="1010779" y="471081"/>
                    </a:cubicBezTo>
                    <a:cubicBezTo>
                      <a:pt x="969504" y="320798"/>
                      <a:pt x="1023479" y="81614"/>
                      <a:pt x="909179" y="20231"/>
                    </a:cubicBezTo>
                    <a:cubicBezTo>
                      <a:pt x="794879" y="-41152"/>
                      <a:pt x="462562" y="51981"/>
                      <a:pt x="324979" y="102781"/>
                    </a:cubicBezTo>
                    <a:cubicBezTo>
                      <a:pt x="187396" y="153581"/>
                      <a:pt x="133421" y="213906"/>
                      <a:pt x="83679" y="337731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1D0E8F7C-799A-417A-98F8-CFCDD93749B9}"/>
                  </a:ext>
                </a:extLst>
              </p:cNvPr>
              <p:cNvSpPr/>
              <p:nvPr/>
            </p:nvSpPr>
            <p:spPr>
              <a:xfrm>
                <a:off x="3179198" y="1006547"/>
                <a:ext cx="150420" cy="150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0B9D9BE-8D26-433B-9DB4-E151A59903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3513" y="936819"/>
                <a:ext cx="241015" cy="11269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Content Placeholder 2">
                <a:extLst>
                  <a:ext uri="{FF2B5EF4-FFF2-40B4-BE49-F238E27FC236}">
                    <a16:creationId xmlns:a16="http://schemas.microsoft.com/office/drawing/2014/main" id="{C55CA175-434A-4CC7-BC3B-43E200A564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4391" y="839033"/>
                <a:ext cx="852266" cy="497359"/>
              </a:xfrm>
              <a:prstGeom prst="rect">
                <a:avLst/>
              </a:prstGeom>
            </p:spPr>
            <p:txBody>
              <a:bodyPr vert="horz" lIns="18000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800" b="1" dirty="0"/>
                  <a:t>Traffic zone (TZ)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4477301-404A-4B5E-AF92-2DCC20C53500}"/>
                  </a:ext>
                </a:extLst>
              </p:cNvPr>
              <p:cNvGrpSpPr/>
              <p:nvPr/>
            </p:nvGrpSpPr>
            <p:grpSpPr>
              <a:xfrm>
                <a:off x="4905613" y="854959"/>
                <a:ext cx="767762" cy="762368"/>
                <a:chOff x="3758804" y="1980313"/>
                <a:chExt cx="767762" cy="762368"/>
              </a:xfrm>
            </p:grpSpPr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4B2420F0-A064-47BC-9DF8-DDCBBEEF865D}"/>
                    </a:ext>
                  </a:extLst>
                </p:cNvPr>
                <p:cNvSpPr/>
                <p:nvPr/>
              </p:nvSpPr>
              <p:spPr>
                <a:xfrm>
                  <a:off x="3761016" y="2051013"/>
                  <a:ext cx="708558" cy="691667"/>
                </a:xfrm>
                <a:custGeom>
                  <a:avLst/>
                  <a:gdLst>
                    <a:gd name="connsiteX0" fmla="*/ 83679 w 1179524"/>
                    <a:gd name="connsiteY0" fmla="*/ 337731 h 1151405"/>
                    <a:gd name="connsiteX1" fmla="*/ 26529 w 1179524"/>
                    <a:gd name="connsiteY1" fmla="*/ 845731 h 1151405"/>
                    <a:gd name="connsiteX2" fmla="*/ 483729 w 1179524"/>
                    <a:gd name="connsiteY2" fmla="*/ 1150531 h 1151405"/>
                    <a:gd name="connsiteX3" fmla="*/ 1156829 w 1179524"/>
                    <a:gd name="connsiteY3" fmla="*/ 921931 h 1151405"/>
                    <a:gd name="connsiteX4" fmla="*/ 1010779 w 1179524"/>
                    <a:gd name="connsiteY4" fmla="*/ 471081 h 1151405"/>
                    <a:gd name="connsiteX5" fmla="*/ 909179 w 1179524"/>
                    <a:gd name="connsiteY5" fmla="*/ 20231 h 1151405"/>
                    <a:gd name="connsiteX6" fmla="*/ 324979 w 1179524"/>
                    <a:gd name="connsiteY6" fmla="*/ 102781 h 1151405"/>
                    <a:gd name="connsiteX7" fmla="*/ 83679 w 1179524"/>
                    <a:gd name="connsiteY7" fmla="*/ 337731 h 1151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9524" h="1151405">
                      <a:moveTo>
                        <a:pt x="83679" y="337731"/>
                      </a:moveTo>
                      <a:cubicBezTo>
                        <a:pt x="33937" y="461556"/>
                        <a:pt x="-40146" y="710264"/>
                        <a:pt x="26529" y="845731"/>
                      </a:cubicBezTo>
                      <a:cubicBezTo>
                        <a:pt x="93204" y="981198"/>
                        <a:pt x="295346" y="1137831"/>
                        <a:pt x="483729" y="1150531"/>
                      </a:cubicBezTo>
                      <a:cubicBezTo>
                        <a:pt x="672112" y="1163231"/>
                        <a:pt x="1068987" y="1035173"/>
                        <a:pt x="1156829" y="921931"/>
                      </a:cubicBezTo>
                      <a:cubicBezTo>
                        <a:pt x="1244671" y="808689"/>
                        <a:pt x="1052054" y="621364"/>
                        <a:pt x="1010779" y="471081"/>
                      </a:cubicBezTo>
                      <a:cubicBezTo>
                        <a:pt x="969504" y="320798"/>
                        <a:pt x="1023479" y="81614"/>
                        <a:pt x="909179" y="20231"/>
                      </a:cubicBezTo>
                      <a:cubicBezTo>
                        <a:pt x="794879" y="-41152"/>
                        <a:pt x="462562" y="51981"/>
                        <a:pt x="324979" y="102781"/>
                      </a:cubicBezTo>
                      <a:cubicBezTo>
                        <a:pt x="187396" y="153581"/>
                        <a:pt x="133421" y="213906"/>
                        <a:pt x="83679" y="337731"/>
                      </a:cubicBezTo>
                      <a:close/>
                    </a:path>
                  </a:pathLst>
                </a:custGeom>
                <a:solidFill>
                  <a:srgbClr val="E30613">
                    <a:lumMod val="20000"/>
                    <a:lumOff val="80000"/>
                  </a:srgbClr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7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E938E91A-9BAD-425F-BFAE-769AB1949CF6}"/>
                    </a:ext>
                  </a:extLst>
                </p:cNvPr>
                <p:cNvSpPr/>
                <p:nvPr/>
              </p:nvSpPr>
              <p:spPr>
                <a:xfrm>
                  <a:off x="3758804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861B2CB9-7DB3-487B-8451-ECECB2AF2595}"/>
                    </a:ext>
                  </a:extLst>
                </p:cNvPr>
                <p:cNvSpPr/>
                <p:nvPr/>
              </p:nvSpPr>
              <p:spPr>
                <a:xfrm>
                  <a:off x="3911834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816B21B-313A-4837-A992-DA64E0878CB9}"/>
                    </a:ext>
                  </a:extLst>
                </p:cNvPr>
                <p:cNvSpPr/>
                <p:nvPr/>
              </p:nvSpPr>
              <p:spPr>
                <a:xfrm>
                  <a:off x="4064865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EF1E972-9C98-4536-B60F-D38E041BE999}"/>
                    </a:ext>
                  </a:extLst>
                </p:cNvPr>
                <p:cNvSpPr/>
                <p:nvPr/>
              </p:nvSpPr>
              <p:spPr>
                <a:xfrm>
                  <a:off x="4217895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544999B0-7596-4A80-B5A6-17FC8AA8F3EB}"/>
                    </a:ext>
                  </a:extLst>
                </p:cNvPr>
                <p:cNvSpPr/>
                <p:nvPr/>
              </p:nvSpPr>
              <p:spPr>
                <a:xfrm>
                  <a:off x="3760109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3F30B53-B977-488F-85E2-68D8821CAB64}"/>
                    </a:ext>
                  </a:extLst>
                </p:cNvPr>
                <p:cNvSpPr/>
                <p:nvPr/>
              </p:nvSpPr>
              <p:spPr>
                <a:xfrm>
                  <a:off x="3913140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253734C-6CF3-4E48-B1A7-25973DA6EFD4}"/>
                    </a:ext>
                  </a:extLst>
                </p:cNvPr>
                <p:cNvSpPr/>
                <p:nvPr/>
              </p:nvSpPr>
              <p:spPr>
                <a:xfrm>
                  <a:off x="4066170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91479F40-FB7E-4A7F-B5DC-ED2E5A12C0DF}"/>
                    </a:ext>
                  </a:extLst>
                </p:cNvPr>
                <p:cNvSpPr/>
                <p:nvPr/>
              </p:nvSpPr>
              <p:spPr>
                <a:xfrm>
                  <a:off x="4219200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A686247-C25B-43EC-B8D5-DB0F6D1CBE11}"/>
                    </a:ext>
                  </a:extLst>
                </p:cNvPr>
                <p:cNvSpPr/>
                <p:nvPr/>
              </p:nvSpPr>
              <p:spPr>
                <a:xfrm>
                  <a:off x="3758804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64BB42AD-D6F7-4550-8062-1A3FE47EBED8}"/>
                    </a:ext>
                  </a:extLst>
                </p:cNvPr>
                <p:cNvSpPr/>
                <p:nvPr/>
              </p:nvSpPr>
              <p:spPr>
                <a:xfrm>
                  <a:off x="3911834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E37810AD-AA42-4AED-8A65-87781A5B1C29}"/>
                    </a:ext>
                  </a:extLst>
                </p:cNvPr>
                <p:cNvSpPr/>
                <p:nvPr/>
              </p:nvSpPr>
              <p:spPr>
                <a:xfrm>
                  <a:off x="4064865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F7C4E527-1E27-4612-8817-F01C3CBC2AFE}"/>
                    </a:ext>
                  </a:extLst>
                </p:cNvPr>
                <p:cNvSpPr/>
                <p:nvPr/>
              </p:nvSpPr>
              <p:spPr>
                <a:xfrm>
                  <a:off x="4217895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4F4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2211F9F-E662-4DC4-AA1A-E92F59C28EA7}"/>
                    </a:ext>
                  </a:extLst>
                </p:cNvPr>
                <p:cNvSpPr/>
                <p:nvPr/>
              </p:nvSpPr>
              <p:spPr>
                <a:xfrm>
                  <a:off x="3760109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EBEFA66-0451-42E5-8ABB-97E6974F42E8}"/>
                    </a:ext>
                  </a:extLst>
                </p:cNvPr>
                <p:cNvSpPr/>
                <p:nvPr/>
              </p:nvSpPr>
              <p:spPr>
                <a:xfrm>
                  <a:off x="3913140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4F4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CF7DE70-81CC-4119-9EEC-94844E1F2092}"/>
                    </a:ext>
                  </a:extLst>
                </p:cNvPr>
                <p:cNvSpPr/>
                <p:nvPr/>
              </p:nvSpPr>
              <p:spPr>
                <a:xfrm>
                  <a:off x="4066170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4F4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19577000-9BEC-4329-B35A-846AF0614BCF}"/>
                    </a:ext>
                  </a:extLst>
                </p:cNvPr>
                <p:cNvSpPr/>
                <p:nvPr/>
              </p:nvSpPr>
              <p:spPr>
                <a:xfrm>
                  <a:off x="4219200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85FB335-5ECD-46AD-B965-01148D862EC2}"/>
                    </a:ext>
                  </a:extLst>
                </p:cNvPr>
                <p:cNvSpPr/>
                <p:nvPr/>
              </p:nvSpPr>
              <p:spPr>
                <a:xfrm>
                  <a:off x="3913140" y="1980313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E6782208-9A28-47A3-B06A-1748B2293A58}"/>
                    </a:ext>
                  </a:extLst>
                </p:cNvPr>
                <p:cNvSpPr/>
                <p:nvPr/>
              </p:nvSpPr>
              <p:spPr>
                <a:xfrm>
                  <a:off x="4066170" y="1980313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B13B68C-C5CA-404B-AF00-850F53C823DC}"/>
                    </a:ext>
                  </a:extLst>
                </p:cNvPr>
                <p:cNvSpPr/>
                <p:nvPr/>
              </p:nvSpPr>
              <p:spPr>
                <a:xfrm>
                  <a:off x="4219200" y="1980313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2E21F7E3-9B3D-4249-B11C-A399C862D244}"/>
                    </a:ext>
                  </a:extLst>
                </p:cNvPr>
                <p:cNvSpPr/>
                <p:nvPr/>
              </p:nvSpPr>
              <p:spPr>
                <a:xfrm>
                  <a:off x="4373536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E9B091E4-9E9C-48D0-B7D2-8DB2ADBDD20C}"/>
                    </a:ext>
                  </a:extLst>
                </p:cNvPr>
                <p:cNvSpPr/>
                <p:nvPr/>
              </p:nvSpPr>
              <p:spPr>
                <a:xfrm>
                  <a:off x="4370282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5310393-DE16-4AE1-9F42-28CE38CF3472}"/>
                    </a:ext>
                  </a:extLst>
                </p:cNvPr>
                <p:cNvSpPr/>
                <p:nvPr/>
              </p:nvSpPr>
              <p:spPr>
                <a:xfrm>
                  <a:off x="4370925" y="2286504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D0038B6-7C14-4228-916B-508AC4C1E131}"/>
                  </a:ext>
                </a:extLst>
              </p:cNvPr>
              <p:cNvSpPr txBox="1"/>
              <p:nvPr/>
            </p:nvSpPr>
            <p:spPr>
              <a:xfrm>
                <a:off x="4431168" y="1710212"/>
                <a:ext cx="1771275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Spatially distributing the EVs to their home locations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7CD4E0C-64CC-4430-B2D4-6EACB0A540E2}"/>
                  </a:ext>
                </a:extLst>
              </p:cNvPr>
              <p:cNvSpPr/>
              <p:nvPr/>
            </p:nvSpPr>
            <p:spPr>
              <a:xfrm>
                <a:off x="4431169" y="608096"/>
                <a:ext cx="1715985" cy="15534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Clr>
                    <a:schemeClr val="tx1"/>
                  </a:buClr>
                  <a:buNone/>
                </a:pPr>
                <a:endParaRPr lang="en-US" sz="11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3" name="Content Placeholder 2">
                <a:extLst>
                  <a:ext uri="{FF2B5EF4-FFF2-40B4-BE49-F238E27FC236}">
                    <a16:creationId xmlns:a16="http://schemas.microsoft.com/office/drawing/2014/main" id="{8F886B2F-2C7A-4457-9A50-3962BE519A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8955" y="644900"/>
                <a:ext cx="1715985" cy="285009"/>
              </a:xfrm>
              <a:prstGeom prst="rect">
                <a:avLst/>
              </a:prstGeom>
            </p:spPr>
            <p:txBody>
              <a:bodyPr vert="horz" lIns="18000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200" b="1" dirty="0"/>
                  <a:t>Vehicle allocation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B6F1EF2B-CDE6-488A-92F0-540E61DC9891}"/>
                  </a:ext>
                </a:extLst>
              </p:cNvPr>
              <p:cNvSpPr txBox="1"/>
              <p:nvPr/>
            </p:nvSpPr>
            <p:spPr>
              <a:xfrm>
                <a:off x="5216752" y="1133566"/>
                <a:ext cx="138112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</a:t>
                </a:r>
                <a:endParaRPr kumimoji="0" lang="fr-CH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8A96E72-425F-49BD-AAA5-CD161E6E34D4}"/>
                  </a:ext>
                </a:extLst>
              </p:cNvPr>
              <p:cNvSpPr txBox="1"/>
              <p:nvPr/>
            </p:nvSpPr>
            <p:spPr>
              <a:xfrm>
                <a:off x="4955602" y="1287202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7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10</a:t>
                </a:r>
                <a:endParaRPr kumimoji="0" lang="fr-CH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8EC65D03-0A07-4EB2-BA98-9039337E42E7}"/>
                  </a:ext>
                </a:extLst>
              </p:cNvPr>
              <p:cNvSpPr txBox="1"/>
              <p:nvPr/>
            </p:nvSpPr>
            <p:spPr>
              <a:xfrm>
                <a:off x="5264075" y="1284821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kern="0" dirty="0">
                    <a:latin typeface="Arial"/>
                  </a:rPr>
                  <a:t>2</a:t>
                </a:r>
                <a:r>
                  <a:rPr kumimoji="0" lang="fr-FR" sz="7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rPr>
                  <a:t>0</a:t>
                </a:r>
                <a:endParaRPr kumimoji="0" lang="fr-CH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03DC9055-DA63-4B99-9E68-152A4F35068D}"/>
                  </a:ext>
                </a:extLst>
              </p:cNvPr>
              <p:cNvSpPr txBox="1"/>
              <p:nvPr/>
            </p:nvSpPr>
            <p:spPr>
              <a:xfrm>
                <a:off x="5067861" y="985856"/>
                <a:ext cx="138112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kern="0" dirty="0">
                    <a:latin typeface="Arial"/>
                  </a:rPr>
                  <a:t>3</a:t>
                </a:r>
                <a:endParaRPr kumimoji="0" lang="fr-CH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9295A6-46C2-4DB8-96C3-F18A47A937D9}"/>
                  </a:ext>
                </a:extLst>
              </p:cNvPr>
              <p:cNvSpPr txBox="1"/>
              <p:nvPr/>
            </p:nvSpPr>
            <p:spPr>
              <a:xfrm>
                <a:off x="5116647" y="1284820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kern="0" dirty="0">
                    <a:latin typeface="Arial"/>
                  </a:rPr>
                  <a:t>5</a:t>
                </a:r>
                <a:endParaRPr kumimoji="0" lang="fr-CH" sz="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498C64C4-9934-47C4-A22C-C3BAD2A96AD2}"/>
                  </a:ext>
                </a:extLst>
              </p:cNvPr>
              <p:cNvSpPr txBox="1"/>
              <p:nvPr/>
            </p:nvSpPr>
            <p:spPr>
              <a:xfrm>
                <a:off x="5265139" y="1138327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kern="0" dirty="0">
                    <a:latin typeface="Arial"/>
                  </a:rPr>
                  <a:t>8</a:t>
                </a:r>
                <a:endParaRPr kumimoji="0" lang="fr-CH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7B9CC58-F8FF-4712-BAB8-697EB7032AD3}"/>
                  </a:ext>
                </a:extLst>
              </p:cNvPr>
              <p:cNvSpPr txBox="1"/>
              <p:nvPr/>
            </p:nvSpPr>
            <p:spPr>
              <a:xfrm>
                <a:off x="4960928" y="1138327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i="1" kern="0" dirty="0">
                    <a:latin typeface="Arial"/>
                  </a:rPr>
                  <a:t>0</a:t>
                </a:r>
                <a:endParaRPr kumimoji="0" lang="fr-CH" sz="700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54E66042-061C-4225-B371-053C6D5B6505}"/>
                  </a:ext>
                </a:extLst>
              </p:cNvPr>
              <p:cNvSpPr txBox="1"/>
              <p:nvPr/>
            </p:nvSpPr>
            <p:spPr>
              <a:xfrm>
                <a:off x="5108671" y="986250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i="1" kern="0" dirty="0">
                    <a:latin typeface="Arial"/>
                  </a:rPr>
                  <a:t>0</a:t>
                </a:r>
                <a:endParaRPr kumimoji="0" lang="fr-CH" sz="700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6F4A5D8-DE52-49CD-BB72-94B9F9CD5206}"/>
                  </a:ext>
                </a:extLst>
              </p:cNvPr>
              <p:cNvSpPr txBox="1"/>
              <p:nvPr/>
            </p:nvSpPr>
            <p:spPr>
              <a:xfrm>
                <a:off x="5256222" y="988567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i="1" kern="0" dirty="0">
                    <a:latin typeface="Arial"/>
                  </a:rPr>
                  <a:t>0</a:t>
                </a:r>
                <a:endParaRPr kumimoji="0" lang="fr-CH" sz="700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53336F5-B61D-4206-B232-244C9ACF7A75}"/>
                  </a:ext>
                </a:extLst>
              </p:cNvPr>
              <p:cNvSpPr txBox="1"/>
              <p:nvPr/>
            </p:nvSpPr>
            <p:spPr>
              <a:xfrm>
                <a:off x="4812277" y="1292533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i="1" kern="0" dirty="0">
                    <a:latin typeface="Arial"/>
                  </a:rPr>
                  <a:t>0</a:t>
                </a:r>
                <a:endParaRPr kumimoji="0" lang="fr-CH" sz="700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8D9C25C5-3318-4F1C-AFC1-1E924064C724}"/>
                  </a:ext>
                </a:extLst>
              </p:cNvPr>
              <p:cNvSpPr txBox="1"/>
              <p:nvPr/>
            </p:nvSpPr>
            <p:spPr>
              <a:xfrm>
                <a:off x="4809372" y="1130419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i="1" kern="0" dirty="0">
                    <a:latin typeface="Arial"/>
                  </a:rPr>
                  <a:t>0</a:t>
                </a:r>
                <a:endParaRPr kumimoji="0" lang="fr-CH" sz="700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9C57B98-0AB6-433F-A459-B88BA2289177}"/>
                  </a:ext>
                </a:extLst>
              </p:cNvPr>
              <p:cNvSpPr txBox="1"/>
              <p:nvPr/>
            </p:nvSpPr>
            <p:spPr>
              <a:xfrm>
                <a:off x="4950276" y="1437146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i="1" kern="0" dirty="0">
                    <a:latin typeface="Arial"/>
                  </a:rPr>
                  <a:t>0</a:t>
                </a:r>
                <a:endParaRPr kumimoji="0" lang="fr-CH" sz="700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6FAD086-1F42-4700-854F-896E21F30EFF}"/>
                  </a:ext>
                </a:extLst>
              </p:cNvPr>
              <p:cNvSpPr txBox="1"/>
              <p:nvPr/>
            </p:nvSpPr>
            <p:spPr>
              <a:xfrm>
                <a:off x="5106292" y="1441579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i="1" kern="0" dirty="0">
                    <a:latin typeface="Arial"/>
                  </a:rPr>
                  <a:t>0</a:t>
                </a:r>
                <a:endParaRPr kumimoji="0" lang="fr-CH" sz="700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1DCDF00C-9597-46D5-B750-33D1A95230D4}"/>
                  </a:ext>
                </a:extLst>
              </p:cNvPr>
              <p:cNvSpPr txBox="1"/>
              <p:nvPr/>
            </p:nvSpPr>
            <p:spPr>
              <a:xfrm>
                <a:off x="5269677" y="1436897"/>
                <a:ext cx="35234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sz="700" i="1" kern="0" dirty="0">
                    <a:latin typeface="Arial"/>
                  </a:rPr>
                  <a:t>0</a:t>
                </a:r>
                <a:endParaRPr kumimoji="0" lang="fr-CH" sz="700" b="0" i="1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7EF946D-E8FF-4994-AEE7-7695D1BFFE10}"/>
                  </a:ext>
                </a:extLst>
              </p:cNvPr>
              <p:cNvSpPr/>
              <p:nvPr/>
            </p:nvSpPr>
            <p:spPr>
              <a:xfrm>
                <a:off x="4907825" y="925659"/>
                <a:ext cx="708558" cy="691667"/>
              </a:xfrm>
              <a:custGeom>
                <a:avLst/>
                <a:gdLst>
                  <a:gd name="connsiteX0" fmla="*/ 83679 w 1179524"/>
                  <a:gd name="connsiteY0" fmla="*/ 337731 h 1151405"/>
                  <a:gd name="connsiteX1" fmla="*/ 26529 w 1179524"/>
                  <a:gd name="connsiteY1" fmla="*/ 845731 h 1151405"/>
                  <a:gd name="connsiteX2" fmla="*/ 483729 w 1179524"/>
                  <a:gd name="connsiteY2" fmla="*/ 1150531 h 1151405"/>
                  <a:gd name="connsiteX3" fmla="*/ 1156829 w 1179524"/>
                  <a:gd name="connsiteY3" fmla="*/ 921931 h 1151405"/>
                  <a:gd name="connsiteX4" fmla="*/ 1010779 w 1179524"/>
                  <a:gd name="connsiteY4" fmla="*/ 471081 h 1151405"/>
                  <a:gd name="connsiteX5" fmla="*/ 909179 w 1179524"/>
                  <a:gd name="connsiteY5" fmla="*/ 20231 h 1151405"/>
                  <a:gd name="connsiteX6" fmla="*/ 324979 w 1179524"/>
                  <a:gd name="connsiteY6" fmla="*/ 102781 h 1151405"/>
                  <a:gd name="connsiteX7" fmla="*/ 83679 w 1179524"/>
                  <a:gd name="connsiteY7" fmla="*/ 337731 h 11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9524" h="1151405">
                    <a:moveTo>
                      <a:pt x="83679" y="337731"/>
                    </a:moveTo>
                    <a:cubicBezTo>
                      <a:pt x="33937" y="461556"/>
                      <a:pt x="-40146" y="710264"/>
                      <a:pt x="26529" y="845731"/>
                    </a:cubicBezTo>
                    <a:cubicBezTo>
                      <a:pt x="93204" y="981198"/>
                      <a:pt x="295346" y="1137831"/>
                      <a:pt x="483729" y="1150531"/>
                    </a:cubicBezTo>
                    <a:cubicBezTo>
                      <a:pt x="672112" y="1163231"/>
                      <a:pt x="1068987" y="1035173"/>
                      <a:pt x="1156829" y="921931"/>
                    </a:cubicBezTo>
                    <a:cubicBezTo>
                      <a:pt x="1244671" y="808689"/>
                      <a:pt x="1052054" y="621364"/>
                      <a:pt x="1010779" y="471081"/>
                    </a:cubicBezTo>
                    <a:cubicBezTo>
                      <a:pt x="969504" y="320798"/>
                      <a:pt x="1023479" y="81614"/>
                      <a:pt x="909179" y="20231"/>
                    </a:cubicBezTo>
                    <a:cubicBezTo>
                      <a:pt x="794879" y="-41152"/>
                      <a:pt x="462562" y="51981"/>
                      <a:pt x="324979" y="102781"/>
                    </a:cubicBezTo>
                    <a:cubicBezTo>
                      <a:pt x="187396" y="153581"/>
                      <a:pt x="133421" y="213906"/>
                      <a:pt x="83679" y="337731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0EFC73E-B54E-46AA-8D44-15308B2296A2}"/>
                  </a:ext>
                </a:extLst>
              </p:cNvPr>
              <p:cNvGrpSpPr/>
              <p:nvPr/>
            </p:nvGrpSpPr>
            <p:grpSpPr>
              <a:xfrm>
                <a:off x="6436182" y="854959"/>
                <a:ext cx="767762" cy="762368"/>
                <a:chOff x="3758804" y="1980313"/>
                <a:chExt cx="767762" cy="762368"/>
              </a:xfrm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3C50E07F-B5CA-4E25-B525-206AAA4EAFA6}"/>
                    </a:ext>
                  </a:extLst>
                </p:cNvPr>
                <p:cNvSpPr/>
                <p:nvPr/>
              </p:nvSpPr>
              <p:spPr>
                <a:xfrm>
                  <a:off x="3761016" y="2051013"/>
                  <a:ext cx="708558" cy="691667"/>
                </a:xfrm>
                <a:custGeom>
                  <a:avLst/>
                  <a:gdLst>
                    <a:gd name="connsiteX0" fmla="*/ 83679 w 1179524"/>
                    <a:gd name="connsiteY0" fmla="*/ 337731 h 1151405"/>
                    <a:gd name="connsiteX1" fmla="*/ 26529 w 1179524"/>
                    <a:gd name="connsiteY1" fmla="*/ 845731 h 1151405"/>
                    <a:gd name="connsiteX2" fmla="*/ 483729 w 1179524"/>
                    <a:gd name="connsiteY2" fmla="*/ 1150531 h 1151405"/>
                    <a:gd name="connsiteX3" fmla="*/ 1156829 w 1179524"/>
                    <a:gd name="connsiteY3" fmla="*/ 921931 h 1151405"/>
                    <a:gd name="connsiteX4" fmla="*/ 1010779 w 1179524"/>
                    <a:gd name="connsiteY4" fmla="*/ 471081 h 1151405"/>
                    <a:gd name="connsiteX5" fmla="*/ 909179 w 1179524"/>
                    <a:gd name="connsiteY5" fmla="*/ 20231 h 1151405"/>
                    <a:gd name="connsiteX6" fmla="*/ 324979 w 1179524"/>
                    <a:gd name="connsiteY6" fmla="*/ 102781 h 1151405"/>
                    <a:gd name="connsiteX7" fmla="*/ 83679 w 1179524"/>
                    <a:gd name="connsiteY7" fmla="*/ 337731 h 1151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9524" h="1151405">
                      <a:moveTo>
                        <a:pt x="83679" y="337731"/>
                      </a:moveTo>
                      <a:cubicBezTo>
                        <a:pt x="33937" y="461556"/>
                        <a:pt x="-40146" y="710264"/>
                        <a:pt x="26529" y="845731"/>
                      </a:cubicBezTo>
                      <a:cubicBezTo>
                        <a:pt x="93204" y="981198"/>
                        <a:pt x="295346" y="1137831"/>
                        <a:pt x="483729" y="1150531"/>
                      </a:cubicBezTo>
                      <a:cubicBezTo>
                        <a:pt x="672112" y="1163231"/>
                        <a:pt x="1068987" y="1035173"/>
                        <a:pt x="1156829" y="921931"/>
                      </a:cubicBezTo>
                      <a:cubicBezTo>
                        <a:pt x="1244671" y="808689"/>
                        <a:pt x="1052054" y="621364"/>
                        <a:pt x="1010779" y="471081"/>
                      </a:cubicBezTo>
                      <a:cubicBezTo>
                        <a:pt x="969504" y="320798"/>
                        <a:pt x="1023479" y="81614"/>
                        <a:pt x="909179" y="20231"/>
                      </a:cubicBezTo>
                      <a:cubicBezTo>
                        <a:pt x="794879" y="-41152"/>
                        <a:pt x="462562" y="51981"/>
                        <a:pt x="324979" y="102781"/>
                      </a:cubicBezTo>
                      <a:cubicBezTo>
                        <a:pt x="187396" y="153581"/>
                        <a:pt x="133421" y="213906"/>
                        <a:pt x="83679" y="337731"/>
                      </a:cubicBezTo>
                      <a:close/>
                    </a:path>
                  </a:pathLst>
                </a:custGeom>
                <a:solidFill>
                  <a:srgbClr val="E30613">
                    <a:lumMod val="20000"/>
                    <a:lumOff val="80000"/>
                  </a:srgbClr>
                </a:solidFill>
                <a:ln w="12700" cap="flat" cmpd="sng" algn="ctr">
                  <a:solidFill>
                    <a:schemeClr val="tx2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7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155B59CF-C367-4F54-AF6C-453DA7055FBC}"/>
                    </a:ext>
                  </a:extLst>
                </p:cNvPr>
                <p:cNvSpPr/>
                <p:nvPr/>
              </p:nvSpPr>
              <p:spPr>
                <a:xfrm>
                  <a:off x="3758804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6598AA7B-4DD3-4CBA-BD31-0AF671D42D06}"/>
                    </a:ext>
                  </a:extLst>
                </p:cNvPr>
                <p:cNvSpPr/>
                <p:nvPr/>
              </p:nvSpPr>
              <p:spPr>
                <a:xfrm>
                  <a:off x="3911834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4AA630E1-4252-4400-A4A1-2C1592083853}"/>
                    </a:ext>
                  </a:extLst>
                </p:cNvPr>
                <p:cNvSpPr/>
                <p:nvPr/>
              </p:nvSpPr>
              <p:spPr>
                <a:xfrm>
                  <a:off x="4064865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7C9C2BA9-5501-4D24-B51E-3829AAD7111A}"/>
                    </a:ext>
                  </a:extLst>
                </p:cNvPr>
                <p:cNvSpPr/>
                <p:nvPr/>
              </p:nvSpPr>
              <p:spPr>
                <a:xfrm>
                  <a:off x="4217895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7E95C0E4-916C-44D5-9999-95A0FC882FE9}"/>
                    </a:ext>
                  </a:extLst>
                </p:cNvPr>
                <p:cNvSpPr/>
                <p:nvPr/>
              </p:nvSpPr>
              <p:spPr>
                <a:xfrm>
                  <a:off x="3760109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337C238-9AF9-4515-8A00-EA9FEE55EDA3}"/>
                    </a:ext>
                  </a:extLst>
                </p:cNvPr>
                <p:cNvSpPr/>
                <p:nvPr/>
              </p:nvSpPr>
              <p:spPr>
                <a:xfrm>
                  <a:off x="3913140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B217CF82-3089-4EE8-B98E-F591385C9E5B}"/>
                    </a:ext>
                  </a:extLst>
                </p:cNvPr>
                <p:cNvSpPr/>
                <p:nvPr/>
              </p:nvSpPr>
              <p:spPr>
                <a:xfrm>
                  <a:off x="4066170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7E2BDBF5-914B-41B5-97DF-7E179EE39CA0}"/>
                    </a:ext>
                  </a:extLst>
                </p:cNvPr>
                <p:cNvSpPr/>
                <p:nvPr/>
              </p:nvSpPr>
              <p:spPr>
                <a:xfrm>
                  <a:off x="4219200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0B06D1EC-575A-4632-BEBF-13A4612FA515}"/>
                    </a:ext>
                  </a:extLst>
                </p:cNvPr>
                <p:cNvSpPr/>
                <p:nvPr/>
              </p:nvSpPr>
              <p:spPr>
                <a:xfrm>
                  <a:off x="3758804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7CD55694-F741-4652-9E19-E062EC02BC0A}"/>
                    </a:ext>
                  </a:extLst>
                </p:cNvPr>
                <p:cNvSpPr/>
                <p:nvPr/>
              </p:nvSpPr>
              <p:spPr>
                <a:xfrm>
                  <a:off x="3911834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5126C2D5-65FE-41B8-B2C4-BB7CCD231849}"/>
                    </a:ext>
                  </a:extLst>
                </p:cNvPr>
                <p:cNvSpPr/>
                <p:nvPr/>
              </p:nvSpPr>
              <p:spPr>
                <a:xfrm>
                  <a:off x="4064865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49F08C41-2B23-40D2-92EF-6A39E135CC20}"/>
                    </a:ext>
                  </a:extLst>
                </p:cNvPr>
                <p:cNvSpPr/>
                <p:nvPr/>
              </p:nvSpPr>
              <p:spPr>
                <a:xfrm>
                  <a:off x="4217895" y="228359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4F4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6F7766B9-8787-4CB6-9644-A88BB4D833C0}"/>
                    </a:ext>
                  </a:extLst>
                </p:cNvPr>
                <p:cNvSpPr/>
                <p:nvPr/>
              </p:nvSpPr>
              <p:spPr>
                <a:xfrm>
                  <a:off x="3760109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3D19443E-AA2F-48F5-AF08-E4ABE215BC6B}"/>
                    </a:ext>
                  </a:extLst>
                </p:cNvPr>
                <p:cNvSpPr/>
                <p:nvPr/>
              </p:nvSpPr>
              <p:spPr>
                <a:xfrm>
                  <a:off x="3913140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4F4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CDA6A61-E076-4788-A997-0E7F4C54C37F}"/>
                    </a:ext>
                  </a:extLst>
                </p:cNvPr>
                <p:cNvSpPr/>
                <p:nvPr/>
              </p:nvSpPr>
              <p:spPr>
                <a:xfrm>
                  <a:off x="4066170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rgbClr val="F4F4F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5ED7F0AF-D4D8-4385-944D-C8F0339A4140}"/>
                    </a:ext>
                  </a:extLst>
                </p:cNvPr>
                <p:cNvSpPr/>
                <p:nvPr/>
              </p:nvSpPr>
              <p:spPr>
                <a:xfrm>
                  <a:off x="4219200" y="213056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FA3940E-7311-4650-B583-D1C7C317F241}"/>
                    </a:ext>
                  </a:extLst>
                </p:cNvPr>
                <p:cNvSpPr/>
                <p:nvPr/>
              </p:nvSpPr>
              <p:spPr>
                <a:xfrm>
                  <a:off x="3913140" y="1980313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8F33FAF-03FB-4A07-8B5F-7D999355DD97}"/>
                    </a:ext>
                  </a:extLst>
                </p:cNvPr>
                <p:cNvSpPr/>
                <p:nvPr/>
              </p:nvSpPr>
              <p:spPr>
                <a:xfrm>
                  <a:off x="4066170" y="1980313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A5D56543-E596-49DD-A982-F7D6D1FD23B9}"/>
                    </a:ext>
                  </a:extLst>
                </p:cNvPr>
                <p:cNvSpPr/>
                <p:nvPr/>
              </p:nvSpPr>
              <p:spPr>
                <a:xfrm>
                  <a:off x="4219200" y="1980313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CD94C5C0-9398-4041-A195-E3048CF9AB72}"/>
                    </a:ext>
                  </a:extLst>
                </p:cNvPr>
                <p:cNvSpPr/>
                <p:nvPr/>
              </p:nvSpPr>
              <p:spPr>
                <a:xfrm>
                  <a:off x="4373536" y="2436620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0DD3A86-3C87-4D9C-BFE7-F6B3270BB0D2}"/>
                    </a:ext>
                  </a:extLst>
                </p:cNvPr>
                <p:cNvSpPr/>
                <p:nvPr/>
              </p:nvSpPr>
              <p:spPr>
                <a:xfrm>
                  <a:off x="4370282" y="2589651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3DFAC479-9E85-48BF-B33F-35E161912965}"/>
                    </a:ext>
                  </a:extLst>
                </p:cNvPr>
                <p:cNvSpPr/>
                <p:nvPr/>
              </p:nvSpPr>
              <p:spPr>
                <a:xfrm>
                  <a:off x="4370925" y="2286504"/>
                  <a:ext cx="153030" cy="153030"/>
                </a:xfrm>
                <a:prstGeom prst="rect">
                  <a:avLst/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6858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H" sz="13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7FEC0D51-F1D8-41D0-9191-823690203F38}"/>
                  </a:ext>
                </a:extLst>
              </p:cNvPr>
              <p:cNvSpPr txBox="1"/>
              <p:nvPr/>
            </p:nvSpPr>
            <p:spPr>
              <a:xfrm>
                <a:off x="6242505" y="1710212"/>
                <a:ext cx="1715985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Calculating commuting flows and travel distances</a:t>
                </a: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FF3B425-2CCE-49B4-8179-A6509863FF85}"/>
                  </a:ext>
                </a:extLst>
              </p:cNvPr>
              <p:cNvSpPr/>
              <p:nvPr/>
            </p:nvSpPr>
            <p:spPr>
              <a:xfrm>
                <a:off x="6242506" y="608096"/>
                <a:ext cx="1715985" cy="15534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Clr>
                    <a:schemeClr val="tx1"/>
                  </a:buClr>
                  <a:buNone/>
                </a:pPr>
                <a:endParaRPr lang="en-US" sz="11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49" name="Content Placeholder 2">
                <a:extLst>
                  <a:ext uri="{FF2B5EF4-FFF2-40B4-BE49-F238E27FC236}">
                    <a16:creationId xmlns:a16="http://schemas.microsoft.com/office/drawing/2014/main" id="{6951010B-4A20-4D61-A6F1-3C277AC543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0292" y="644900"/>
                <a:ext cx="1715985" cy="285009"/>
              </a:xfrm>
              <a:prstGeom prst="rect">
                <a:avLst/>
              </a:prstGeom>
            </p:spPr>
            <p:txBody>
              <a:bodyPr vert="horz" lIns="18000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200" b="1" dirty="0"/>
                  <a:t>Trip distribution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0453B12C-916E-4505-9E06-46AB19D4F584}"/>
                  </a:ext>
                </a:extLst>
              </p:cNvPr>
              <p:cNvSpPr/>
              <p:nvPr/>
            </p:nvSpPr>
            <p:spPr>
              <a:xfrm>
                <a:off x="6438394" y="925659"/>
                <a:ext cx="708558" cy="691667"/>
              </a:xfrm>
              <a:custGeom>
                <a:avLst/>
                <a:gdLst>
                  <a:gd name="connsiteX0" fmla="*/ 83679 w 1179524"/>
                  <a:gd name="connsiteY0" fmla="*/ 337731 h 1151405"/>
                  <a:gd name="connsiteX1" fmla="*/ 26529 w 1179524"/>
                  <a:gd name="connsiteY1" fmla="*/ 845731 h 1151405"/>
                  <a:gd name="connsiteX2" fmla="*/ 483729 w 1179524"/>
                  <a:gd name="connsiteY2" fmla="*/ 1150531 h 1151405"/>
                  <a:gd name="connsiteX3" fmla="*/ 1156829 w 1179524"/>
                  <a:gd name="connsiteY3" fmla="*/ 921931 h 1151405"/>
                  <a:gd name="connsiteX4" fmla="*/ 1010779 w 1179524"/>
                  <a:gd name="connsiteY4" fmla="*/ 471081 h 1151405"/>
                  <a:gd name="connsiteX5" fmla="*/ 909179 w 1179524"/>
                  <a:gd name="connsiteY5" fmla="*/ 20231 h 1151405"/>
                  <a:gd name="connsiteX6" fmla="*/ 324979 w 1179524"/>
                  <a:gd name="connsiteY6" fmla="*/ 102781 h 1151405"/>
                  <a:gd name="connsiteX7" fmla="*/ 83679 w 1179524"/>
                  <a:gd name="connsiteY7" fmla="*/ 337731 h 11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9524" h="1151405">
                    <a:moveTo>
                      <a:pt x="83679" y="337731"/>
                    </a:moveTo>
                    <a:cubicBezTo>
                      <a:pt x="33937" y="461556"/>
                      <a:pt x="-40146" y="710264"/>
                      <a:pt x="26529" y="845731"/>
                    </a:cubicBezTo>
                    <a:cubicBezTo>
                      <a:pt x="93204" y="981198"/>
                      <a:pt x="295346" y="1137831"/>
                      <a:pt x="483729" y="1150531"/>
                    </a:cubicBezTo>
                    <a:cubicBezTo>
                      <a:pt x="672112" y="1163231"/>
                      <a:pt x="1068987" y="1035173"/>
                      <a:pt x="1156829" y="921931"/>
                    </a:cubicBezTo>
                    <a:cubicBezTo>
                      <a:pt x="1244671" y="808689"/>
                      <a:pt x="1052054" y="621364"/>
                      <a:pt x="1010779" y="471081"/>
                    </a:cubicBezTo>
                    <a:cubicBezTo>
                      <a:pt x="969504" y="320798"/>
                      <a:pt x="1023479" y="81614"/>
                      <a:pt x="909179" y="20231"/>
                    </a:cubicBezTo>
                    <a:cubicBezTo>
                      <a:pt x="794879" y="-41152"/>
                      <a:pt x="462562" y="51981"/>
                      <a:pt x="324979" y="102781"/>
                    </a:cubicBezTo>
                    <a:cubicBezTo>
                      <a:pt x="187396" y="153581"/>
                      <a:pt x="133421" y="213906"/>
                      <a:pt x="83679" y="337731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pic>
            <p:nvPicPr>
              <p:cNvPr id="165" name="Image 26">
                <a:extLst>
                  <a:ext uri="{FF2B5EF4-FFF2-40B4-BE49-F238E27FC236}">
                    <a16:creationId xmlns:a16="http://schemas.microsoft.com/office/drawing/2014/main" id="{CE42B7F0-4FD0-439F-B9F5-61A232AD5F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5817782">
                <a:off x="6459999" y="1255606"/>
                <a:ext cx="369146" cy="253859"/>
              </a:xfrm>
              <a:prstGeom prst="rect">
                <a:avLst/>
              </a:prstGeom>
            </p:spPr>
          </p:pic>
          <p:pic>
            <p:nvPicPr>
              <p:cNvPr id="166" name="Image 26">
                <a:extLst>
                  <a:ext uri="{FF2B5EF4-FFF2-40B4-BE49-F238E27FC236}">
                    <a16:creationId xmlns:a16="http://schemas.microsoft.com/office/drawing/2014/main" id="{D1ED8BCE-5015-46B4-A55E-5848B9521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1678699">
                <a:off x="6796812" y="1257725"/>
                <a:ext cx="209480" cy="215518"/>
              </a:xfrm>
              <a:prstGeom prst="rect">
                <a:avLst/>
              </a:prstGeom>
            </p:spPr>
          </p:pic>
          <p:pic>
            <p:nvPicPr>
              <p:cNvPr id="168" name="Image 26">
                <a:extLst>
                  <a:ext uri="{FF2B5EF4-FFF2-40B4-BE49-F238E27FC236}">
                    <a16:creationId xmlns:a16="http://schemas.microsoft.com/office/drawing/2014/main" id="{4AEA3073-5F2D-43E0-8167-A5AC97006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20716607" flipV="1">
                <a:off x="6514171" y="1041173"/>
                <a:ext cx="320915" cy="267184"/>
              </a:xfrm>
              <a:prstGeom prst="rect">
                <a:avLst/>
              </a:prstGeom>
            </p:spPr>
          </p:pic>
          <p:pic>
            <p:nvPicPr>
              <p:cNvPr id="170" name="Image 26">
                <a:extLst>
                  <a:ext uri="{FF2B5EF4-FFF2-40B4-BE49-F238E27FC236}">
                    <a16:creationId xmlns:a16="http://schemas.microsoft.com/office/drawing/2014/main" id="{C4EFB719-5B8B-4779-A587-1187FAD13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colorTemperature colorTemp="112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 rot="16608913">
                <a:off x="6855169" y="1056702"/>
                <a:ext cx="265662" cy="199922"/>
              </a:xfrm>
              <a:prstGeom prst="rect">
                <a:avLst/>
              </a:prstGeom>
            </p:spPr>
          </p:pic>
          <p:sp>
            <p:nvSpPr>
              <p:cNvPr id="171" name="Isosceles Triangle 170">
                <a:extLst>
                  <a:ext uri="{FF2B5EF4-FFF2-40B4-BE49-F238E27FC236}">
                    <a16:creationId xmlns:a16="http://schemas.microsoft.com/office/drawing/2014/main" id="{C40DACBC-0E56-4859-8123-460EAB2E21E6}"/>
                  </a:ext>
                </a:extLst>
              </p:cNvPr>
              <p:cNvSpPr/>
              <p:nvPr/>
            </p:nvSpPr>
            <p:spPr>
              <a:xfrm rot="16200000">
                <a:off x="6996450" y="1049164"/>
                <a:ext cx="193726" cy="175945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9E759EDD-71D1-4F59-9A86-736B6374A4F1}"/>
                  </a:ext>
                </a:extLst>
              </p:cNvPr>
              <p:cNvGrpSpPr/>
              <p:nvPr/>
            </p:nvGrpSpPr>
            <p:grpSpPr>
              <a:xfrm>
                <a:off x="7425831" y="1224376"/>
                <a:ext cx="124280" cy="124280"/>
                <a:chOff x="7891463" y="1245394"/>
                <a:chExt cx="191365" cy="191365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7214D54E-43A5-43E2-832A-2BA52BB77226}"/>
                    </a:ext>
                  </a:extLst>
                </p:cNvPr>
                <p:cNvSpPr/>
                <p:nvPr/>
              </p:nvSpPr>
              <p:spPr>
                <a:xfrm>
                  <a:off x="7891463" y="1245394"/>
                  <a:ext cx="191365" cy="191365"/>
                </a:xfrm>
                <a:prstGeom prst="rect">
                  <a:avLst/>
                </a:prstGeom>
                <a:solidFill>
                  <a:srgbClr val="FEC9CC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 dirty="0"/>
                </a:p>
              </p:txBody>
            </p: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4BB635ED-F71D-409F-8779-39C1F5CA0EFE}"/>
                    </a:ext>
                  </a:extLst>
                </p:cNvPr>
                <p:cNvCxnSpPr>
                  <a:stCxn id="178" idx="0"/>
                  <a:endCxn id="178" idx="2"/>
                </p:cNvCxnSpPr>
                <p:nvPr/>
              </p:nvCxnSpPr>
              <p:spPr>
                <a:xfrm>
                  <a:off x="7987146" y="1245394"/>
                  <a:ext cx="0" cy="191365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8D8AF680-EA5F-4340-B159-1CE8A6D21755}"/>
                    </a:ext>
                  </a:extLst>
                </p:cNvPr>
                <p:cNvCxnSpPr>
                  <a:cxnSpLocks/>
                  <a:stCxn id="178" idx="1"/>
                  <a:endCxn id="178" idx="3"/>
                </p:cNvCxnSpPr>
                <p:nvPr/>
              </p:nvCxnSpPr>
              <p:spPr>
                <a:xfrm>
                  <a:off x="7891463" y="1341077"/>
                  <a:ext cx="191365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B79FD-7BE8-4E33-96EC-078E7E76206E}"/>
                  </a:ext>
                </a:extLst>
              </p:cNvPr>
              <p:cNvGrpSpPr/>
              <p:nvPr/>
            </p:nvGrpSpPr>
            <p:grpSpPr>
              <a:xfrm>
                <a:off x="7604425" y="946544"/>
                <a:ext cx="124280" cy="124280"/>
                <a:chOff x="7891463" y="1245394"/>
                <a:chExt cx="191365" cy="191365"/>
              </a:xfrm>
            </p:grpSpPr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F6C4219B-71E8-42C1-8980-BDDD2FCDE634}"/>
                    </a:ext>
                  </a:extLst>
                </p:cNvPr>
                <p:cNvSpPr/>
                <p:nvPr/>
              </p:nvSpPr>
              <p:spPr>
                <a:xfrm>
                  <a:off x="7891463" y="1245394"/>
                  <a:ext cx="191365" cy="191365"/>
                </a:xfrm>
                <a:prstGeom prst="rect">
                  <a:avLst/>
                </a:prstGeom>
                <a:solidFill>
                  <a:srgbClr val="FEC9CC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 dirty="0"/>
                </a:p>
              </p:txBody>
            </p: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D6DF2EFE-69EB-4D6C-9A21-0DE0F37C1BE7}"/>
                    </a:ext>
                  </a:extLst>
                </p:cNvPr>
                <p:cNvCxnSpPr>
                  <a:stCxn id="186" idx="0"/>
                  <a:endCxn id="186" idx="2"/>
                </p:cNvCxnSpPr>
                <p:nvPr/>
              </p:nvCxnSpPr>
              <p:spPr>
                <a:xfrm>
                  <a:off x="7987146" y="1245394"/>
                  <a:ext cx="0" cy="191365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CD0956DD-7D15-4F7D-B4F7-31CD18B566F0}"/>
                    </a:ext>
                  </a:extLst>
                </p:cNvPr>
                <p:cNvCxnSpPr>
                  <a:cxnSpLocks/>
                  <a:stCxn id="186" idx="1"/>
                  <a:endCxn id="186" idx="3"/>
                </p:cNvCxnSpPr>
                <p:nvPr/>
              </p:nvCxnSpPr>
              <p:spPr>
                <a:xfrm>
                  <a:off x="7891463" y="1341077"/>
                  <a:ext cx="191365" cy="0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848F2DCA-6531-4DE8-9747-9CCA122CF95F}"/>
                  </a:ext>
                </a:extLst>
              </p:cNvPr>
              <p:cNvSpPr/>
              <p:nvPr/>
            </p:nvSpPr>
            <p:spPr>
              <a:xfrm>
                <a:off x="7488422" y="1008182"/>
                <a:ext cx="193188" cy="278607"/>
              </a:xfrm>
              <a:custGeom>
                <a:avLst/>
                <a:gdLst>
                  <a:gd name="connsiteX0" fmla="*/ 0 w 193188"/>
                  <a:gd name="connsiteY0" fmla="*/ 278607 h 278607"/>
                  <a:gd name="connsiteX1" fmla="*/ 133350 w 193188"/>
                  <a:gd name="connsiteY1" fmla="*/ 221457 h 278607"/>
                  <a:gd name="connsiteX2" fmla="*/ 133350 w 193188"/>
                  <a:gd name="connsiteY2" fmla="*/ 126207 h 278607"/>
                  <a:gd name="connsiteX3" fmla="*/ 190500 w 193188"/>
                  <a:gd name="connsiteY3" fmla="*/ 78582 h 278607"/>
                  <a:gd name="connsiteX4" fmla="*/ 178594 w 193188"/>
                  <a:gd name="connsiteY4" fmla="*/ 0 h 278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88" h="278607">
                    <a:moveTo>
                      <a:pt x="0" y="278607"/>
                    </a:moveTo>
                    <a:cubicBezTo>
                      <a:pt x="55562" y="262732"/>
                      <a:pt x="111125" y="246857"/>
                      <a:pt x="133350" y="221457"/>
                    </a:cubicBezTo>
                    <a:cubicBezTo>
                      <a:pt x="155575" y="196057"/>
                      <a:pt x="123825" y="150019"/>
                      <a:pt x="133350" y="126207"/>
                    </a:cubicBezTo>
                    <a:cubicBezTo>
                      <a:pt x="142875" y="102394"/>
                      <a:pt x="182959" y="99617"/>
                      <a:pt x="190500" y="78582"/>
                    </a:cubicBezTo>
                    <a:cubicBezTo>
                      <a:pt x="198041" y="57547"/>
                      <a:pt x="188317" y="28773"/>
                      <a:pt x="178594" y="0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4E99F7B5-D660-4A48-AB7F-20DE22625570}"/>
                  </a:ext>
                </a:extLst>
              </p:cNvPr>
              <p:cNvSpPr/>
              <p:nvPr/>
            </p:nvSpPr>
            <p:spPr>
              <a:xfrm>
                <a:off x="7646086" y="988884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F7A5E2B7-2C38-476F-91B4-3E9595AB488B}"/>
                  </a:ext>
                </a:extLst>
              </p:cNvPr>
              <p:cNvSpPr/>
              <p:nvPr/>
            </p:nvSpPr>
            <p:spPr>
              <a:xfrm>
                <a:off x="7467117" y="1268247"/>
                <a:ext cx="45720" cy="4572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B05FB941-C744-4688-A20B-864249B3EB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76901"/>
              <a:stretch/>
            </p:blipFill>
            <p:spPr>
              <a:xfrm>
                <a:off x="7177791" y="899034"/>
                <a:ext cx="163354" cy="495149"/>
              </a:xfrm>
              <a:prstGeom prst="rect">
                <a:avLst/>
              </a:prstGeom>
            </p:spPr>
          </p:pic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AA1C1896-CB8E-402D-B6E5-7B2C9B029973}"/>
                  </a:ext>
                </a:extLst>
              </p:cNvPr>
              <p:cNvSpPr/>
              <p:nvPr/>
            </p:nvSpPr>
            <p:spPr>
              <a:xfrm>
                <a:off x="7180837" y="897986"/>
                <a:ext cx="689663" cy="496197"/>
              </a:xfrm>
              <a:prstGeom prst="roundRect">
                <a:avLst>
                  <a:gd name="adj" fmla="val 12828"/>
                </a:avLst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8E803072-64C3-4D2A-BE30-F4595B9343F5}"/>
                  </a:ext>
                </a:extLst>
              </p:cNvPr>
              <p:cNvSpPr txBox="1"/>
              <p:nvPr/>
            </p:nvSpPr>
            <p:spPr>
              <a:xfrm rot="16200000">
                <a:off x="6979682" y="1038361"/>
                <a:ext cx="57099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Routing</a:t>
                </a:r>
                <a:endParaRPr lang="fr-CH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Rectangle: Rounded Corners 205">
                <a:extLst>
                  <a:ext uri="{FF2B5EF4-FFF2-40B4-BE49-F238E27FC236}">
                    <a16:creationId xmlns:a16="http://schemas.microsoft.com/office/drawing/2014/main" id="{84778C00-7D22-42C5-84F1-EAFA00177F6C}"/>
                  </a:ext>
                </a:extLst>
              </p:cNvPr>
              <p:cNvSpPr/>
              <p:nvPr/>
            </p:nvSpPr>
            <p:spPr>
              <a:xfrm>
                <a:off x="424218" y="655807"/>
                <a:ext cx="2290860" cy="1181739"/>
              </a:xfrm>
              <a:prstGeom prst="roundRect">
                <a:avLst>
                  <a:gd name="adj" fmla="val 53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fr-F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Geospatial</a:t>
                </a:r>
                <a:r>
                  <a:rPr lang="fr-FR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data</a:t>
                </a:r>
              </a:p>
              <a:p>
                <a:r>
                  <a:rPr lang="fr-CH" sz="11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➛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Study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area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boundaries</a:t>
                </a:r>
                <a:endPara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➛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Residential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population</a:t>
                </a:r>
              </a:p>
              <a:p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➛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Workplaces</a:t>
                </a:r>
                <a:endPara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➛ Points of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interest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POIs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209" name="Rectangle: Rounded Corners 208">
                <a:extLst>
                  <a:ext uri="{FF2B5EF4-FFF2-40B4-BE49-F238E27FC236}">
                    <a16:creationId xmlns:a16="http://schemas.microsoft.com/office/drawing/2014/main" id="{87567400-7671-42F6-AC56-221CB63F3A5A}"/>
                  </a:ext>
                </a:extLst>
              </p:cNvPr>
              <p:cNvSpPr/>
              <p:nvPr/>
            </p:nvSpPr>
            <p:spPr>
              <a:xfrm>
                <a:off x="448738" y="1531394"/>
                <a:ext cx="1945982" cy="601599"/>
              </a:xfrm>
              <a:prstGeom prst="roundRect">
                <a:avLst>
                  <a:gd name="adj" fmla="val 53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fr-F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fr-FR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fr-F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EVs</a:t>
                </a:r>
                <a:endParaRPr lang="fr-CH" sz="11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Rectangle: Rounded Corners 212">
                <a:extLst>
                  <a:ext uri="{FF2B5EF4-FFF2-40B4-BE49-F238E27FC236}">
                    <a16:creationId xmlns:a16="http://schemas.microsoft.com/office/drawing/2014/main" id="{533A0D44-5A5F-4203-AE5F-86ED9EFD649C}"/>
                  </a:ext>
                </a:extLst>
              </p:cNvPr>
              <p:cNvSpPr/>
              <p:nvPr/>
            </p:nvSpPr>
            <p:spPr>
              <a:xfrm>
                <a:off x="431615" y="240417"/>
                <a:ext cx="2146711" cy="306557"/>
              </a:xfrm>
              <a:prstGeom prst="roundRect">
                <a:avLst>
                  <a:gd name="adj" fmla="val 1510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19590FB-2811-48C5-A072-DFC65C1457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787" y="247049"/>
                <a:ext cx="2287539" cy="293610"/>
              </a:xfrm>
              <a:prstGeom prst="rect">
                <a:avLst/>
              </a:prstGeom>
            </p:spPr>
            <p:txBody>
              <a:bodyPr vert="horz" lIns="18000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Clr>
                    <a:schemeClr val="tx1"/>
                  </a:buClr>
                  <a:buNone/>
                </a:pPr>
                <a:r>
                  <a:rPr lang="en-US" sz="1400" b="1" dirty="0">
                    <a:latin typeface="Gill Sans MT" panose="020B0502020104020203" pitchFamily="34" charset="0"/>
                  </a:rPr>
                  <a:t>(1) Mobility Demand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14" name="Rectangle: Rounded Corners 213">
                <a:extLst>
                  <a:ext uri="{FF2B5EF4-FFF2-40B4-BE49-F238E27FC236}">
                    <a16:creationId xmlns:a16="http://schemas.microsoft.com/office/drawing/2014/main" id="{57184BA8-854D-49FB-A933-0B10F3BEC47E}"/>
                  </a:ext>
                </a:extLst>
              </p:cNvPr>
              <p:cNvSpPr/>
              <p:nvPr/>
            </p:nvSpPr>
            <p:spPr>
              <a:xfrm>
                <a:off x="8232411" y="1149964"/>
                <a:ext cx="1981271" cy="833170"/>
              </a:xfrm>
              <a:prstGeom prst="roundRect">
                <a:avLst>
                  <a:gd name="adj" fmla="val 53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fr-FR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Commuting</a:t>
                </a:r>
                <a:r>
                  <a:rPr lang="fr-F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flows </a:t>
                </a:r>
                <a:r>
                  <a:rPr lang="fr-FR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between</a:t>
                </a:r>
                <a:r>
                  <a:rPr lang="fr-F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TZs</a:t>
                </a:r>
                <a:endPara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fr-FR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Vehicle</a:t>
                </a:r>
                <a:r>
                  <a:rPr lang="fr-F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travel</a:t>
                </a:r>
                <a:r>
                  <a:rPr lang="fr-F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distances by road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fr-CH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Rectangle: Rounded Corners 220">
                <a:extLst>
                  <a:ext uri="{FF2B5EF4-FFF2-40B4-BE49-F238E27FC236}">
                    <a16:creationId xmlns:a16="http://schemas.microsoft.com/office/drawing/2014/main" id="{90A7A94F-1374-4E61-B3A7-2DB24421D338}"/>
                  </a:ext>
                </a:extLst>
              </p:cNvPr>
              <p:cNvSpPr/>
              <p:nvPr/>
            </p:nvSpPr>
            <p:spPr>
              <a:xfrm>
                <a:off x="1123129" y="2441414"/>
                <a:ext cx="2146710" cy="306557"/>
              </a:xfrm>
              <a:prstGeom prst="roundRect">
                <a:avLst>
                  <a:gd name="adj" fmla="val 1510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22" name="Content Placeholder 2">
                <a:extLst>
                  <a:ext uri="{FF2B5EF4-FFF2-40B4-BE49-F238E27FC236}">
                    <a16:creationId xmlns:a16="http://schemas.microsoft.com/office/drawing/2014/main" id="{2E728F4B-CAE6-44F0-AA43-ADBDDE3177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401" y="2449219"/>
                <a:ext cx="2604096" cy="293610"/>
              </a:xfrm>
              <a:prstGeom prst="rect">
                <a:avLst/>
              </a:prstGeom>
            </p:spPr>
            <p:txBody>
              <a:bodyPr vert="horz" lIns="18000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Clr>
                    <a:schemeClr val="tx1"/>
                  </a:buClr>
                  <a:buNone/>
                </a:pPr>
                <a:r>
                  <a:rPr lang="en-US" sz="1400" b="1" dirty="0">
                    <a:latin typeface="Gill Sans MT" panose="020B0502020104020203" pitchFamily="34" charset="0"/>
                  </a:rPr>
                  <a:t>(2) Charging Demand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7206E3D-9660-4C89-9313-67C79D796934}"/>
                  </a:ext>
                </a:extLst>
              </p:cNvPr>
              <p:cNvSpPr/>
              <p:nvPr/>
            </p:nvSpPr>
            <p:spPr>
              <a:xfrm>
                <a:off x="1123131" y="2830916"/>
                <a:ext cx="2031792" cy="15422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0B90A36F-8EC8-4C18-B805-0341BA9171E0}"/>
                  </a:ext>
                </a:extLst>
              </p:cNvPr>
              <p:cNvSpPr/>
              <p:nvPr/>
            </p:nvSpPr>
            <p:spPr>
              <a:xfrm>
                <a:off x="1120519" y="2852390"/>
                <a:ext cx="2021147" cy="751727"/>
              </a:xfrm>
              <a:prstGeom prst="roundRect">
                <a:avLst>
                  <a:gd name="adj" fmla="val 53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 </a:t>
                </a:r>
                <a:r>
                  <a:rPr lang="fr-F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fleet</a:t>
                </a:r>
                <a:r>
                  <a:rPr lang="fr-FR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properties</a:t>
                </a:r>
                <a:endParaRPr lang="fr-FR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H" sz="11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➛ Battery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capacity</a:t>
                </a:r>
                <a:endPara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➛ Energy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consumption</a:t>
                </a:r>
                <a:endPara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➛ Max.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charging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power</a:t>
                </a:r>
                <a:endParaRPr lang="fr-CH" sz="11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Rectangle: Rounded Corners 225">
                <a:extLst>
                  <a:ext uri="{FF2B5EF4-FFF2-40B4-BE49-F238E27FC236}">
                    <a16:creationId xmlns:a16="http://schemas.microsoft.com/office/drawing/2014/main" id="{F5700DF8-666A-4833-9942-94AE805DB82A}"/>
                  </a:ext>
                </a:extLst>
              </p:cNvPr>
              <p:cNvSpPr/>
              <p:nvPr/>
            </p:nvSpPr>
            <p:spPr>
              <a:xfrm>
                <a:off x="1114103" y="3572796"/>
                <a:ext cx="1957541" cy="964702"/>
              </a:xfrm>
              <a:prstGeom prst="roundRect">
                <a:avLst>
                  <a:gd name="adj" fmla="val 53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fr-F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Charging</a:t>
                </a:r>
                <a:r>
                  <a:rPr lang="fr-FR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habits and infrastructure</a:t>
                </a:r>
              </a:p>
              <a:p>
                <a:r>
                  <a:rPr lang="fr-CH" sz="11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➛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Charging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locations</a:t>
                </a:r>
              </a:p>
              <a:p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➛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Charging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powers</a:t>
                </a:r>
                <a:endPara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H" sz="11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</a:t>
                </a:r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352AA09A-DE75-4116-92FE-A2815F942F0C}"/>
                  </a:ext>
                </a:extLst>
              </p:cNvPr>
              <p:cNvSpPr/>
              <p:nvPr/>
            </p:nvSpPr>
            <p:spPr>
              <a:xfrm>
                <a:off x="3310371" y="2832212"/>
                <a:ext cx="1715985" cy="1530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Clr>
                    <a:schemeClr val="tx1"/>
                  </a:buClr>
                  <a:buNone/>
                </a:pPr>
                <a:endParaRPr lang="en-US" sz="11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40721BE9-42F8-4FB2-B115-FE6BBDBF66A3}"/>
                  </a:ext>
                </a:extLst>
              </p:cNvPr>
              <p:cNvSpPr/>
              <p:nvPr/>
            </p:nvSpPr>
            <p:spPr>
              <a:xfrm>
                <a:off x="5122682" y="2830916"/>
                <a:ext cx="1715985" cy="1530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Clr>
                    <a:schemeClr val="tx1"/>
                  </a:buClr>
                  <a:buNone/>
                </a:pPr>
                <a:endParaRPr lang="en-US" sz="11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29" name="Content Placeholder 2">
                <a:extLst>
                  <a:ext uri="{FF2B5EF4-FFF2-40B4-BE49-F238E27FC236}">
                    <a16:creationId xmlns:a16="http://schemas.microsoft.com/office/drawing/2014/main" id="{49A78BC6-1BAB-415E-85BC-24423F73D7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10371" y="2877129"/>
                <a:ext cx="1715985" cy="285009"/>
              </a:xfrm>
              <a:prstGeom prst="rect">
                <a:avLst/>
              </a:prstGeom>
            </p:spPr>
            <p:txBody>
              <a:bodyPr vert="horz" lIns="18000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200" b="1" dirty="0"/>
                  <a:t>Spatial demand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30" name="Content Placeholder 2">
                <a:extLst>
                  <a:ext uri="{FF2B5EF4-FFF2-40B4-BE49-F238E27FC236}">
                    <a16:creationId xmlns:a16="http://schemas.microsoft.com/office/drawing/2014/main" id="{98B50FCB-752E-4605-A20B-C4F846149DF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27378" y="2872854"/>
                <a:ext cx="1715985" cy="285009"/>
              </a:xfrm>
              <a:prstGeom prst="rect">
                <a:avLst/>
              </a:prstGeom>
            </p:spPr>
            <p:txBody>
              <a:bodyPr vert="horz" lIns="18000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200" b="1" dirty="0"/>
                  <a:t>Temporal demand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B10F5D14-7967-4D71-811D-F12E6DBD8AAA}"/>
                  </a:ext>
                </a:extLst>
              </p:cNvPr>
              <p:cNvSpPr/>
              <p:nvPr/>
            </p:nvSpPr>
            <p:spPr>
              <a:xfrm>
                <a:off x="4199479" y="3149684"/>
                <a:ext cx="708558" cy="691667"/>
              </a:xfrm>
              <a:custGeom>
                <a:avLst/>
                <a:gdLst>
                  <a:gd name="connsiteX0" fmla="*/ 83679 w 1179524"/>
                  <a:gd name="connsiteY0" fmla="*/ 337731 h 1151405"/>
                  <a:gd name="connsiteX1" fmla="*/ 26529 w 1179524"/>
                  <a:gd name="connsiteY1" fmla="*/ 845731 h 1151405"/>
                  <a:gd name="connsiteX2" fmla="*/ 483729 w 1179524"/>
                  <a:gd name="connsiteY2" fmla="*/ 1150531 h 1151405"/>
                  <a:gd name="connsiteX3" fmla="*/ 1156829 w 1179524"/>
                  <a:gd name="connsiteY3" fmla="*/ 921931 h 1151405"/>
                  <a:gd name="connsiteX4" fmla="*/ 1010779 w 1179524"/>
                  <a:gd name="connsiteY4" fmla="*/ 471081 h 1151405"/>
                  <a:gd name="connsiteX5" fmla="*/ 909179 w 1179524"/>
                  <a:gd name="connsiteY5" fmla="*/ 20231 h 1151405"/>
                  <a:gd name="connsiteX6" fmla="*/ 324979 w 1179524"/>
                  <a:gd name="connsiteY6" fmla="*/ 102781 h 1151405"/>
                  <a:gd name="connsiteX7" fmla="*/ 83679 w 1179524"/>
                  <a:gd name="connsiteY7" fmla="*/ 337731 h 11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9524" h="1151405">
                    <a:moveTo>
                      <a:pt x="83679" y="337731"/>
                    </a:moveTo>
                    <a:cubicBezTo>
                      <a:pt x="33937" y="461556"/>
                      <a:pt x="-40146" y="710264"/>
                      <a:pt x="26529" y="845731"/>
                    </a:cubicBezTo>
                    <a:cubicBezTo>
                      <a:pt x="93204" y="981198"/>
                      <a:pt x="295346" y="1137831"/>
                      <a:pt x="483729" y="1150531"/>
                    </a:cubicBezTo>
                    <a:cubicBezTo>
                      <a:pt x="672112" y="1163231"/>
                      <a:pt x="1068987" y="1035173"/>
                      <a:pt x="1156829" y="921931"/>
                    </a:cubicBezTo>
                    <a:cubicBezTo>
                      <a:pt x="1244671" y="808689"/>
                      <a:pt x="1052054" y="621364"/>
                      <a:pt x="1010779" y="471081"/>
                    </a:cubicBezTo>
                    <a:cubicBezTo>
                      <a:pt x="969504" y="320798"/>
                      <a:pt x="1023479" y="81614"/>
                      <a:pt x="909179" y="20231"/>
                    </a:cubicBezTo>
                    <a:cubicBezTo>
                      <a:pt x="794879" y="-41152"/>
                      <a:pt x="462562" y="51981"/>
                      <a:pt x="324979" y="102781"/>
                    </a:cubicBezTo>
                    <a:cubicBezTo>
                      <a:pt x="187396" y="153581"/>
                      <a:pt x="133421" y="213906"/>
                      <a:pt x="83679" y="337731"/>
                    </a:cubicBezTo>
                    <a:close/>
                  </a:path>
                </a:pathLst>
              </a:custGeom>
              <a:solidFill>
                <a:srgbClr val="E30613">
                  <a:lumMod val="20000"/>
                  <a:lumOff val="80000"/>
                </a:srgbClr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D84B5E41-08B2-4E7A-ABD1-67F252F086DF}"/>
                  </a:ext>
                </a:extLst>
              </p:cNvPr>
              <p:cNvSpPr/>
              <p:nvPr/>
            </p:nvSpPr>
            <p:spPr>
              <a:xfrm>
                <a:off x="4196118" y="3687902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B074E3C-2F3F-4E80-92BA-8BD81D22569A}"/>
                  </a:ext>
                </a:extLst>
              </p:cNvPr>
              <p:cNvSpPr/>
              <p:nvPr/>
            </p:nvSpPr>
            <p:spPr>
              <a:xfrm>
                <a:off x="4349148" y="3687902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1DFB72C-D7C3-4766-89C9-F4278F9CFE3F}"/>
                  </a:ext>
                </a:extLst>
              </p:cNvPr>
              <p:cNvSpPr/>
              <p:nvPr/>
            </p:nvSpPr>
            <p:spPr>
              <a:xfrm>
                <a:off x="4655209" y="3687902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584116F-8C66-46A5-AD9E-CF06FF974DAC}"/>
                  </a:ext>
                </a:extLst>
              </p:cNvPr>
              <p:cNvSpPr/>
              <p:nvPr/>
            </p:nvSpPr>
            <p:spPr>
              <a:xfrm>
                <a:off x="4197423" y="353487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5E732F24-26A0-4AC9-BD83-33CFD99A6352}"/>
                  </a:ext>
                </a:extLst>
              </p:cNvPr>
              <p:cNvSpPr/>
              <p:nvPr/>
            </p:nvSpPr>
            <p:spPr>
              <a:xfrm>
                <a:off x="4350454" y="3534871"/>
                <a:ext cx="153030" cy="153030"/>
              </a:xfrm>
              <a:prstGeom prst="rect">
                <a:avLst/>
              </a:prstGeom>
              <a:solidFill>
                <a:srgbClr val="F6DADA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F78D4CD0-B330-49DD-B634-21C260EB75A9}"/>
                  </a:ext>
                </a:extLst>
              </p:cNvPr>
              <p:cNvSpPr/>
              <p:nvPr/>
            </p:nvSpPr>
            <p:spPr>
              <a:xfrm>
                <a:off x="4503484" y="3534871"/>
                <a:ext cx="153030" cy="153030"/>
              </a:xfrm>
              <a:prstGeom prst="rect">
                <a:avLst/>
              </a:prstGeom>
              <a:solidFill>
                <a:srgbClr val="E28A8A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3942276B-F963-4BF9-A7D4-9329390241E1}"/>
                  </a:ext>
                </a:extLst>
              </p:cNvPr>
              <p:cNvSpPr/>
              <p:nvPr/>
            </p:nvSpPr>
            <p:spPr>
              <a:xfrm>
                <a:off x="4656514" y="3534871"/>
                <a:ext cx="153030" cy="153030"/>
              </a:xfrm>
              <a:prstGeom prst="rect">
                <a:avLst/>
              </a:prstGeom>
              <a:solidFill>
                <a:srgbClr val="D75F5F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3E925020-4DA0-4863-A422-C0E72646155C}"/>
                  </a:ext>
                </a:extLst>
              </p:cNvPr>
              <p:cNvSpPr/>
              <p:nvPr/>
            </p:nvSpPr>
            <p:spPr>
              <a:xfrm>
                <a:off x="4196118" y="338184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4A82BF5D-C0BE-47CA-AA25-E3C511375DA2}"/>
                  </a:ext>
                </a:extLst>
              </p:cNvPr>
              <p:cNvSpPr/>
              <p:nvPr/>
            </p:nvSpPr>
            <p:spPr>
              <a:xfrm>
                <a:off x="4349148" y="3381841"/>
                <a:ext cx="153030" cy="153030"/>
              </a:xfrm>
              <a:prstGeom prst="rect">
                <a:avLst/>
              </a:prstGeom>
              <a:solidFill>
                <a:srgbClr val="D55757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3D6201CC-C111-4BC5-8E42-548E3540CC0D}"/>
                  </a:ext>
                </a:extLst>
              </p:cNvPr>
              <p:cNvSpPr/>
              <p:nvPr/>
            </p:nvSpPr>
            <p:spPr>
              <a:xfrm>
                <a:off x="4502179" y="3381841"/>
                <a:ext cx="153030" cy="153030"/>
              </a:xfrm>
              <a:prstGeom prst="rect">
                <a:avLst/>
              </a:prstGeom>
              <a:solidFill>
                <a:srgbClr val="902424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ED833AF3-7CC0-496D-8E94-678479903432}"/>
                  </a:ext>
                </a:extLst>
              </p:cNvPr>
              <p:cNvSpPr/>
              <p:nvPr/>
            </p:nvSpPr>
            <p:spPr>
              <a:xfrm>
                <a:off x="4197423" y="322881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32C9DD9-CFAF-4D14-95AE-49226D598F25}"/>
                  </a:ext>
                </a:extLst>
              </p:cNvPr>
              <p:cNvSpPr/>
              <p:nvPr/>
            </p:nvSpPr>
            <p:spPr>
              <a:xfrm>
                <a:off x="4350454" y="3228811"/>
                <a:ext cx="153030" cy="153030"/>
              </a:xfrm>
              <a:prstGeom prst="rect">
                <a:avLst/>
              </a:prstGeom>
              <a:solidFill>
                <a:srgbClr val="D55959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35522C5D-408A-4D0F-B678-749C73EF556F}"/>
                  </a:ext>
                </a:extLst>
              </p:cNvPr>
              <p:cNvSpPr/>
              <p:nvPr/>
            </p:nvSpPr>
            <p:spPr>
              <a:xfrm>
                <a:off x="4503484" y="3228811"/>
                <a:ext cx="153030" cy="153030"/>
              </a:xfrm>
              <a:prstGeom prst="rect">
                <a:avLst/>
              </a:prstGeom>
              <a:solidFill>
                <a:srgbClr val="F5D7D7"/>
              </a:solidFill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C000F6AC-A714-4341-A651-9950FA83A376}"/>
                  </a:ext>
                </a:extLst>
              </p:cNvPr>
              <p:cNvSpPr/>
              <p:nvPr/>
            </p:nvSpPr>
            <p:spPr>
              <a:xfrm>
                <a:off x="4656514" y="322881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F7B0A9ED-BBE4-461C-B186-C7C85B8FF311}"/>
                  </a:ext>
                </a:extLst>
              </p:cNvPr>
              <p:cNvSpPr/>
              <p:nvPr/>
            </p:nvSpPr>
            <p:spPr>
              <a:xfrm>
                <a:off x="3721061" y="3078564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F2ED3B37-D70F-4052-AE4B-7FB0EEABC536}"/>
                  </a:ext>
                </a:extLst>
              </p:cNvPr>
              <p:cNvSpPr/>
              <p:nvPr/>
            </p:nvSpPr>
            <p:spPr>
              <a:xfrm>
                <a:off x="3874091" y="3078564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8FFBDD2E-600B-443D-9BA5-30771DEC60F9}"/>
                  </a:ext>
                </a:extLst>
              </p:cNvPr>
              <p:cNvSpPr/>
              <p:nvPr/>
            </p:nvSpPr>
            <p:spPr>
              <a:xfrm>
                <a:off x="4027121" y="3078564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3FF14D15-F2E9-4DB2-A20E-3B18C6DA3558}"/>
                  </a:ext>
                </a:extLst>
              </p:cNvPr>
              <p:cNvSpPr/>
              <p:nvPr/>
            </p:nvSpPr>
            <p:spPr>
              <a:xfrm>
                <a:off x="4810850" y="353487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FBBDCB40-F608-4C76-B9D6-D9BA840F82A3}"/>
                  </a:ext>
                </a:extLst>
              </p:cNvPr>
              <p:cNvSpPr/>
              <p:nvPr/>
            </p:nvSpPr>
            <p:spPr>
              <a:xfrm>
                <a:off x="4807596" y="3687902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4A0B2A73-D218-48EE-8852-99EA21E7907B}"/>
                  </a:ext>
                </a:extLst>
              </p:cNvPr>
              <p:cNvSpPr/>
              <p:nvPr/>
            </p:nvSpPr>
            <p:spPr>
              <a:xfrm>
                <a:off x="4808239" y="3384755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1D3DC97-CB69-4477-8B48-818A1957E39A}"/>
                  </a:ext>
                </a:extLst>
              </p:cNvPr>
              <p:cNvSpPr/>
              <p:nvPr/>
            </p:nvSpPr>
            <p:spPr>
              <a:xfrm>
                <a:off x="4198330" y="3149264"/>
                <a:ext cx="708558" cy="691667"/>
              </a:xfrm>
              <a:custGeom>
                <a:avLst/>
                <a:gdLst>
                  <a:gd name="connsiteX0" fmla="*/ 83679 w 1179524"/>
                  <a:gd name="connsiteY0" fmla="*/ 337731 h 1151405"/>
                  <a:gd name="connsiteX1" fmla="*/ 26529 w 1179524"/>
                  <a:gd name="connsiteY1" fmla="*/ 845731 h 1151405"/>
                  <a:gd name="connsiteX2" fmla="*/ 483729 w 1179524"/>
                  <a:gd name="connsiteY2" fmla="*/ 1150531 h 1151405"/>
                  <a:gd name="connsiteX3" fmla="*/ 1156829 w 1179524"/>
                  <a:gd name="connsiteY3" fmla="*/ 921931 h 1151405"/>
                  <a:gd name="connsiteX4" fmla="*/ 1010779 w 1179524"/>
                  <a:gd name="connsiteY4" fmla="*/ 471081 h 1151405"/>
                  <a:gd name="connsiteX5" fmla="*/ 909179 w 1179524"/>
                  <a:gd name="connsiteY5" fmla="*/ 20231 h 1151405"/>
                  <a:gd name="connsiteX6" fmla="*/ 324979 w 1179524"/>
                  <a:gd name="connsiteY6" fmla="*/ 102781 h 1151405"/>
                  <a:gd name="connsiteX7" fmla="*/ 83679 w 1179524"/>
                  <a:gd name="connsiteY7" fmla="*/ 337731 h 1151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9524" h="1151405">
                    <a:moveTo>
                      <a:pt x="83679" y="337731"/>
                    </a:moveTo>
                    <a:cubicBezTo>
                      <a:pt x="33937" y="461556"/>
                      <a:pt x="-40146" y="710264"/>
                      <a:pt x="26529" y="845731"/>
                    </a:cubicBezTo>
                    <a:cubicBezTo>
                      <a:pt x="93204" y="981198"/>
                      <a:pt x="295346" y="1137831"/>
                      <a:pt x="483729" y="1150531"/>
                    </a:cubicBezTo>
                    <a:cubicBezTo>
                      <a:pt x="672112" y="1163231"/>
                      <a:pt x="1068987" y="1035173"/>
                      <a:pt x="1156829" y="921931"/>
                    </a:cubicBezTo>
                    <a:cubicBezTo>
                      <a:pt x="1244671" y="808689"/>
                      <a:pt x="1052054" y="621364"/>
                      <a:pt x="1010779" y="471081"/>
                    </a:cubicBezTo>
                    <a:cubicBezTo>
                      <a:pt x="969504" y="320798"/>
                      <a:pt x="1023479" y="81614"/>
                      <a:pt x="909179" y="20231"/>
                    </a:cubicBezTo>
                    <a:cubicBezTo>
                      <a:pt x="794879" y="-41152"/>
                      <a:pt x="462562" y="51981"/>
                      <a:pt x="324979" y="102781"/>
                    </a:cubicBezTo>
                    <a:cubicBezTo>
                      <a:pt x="187396" y="153581"/>
                      <a:pt x="133421" y="213906"/>
                      <a:pt x="83679" y="337731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39A8021D-DF35-4D71-B77D-821FA6082644}"/>
                  </a:ext>
                </a:extLst>
              </p:cNvPr>
              <p:cNvGrpSpPr/>
              <p:nvPr/>
            </p:nvGrpSpPr>
            <p:grpSpPr>
              <a:xfrm rot="10800000">
                <a:off x="3412716" y="3213263"/>
                <a:ext cx="865163" cy="599444"/>
                <a:chOff x="7472065" y="1602286"/>
                <a:chExt cx="865163" cy="663440"/>
              </a:xfrm>
            </p:grpSpPr>
            <p:sp>
              <p:nvSpPr>
                <p:cNvPr id="271" name="Isosceles Triangle 270">
                  <a:extLst>
                    <a:ext uri="{FF2B5EF4-FFF2-40B4-BE49-F238E27FC236}">
                      <a16:creationId xmlns:a16="http://schemas.microsoft.com/office/drawing/2014/main" id="{4F28F7AA-2FC9-47C3-AEC1-BC67618AC3F3}"/>
                    </a:ext>
                  </a:extLst>
                </p:cNvPr>
                <p:cNvSpPr/>
                <p:nvPr/>
              </p:nvSpPr>
              <p:spPr>
                <a:xfrm rot="16200000">
                  <a:off x="7463175" y="1920705"/>
                  <a:ext cx="193726" cy="175945"/>
                </a:xfrm>
                <a:prstGeom prst="triangl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272" name="Rectangle: Rounded Corners 271">
                  <a:extLst>
                    <a:ext uri="{FF2B5EF4-FFF2-40B4-BE49-F238E27FC236}">
                      <a16:creationId xmlns:a16="http://schemas.microsoft.com/office/drawing/2014/main" id="{B965DB73-F130-4D71-8E5A-6C333510EE74}"/>
                    </a:ext>
                  </a:extLst>
                </p:cNvPr>
                <p:cNvSpPr/>
                <p:nvPr/>
              </p:nvSpPr>
              <p:spPr>
                <a:xfrm>
                  <a:off x="7647565" y="1602286"/>
                  <a:ext cx="689663" cy="663440"/>
                </a:xfrm>
                <a:prstGeom prst="roundRect">
                  <a:avLst>
                    <a:gd name="adj" fmla="val 12828"/>
                  </a:avLst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 sz="11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04E3C9B9-2E81-4DD9-858B-0F212F984A95}"/>
                  </a:ext>
                </a:extLst>
              </p:cNvPr>
              <p:cNvSpPr txBox="1"/>
              <p:nvPr/>
            </p:nvSpPr>
            <p:spPr>
              <a:xfrm>
                <a:off x="3364331" y="3217439"/>
                <a:ext cx="824243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Charging</a:t>
                </a:r>
                <a:r>
                  <a:rPr lang="fr-FR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needs</a:t>
                </a:r>
                <a:r>
                  <a:rPr lang="fr-FR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at home, </a:t>
                </a:r>
                <a:r>
                  <a:rPr lang="fr-FR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work</a:t>
                </a:r>
                <a:r>
                  <a:rPr lang="fr-FR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fr-FR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POIs</a:t>
                </a:r>
                <a:endParaRPr lang="fr-FR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CH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E3555B3F-92DF-40BE-8AD9-366961425DE2}"/>
                  </a:ext>
                </a:extLst>
              </p:cNvPr>
              <p:cNvSpPr/>
              <p:nvPr/>
            </p:nvSpPr>
            <p:spPr>
              <a:xfrm>
                <a:off x="5437582" y="3433823"/>
                <a:ext cx="150420" cy="15011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FAFF7EEC-1E24-4D21-9145-C2037F2A7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002" y="3585689"/>
                <a:ext cx="292257" cy="25135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8505D15F-57A1-43E4-86E2-B4B2DF6F5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9985" y="3143921"/>
                <a:ext cx="290274" cy="28500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91" name="Picture 290">
                <a:extLst>
                  <a:ext uri="{FF2B5EF4-FFF2-40B4-BE49-F238E27FC236}">
                    <a16:creationId xmlns:a16="http://schemas.microsoft.com/office/drawing/2014/main" id="{2C08DB8B-08BD-485F-A65D-9115B99F59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183877" flipH="1">
                <a:off x="5716141" y="3323793"/>
                <a:ext cx="342606" cy="342606"/>
              </a:xfrm>
              <a:prstGeom prst="rect">
                <a:avLst/>
              </a:prstGeom>
            </p:spPr>
          </p:pic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B471F91E-ADEE-447E-9047-BB47706D3A5C}"/>
                  </a:ext>
                </a:extLst>
              </p:cNvPr>
              <p:cNvSpPr txBox="1"/>
              <p:nvPr/>
            </p:nvSpPr>
            <p:spPr>
              <a:xfrm>
                <a:off x="5889287" y="3086305"/>
                <a:ext cx="8935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fr-FR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fr-FR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EVs</a:t>
                </a:r>
                <a:r>
                  <a:rPr lang="fr-FR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charging</a:t>
                </a:r>
                <a:endParaRPr lang="fr-CH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49639264-F225-40A3-B098-1240920D7994}"/>
                  </a:ext>
                </a:extLst>
              </p:cNvPr>
              <p:cNvSpPr txBox="1"/>
              <p:nvPr/>
            </p:nvSpPr>
            <p:spPr>
              <a:xfrm>
                <a:off x="5855222" y="3651258"/>
                <a:ext cx="98344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Charging</a:t>
                </a:r>
                <a:r>
                  <a:rPr lang="fr-FR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power</a:t>
                </a:r>
              </a:p>
              <a:p>
                <a:endParaRPr lang="fr-CH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E7D66A1B-41EF-4744-8E26-BFF3CC9B2859}"/>
                  </a:ext>
                </a:extLst>
              </p:cNvPr>
              <p:cNvSpPr txBox="1"/>
              <p:nvPr/>
            </p:nvSpPr>
            <p:spPr>
              <a:xfrm>
                <a:off x="6060906" y="3433328"/>
                <a:ext cx="893541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Arrival</a:t>
                </a:r>
                <a:r>
                  <a:rPr lang="fr-FR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times</a:t>
                </a:r>
              </a:p>
              <a:p>
                <a:endParaRPr lang="fr-CH" sz="7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B6FFB9C2-B609-49E5-BA33-A940F65AACBD}"/>
                  </a:ext>
                </a:extLst>
              </p:cNvPr>
              <p:cNvSpPr/>
              <p:nvPr/>
            </p:nvSpPr>
            <p:spPr>
              <a:xfrm>
                <a:off x="7120163" y="3372183"/>
                <a:ext cx="1866015" cy="833170"/>
              </a:xfrm>
              <a:prstGeom prst="roundRect">
                <a:avLst>
                  <a:gd name="adj" fmla="val 53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Spatial distribution of </a:t>
                </a:r>
                <a:r>
                  <a:rPr lang="fr-FR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charging</a:t>
                </a:r>
                <a:r>
                  <a:rPr lang="fr-F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needs</a:t>
                </a:r>
                <a:r>
                  <a:rPr lang="fr-F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fr-FR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Charging</a:t>
                </a:r>
                <a:r>
                  <a:rPr lang="fr-F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load</a:t>
                </a:r>
                <a:r>
                  <a:rPr lang="fr-F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profile </a:t>
                </a: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fr-CH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CC78BAC7-9BE2-48B0-A4A3-1ED7490377D3}"/>
                  </a:ext>
                </a:extLst>
              </p:cNvPr>
              <p:cNvSpPr/>
              <p:nvPr/>
            </p:nvSpPr>
            <p:spPr>
              <a:xfrm>
                <a:off x="7712172" y="5296310"/>
                <a:ext cx="2287261" cy="10056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49" name="Arrow: Down 348">
                <a:extLst>
                  <a:ext uri="{FF2B5EF4-FFF2-40B4-BE49-F238E27FC236}">
                    <a16:creationId xmlns:a16="http://schemas.microsoft.com/office/drawing/2014/main" id="{397AF7FD-BE1C-4724-94FA-5E3907A4DE2F}"/>
                  </a:ext>
                </a:extLst>
              </p:cNvPr>
              <p:cNvSpPr/>
              <p:nvPr/>
            </p:nvSpPr>
            <p:spPr>
              <a:xfrm rot="16200000">
                <a:off x="7270160" y="5636584"/>
                <a:ext cx="901943" cy="401086"/>
              </a:xfrm>
              <a:prstGeom prst="downArrow">
                <a:avLst>
                  <a:gd name="adj1" fmla="val 50000"/>
                  <a:gd name="adj2" fmla="val 78128"/>
                </a:avLst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350" name="Rectangle 349">
                <a:extLst>
                  <a:ext uri="{FF2B5EF4-FFF2-40B4-BE49-F238E27FC236}">
                    <a16:creationId xmlns:a16="http://schemas.microsoft.com/office/drawing/2014/main" id="{C992DD49-297C-4919-8F63-BD08CC5968AE}"/>
                  </a:ext>
                </a:extLst>
              </p:cNvPr>
              <p:cNvSpPr/>
              <p:nvPr/>
            </p:nvSpPr>
            <p:spPr>
              <a:xfrm>
                <a:off x="5699559" y="5608979"/>
                <a:ext cx="89744" cy="4468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351" name="Rectangle 350">
                <a:extLst>
                  <a:ext uri="{FF2B5EF4-FFF2-40B4-BE49-F238E27FC236}">
                    <a16:creationId xmlns:a16="http://schemas.microsoft.com/office/drawing/2014/main" id="{F1BDF291-5FDE-4924-9D35-E373D38319D2}"/>
                  </a:ext>
                </a:extLst>
              </p:cNvPr>
              <p:cNvSpPr/>
              <p:nvPr/>
            </p:nvSpPr>
            <p:spPr>
              <a:xfrm>
                <a:off x="3808111" y="5620631"/>
                <a:ext cx="182596" cy="44682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F5BD2F88-06F0-4D7D-A1D2-0889C82395E0}"/>
                  </a:ext>
                </a:extLst>
              </p:cNvPr>
              <p:cNvSpPr txBox="1"/>
              <p:nvPr/>
            </p:nvSpPr>
            <p:spPr>
              <a:xfrm>
                <a:off x="3988233" y="6127861"/>
                <a:ext cx="1715985" cy="40011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Calculating PV production potential for the study area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5" name="Rectangle: Rounded Corners 354">
                <a:extLst>
                  <a:ext uri="{FF2B5EF4-FFF2-40B4-BE49-F238E27FC236}">
                    <a16:creationId xmlns:a16="http://schemas.microsoft.com/office/drawing/2014/main" id="{5CB1C01D-A131-41BF-9D57-3253550A2CB9}"/>
                  </a:ext>
                </a:extLst>
              </p:cNvPr>
              <p:cNvSpPr/>
              <p:nvPr/>
            </p:nvSpPr>
            <p:spPr>
              <a:xfrm>
                <a:off x="1726469" y="4824267"/>
                <a:ext cx="8345679" cy="1847850"/>
              </a:xfrm>
              <a:prstGeom prst="roundRect">
                <a:avLst>
                  <a:gd name="adj" fmla="val 4748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77EDCEA1-74E8-4DCF-9801-B31B10A1ADF0}"/>
                  </a:ext>
                </a:extLst>
              </p:cNvPr>
              <p:cNvSpPr/>
              <p:nvPr/>
            </p:nvSpPr>
            <p:spPr>
              <a:xfrm>
                <a:off x="1798777" y="4659160"/>
                <a:ext cx="2722386" cy="306557"/>
              </a:xfrm>
              <a:prstGeom prst="roundRect">
                <a:avLst>
                  <a:gd name="adj" fmla="val 15105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2F2F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7" name="Content Placeholder 2">
                <a:extLst>
                  <a:ext uri="{FF2B5EF4-FFF2-40B4-BE49-F238E27FC236}">
                    <a16:creationId xmlns:a16="http://schemas.microsoft.com/office/drawing/2014/main" id="{100808EC-AADE-4139-9BE6-8B0E297397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9794" y="4672107"/>
                <a:ext cx="3056802" cy="293610"/>
              </a:xfrm>
              <a:prstGeom prst="rect">
                <a:avLst/>
              </a:prstGeom>
            </p:spPr>
            <p:txBody>
              <a:bodyPr vert="horz" lIns="18000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Clr>
                    <a:schemeClr val="tx1"/>
                  </a:buClr>
                  <a:buNone/>
                </a:pPr>
                <a:r>
                  <a:rPr lang="en-US" sz="1400" b="1" dirty="0">
                    <a:latin typeface="Gill Sans MT" panose="020B0502020104020203" pitchFamily="34" charset="0"/>
                  </a:rPr>
                  <a:t>(3) EV-PV Complementarity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58" name="Rectangle 357">
                <a:extLst>
                  <a:ext uri="{FF2B5EF4-FFF2-40B4-BE49-F238E27FC236}">
                    <a16:creationId xmlns:a16="http://schemas.microsoft.com/office/drawing/2014/main" id="{FD43079A-0A50-4E98-867F-80C954576CE0}"/>
                  </a:ext>
                </a:extLst>
              </p:cNvPr>
              <p:cNvSpPr/>
              <p:nvPr/>
            </p:nvSpPr>
            <p:spPr>
              <a:xfrm>
                <a:off x="1798777" y="5142177"/>
                <a:ext cx="2031792" cy="13157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359" name="Rectangle: Rounded Corners 358">
                <a:extLst>
                  <a:ext uri="{FF2B5EF4-FFF2-40B4-BE49-F238E27FC236}">
                    <a16:creationId xmlns:a16="http://schemas.microsoft.com/office/drawing/2014/main" id="{DD74C7CF-BFD8-402E-998B-3E01A4BDCBB3}"/>
                  </a:ext>
                </a:extLst>
              </p:cNvPr>
              <p:cNvSpPr/>
              <p:nvPr/>
            </p:nvSpPr>
            <p:spPr>
              <a:xfrm>
                <a:off x="1804685" y="5339537"/>
                <a:ext cx="2019379" cy="803075"/>
              </a:xfrm>
              <a:prstGeom prst="roundRect">
                <a:avLst>
                  <a:gd name="adj" fmla="val 53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PV system </a:t>
                </a:r>
                <a:r>
                  <a:rPr lang="fr-F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properties</a:t>
                </a:r>
                <a:endParaRPr lang="fr-FR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➛ Installation type  </a:t>
                </a:r>
                <a:r>
                  <a:rPr lang="fr-CH" sz="1100" i="1" dirty="0">
                    <a:solidFill>
                      <a:srgbClr val="DEEBF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zzzzz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rooftop</a:t>
                </a:r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free-standing)      </a:t>
                </a:r>
              </a:p>
              <a:p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➛ Module performance</a:t>
                </a:r>
              </a:p>
              <a:p>
                <a:r>
                  <a:rPr lang="fr-CH" sz="1100" i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➛ System </a:t>
                </a:r>
                <a:r>
                  <a:rPr lang="fr-CH" sz="1100" i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losses</a:t>
                </a:r>
                <a:endParaRPr lang="fr-CH" sz="1100" i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CH" sz="1100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0" name="Rectangle: Rounded Corners 359">
                <a:extLst>
                  <a:ext uri="{FF2B5EF4-FFF2-40B4-BE49-F238E27FC236}">
                    <a16:creationId xmlns:a16="http://schemas.microsoft.com/office/drawing/2014/main" id="{62D9C928-64D3-4B33-B5BD-62FEC8D27CE7}"/>
                  </a:ext>
                </a:extLst>
              </p:cNvPr>
              <p:cNvSpPr/>
              <p:nvPr/>
            </p:nvSpPr>
            <p:spPr>
              <a:xfrm>
                <a:off x="1804343" y="5947275"/>
                <a:ext cx="1957541" cy="877002"/>
              </a:xfrm>
              <a:prstGeom prst="roundRect">
                <a:avLst>
                  <a:gd name="adj" fmla="val 53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fr-F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Installed</a:t>
                </a:r>
                <a:r>
                  <a:rPr lang="fr-FR" sz="1200" b="1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PV </a:t>
                </a:r>
                <a:r>
                  <a:rPr lang="fr-FR" sz="1200" b="1" dirty="0" err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capacity</a:t>
                </a:r>
                <a:endParaRPr lang="fr-FR" sz="1200" b="1" dirty="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CH" sz="1100" dirty="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</a:p>
            </p:txBody>
          </p:sp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7DBEC4DA-DCE8-42F3-A499-3779725B88B8}"/>
                  </a:ext>
                </a:extLst>
              </p:cNvPr>
              <p:cNvSpPr/>
              <p:nvPr/>
            </p:nvSpPr>
            <p:spPr>
              <a:xfrm>
                <a:off x="3986020" y="5049958"/>
                <a:ext cx="1715985" cy="1530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Clr>
                    <a:schemeClr val="tx1"/>
                  </a:buClr>
                  <a:buNone/>
                </a:pPr>
                <a:endParaRPr lang="en-US" sz="11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2" name="Rectangle 361">
                <a:extLst>
                  <a:ext uri="{FF2B5EF4-FFF2-40B4-BE49-F238E27FC236}">
                    <a16:creationId xmlns:a16="http://schemas.microsoft.com/office/drawing/2014/main" id="{5ABC0152-2EA6-4FC7-893D-9195E8A9BC28}"/>
                  </a:ext>
                </a:extLst>
              </p:cNvPr>
              <p:cNvSpPr/>
              <p:nvPr/>
            </p:nvSpPr>
            <p:spPr>
              <a:xfrm>
                <a:off x="5798331" y="5048662"/>
                <a:ext cx="1715985" cy="15302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>
                  <a:buClr>
                    <a:schemeClr val="tx1"/>
                  </a:buClr>
                  <a:buNone/>
                </a:pPr>
                <a:endParaRPr lang="en-US" sz="11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363" name="Content Placeholder 2">
                <a:extLst>
                  <a:ext uri="{FF2B5EF4-FFF2-40B4-BE49-F238E27FC236}">
                    <a16:creationId xmlns:a16="http://schemas.microsoft.com/office/drawing/2014/main" id="{13E2EFA2-4E14-474A-AB7A-55CCCCC46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6020" y="5094875"/>
                <a:ext cx="1715985" cy="285009"/>
              </a:xfrm>
              <a:prstGeom prst="rect">
                <a:avLst/>
              </a:prstGeom>
            </p:spPr>
            <p:txBody>
              <a:bodyPr vert="horz" lIns="18000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200" b="1" dirty="0"/>
                  <a:t>PV production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64" name="Content Placeholder 2">
                <a:extLst>
                  <a:ext uri="{FF2B5EF4-FFF2-40B4-BE49-F238E27FC236}">
                    <a16:creationId xmlns:a16="http://schemas.microsoft.com/office/drawing/2014/main" id="{DAC159C3-51F5-4BAA-9FB4-036B685649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3027" y="5090600"/>
                <a:ext cx="1715985" cy="285009"/>
              </a:xfrm>
              <a:prstGeom prst="rect">
                <a:avLst/>
              </a:prstGeom>
            </p:spPr>
            <p:txBody>
              <a:bodyPr vert="horz" lIns="18000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Clr>
                    <a:schemeClr val="accent1"/>
                  </a:buClr>
                  <a:buSzPct val="90000"/>
                  <a:buFont typeface="Wingdings" pitchFamily="2" charset="2"/>
                  <a:buChar char="§"/>
                  <a:defRPr sz="18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Clr>
                    <a:schemeClr val="accent1"/>
                  </a:buClr>
                  <a:buSzPct val="100000"/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SzPct val="90000"/>
                  <a:buFont typeface="Wingdings" pitchFamily="2" charset="2"/>
                  <a:buChar char="§"/>
                  <a:defRPr sz="1500" b="0" i="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1200" b="1" dirty="0"/>
                  <a:t>EV-PV indicators</a:t>
                </a:r>
              </a:p>
              <a:p>
                <a:pPr marL="0" indent="0" algn="ctr">
                  <a:buClr>
                    <a:schemeClr val="tx1"/>
                  </a:buClr>
                  <a:buNone/>
                </a:pPr>
                <a:endParaRPr lang="en-US" sz="1600" dirty="0">
                  <a:latin typeface="Gill Sans MT" panose="020B0502020104020203" pitchFamily="34" charset="0"/>
                </a:endParaRPr>
              </a:p>
            </p:txBody>
          </p:sp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B9C2E2CA-F6DF-4738-852F-AD66E79C3A67}"/>
                  </a:ext>
                </a:extLst>
              </p:cNvPr>
              <p:cNvSpPr/>
              <p:nvPr/>
            </p:nvSpPr>
            <p:spPr>
              <a:xfrm>
                <a:off x="4843192" y="5905648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BC8ACD47-0753-4EA6-9C43-3787BF71175E}"/>
                  </a:ext>
                </a:extLst>
              </p:cNvPr>
              <p:cNvSpPr/>
              <p:nvPr/>
            </p:nvSpPr>
            <p:spPr>
              <a:xfrm>
                <a:off x="4996222" y="5905648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BD37739E-E5CE-4C6C-B514-C24445833E88}"/>
                  </a:ext>
                </a:extLst>
              </p:cNvPr>
              <p:cNvSpPr/>
              <p:nvPr/>
            </p:nvSpPr>
            <p:spPr>
              <a:xfrm>
                <a:off x="5302283" y="5905648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69" name="Rectangle 368">
                <a:extLst>
                  <a:ext uri="{FF2B5EF4-FFF2-40B4-BE49-F238E27FC236}">
                    <a16:creationId xmlns:a16="http://schemas.microsoft.com/office/drawing/2014/main" id="{568A6E12-AC44-4556-97D9-FA50DC43CA2B}"/>
                  </a:ext>
                </a:extLst>
              </p:cNvPr>
              <p:cNvSpPr/>
              <p:nvPr/>
            </p:nvSpPr>
            <p:spPr>
              <a:xfrm>
                <a:off x="4844497" y="5752617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423AA19A-9965-4255-BE8C-6603BBFBE730}"/>
                  </a:ext>
                </a:extLst>
              </p:cNvPr>
              <p:cNvSpPr/>
              <p:nvPr/>
            </p:nvSpPr>
            <p:spPr>
              <a:xfrm>
                <a:off x="4843192" y="5599587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6" name="Rectangle 375">
                <a:extLst>
                  <a:ext uri="{FF2B5EF4-FFF2-40B4-BE49-F238E27FC236}">
                    <a16:creationId xmlns:a16="http://schemas.microsoft.com/office/drawing/2014/main" id="{BD5D5B6F-092A-4E1F-A827-20EF2EA5E884}"/>
                  </a:ext>
                </a:extLst>
              </p:cNvPr>
              <p:cNvSpPr/>
              <p:nvPr/>
            </p:nvSpPr>
            <p:spPr>
              <a:xfrm>
                <a:off x="4844497" y="5446557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C93AAFEE-9B6C-4957-A8FA-EA76FC3D7212}"/>
                  </a:ext>
                </a:extLst>
              </p:cNvPr>
              <p:cNvSpPr/>
              <p:nvPr/>
            </p:nvSpPr>
            <p:spPr>
              <a:xfrm>
                <a:off x="5303588" y="5446557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5BA73E73-8E1D-4E9A-BD29-61BD2AB6BAFF}"/>
                  </a:ext>
                </a:extLst>
              </p:cNvPr>
              <p:cNvSpPr/>
              <p:nvPr/>
            </p:nvSpPr>
            <p:spPr>
              <a:xfrm>
                <a:off x="4368135" y="529631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1" name="Rectangle 380">
                <a:extLst>
                  <a:ext uri="{FF2B5EF4-FFF2-40B4-BE49-F238E27FC236}">
                    <a16:creationId xmlns:a16="http://schemas.microsoft.com/office/drawing/2014/main" id="{BFF3E162-D188-4907-879A-1B61C7D6DC3D}"/>
                  </a:ext>
                </a:extLst>
              </p:cNvPr>
              <p:cNvSpPr/>
              <p:nvPr/>
            </p:nvSpPr>
            <p:spPr>
              <a:xfrm>
                <a:off x="4521165" y="529631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3A14EFBD-45F0-4B47-913F-34C966E46A36}"/>
                  </a:ext>
                </a:extLst>
              </p:cNvPr>
              <p:cNvSpPr/>
              <p:nvPr/>
            </p:nvSpPr>
            <p:spPr>
              <a:xfrm>
                <a:off x="4674195" y="5296310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3" name="Rectangle 382">
                <a:extLst>
                  <a:ext uri="{FF2B5EF4-FFF2-40B4-BE49-F238E27FC236}">
                    <a16:creationId xmlns:a16="http://schemas.microsoft.com/office/drawing/2014/main" id="{15DFA62B-780B-434F-A741-12AE18CD9CE4}"/>
                  </a:ext>
                </a:extLst>
              </p:cNvPr>
              <p:cNvSpPr/>
              <p:nvPr/>
            </p:nvSpPr>
            <p:spPr>
              <a:xfrm>
                <a:off x="5457924" y="5752617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3A6C750F-A156-4690-BD84-FB0F63343A4E}"/>
                  </a:ext>
                </a:extLst>
              </p:cNvPr>
              <p:cNvSpPr/>
              <p:nvPr/>
            </p:nvSpPr>
            <p:spPr>
              <a:xfrm>
                <a:off x="5454670" y="5905648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5D3DF89E-FC8F-4A3B-8101-5EAAA315F6DA}"/>
                  </a:ext>
                </a:extLst>
              </p:cNvPr>
              <p:cNvSpPr/>
              <p:nvPr/>
            </p:nvSpPr>
            <p:spPr>
              <a:xfrm>
                <a:off x="5455313" y="5602501"/>
                <a:ext cx="153030" cy="153030"/>
              </a:xfrm>
              <a:prstGeom prst="rect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8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H" sz="13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99" name="Rectangle: Rounded Corners 398">
                <a:extLst>
                  <a:ext uri="{FF2B5EF4-FFF2-40B4-BE49-F238E27FC236}">
                    <a16:creationId xmlns:a16="http://schemas.microsoft.com/office/drawing/2014/main" id="{57517280-5D56-4C27-894E-7C0CE0786584}"/>
                  </a:ext>
                </a:extLst>
              </p:cNvPr>
              <p:cNvSpPr/>
              <p:nvPr/>
            </p:nvSpPr>
            <p:spPr>
              <a:xfrm>
                <a:off x="7803346" y="5383440"/>
                <a:ext cx="1794026" cy="833170"/>
              </a:xfrm>
              <a:prstGeom prst="roundRect">
                <a:avLst>
                  <a:gd name="adj" fmla="val 5331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fr-FR" sz="12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EV-PV </a:t>
                </a:r>
                <a:r>
                  <a:rPr lang="fr-FR" sz="1200" b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indicators</a:t>
                </a:r>
                <a:endPara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fr-FR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endParaRPr lang="fr-CH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291F419F-6C20-48AA-9923-A5732CB10C6E}"/>
                  </a:ext>
                </a:extLst>
              </p:cNvPr>
              <p:cNvSpPr txBox="1"/>
              <p:nvPr/>
            </p:nvSpPr>
            <p:spPr>
              <a:xfrm>
                <a:off x="7954996" y="5632077"/>
                <a:ext cx="2044438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➛ Self-sufficiency potential</a:t>
                </a:r>
              </a:p>
              <a:p>
                <a:r>
                  <a:rPr lang="en-US" sz="11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➛ Self-consumption potential</a:t>
                </a:r>
              </a:p>
              <a:p>
                <a:r>
                  <a:rPr lang="en-US" sz="11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➛ Energy coverage</a:t>
                </a:r>
              </a:p>
            </p:txBody>
          </p: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C37B95C6-4D53-49E7-8841-8C114121C5E5}"/>
                  </a:ext>
                </a:extLst>
              </p:cNvPr>
              <p:cNvGrpSpPr/>
              <p:nvPr/>
            </p:nvGrpSpPr>
            <p:grpSpPr>
              <a:xfrm>
                <a:off x="6236356" y="5446723"/>
                <a:ext cx="810583" cy="588705"/>
                <a:chOff x="5128098" y="5446723"/>
                <a:chExt cx="810583" cy="588705"/>
              </a:xfrm>
            </p:grpSpPr>
            <p:cxnSp>
              <p:nvCxnSpPr>
                <p:cNvPr id="405" name="Straight Arrow Connector 404">
                  <a:extLst>
                    <a:ext uri="{FF2B5EF4-FFF2-40B4-BE49-F238E27FC236}">
                      <a16:creationId xmlns:a16="http://schemas.microsoft.com/office/drawing/2014/main" id="{04371EAF-E804-446E-B08C-C5E019B6A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28098" y="6028322"/>
                  <a:ext cx="810583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Arrow Connector 411">
                  <a:extLst>
                    <a:ext uri="{FF2B5EF4-FFF2-40B4-BE49-F238E27FC236}">
                      <a16:creationId xmlns:a16="http://schemas.microsoft.com/office/drawing/2014/main" id="{6373F848-D219-4EEB-AA0A-BC00085EF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8291" y="5446723"/>
                  <a:ext cx="0" cy="588705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DA94EDE9-E2BB-4747-A7FD-BB90B3B74C4F}"/>
                  </a:ext>
                </a:extLst>
              </p:cNvPr>
              <p:cNvSpPr/>
              <p:nvPr/>
            </p:nvSpPr>
            <p:spPr>
              <a:xfrm>
                <a:off x="6240812" y="5513393"/>
                <a:ext cx="729433" cy="441218"/>
              </a:xfrm>
              <a:custGeom>
                <a:avLst/>
                <a:gdLst>
                  <a:gd name="connsiteX0" fmla="*/ 0 w 733425"/>
                  <a:gd name="connsiteY0" fmla="*/ 403235 h 441218"/>
                  <a:gd name="connsiteX1" fmla="*/ 142875 w 733425"/>
                  <a:gd name="connsiteY1" fmla="*/ 393710 h 441218"/>
                  <a:gd name="connsiteX2" fmla="*/ 263525 w 733425"/>
                  <a:gd name="connsiteY2" fmla="*/ 10 h 441218"/>
                  <a:gd name="connsiteX3" fmla="*/ 400050 w 733425"/>
                  <a:gd name="connsiteY3" fmla="*/ 381010 h 441218"/>
                  <a:gd name="connsiteX4" fmla="*/ 733425 w 733425"/>
                  <a:gd name="connsiteY4" fmla="*/ 434985 h 44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3425" h="441218">
                    <a:moveTo>
                      <a:pt x="0" y="403235"/>
                    </a:moveTo>
                    <a:cubicBezTo>
                      <a:pt x="49477" y="432074"/>
                      <a:pt x="98954" y="460914"/>
                      <a:pt x="142875" y="393710"/>
                    </a:cubicBezTo>
                    <a:cubicBezTo>
                      <a:pt x="186796" y="326506"/>
                      <a:pt x="220663" y="2127"/>
                      <a:pt x="263525" y="10"/>
                    </a:cubicBezTo>
                    <a:cubicBezTo>
                      <a:pt x="306387" y="-2107"/>
                      <a:pt x="321733" y="308514"/>
                      <a:pt x="400050" y="381010"/>
                    </a:cubicBezTo>
                    <a:cubicBezTo>
                      <a:pt x="478367" y="453506"/>
                      <a:pt x="605896" y="444245"/>
                      <a:pt x="733425" y="434985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AF47D167-79EA-4BD4-9A73-5215DD1CB30F}"/>
                  </a:ext>
                </a:extLst>
              </p:cNvPr>
              <p:cNvSpPr txBox="1"/>
              <p:nvPr/>
            </p:nvSpPr>
            <p:spPr>
              <a:xfrm>
                <a:off x="6777219" y="5622054"/>
                <a:ext cx="3289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1" dirty="0">
                    <a:solidFill>
                      <a:schemeClr val="accent2"/>
                    </a:solidFill>
                  </a:rPr>
                  <a:t>PV</a:t>
                </a:r>
                <a:endParaRPr lang="fr-CH" sz="2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978727C3-10AE-41D3-93F5-8821180D9131}"/>
                  </a:ext>
                </a:extLst>
              </p:cNvPr>
              <p:cNvSpPr txBox="1"/>
              <p:nvPr/>
            </p:nvSpPr>
            <p:spPr>
              <a:xfrm>
                <a:off x="6338760" y="5306787"/>
                <a:ext cx="3225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b="1" dirty="0">
                    <a:solidFill>
                      <a:srgbClr val="2F528F"/>
                    </a:solidFill>
                  </a:rPr>
                  <a:t>EV</a:t>
                </a:r>
                <a:endParaRPr lang="fr-CH" sz="2000" b="1" dirty="0">
                  <a:solidFill>
                    <a:srgbClr val="2F528F"/>
                  </a:solidFill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1F14E130-92FE-4E32-8781-E8E9A9D6DD5E}"/>
                  </a:ext>
                </a:extLst>
              </p:cNvPr>
              <p:cNvSpPr/>
              <p:nvPr/>
            </p:nvSpPr>
            <p:spPr>
              <a:xfrm>
                <a:off x="6236820" y="5517356"/>
                <a:ext cx="735807" cy="507207"/>
              </a:xfrm>
              <a:custGeom>
                <a:avLst/>
                <a:gdLst>
                  <a:gd name="connsiteX0" fmla="*/ 0 w 735807"/>
                  <a:gd name="connsiteY0" fmla="*/ 409575 h 507207"/>
                  <a:gd name="connsiteX1" fmla="*/ 2382 w 735807"/>
                  <a:gd name="connsiteY1" fmla="*/ 507207 h 507207"/>
                  <a:gd name="connsiteX2" fmla="*/ 735807 w 735807"/>
                  <a:gd name="connsiteY2" fmla="*/ 507207 h 507207"/>
                  <a:gd name="connsiteX3" fmla="*/ 733425 w 735807"/>
                  <a:gd name="connsiteY3" fmla="*/ 440532 h 507207"/>
                  <a:gd name="connsiteX4" fmla="*/ 614363 w 735807"/>
                  <a:gd name="connsiteY4" fmla="*/ 438150 h 507207"/>
                  <a:gd name="connsiteX5" fmla="*/ 450057 w 735807"/>
                  <a:gd name="connsiteY5" fmla="*/ 416719 h 507207"/>
                  <a:gd name="connsiteX6" fmla="*/ 392907 w 735807"/>
                  <a:gd name="connsiteY6" fmla="*/ 366713 h 507207"/>
                  <a:gd name="connsiteX7" fmla="*/ 319088 w 735807"/>
                  <a:gd name="connsiteY7" fmla="*/ 161925 h 507207"/>
                  <a:gd name="connsiteX8" fmla="*/ 295275 w 735807"/>
                  <a:gd name="connsiteY8" fmla="*/ 59532 h 507207"/>
                  <a:gd name="connsiteX9" fmla="*/ 283369 w 735807"/>
                  <a:gd name="connsiteY9" fmla="*/ 23813 h 507207"/>
                  <a:gd name="connsiteX10" fmla="*/ 269082 w 735807"/>
                  <a:gd name="connsiteY10" fmla="*/ 2382 h 507207"/>
                  <a:gd name="connsiteX11" fmla="*/ 257175 w 735807"/>
                  <a:gd name="connsiteY11" fmla="*/ 0 h 507207"/>
                  <a:gd name="connsiteX12" fmla="*/ 242888 w 735807"/>
                  <a:gd name="connsiteY12" fmla="*/ 33338 h 507207"/>
                  <a:gd name="connsiteX13" fmla="*/ 185738 w 735807"/>
                  <a:gd name="connsiteY13" fmla="*/ 290513 h 507207"/>
                  <a:gd name="connsiteX14" fmla="*/ 140494 w 735807"/>
                  <a:gd name="connsiteY14" fmla="*/ 402432 h 507207"/>
                  <a:gd name="connsiteX15" fmla="*/ 111919 w 735807"/>
                  <a:gd name="connsiteY15" fmla="*/ 431007 h 507207"/>
                  <a:gd name="connsiteX16" fmla="*/ 83344 w 735807"/>
                  <a:gd name="connsiteY16" fmla="*/ 433388 h 507207"/>
                  <a:gd name="connsiteX17" fmla="*/ 57150 w 735807"/>
                  <a:gd name="connsiteY17" fmla="*/ 431007 h 507207"/>
                  <a:gd name="connsiteX18" fmla="*/ 0 w 735807"/>
                  <a:gd name="connsiteY18" fmla="*/ 409575 h 507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5807" h="507207">
                    <a:moveTo>
                      <a:pt x="0" y="409575"/>
                    </a:moveTo>
                    <a:lnTo>
                      <a:pt x="2382" y="507207"/>
                    </a:lnTo>
                    <a:lnTo>
                      <a:pt x="735807" y="507207"/>
                    </a:lnTo>
                    <a:lnTo>
                      <a:pt x="733425" y="440532"/>
                    </a:lnTo>
                    <a:lnTo>
                      <a:pt x="614363" y="438150"/>
                    </a:lnTo>
                    <a:lnTo>
                      <a:pt x="450057" y="416719"/>
                    </a:lnTo>
                    <a:lnTo>
                      <a:pt x="392907" y="366713"/>
                    </a:lnTo>
                    <a:lnTo>
                      <a:pt x="319088" y="161925"/>
                    </a:lnTo>
                    <a:lnTo>
                      <a:pt x="295275" y="59532"/>
                    </a:lnTo>
                    <a:lnTo>
                      <a:pt x="283369" y="23813"/>
                    </a:lnTo>
                    <a:lnTo>
                      <a:pt x="269082" y="2382"/>
                    </a:lnTo>
                    <a:lnTo>
                      <a:pt x="257175" y="0"/>
                    </a:lnTo>
                    <a:lnTo>
                      <a:pt x="242888" y="33338"/>
                    </a:lnTo>
                    <a:lnTo>
                      <a:pt x="185738" y="290513"/>
                    </a:lnTo>
                    <a:lnTo>
                      <a:pt x="140494" y="402432"/>
                    </a:lnTo>
                    <a:lnTo>
                      <a:pt x="111919" y="431007"/>
                    </a:lnTo>
                    <a:lnTo>
                      <a:pt x="83344" y="433388"/>
                    </a:lnTo>
                    <a:lnTo>
                      <a:pt x="57150" y="431007"/>
                    </a:lnTo>
                    <a:lnTo>
                      <a:pt x="0" y="409575"/>
                    </a:lnTo>
                    <a:close/>
                  </a:path>
                </a:pathLst>
              </a:custGeom>
              <a:solidFill>
                <a:srgbClr val="4472C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cxnSp>
            <p:nvCxnSpPr>
              <p:cNvPr id="428" name="Straight Connector 427">
                <a:extLst>
                  <a:ext uri="{FF2B5EF4-FFF2-40B4-BE49-F238E27FC236}">
                    <a16:creationId xmlns:a16="http://schemas.microsoft.com/office/drawing/2014/main" id="{BB5E7CC2-B334-4A96-A5AC-A7290660C3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5946" y="4616450"/>
                <a:ext cx="0" cy="85725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0" name="Group 449">
                <a:extLst>
                  <a:ext uri="{FF2B5EF4-FFF2-40B4-BE49-F238E27FC236}">
                    <a16:creationId xmlns:a16="http://schemas.microsoft.com/office/drawing/2014/main" id="{F6F067FC-40FF-425C-9CD0-DD79CC93711E}"/>
                  </a:ext>
                </a:extLst>
              </p:cNvPr>
              <p:cNvGrpSpPr/>
              <p:nvPr/>
            </p:nvGrpSpPr>
            <p:grpSpPr>
              <a:xfrm>
                <a:off x="4537604" y="5448615"/>
                <a:ext cx="544171" cy="544171"/>
                <a:chOff x="9921314" y="5019653"/>
                <a:chExt cx="544171" cy="544171"/>
              </a:xfrm>
            </p:grpSpPr>
            <p:pic>
              <p:nvPicPr>
                <p:cNvPr id="403" name="Picture 402">
                  <a:extLst>
                    <a:ext uri="{FF2B5EF4-FFF2-40B4-BE49-F238E27FC236}">
                      <a16:creationId xmlns:a16="http://schemas.microsoft.com/office/drawing/2014/main" id="{FEC4B00A-2ABA-4E50-904C-C320BADF7E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21314" y="5019653"/>
                  <a:ext cx="544171" cy="544171"/>
                </a:xfrm>
                <a:prstGeom prst="rect">
                  <a:avLst/>
                </a:prstGeom>
              </p:spPr>
            </p:pic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80A9BAE4-2F9A-47FC-8DDB-2076E21C9BC2}"/>
                    </a:ext>
                  </a:extLst>
                </p:cNvPr>
                <p:cNvCxnSpPr>
                  <a:stCxn id="403" idx="0"/>
                  <a:endCxn id="403" idx="0"/>
                </p:cNvCxnSpPr>
                <p:nvPr/>
              </p:nvCxnSpPr>
              <p:spPr>
                <a:xfrm>
                  <a:off x="10193400" y="5019653"/>
                  <a:ext cx="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6627A50C-B28D-4A75-A21A-9AA2A7624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93399" y="5073770"/>
                  <a:ext cx="0" cy="5644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EAC0FF76-ECC4-4A95-BCC5-AF7F9EB8C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93399" y="5241059"/>
                  <a:ext cx="0" cy="5644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74656C91-D7A1-4532-BB7A-F008DF142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274363" y="5155333"/>
                  <a:ext cx="0" cy="5644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Straight Connector 442">
                  <a:extLst>
                    <a:ext uri="{FF2B5EF4-FFF2-40B4-BE49-F238E27FC236}">
                      <a16:creationId xmlns:a16="http://schemas.microsoft.com/office/drawing/2014/main" id="{6D8EA5BE-0265-4F6B-AFEF-2137D5796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107675" y="5155332"/>
                  <a:ext cx="0" cy="5644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B5D0A0A2-155E-4B8D-90BE-725FD5D13B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10136074" y="5214406"/>
                  <a:ext cx="0" cy="5644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473108B1-A978-4866-87A4-C6B70F814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>
                  <a:off x="10250901" y="5104373"/>
                  <a:ext cx="0" cy="5644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29982F81-D5DB-4452-A9E5-42BE25D1D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10248522" y="5217008"/>
                  <a:ext cx="0" cy="5644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271B635F-F83C-4FD0-B9FE-A3A0DA538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>
                  <a:off x="10133524" y="5104139"/>
                  <a:ext cx="0" cy="56445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Connector: Elbow 2">
                <a:extLst>
                  <a:ext uri="{FF2B5EF4-FFF2-40B4-BE49-F238E27FC236}">
                    <a16:creationId xmlns:a16="http://schemas.microsoft.com/office/drawing/2014/main" id="{F5D7513E-E4EA-4796-982D-F3447F6638E0}"/>
                  </a:ext>
                </a:extLst>
              </p:cNvPr>
              <p:cNvCxnSpPr>
                <a:endCxn id="223" idx="1"/>
              </p:cNvCxnSpPr>
              <p:nvPr/>
            </p:nvCxnSpPr>
            <p:spPr>
              <a:xfrm rot="16200000" flipH="1">
                <a:off x="179412" y="2659037"/>
                <a:ext cx="1282546" cy="460271"/>
              </a:xfrm>
              <a:prstGeom prst="bentConnector2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Connector: Elbow 244">
                <a:extLst>
                  <a:ext uri="{FF2B5EF4-FFF2-40B4-BE49-F238E27FC236}">
                    <a16:creationId xmlns:a16="http://schemas.microsoft.com/office/drawing/2014/main" id="{A8C35C49-2CD6-4A82-91CC-CB2923FF69C2}"/>
                  </a:ext>
                </a:extLst>
              </p:cNvPr>
              <p:cNvCxnSpPr>
                <a:cxnSpLocks/>
                <a:endCxn id="355" idx="1"/>
              </p:cNvCxnSpPr>
              <p:nvPr/>
            </p:nvCxnSpPr>
            <p:spPr>
              <a:xfrm rot="16200000" flipH="1">
                <a:off x="850658" y="4872381"/>
                <a:ext cx="1290780" cy="460841"/>
              </a:xfrm>
              <a:prstGeom prst="bentConnector2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58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222</Words>
  <Application>Microsoft Office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Jérémy Dumoulin</dc:creator>
  <cp:lastModifiedBy>Jérémy Dumoulin</cp:lastModifiedBy>
  <cp:revision>57</cp:revision>
  <dcterms:created xsi:type="dcterms:W3CDTF">2025-01-10T08:50:39Z</dcterms:created>
  <dcterms:modified xsi:type="dcterms:W3CDTF">2025-05-13T13:16:57Z</dcterms:modified>
</cp:coreProperties>
</file>