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65807bd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65807bd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65807bd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65807bd4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d65807bd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d65807bd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65807bd4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65807bd4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d65807bd4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d65807bd4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d65807bd4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d65807bd4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d65807bd4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d65807bd4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d65807bd4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d65807bd4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d65807bd4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d65807bd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db28e0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db28e0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0c4babe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0c4babe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65807b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65807b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d65807bd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65807bd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d65807bd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d65807bd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65807bd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65807bd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d65807bd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65807bd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d65807bd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d65807bd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65807bd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65807bd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gYHI7wP9aO8"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Driving Efficiency and Agility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Exploring the Power of the 12-Factor App</a:t>
            </a:r>
            <a:endParaRPr/>
          </a:p>
        </p:txBody>
      </p:sp>
      <p:sp>
        <p:nvSpPr>
          <p:cNvPr id="56" name="Google Shape;56;p13"/>
          <p:cNvSpPr txBox="1"/>
          <p:nvPr>
            <p:ph idx="1" type="subTitle"/>
          </p:nvPr>
        </p:nvSpPr>
        <p:spPr>
          <a:xfrm>
            <a:off x="5882750" y="4650025"/>
            <a:ext cx="3047400" cy="346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530">
                <a:solidFill>
                  <a:schemeClr val="dk1"/>
                </a:solidFill>
              </a:rPr>
              <a:t>by Evren Tan</a:t>
            </a:r>
            <a:endParaRPr sz="153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Release &amp; Run</a:t>
            </a:r>
            <a:endParaRPr/>
          </a:p>
        </p:txBody>
      </p:sp>
      <p:sp>
        <p:nvSpPr>
          <p:cNvPr id="121" name="Google Shape;121;p22"/>
          <p:cNvSpPr txBox="1"/>
          <p:nvPr>
            <p:ph idx="1" type="body"/>
          </p:nvPr>
        </p:nvSpPr>
        <p:spPr>
          <a:xfrm>
            <a:off x="311700" y="1152475"/>
            <a:ext cx="5214300" cy="21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❗️Strictly separate build, release and run stages</a:t>
            </a:r>
            <a:endParaRPr/>
          </a:p>
          <a:p>
            <a:pPr indent="0" lvl="0" marL="0" rtl="0" algn="l">
              <a:spcBef>
                <a:spcPts val="1200"/>
              </a:spcBef>
              <a:spcAft>
                <a:spcPts val="0"/>
              </a:spcAft>
              <a:buNone/>
            </a:pPr>
            <a:r>
              <a:rPr lang="en"/>
              <a:t>ℹ️ Three stages;</a:t>
            </a:r>
            <a:endParaRPr/>
          </a:p>
          <a:p>
            <a:pPr indent="-342900" lvl="0" marL="457200" rtl="0" algn="l">
              <a:spcBef>
                <a:spcPts val="1200"/>
              </a:spcBef>
              <a:spcAft>
                <a:spcPts val="0"/>
              </a:spcAft>
              <a:buSzPts val="1800"/>
              <a:buAutoNum type="arabicPeriod"/>
            </a:pPr>
            <a:r>
              <a:rPr lang="en"/>
              <a:t>Build Stage</a:t>
            </a:r>
            <a:endParaRPr/>
          </a:p>
          <a:p>
            <a:pPr indent="-342900" lvl="0" marL="457200" rtl="0" algn="l">
              <a:spcBef>
                <a:spcPts val="0"/>
              </a:spcBef>
              <a:spcAft>
                <a:spcPts val="0"/>
              </a:spcAft>
              <a:buSzPts val="1800"/>
              <a:buAutoNum type="arabicPeriod"/>
            </a:pPr>
            <a:r>
              <a:rPr lang="en"/>
              <a:t>Release Stage</a:t>
            </a:r>
            <a:endParaRPr/>
          </a:p>
          <a:p>
            <a:pPr indent="-342900" lvl="0" marL="457200" rtl="0" algn="l">
              <a:spcBef>
                <a:spcPts val="0"/>
              </a:spcBef>
              <a:spcAft>
                <a:spcPts val="0"/>
              </a:spcAft>
              <a:buSzPts val="1800"/>
              <a:buAutoNum type="arabicPeriod"/>
            </a:pPr>
            <a:r>
              <a:rPr lang="en"/>
              <a:t>Run Stage</a:t>
            </a:r>
            <a:endParaRPr/>
          </a:p>
        </p:txBody>
      </p:sp>
      <p:pic>
        <p:nvPicPr>
          <p:cNvPr id="122" name="Google Shape;122;p22"/>
          <p:cNvPicPr preferRelativeResize="0"/>
          <p:nvPr/>
        </p:nvPicPr>
        <p:blipFill>
          <a:blip r:embed="rId3">
            <a:alphaModFix/>
          </a:blip>
          <a:stretch>
            <a:fillRect/>
          </a:stretch>
        </p:blipFill>
        <p:spPr>
          <a:xfrm>
            <a:off x="2755350" y="2286888"/>
            <a:ext cx="6076950" cy="242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Twelve-factor processes are stateless and share-nothing.</a:t>
            </a:r>
            <a:endParaRPr/>
          </a:p>
          <a:p>
            <a:pPr indent="0" lvl="0" marL="0" rtl="0" algn="l">
              <a:spcBef>
                <a:spcPts val="1200"/>
              </a:spcBef>
              <a:spcAft>
                <a:spcPts val="0"/>
              </a:spcAft>
              <a:buNone/>
            </a:pPr>
            <a:r>
              <a:rPr lang="en"/>
              <a:t>⭐️ Any data that needs to persist must be stored in a stateful backing service, typically a database.</a:t>
            </a:r>
            <a:endParaRPr/>
          </a:p>
          <a:p>
            <a:pPr indent="0" lvl="0" marL="0" rtl="0" algn="l">
              <a:spcBef>
                <a:spcPts val="1200"/>
              </a:spcBef>
              <a:spcAft>
                <a:spcPts val="1200"/>
              </a:spcAft>
              <a:buNone/>
            </a:pPr>
            <a:r>
              <a:rPr lang="en"/>
              <a:t>✅ Execute the app as one or more stateless 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 Binding</a:t>
            </a:r>
            <a:endParaRPr/>
          </a:p>
        </p:txBody>
      </p:sp>
      <p:sp>
        <p:nvSpPr>
          <p:cNvPr id="134" name="Google Shape;134;p24"/>
          <p:cNvSpPr txBox="1"/>
          <p:nvPr>
            <p:ph idx="1" type="body"/>
          </p:nvPr>
        </p:nvSpPr>
        <p:spPr>
          <a:xfrm>
            <a:off x="311700" y="1152475"/>
            <a:ext cx="507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Export services via port binding</a:t>
            </a:r>
            <a:endParaRPr sz="1600"/>
          </a:p>
          <a:p>
            <a:pPr indent="0" lvl="0" marL="0" rtl="0" algn="l">
              <a:spcBef>
                <a:spcPts val="1200"/>
              </a:spcBef>
              <a:spcAft>
                <a:spcPts val="0"/>
              </a:spcAft>
              <a:buNone/>
            </a:pPr>
            <a:r>
              <a:rPr lang="en" sz="1600"/>
              <a:t>ℹ️ Improves an application’s portability and security</a:t>
            </a:r>
            <a:endParaRPr sz="1600"/>
          </a:p>
          <a:p>
            <a:pPr indent="0" lvl="0" marL="0" rtl="0" algn="l">
              <a:spcBef>
                <a:spcPts val="1200"/>
              </a:spcBef>
              <a:spcAft>
                <a:spcPts val="0"/>
              </a:spcAft>
              <a:buNone/>
            </a:pPr>
            <a:r>
              <a:rPr lang="en" sz="1600"/>
              <a:t>🧐 An App has three services and all binds to different ports ❓ </a:t>
            </a:r>
            <a:endParaRPr sz="1600"/>
          </a:p>
          <a:p>
            <a:pPr indent="0" lvl="0" marL="0" rtl="0" algn="l">
              <a:spcBef>
                <a:spcPts val="1200"/>
              </a:spcBef>
              <a:spcAft>
                <a:spcPts val="0"/>
              </a:spcAft>
              <a:buNone/>
            </a:pPr>
            <a:r>
              <a:rPr lang="en" sz="1600"/>
              <a:t>Scalability, portability, security, routing, load balancing (container native load balancing)</a:t>
            </a:r>
            <a:endParaRPr sz="1600"/>
          </a:p>
          <a:p>
            <a:pPr indent="0" lvl="0" marL="0" rtl="0" algn="l">
              <a:spcBef>
                <a:spcPts val="1200"/>
              </a:spcBef>
              <a:spcAft>
                <a:spcPts val="1200"/>
              </a:spcAft>
              <a:buNone/>
            </a:pPr>
            <a:r>
              <a:rPr lang="en" sz="1600"/>
              <a:t>❓Treats like a backing service. Think about a Java app behind a Nginx web server</a:t>
            </a:r>
            <a:endParaRPr sz="1600"/>
          </a:p>
        </p:txBody>
      </p:sp>
      <p:pic>
        <p:nvPicPr>
          <p:cNvPr id="135" name="Google Shape;135;p24"/>
          <p:cNvPicPr preferRelativeResize="0"/>
          <p:nvPr/>
        </p:nvPicPr>
        <p:blipFill>
          <a:blip r:embed="rId3">
            <a:alphaModFix/>
          </a:blip>
          <a:stretch>
            <a:fillRect/>
          </a:stretch>
        </p:blipFill>
        <p:spPr>
          <a:xfrm>
            <a:off x="5509150" y="1464450"/>
            <a:ext cx="3453000" cy="1829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Concurrency</a:t>
            </a:r>
            <a:endParaRPr/>
          </a:p>
        </p:txBody>
      </p:sp>
      <p:sp>
        <p:nvSpPr>
          <p:cNvPr id="141" name="Google Shape;141;p25"/>
          <p:cNvSpPr txBox="1"/>
          <p:nvPr>
            <p:ph idx="1" type="body"/>
          </p:nvPr>
        </p:nvSpPr>
        <p:spPr>
          <a:xfrm>
            <a:off x="311700" y="1152475"/>
            <a:ext cx="5346900" cy="36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Scale out via the process model</a:t>
            </a:r>
            <a:endParaRPr sz="1600"/>
          </a:p>
          <a:p>
            <a:pPr indent="0" lvl="0" marL="0" rtl="0" algn="l">
              <a:spcBef>
                <a:spcPts val="1200"/>
              </a:spcBef>
              <a:spcAft>
                <a:spcPts val="0"/>
              </a:spcAft>
              <a:buNone/>
            </a:pPr>
            <a:r>
              <a:rPr lang="en" sz="1600"/>
              <a:t>🥇 Processes are a first class citizen for a 12-Factor App</a:t>
            </a:r>
            <a:endParaRPr sz="1600"/>
          </a:p>
          <a:p>
            <a:pPr indent="0" lvl="0" marL="0" rtl="0" algn="l">
              <a:spcBef>
                <a:spcPts val="1200"/>
              </a:spcBef>
              <a:spcAft>
                <a:spcPts val="0"/>
              </a:spcAft>
              <a:buNone/>
            </a:pPr>
            <a:r>
              <a:rPr lang="en" sz="1600"/>
              <a:t>🏗️ The developer can architect their app to handle diverse workloads by assigning each type of work to a process type.</a:t>
            </a:r>
            <a:endParaRPr sz="1600"/>
          </a:p>
          <a:p>
            <a:pPr indent="-330200" lvl="0" marL="914400" rtl="0" algn="l">
              <a:spcBef>
                <a:spcPts val="1200"/>
              </a:spcBef>
              <a:spcAft>
                <a:spcPts val="0"/>
              </a:spcAft>
              <a:buSzPts val="1600"/>
              <a:buChar char="●"/>
            </a:pPr>
            <a:r>
              <a:rPr lang="en" sz="1600"/>
              <a:t>HTTP requests may be handled by a web process, and long-running background tasks handled by a worker process.</a:t>
            </a:r>
            <a:endParaRPr sz="1600"/>
          </a:p>
        </p:txBody>
      </p:sp>
      <p:pic>
        <p:nvPicPr>
          <p:cNvPr id="142" name="Google Shape;142;p25"/>
          <p:cNvPicPr preferRelativeResize="0"/>
          <p:nvPr/>
        </p:nvPicPr>
        <p:blipFill>
          <a:blip r:embed="rId3">
            <a:alphaModFix/>
          </a:blip>
          <a:stretch>
            <a:fillRect/>
          </a:stretch>
        </p:blipFill>
        <p:spPr>
          <a:xfrm>
            <a:off x="5746950" y="1207960"/>
            <a:ext cx="3297700" cy="3007189"/>
          </a:xfrm>
          <a:prstGeom prst="rect">
            <a:avLst/>
          </a:prstGeom>
          <a:noFill/>
          <a:ln>
            <a:noFill/>
          </a:ln>
        </p:spPr>
      </p:pic>
      <p:sp>
        <p:nvSpPr>
          <p:cNvPr id="143" name="Google Shape;143;p25"/>
          <p:cNvSpPr txBox="1"/>
          <p:nvPr/>
        </p:nvSpPr>
        <p:spPr>
          <a:xfrm>
            <a:off x="6622525" y="4275200"/>
            <a:ext cx="1758600" cy="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https://12factor.net/concurrency</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Disposability</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Maximize robustness with fast startup and graceful shutdown</a:t>
            </a:r>
            <a:endParaRPr/>
          </a:p>
          <a:p>
            <a:pPr indent="0" lvl="0" marL="0" rtl="0" algn="l">
              <a:spcBef>
                <a:spcPts val="1200"/>
              </a:spcBef>
              <a:spcAft>
                <a:spcPts val="0"/>
              </a:spcAft>
              <a:buNone/>
            </a:pPr>
            <a:r>
              <a:rPr lang="en"/>
              <a:t>ℹ️ Processes are disposable, meaning they can be started or stopped at a moment’s notice.</a:t>
            </a:r>
            <a:endParaRPr/>
          </a:p>
          <a:p>
            <a:pPr indent="0" lvl="0" marL="457200" rtl="0" algn="l">
              <a:spcBef>
                <a:spcPts val="1200"/>
              </a:spcBef>
              <a:spcAft>
                <a:spcPts val="0"/>
              </a:spcAft>
              <a:buNone/>
            </a:pPr>
            <a:r>
              <a:rPr lang="en"/>
              <a:t>⚖️ Fast elastic scaling</a:t>
            </a:r>
            <a:endParaRPr/>
          </a:p>
          <a:p>
            <a:pPr indent="0" lvl="0" marL="457200" rtl="0" algn="l">
              <a:spcBef>
                <a:spcPts val="1200"/>
              </a:spcBef>
              <a:spcAft>
                <a:spcPts val="0"/>
              </a:spcAft>
              <a:buNone/>
            </a:pPr>
            <a:r>
              <a:rPr lang="en"/>
              <a:t>💻 Rapid deployment of code or config changes</a:t>
            </a:r>
            <a:endParaRPr/>
          </a:p>
          <a:p>
            <a:pPr indent="0" lvl="0" marL="457200" rtl="0" algn="l">
              <a:spcBef>
                <a:spcPts val="1200"/>
              </a:spcBef>
              <a:spcAft>
                <a:spcPts val="0"/>
              </a:spcAft>
              <a:buNone/>
            </a:pPr>
            <a:r>
              <a:rPr lang="en"/>
              <a:t>💪🏻 Robustness of production deploys</a:t>
            </a:r>
            <a:endParaRPr/>
          </a:p>
          <a:p>
            <a:pPr indent="0" lvl="0" marL="0" rtl="0" algn="l">
              <a:spcBef>
                <a:spcPts val="1200"/>
              </a:spcBef>
              <a:spcAft>
                <a:spcPts val="1200"/>
              </a:spcAft>
              <a:buNone/>
            </a:pPr>
            <a:r>
              <a:rPr lang="en"/>
              <a:t>💥 A 12-Factor app is architected to handle unexpected, non-graceful terminations ➡️ Crash-only Software ➡️ A software that crashes safely and recovers quickly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Dev/Prod Parity</a:t>
            </a:r>
            <a:endParaRPr/>
          </a:p>
        </p:txBody>
      </p:sp>
      <p:sp>
        <p:nvSpPr>
          <p:cNvPr id="155" name="Google Shape;155;p27"/>
          <p:cNvSpPr txBox="1"/>
          <p:nvPr>
            <p:ph idx="1" type="body"/>
          </p:nvPr>
        </p:nvSpPr>
        <p:spPr>
          <a:xfrm>
            <a:off x="311700" y="934100"/>
            <a:ext cx="8520600" cy="14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Keep development, staging, and production as similar as possible</a:t>
            </a:r>
            <a:endParaRPr/>
          </a:p>
          <a:p>
            <a:pPr indent="0" lvl="0" marL="0" rtl="0" algn="l">
              <a:spcBef>
                <a:spcPts val="1200"/>
              </a:spcBef>
              <a:spcAft>
                <a:spcPts val="1200"/>
              </a:spcAft>
              <a:buNone/>
            </a:pPr>
            <a:r>
              <a:rPr lang="en"/>
              <a:t>ℹ️ The 12-factor app is designed for continuous deployment by keeping the gap between development and production small ➡️ Smaller Feedback Loop</a:t>
            </a:r>
            <a:endParaRPr/>
          </a:p>
        </p:txBody>
      </p:sp>
      <p:pic>
        <p:nvPicPr>
          <p:cNvPr id="156" name="Google Shape;156;p27"/>
          <p:cNvPicPr preferRelativeResize="0"/>
          <p:nvPr/>
        </p:nvPicPr>
        <p:blipFill>
          <a:blip r:embed="rId3">
            <a:alphaModFix/>
          </a:blip>
          <a:stretch>
            <a:fillRect/>
          </a:stretch>
        </p:blipFill>
        <p:spPr>
          <a:xfrm>
            <a:off x="1785925" y="2136200"/>
            <a:ext cx="5572125" cy="1352550"/>
          </a:xfrm>
          <a:prstGeom prst="rect">
            <a:avLst/>
          </a:prstGeom>
          <a:noFill/>
          <a:ln>
            <a:noFill/>
          </a:ln>
        </p:spPr>
      </p:pic>
      <p:sp>
        <p:nvSpPr>
          <p:cNvPr id="157" name="Google Shape;157;p27"/>
          <p:cNvSpPr txBox="1"/>
          <p:nvPr/>
        </p:nvSpPr>
        <p:spPr>
          <a:xfrm>
            <a:off x="311700" y="3665350"/>
            <a:ext cx="8415300" cy="1044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dk2"/>
                </a:solidFill>
              </a:rPr>
              <a:t>❗️The twelve-factor developer resists the urge to use different backing services between development and production</a:t>
            </a:r>
            <a:endParaRPr sz="1800">
              <a:solidFill>
                <a:schemeClr val="dk2"/>
              </a:solidFill>
            </a:endParaRPr>
          </a:p>
          <a:p>
            <a:pPr indent="0" lvl="0" marL="0" marR="0" rtl="0" algn="l">
              <a:lnSpc>
                <a:spcPct val="115000"/>
              </a:lnSpc>
              <a:spcBef>
                <a:spcPts val="1200"/>
              </a:spcBef>
              <a:spcAft>
                <a:spcPts val="1200"/>
              </a:spcAft>
              <a:buNone/>
            </a:pPr>
            <a:r>
              <a:rPr lang="en" sz="1800">
                <a:solidFill>
                  <a:schemeClr val="dk2"/>
                </a:solidFill>
              </a:rPr>
              <a:t>🐳 </a:t>
            </a:r>
            <a:r>
              <a:rPr lang="en" sz="1800">
                <a:solidFill>
                  <a:schemeClr val="dk2"/>
                </a:solidFill>
              </a:rPr>
              <a:t>Containerization</a:t>
            </a:r>
            <a:r>
              <a:rPr lang="en" sz="1800">
                <a:solidFill>
                  <a:schemeClr val="dk2"/>
                </a:solidFill>
              </a:rPr>
              <a:t> tools like Docker</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Logs</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Treat logs as event streams</a:t>
            </a:r>
            <a:endParaRPr/>
          </a:p>
          <a:p>
            <a:pPr indent="0" lvl="0" marL="0" rtl="0" algn="l">
              <a:spcBef>
                <a:spcPts val="1200"/>
              </a:spcBef>
              <a:spcAft>
                <a:spcPts val="0"/>
              </a:spcAft>
              <a:buNone/>
            </a:pPr>
            <a:r>
              <a:rPr lang="en"/>
              <a:t>ℹ️ Logs are the stream of aggregated, time-ordered events collected from the output streams of all running processes and backing services</a:t>
            </a:r>
            <a:endParaRPr/>
          </a:p>
          <a:p>
            <a:pPr indent="0" lvl="0" marL="0" rtl="0" algn="l">
              <a:spcBef>
                <a:spcPts val="1200"/>
              </a:spcBef>
              <a:spcAft>
                <a:spcPts val="0"/>
              </a:spcAft>
              <a:buNone/>
            </a:pPr>
            <a:r>
              <a:rPr lang="en"/>
              <a:t>❗️ A 12-factor app never concerns itself with routing or storage of its output stream</a:t>
            </a:r>
            <a:endParaRPr/>
          </a:p>
          <a:p>
            <a:pPr indent="0" lvl="0" marL="914400" rtl="0" algn="l">
              <a:spcBef>
                <a:spcPts val="1200"/>
              </a:spcBef>
              <a:spcAft>
                <a:spcPts val="0"/>
              </a:spcAft>
              <a:buNone/>
            </a:pPr>
            <a:r>
              <a:rPr lang="en"/>
              <a:t>❌ Write to or manage log files in the local file system</a:t>
            </a:r>
            <a:endParaRPr/>
          </a:p>
          <a:p>
            <a:pPr indent="0" lvl="0" marL="914400" rtl="0" algn="l">
              <a:spcBef>
                <a:spcPts val="1200"/>
              </a:spcBef>
              <a:spcAft>
                <a:spcPts val="0"/>
              </a:spcAft>
              <a:buNone/>
            </a:pPr>
            <a:r>
              <a:rPr lang="en"/>
              <a:t>✅ Write to STDOUT as unbuffered data</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Processes</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ℹ️ What are Admin Processes;</a:t>
            </a:r>
            <a:endParaRPr/>
          </a:p>
          <a:p>
            <a:pPr indent="-342900" lvl="0" marL="914400" rtl="0" algn="l">
              <a:spcBef>
                <a:spcPts val="1200"/>
              </a:spcBef>
              <a:spcAft>
                <a:spcPts val="0"/>
              </a:spcAft>
              <a:buSzPts val="1800"/>
              <a:buChar char="●"/>
            </a:pPr>
            <a:r>
              <a:rPr lang="en"/>
              <a:t>Running DB migrations</a:t>
            </a:r>
            <a:endParaRPr/>
          </a:p>
          <a:p>
            <a:pPr indent="-342900" lvl="0" marL="914400" rtl="0" algn="l">
              <a:spcBef>
                <a:spcPts val="0"/>
              </a:spcBef>
              <a:spcAft>
                <a:spcPts val="0"/>
              </a:spcAft>
              <a:buSzPts val="1800"/>
              <a:buChar char="●"/>
            </a:pPr>
            <a:r>
              <a:rPr lang="en"/>
              <a:t>Running reports</a:t>
            </a:r>
            <a:endParaRPr/>
          </a:p>
          <a:p>
            <a:pPr indent="-342900" lvl="0" marL="914400" rtl="0" algn="l">
              <a:spcBef>
                <a:spcPts val="0"/>
              </a:spcBef>
              <a:spcAft>
                <a:spcPts val="0"/>
              </a:spcAft>
              <a:buSzPts val="1800"/>
              <a:buChar char="●"/>
            </a:pPr>
            <a:r>
              <a:rPr lang="en"/>
              <a:t>Running one-time scripts committed into the app’s repo</a:t>
            </a:r>
            <a:endParaRPr/>
          </a:p>
          <a:p>
            <a:pPr indent="0" lvl="0" marL="0" rtl="0" algn="l">
              <a:spcBef>
                <a:spcPts val="1200"/>
              </a:spcBef>
              <a:spcAft>
                <a:spcPts val="0"/>
              </a:spcAft>
              <a:buNone/>
            </a:pPr>
            <a:r>
              <a:rPr lang="en"/>
              <a:t>⭐️ Run admin/management tasks as one-off processes</a:t>
            </a:r>
            <a:endParaRPr/>
          </a:p>
          <a:p>
            <a:pPr indent="0" lvl="0" marL="0" rtl="0" algn="l">
              <a:spcBef>
                <a:spcPts val="1200"/>
              </a:spcBef>
              <a:spcAft>
                <a:spcPts val="0"/>
              </a:spcAft>
              <a:buNone/>
            </a:pPr>
            <a:r>
              <a:rPr lang="en"/>
              <a:t>✅ Each one of those processes should be run against a new instance having identical configs with the app</a:t>
            </a:r>
            <a:endParaRPr/>
          </a:p>
          <a:p>
            <a:pPr indent="0" lvl="0" marL="0" rtl="0" algn="l">
              <a:spcBef>
                <a:spcPts val="1200"/>
              </a:spcBef>
              <a:spcAft>
                <a:spcPts val="1200"/>
              </a:spcAft>
              <a:buNone/>
            </a:pPr>
            <a:r>
              <a:rPr lang="en"/>
              <a:t>❗️Ensures that those background tasks do NOT have impact on the standard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pic>
        <p:nvPicPr>
          <p:cNvPr descr="A picture containing text, indoor, music, toy&#10;&#10;Description automatically generated" id="175" name="Google Shape;175;p30"/>
          <p:cNvPicPr preferRelativeResize="0"/>
          <p:nvPr/>
        </p:nvPicPr>
        <p:blipFill rotWithShape="1">
          <a:blip r:embed="rId3">
            <a:alphaModFix/>
          </a:blip>
          <a:srcRect b="0" l="0" r="0" t="0"/>
          <a:stretch/>
        </p:blipFill>
        <p:spPr>
          <a:xfrm>
            <a:off x="1191125" y="992100"/>
            <a:ext cx="3663750" cy="2619550"/>
          </a:xfrm>
          <a:prstGeom prst="rect">
            <a:avLst/>
          </a:prstGeom>
          <a:noFill/>
          <a:ln>
            <a:noFill/>
          </a:ln>
        </p:spPr>
      </p:pic>
      <p:pic>
        <p:nvPicPr>
          <p:cNvPr id="176" name="Google Shape;176;p30"/>
          <p:cNvPicPr preferRelativeResize="0"/>
          <p:nvPr/>
        </p:nvPicPr>
        <p:blipFill>
          <a:blip r:embed="rId4">
            <a:alphaModFix/>
          </a:blip>
          <a:stretch>
            <a:fillRect/>
          </a:stretch>
        </p:blipFill>
        <p:spPr>
          <a:xfrm>
            <a:off x="6002550" y="2915875"/>
            <a:ext cx="1919225" cy="191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Quiz Time :)</a:t>
            </a:r>
            <a:endParaRPr/>
          </a:p>
        </p:txBody>
      </p:sp>
      <p:pic>
        <p:nvPicPr>
          <p:cNvPr id="182" name="Google Shape;182;p31"/>
          <p:cNvPicPr preferRelativeResize="0"/>
          <p:nvPr/>
        </p:nvPicPr>
        <p:blipFill>
          <a:blip r:embed="rId3">
            <a:alphaModFix/>
          </a:blip>
          <a:stretch>
            <a:fillRect/>
          </a:stretch>
        </p:blipFill>
        <p:spPr>
          <a:xfrm>
            <a:off x="2877636" y="1170125"/>
            <a:ext cx="3388725" cy="3388725"/>
          </a:xfrm>
          <a:prstGeom prst="rect">
            <a:avLst/>
          </a:prstGeom>
          <a:noFill/>
          <a:ln>
            <a:noFill/>
          </a:ln>
        </p:spPr>
      </p:pic>
      <p:sp>
        <p:nvSpPr>
          <p:cNvPr id="183" name="Google Shape;183;p31"/>
          <p:cNvSpPr txBox="1"/>
          <p:nvPr/>
        </p:nvSpPr>
        <p:spPr>
          <a:xfrm>
            <a:off x="2100138" y="4669850"/>
            <a:ext cx="49437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https://form.jotform.com/evrentan/the-12-factor-app-quiz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Experience the thrill of downwind sailing in the stunning Gökova region of ürkiye! We set sail with the wind in our sails during the breezy month of August 2022. The crystal-clear waters, picturesque coastline, and perfect wind conditions of Gökova create an ideal setting for an unforgettable sailing adventure. Whether you're a seasoned sailor or a novice looking for an exciting escapade, this video captures the essence of our journey. Get ready to immerse yourself in the beauty of Gökova and the exhilaration of sailing!" id="61" name="Google Shape;61;p14" title="Gökova, Türkiye - Downwind Sailing with Sail in August 2022">
            <a:hlinkClick r:id="rId3"/>
          </p:cNvPr>
          <p:cNvPicPr preferRelativeResize="0"/>
          <p:nvPr/>
        </p:nvPicPr>
        <p:blipFill>
          <a:blip r:embed="rId4">
            <a:alphaModFix/>
          </a:blip>
          <a:stretch>
            <a:fillRect/>
          </a:stretch>
        </p:blipFill>
        <p:spPr>
          <a:xfrm>
            <a:off x="615738" y="346350"/>
            <a:ext cx="7912525" cy="445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pic>
        <p:nvPicPr>
          <p:cNvPr id="67" name="Google Shape;67;p15"/>
          <p:cNvPicPr preferRelativeResize="0"/>
          <p:nvPr/>
        </p:nvPicPr>
        <p:blipFill>
          <a:blip r:embed="rId3">
            <a:alphaModFix/>
          </a:blip>
          <a:stretch>
            <a:fillRect/>
          </a:stretch>
        </p:blipFill>
        <p:spPr>
          <a:xfrm>
            <a:off x="2454025" y="1017725"/>
            <a:ext cx="381000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12-Factor App?</a:t>
            </a:r>
            <a:endParaRPr/>
          </a:p>
        </p:txBody>
      </p:sp>
      <p:sp>
        <p:nvSpPr>
          <p:cNvPr id="73" name="Google Shape;73;p16"/>
          <p:cNvSpPr txBox="1"/>
          <p:nvPr>
            <p:ph idx="1" type="body"/>
          </p:nvPr>
        </p:nvSpPr>
        <p:spPr>
          <a:xfrm>
            <a:off x="526300" y="2514225"/>
            <a:ext cx="8520600" cy="2348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 methodology for building SaaS apps that:</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Use </a:t>
            </a:r>
            <a:r>
              <a:rPr b="1" lang="en" sz="1200">
                <a:solidFill>
                  <a:schemeClr val="dk1"/>
                </a:solidFill>
                <a:latin typeface="Times New Roman"/>
                <a:ea typeface="Times New Roman"/>
                <a:cs typeface="Times New Roman"/>
                <a:sym typeface="Times New Roman"/>
              </a:rPr>
              <a:t>declarative</a:t>
            </a:r>
            <a:r>
              <a:rPr lang="en" sz="1200">
                <a:solidFill>
                  <a:schemeClr val="dk1"/>
                </a:solidFill>
                <a:latin typeface="Times New Roman"/>
                <a:ea typeface="Times New Roman"/>
                <a:cs typeface="Times New Roman"/>
                <a:sym typeface="Times New Roman"/>
              </a:rPr>
              <a:t> formats for setup automation, to minimize time and cost for new developers joining the project;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Have a </a:t>
            </a:r>
            <a:r>
              <a:rPr b="1" lang="en" sz="1200">
                <a:solidFill>
                  <a:schemeClr val="dk1"/>
                </a:solidFill>
                <a:latin typeface="Times New Roman"/>
                <a:ea typeface="Times New Roman"/>
                <a:cs typeface="Times New Roman"/>
                <a:sym typeface="Times New Roman"/>
              </a:rPr>
              <a:t>clean contract</a:t>
            </a:r>
            <a:r>
              <a:rPr lang="en" sz="1200">
                <a:solidFill>
                  <a:schemeClr val="dk1"/>
                </a:solidFill>
                <a:latin typeface="Times New Roman"/>
                <a:ea typeface="Times New Roman"/>
                <a:cs typeface="Times New Roman"/>
                <a:sym typeface="Times New Roman"/>
              </a:rPr>
              <a:t> with the underlying operating system, offering </a:t>
            </a:r>
            <a:r>
              <a:rPr b="1" lang="en" sz="1200">
                <a:solidFill>
                  <a:schemeClr val="dk1"/>
                </a:solidFill>
                <a:latin typeface="Times New Roman"/>
                <a:ea typeface="Times New Roman"/>
                <a:cs typeface="Times New Roman"/>
                <a:sym typeface="Times New Roman"/>
              </a:rPr>
              <a:t>maximum portability</a:t>
            </a:r>
            <a:r>
              <a:rPr lang="en" sz="1200">
                <a:solidFill>
                  <a:schemeClr val="dk1"/>
                </a:solidFill>
                <a:latin typeface="Times New Roman"/>
                <a:ea typeface="Times New Roman"/>
                <a:cs typeface="Times New Roman"/>
                <a:sym typeface="Times New Roman"/>
              </a:rPr>
              <a:t> between execution environments;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Are suitable for </a:t>
            </a:r>
            <a:r>
              <a:rPr b="1" lang="en" sz="1200">
                <a:solidFill>
                  <a:schemeClr val="dk1"/>
                </a:solidFill>
                <a:latin typeface="Times New Roman"/>
                <a:ea typeface="Times New Roman"/>
                <a:cs typeface="Times New Roman"/>
                <a:sym typeface="Times New Roman"/>
              </a:rPr>
              <a:t>deployment</a:t>
            </a:r>
            <a:r>
              <a:rPr lang="en" sz="1200">
                <a:solidFill>
                  <a:schemeClr val="dk1"/>
                </a:solidFill>
                <a:latin typeface="Times New Roman"/>
                <a:ea typeface="Times New Roman"/>
                <a:cs typeface="Times New Roman"/>
                <a:sym typeface="Times New Roman"/>
              </a:rPr>
              <a:t> on modern </a:t>
            </a:r>
            <a:r>
              <a:rPr b="1" lang="en" sz="1200">
                <a:solidFill>
                  <a:schemeClr val="dk1"/>
                </a:solidFill>
                <a:latin typeface="Times New Roman"/>
                <a:ea typeface="Times New Roman"/>
                <a:cs typeface="Times New Roman"/>
                <a:sym typeface="Times New Roman"/>
              </a:rPr>
              <a:t>cloud platforms</a:t>
            </a:r>
            <a:r>
              <a:rPr lang="en" sz="1200">
                <a:solidFill>
                  <a:schemeClr val="dk1"/>
                </a:solidFill>
                <a:latin typeface="Times New Roman"/>
                <a:ea typeface="Times New Roman"/>
                <a:cs typeface="Times New Roman"/>
                <a:sym typeface="Times New Roman"/>
              </a:rPr>
              <a:t>, obviating the need for servers and systems administration;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Minimize divergence</a:t>
            </a:r>
            <a:r>
              <a:rPr lang="en" sz="1200">
                <a:solidFill>
                  <a:schemeClr val="dk1"/>
                </a:solidFill>
                <a:latin typeface="Times New Roman"/>
                <a:ea typeface="Times New Roman"/>
                <a:cs typeface="Times New Roman"/>
                <a:sym typeface="Times New Roman"/>
              </a:rPr>
              <a:t> between development and production, enabling </a:t>
            </a:r>
            <a:r>
              <a:rPr b="1" lang="en" sz="1200">
                <a:solidFill>
                  <a:schemeClr val="dk1"/>
                </a:solidFill>
                <a:latin typeface="Times New Roman"/>
                <a:ea typeface="Times New Roman"/>
                <a:cs typeface="Times New Roman"/>
                <a:sym typeface="Times New Roman"/>
              </a:rPr>
              <a:t>continuous deployment</a:t>
            </a:r>
            <a:r>
              <a:rPr lang="en" sz="1200">
                <a:solidFill>
                  <a:schemeClr val="dk1"/>
                </a:solidFill>
                <a:latin typeface="Times New Roman"/>
                <a:ea typeface="Times New Roman"/>
                <a:cs typeface="Times New Roman"/>
                <a:sym typeface="Times New Roman"/>
              </a:rPr>
              <a:t> for maximum agility;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And can </a:t>
            </a:r>
            <a:r>
              <a:rPr b="1" lang="en" sz="1200">
                <a:solidFill>
                  <a:schemeClr val="dk1"/>
                </a:solidFill>
                <a:latin typeface="Times New Roman"/>
                <a:ea typeface="Times New Roman"/>
                <a:cs typeface="Times New Roman"/>
                <a:sym typeface="Times New Roman"/>
              </a:rPr>
              <a:t>scale up</a:t>
            </a:r>
            <a:r>
              <a:rPr lang="en" sz="1200">
                <a:solidFill>
                  <a:schemeClr val="dk1"/>
                </a:solidFill>
                <a:latin typeface="Times New Roman"/>
                <a:ea typeface="Times New Roman"/>
                <a:cs typeface="Times New Roman"/>
                <a:sym typeface="Times New Roman"/>
              </a:rPr>
              <a:t> without significant changes to tooling, architecture, or development practices.</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200">
                <a:solidFill>
                  <a:schemeClr val="dk1"/>
                </a:solidFill>
                <a:latin typeface="Times New Roman"/>
                <a:ea typeface="Times New Roman"/>
                <a:cs typeface="Times New Roman"/>
                <a:sym typeface="Times New Roman"/>
              </a:rPr>
              <a:t>The twelve-factor methodology can be applied to apps written in any programming language, and which use any combination of backing services (database, queue, memory cache, etc).</a:t>
            </a:r>
            <a:endParaRPr/>
          </a:p>
        </p:txBody>
      </p:sp>
      <p:pic>
        <p:nvPicPr>
          <p:cNvPr id="74" name="Google Shape;74;p16"/>
          <p:cNvPicPr preferRelativeResize="0"/>
          <p:nvPr/>
        </p:nvPicPr>
        <p:blipFill>
          <a:blip r:embed="rId3">
            <a:alphaModFix/>
          </a:blip>
          <a:stretch>
            <a:fillRect/>
          </a:stretch>
        </p:blipFill>
        <p:spPr>
          <a:xfrm>
            <a:off x="2774725" y="1180525"/>
            <a:ext cx="3594552" cy="1102225"/>
          </a:xfrm>
          <a:prstGeom prst="rect">
            <a:avLst/>
          </a:prstGeom>
          <a:noFill/>
          <a:ln>
            <a:noFill/>
          </a:ln>
        </p:spPr>
      </p:pic>
      <p:sp>
        <p:nvSpPr>
          <p:cNvPr id="75" name="Google Shape;75;p16"/>
          <p:cNvSpPr txBox="1"/>
          <p:nvPr/>
        </p:nvSpPr>
        <p:spPr>
          <a:xfrm>
            <a:off x="717875" y="4773475"/>
            <a:ext cx="24051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https://12factor.net/</a:t>
            </a:r>
            <a:endParaRPr/>
          </a:p>
        </p:txBody>
      </p:sp>
      <p:pic>
        <p:nvPicPr>
          <p:cNvPr id="76" name="Google Shape;76;p16"/>
          <p:cNvPicPr preferRelativeResize="0"/>
          <p:nvPr/>
        </p:nvPicPr>
        <p:blipFill>
          <a:blip r:embed="rId4">
            <a:alphaModFix/>
          </a:blip>
          <a:stretch>
            <a:fillRect/>
          </a:stretch>
        </p:blipFill>
        <p:spPr>
          <a:xfrm>
            <a:off x="7336200" y="4525400"/>
            <a:ext cx="1496100" cy="41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these factors are;</a:t>
            </a:r>
            <a:endParaRPr/>
          </a:p>
        </p:txBody>
      </p:sp>
      <p:sp>
        <p:nvSpPr>
          <p:cNvPr id="82" name="Google Shape;82;p17"/>
          <p:cNvSpPr txBox="1"/>
          <p:nvPr>
            <p:ph idx="1" type="body"/>
          </p:nvPr>
        </p:nvSpPr>
        <p:spPr>
          <a:xfrm>
            <a:off x="851950" y="1167275"/>
            <a:ext cx="3418200" cy="212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Codebase</a:t>
            </a:r>
            <a:endParaRPr/>
          </a:p>
          <a:p>
            <a:pPr indent="-342900" lvl="0" marL="457200" rtl="0" algn="l">
              <a:spcBef>
                <a:spcPts val="0"/>
              </a:spcBef>
              <a:spcAft>
                <a:spcPts val="0"/>
              </a:spcAft>
              <a:buSzPts val="1800"/>
              <a:buAutoNum type="arabicPeriod"/>
            </a:pPr>
            <a:r>
              <a:rPr lang="en"/>
              <a:t>Dependencies</a:t>
            </a:r>
            <a:endParaRPr/>
          </a:p>
          <a:p>
            <a:pPr indent="-342900" lvl="0" marL="457200" rtl="0" algn="l">
              <a:spcBef>
                <a:spcPts val="0"/>
              </a:spcBef>
              <a:spcAft>
                <a:spcPts val="0"/>
              </a:spcAft>
              <a:buSzPts val="1800"/>
              <a:buAutoNum type="arabicPeriod"/>
            </a:pPr>
            <a:r>
              <a:rPr lang="en"/>
              <a:t>Config</a:t>
            </a:r>
            <a:endParaRPr/>
          </a:p>
          <a:p>
            <a:pPr indent="-342900" lvl="0" marL="457200" rtl="0" algn="l">
              <a:spcBef>
                <a:spcPts val="0"/>
              </a:spcBef>
              <a:spcAft>
                <a:spcPts val="0"/>
              </a:spcAft>
              <a:buSzPts val="1800"/>
              <a:buAutoNum type="arabicPeriod"/>
            </a:pPr>
            <a:r>
              <a:rPr lang="en"/>
              <a:t>Backing Services</a:t>
            </a:r>
            <a:endParaRPr/>
          </a:p>
          <a:p>
            <a:pPr indent="-342900" lvl="0" marL="457200" rtl="0" algn="l">
              <a:spcBef>
                <a:spcPts val="0"/>
              </a:spcBef>
              <a:spcAft>
                <a:spcPts val="0"/>
              </a:spcAft>
              <a:buSzPts val="1800"/>
              <a:buAutoNum type="arabicPeriod"/>
            </a:pPr>
            <a:r>
              <a:rPr lang="en"/>
              <a:t>Build, Release &amp; Run</a:t>
            </a:r>
            <a:endParaRPr/>
          </a:p>
          <a:p>
            <a:pPr indent="-342900" lvl="0" marL="457200" rtl="0" algn="l">
              <a:spcBef>
                <a:spcPts val="0"/>
              </a:spcBef>
              <a:spcAft>
                <a:spcPts val="0"/>
              </a:spcAft>
              <a:buSzPts val="1800"/>
              <a:buAutoNum type="arabicPeriod"/>
            </a:pPr>
            <a:r>
              <a:rPr lang="en"/>
              <a:t>Processes</a:t>
            </a:r>
            <a:endParaRPr/>
          </a:p>
        </p:txBody>
      </p:sp>
      <p:sp>
        <p:nvSpPr>
          <p:cNvPr id="83" name="Google Shape;83;p17"/>
          <p:cNvSpPr txBox="1"/>
          <p:nvPr/>
        </p:nvSpPr>
        <p:spPr>
          <a:xfrm>
            <a:off x="5247125" y="2464450"/>
            <a:ext cx="3633900" cy="2264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Port Binding</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Concurrency</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Disposability</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Dev/Prod Parity</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Logs</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startAt="7"/>
            </a:pPr>
            <a:r>
              <a:rPr lang="en" sz="1800">
                <a:solidFill>
                  <a:schemeClr val="dk2"/>
                </a:solidFill>
              </a:rPr>
              <a:t>Admin Processes</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Codebase</a:t>
            </a:r>
            <a:endParaRPr/>
          </a:p>
        </p:txBody>
      </p:sp>
      <p:sp>
        <p:nvSpPr>
          <p:cNvPr id="89" name="Google Shape;89;p18"/>
          <p:cNvSpPr txBox="1"/>
          <p:nvPr>
            <p:ph idx="1" type="body"/>
          </p:nvPr>
        </p:nvSpPr>
        <p:spPr>
          <a:xfrm>
            <a:off x="311700" y="1152475"/>
            <a:ext cx="6369600" cy="15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Multiple Codebases ≠</a:t>
            </a:r>
            <a:r>
              <a:rPr lang="en"/>
              <a:t> One App ➡️ A Distributed System</a:t>
            </a:r>
            <a:endParaRPr/>
          </a:p>
          <a:p>
            <a:pPr indent="0" lvl="0" marL="0" rtl="0" algn="l">
              <a:spcBef>
                <a:spcPts val="1200"/>
              </a:spcBef>
              <a:spcAft>
                <a:spcPts val="0"/>
              </a:spcAft>
              <a:buNone/>
            </a:pPr>
            <a:r>
              <a:rPr lang="en"/>
              <a:t>❌ Multiple Apps Sharing the Same Codebase </a:t>
            </a:r>
            <a:endParaRPr/>
          </a:p>
          <a:p>
            <a:pPr indent="0" lvl="0" marL="0" rtl="0" algn="l">
              <a:spcBef>
                <a:spcPts val="1200"/>
              </a:spcBef>
              <a:spcAft>
                <a:spcPts val="1200"/>
              </a:spcAft>
              <a:buNone/>
            </a:pPr>
            <a:r>
              <a:rPr lang="en"/>
              <a:t>✅ One Codebase per App with Many Deploys</a:t>
            </a:r>
            <a:endParaRPr/>
          </a:p>
        </p:txBody>
      </p:sp>
      <p:pic>
        <p:nvPicPr>
          <p:cNvPr id="90" name="Google Shape;90;p18"/>
          <p:cNvPicPr preferRelativeResize="0"/>
          <p:nvPr/>
        </p:nvPicPr>
        <p:blipFill>
          <a:blip r:embed="rId3">
            <a:alphaModFix/>
          </a:blip>
          <a:stretch>
            <a:fillRect/>
          </a:stretch>
        </p:blipFill>
        <p:spPr>
          <a:xfrm>
            <a:off x="6248800" y="2372450"/>
            <a:ext cx="2583510" cy="2152925"/>
          </a:xfrm>
          <a:prstGeom prst="rect">
            <a:avLst/>
          </a:prstGeom>
          <a:noFill/>
          <a:ln>
            <a:noFill/>
          </a:ln>
        </p:spPr>
      </p:pic>
      <p:pic>
        <p:nvPicPr>
          <p:cNvPr id="91" name="Google Shape;91;p18"/>
          <p:cNvPicPr preferRelativeResize="0"/>
          <p:nvPr/>
        </p:nvPicPr>
        <p:blipFill>
          <a:blip r:embed="rId4">
            <a:alphaModFix/>
          </a:blip>
          <a:stretch>
            <a:fillRect/>
          </a:stretch>
        </p:blipFill>
        <p:spPr>
          <a:xfrm>
            <a:off x="1106449" y="2685775"/>
            <a:ext cx="3412749" cy="1944725"/>
          </a:xfrm>
          <a:prstGeom prst="rect">
            <a:avLst/>
          </a:prstGeom>
          <a:noFill/>
          <a:ln>
            <a:noFill/>
          </a:ln>
        </p:spPr>
      </p:pic>
      <p:sp>
        <p:nvSpPr>
          <p:cNvPr id="92" name="Google Shape;92;p18"/>
          <p:cNvSpPr txBox="1"/>
          <p:nvPr/>
        </p:nvSpPr>
        <p:spPr>
          <a:xfrm>
            <a:off x="6716450" y="4483200"/>
            <a:ext cx="1648200" cy="1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https://12factor.net/codebase</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98" name="Google Shape;98;p19"/>
          <p:cNvSpPr txBox="1"/>
          <p:nvPr>
            <p:ph idx="1" type="body"/>
          </p:nvPr>
        </p:nvSpPr>
        <p:spPr>
          <a:xfrm>
            <a:off x="311700" y="1152475"/>
            <a:ext cx="3904800" cy="3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12-factor app never relies on implicit existence of system-wide packages.</a:t>
            </a:r>
            <a:endParaRPr/>
          </a:p>
          <a:p>
            <a:pPr indent="0" lvl="0" marL="0" rtl="0" algn="l">
              <a:spcBef>
                <a:spcPts val="1200"/>
              </a:spcBef>
              <a:spcAft>
                <a:spcPts val="0"/>
              </a:spcAft>
              <a:buNone/>
            </a:pPr>
            <a:r>
              <a:rPr lang="en"/>
              <a:t>✅ It declares all dependencies, completely and exactly, via a dependency declaration manifest.</a:t>
            </a:r>
            <a:endParaRPr/>
          </a:p>
          <a:p>
            <a:pPr indent="0" lvl="0" marL="0" rtl="0" algn="l">
              <a:spcBef>
                <a:spcPts val="1200"/>
              </a:spcBef>
              <a:spcAft>
                <a:spcPts val="1200"/>
              </a:spcAft>
              <a:buNone/>
            </a:pPr>
            <a:r>
              <a:rPr lang="en"/>
              <a:t>🧰 A dependency isolation tool</a:t>
            </a:r>
            <a:endParaRPr/>
          </a:p>
        </p:txBody>
      </p:sp>
      <p:pic>
        <p:nvPicPr>
          <p:cNvPr id="99" name="Google Shape;99;p19"/>
          <p:cNvPicPr preferRelativeResize="0"/>
          <p:nvPr/>
        </p:nvPicPr>
        <p:blipFill>
          <a:blip r:embed="rId3">
            <a:alphaModFix/>
          </a:blip>
          <a:stretch>
            <a:fillRect/>
          </a:stretch>
        </p:blipFill>
        <p:spPr>
          <a:xfrm>
            <a:off x="4572000" y="1017724"/>
            <a:ext cx="4157425" cy="3843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a:t>
            </a:r>
            <a:endParaRPr/>
          </a:p>
        </p:txBody>
      </p:sp>
      <p:sp>
        <p:nvSpPr>
          <p:cNvPr id="105" name="Google Shape;105;p20"/>
          <p:cNvSpPr txBox="1"/>
          <p:nvPr>
            <p:ph idx="1" type="body"/>
          </p:nvPr>
        </p:nvSpPr>
        <p:spPr>
          <a:xfrm>
            <a:off x="311700" y="1152475"/>
            <a:ext cx="4662600" cy="22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t>
            </a:r>
            <a:r>
              <a:rPr lang="en" sz="1500"/>
              <a:t>Store configs static in the codebase ❌</a:t>
            </a:r>
            <a:endParaRPr sz="1500"/>
          </a:p>
          <a:p>
            <a:pPr indent="0" lvl="0" marL="0" rtl="0" algn="l">
              <a:spcBef>
                <a:spcPts val="1200"/>
              </a:spcBef>
              <a:spcAft>
                <a:spcPts val="0"/>
              </a:spcAft>
              <a:buNone/>
            </a:pPr>
            <a:r>
              <a:rPr lang="en" sz="1500"/>
              <a:t>✅ Strict </a:t>
            </a:r>
            <a:r>
              <a:rPr lang="en" sz="1500"/>
              <a:t>Separation</a:t>
            </a:r>
            <a:r>
              <a:rPr lang="en" sz="1500"/>
              <a:t> Config from the Codebase</a:t>
            </a:r>
            <a:endParaRPr sz="1500"/>
          </a:p>
          <a:p>
            <a:pPr indent="0" lvl="0" marL="0" rtl="0" algn="l">
              <a:spcBef>
                <a:spcPts val="1200"/>
              </a:spcBef>
              <a:spcAft>
                <a:spcPts val="0"/>
              </a:spcAft>
              <a:buNone/>
            </a:pPr>
            <a:r>
              <a:rPr lang="en" sz="1500"/>
              <a:t>✅ The twelve-factor app stores config in environment variables</a:t>
            </a:r>
            <a:endParaRPr sz="1500"/>
          </a:p>
          <a:p>
            <a:pPr indent="0" lvl="0" marL="0" rtl="0" algn="l">
              <a:spcBef>
                <a:spcPts val="1200"/>
              </a:spcBef>
              <a:spcAft>
                <a:spcPts val="1200"/>
              </a:spcAft>
              <a:buNone/>
            </a:pPr>
            <a:r>
              <a:rPr lang="en" sz="1500"/>
              <a:t>♻️ Group configs in the same batch, i.e., dev, test, staging, production</a:t>
            </a:r>
            <a:endParaRPr sz="1500"/>
          </a:p>
        </p:txBody>
      </p:sp>
      <p:pic>
        <p:nvPicPr>
          <p:cNvPr id="106" name="Google Shape;106;p20"/>
          <p:cNvPicPr preferRelativeResize="0"/>
          <p:nvPr/>
        </p:nvPicPr>
        <p:blipFill>
          <a:blip r:embed="rId3">
            <a:alphaModFix/>
          </a:blip>
          <a:stretch>
            <a:fillRect/>
          </a:stretch>
        </p:blipFill>
        <p:spPr>
          <a:xfrm>
            <a:off x="5253900" y="2752025"/>
            <a:ext cx="3525349" cy="2229575"/>
          </a:xfrm>
          <a:prstGeom prst="rect">
            <a:avLst/>
          </a:prstGeom>
          <a:noFill/>
          <a:ln>
            <a:noFill/>
          </a:ln>
        </p:spPr>
      </p:pic>
      <p:pic>
        <p:nvPicPr>
          <p:cNvPr id="107" name="Google Shape;107;p20"/>
          <p:cNvPicPr preferRelativeResize="0"/>
          <p:nvPr/>
        </p:nvPicPr>
        <p:blipFill>
          <a:blip r:embed="rId4">
            <a:alphaModFix/>
          </a:blip>
          <a:stretch>
            <a:fillRect/>
          </a:stretch>
        </p:blipFill>
        <p:spPr>
          <a:xfrm>
            <a:off x="4815590" y="268600"/>
            <a:ext cx="3963661" cy="2229575"/>
          </a:xfrm>
          <a:prstGeom prst="rect">
            <a:avLst/>
          </a:prstGeom>
          <a:noFill/>
          <a:ln>
            <a:noFill/>
          </a:ln>
        </p:spPr>
      </p:pic>
      <p:pic>
        <p:nvPicPr>
          <p:cNvPr id="108" name="Google Shape;108;p20"/>
          <p:cNvPicPr preferRelativeResize="0"/>
          <p:nvPr/>
        </p:nvPicPr>
        <p:blipFill>
          <a:blip r:embed="rId5">
            <a:alphaModFix/>
          </a:blip>
          <a:stretch>
            <a:fillRect/>
          </a:stretch>
        </p:blipFill>
        <p:spPr>
          <a:xfrm>
            <a:off x="2404975" y="3249525"/>
            <a:ext cx="1732075" cy="173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1159850"/>
            <a:ext cx="5472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ℹ️ A backing service is any service the app consumes over the network as part of its normal operation.</a:t>
            </a:r>
            <a:endParaRPr/>
          </a:p>
          <a:p>
            <a:pPr indent="0" lvl="0" marL="0" rtl="0" algn="l">
              <a:spcBef>
                <a:spcPts val="1200"/>
              </a:spcBef>
              <a:spcAft>
                <a:spcPts val="0"/>
              </a:spcAft>
              <a:buNone/>
            </a:pPr>
            <a:r>
              <a:rPr lang="en"/>
              <a:t>➡️ Databases (PostgreSQL, MongoDB), Messaging/Queueing Services (Kafka, RabbitMQ), Caching (Redis), Metrics Gathering (New Relic, Loggly), Binary Asset Services (Amazon S3), API accessible 3</a:t>
            </a:r>
            <a:r>
              <a:rPr baseline="30000" lang="en"/>
              <a:t>rd</a:t>
            </a:r>
            <a:r>
              <a:rPr lang="en"/>
              <a:t> Parties  (Twitter, Google Maps, etc)</a:t>
            </a:r>
            <a:endParaRPr/>
          </a:p>
          <a:p>
            <a:pPr indent="0" lvl="0" marL="0" rtl="0" algn="l">
              <a:spcBef>
                <a:spcPts val="1200"/>
              </a:spcBef>
              <a:spcAft>
                <a:spcPts val="0"/>
              </a:spcAft>
              <a:buNone/>
            </a:pPr>
            <a:r>
              <a:rPr lang="en"/>
              <a:t>⭐️ Treat backing services as attached resources</a:t>
            </a:r>
            <a:endParaRPr/>
          </a:p>
          <a:p>
            <a:pPr indent="0" lvl="0" marL="0" rtl="0" algn="l">
              <a:spcBef>
                <a:spcPts val="1200"/>
              </a:spcBef>
              <a:spcAft>
                <a:spcPts val="1200"/>
              </a:spcAft>
              <a:buNone/>
            </a:pPr>
            <a:r>
              <a:rPr lang="en"/>
              <a:t>🌟 Resources must be designed according to loose coupling pattern</a:t>
            </a:r>
            <a:endParaRPr/>
          </a:p>
        </p:txBody>
      </p:sp>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Backing Services</a:t>
            </a:r>
            <a:endParaRPr/>
          </a:p>
        </p:txBody>
      </p:sp>
      <p:pic>
        <p:nvPicPr>
          <p:cNvPr id="115" name="Google Shape;115;p21"/>
          <p:cNvPicPr preferRelativeResize="0"/>
          <p:nvPr/>
        </p:nvPicPr>
        <p:blipFill>
          <a:blip r:embed="rId3">
            <a:alphaModFix/>
          </a:blip>
          <a:stretch>
            <a:fillRect/>
          </a:stretch>
        </p:blipFill>
        <p:spPr>
          <a:xfrm>
            <a:off x="5306300" y="1508638"/>
            <a:ext cx="3525999" cy="249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