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CBCABD-3058-41D9-97C6-0251774CE905}">
  <a:tblStyle styleId="{91CBCABD-3058-41D9-97C6-0251774CE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d65807bd4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d65807bd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d65807bd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d65807bd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d65807bd4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d65807bd4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65807bd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65807bd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65807bd4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d65807bd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d65807bd4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d65807bd4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d65807bd4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d65807bd4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d65807bd4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d65807bd4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d65807bd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d65807bd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d65807bd4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d65807bd4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5807b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d65807b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d65807bd4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d65807bd4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8bae95a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8bae95a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Definition of DevOps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DevOps is a cultural and technical movement that aims to improve collaboration between development (Dev) and operations (Ops) teams. It emphasizes automation, continuous delivery, and monitoring throughout the application lifecycle.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Core Principles of DevOps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Collaboration</a:t>
            </a:r>
            <a:r>
              <a:rPr lang="en">
                <a:solidFill>
                  <a:schemeClr val="dk1"/>
                </a:solidFill>
              </a:rPr>
              <a:t>: Encourages open communication and shared responsibilities between development and operations.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Automation</a:t>
            </a:r>
            <a:r>
              <a:rPr lang="en">
                <a:solidFill>
                  <a:schemeClr val="dk1"/>
                </a:solidFill>
              </a:rPr>
              <a:t>: Focuses on automating repetitive tasks, such as testing, deployment, and infrastructure provisioning, to improve efficiency and reduce errors.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Continuous Integration/Continuous Deployment (CI/CD)</a:t>
            </a:r>
            <a:r>
              <a:rPr lang="en">
                <a:solidFill>
                  <a:schemeClr val="dk1"/>
                </a:solidFill>
              </a:rPr>
              <a:t>: Promotes frequent integration of code changes and automated deployments to ensure that software can be reliably released at any time.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Monitoring and Feedback</a:t>
            </a:r>
            <a:r>
              <a:rPr lang="en">
                <a:solidFill>
                  <a:schemeClr val="dk1"/>
                </a:solidFill>
              </a:rPr>
              <a:t>: Involves continuous monitoring of applications in production to gather feedback and make informed improvements.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Benefits of DevOps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Faster Time to Market</a:t>
            </a:r>
            <a:r>
              <a:rPr lang="en">
                <a:solidFill>
                  <a:schemeClr val="dk1"/>
                </a:solidFill>
              </a:rPr>
              <a:t>: Shorter release cycles lead to quicker delivery of features and updates.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Improved Collaboration</a:t>
            </a:r>
            <a:r>
              <a:rPr lang="en">
                <a:solidFill>
                  <a:schemeClr val="dk1"/>
                </a:solidFill>
              </a:rPr>
              <a:t>: Breaks down silos between teams, fostering a culture of collaboration and shared goals.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Increased Efficiency</a:t>
            </a:r>
            <a:r>
              <a:rPr lang="en">
                <a:solidFill>
                  <a:schemeClr val="dk1"/>
                </a:solidFill>
              </a:rPr>
              <a:t>: Automating processes reduces manual effort and minimizes errors.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Enhanced Quality</a:t>
            </a:r>
            <a:r>
              <a:rPr lang="en">
                <a:solidFill>
                  <a:schemeClr val="dk1"/>
                </a:solidFill>
              </a:rPr>
              <a:t>: Continuous testing and monitoring improve software quality and user satisfaction.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8bae95a1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8bae95a1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ae95a1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ae95a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d65807bd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d65807bd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65807bd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d65807bd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d65807bd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d65807bd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d65807bd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d65807bd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12-Factor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DevOps Excellence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882750" y="4650025"/>
            <a:ext cx="30474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30">
                <a:solidFill>
                  <a:schemeClr val="dk1"/>
                </a:solidFill>
              </a:rPr>
              <a:t>by Evren Tan</a:t>
            </a:r>
            <a:endParaRPr sz="153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662600" cy="2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❓</a:t>
            </a:r>
            <a:r>
              <a:rPr lang="en" sz="1500"/>
              <a:t>Store configs static in the codebase ❌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✅ Strict </a:t>
            </a:r>
            <a:r>
              <a:rPr lang="en" sz="1500"/>
              <a:t>Separation</a:t>
            </a:r>
            <a:r>
              <a:rPr lang="en" sz="1500"/>
              <a:t> Config from the Codebase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✅ The twelve-factor app stores config in environment variables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♻️ Group configs in the same batch, i.e., dev, test, staging, production</a:t>
            </a:r>
            <a:endParaRPr sz="15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900" y="2752025"/>
            <a:ext cx="3525349" cy="22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590" y="268600"/>
            <a:ext cx="3963661" cy="22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4975" y="3249525"/>
            <a:ext cx="1732075" cy="17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9850"/>
            <a:ext cx="54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ℹ️ A backing service is any service the app consumes over the network as part of its normal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➡️ Databases (PostgreSQL, MongoDB), Messaging/Queueing Services (Kafka, RabbitMQ), Caching (Redis), Metrics Gathering (New Relic, Loggly), Binary Asset Services (Amazon S3), API accessible 3</a:t>
            </a:r>
            <a:r>
              <a:rPr baseline="30000" lang="en"/>
              <a:t>rd</a:t>
            </a:r>
            <a:r>
              <a:rPr lang="en"/>
              <a:t> Parties  (Twitter, Google Maps,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⭐️ Treat backing services as attached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🌟 Resources must be designed according to loose coupling pattern</a:t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Services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300" y="1508638"/>
            <a:ext cx="3525999" cy="24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Build, Release &amp; Run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5214300" cy="21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❗️Strictly separate build, release and run stages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ℹ️ Three stages;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Release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Stage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350" y="2286888"/>
            <a:ext cx="60769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 Twelve-factor processes are stateless and share-nothing.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⭐️ Any data that needs to persist must be stored in a stateful backing service, typically a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✅ Execute the app as one or more stateless processes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Binding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50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⭐️ Export services via port binding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ℹ️ Improves an application’s portability and security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🧐 An App has three services and all binds to different ports ❓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Scalability, portability, security, routing, load balancing (container native load balancing)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❓Treats like a backing service. Think about a Java app behind a Nginx web server</a:t>
            </a:r>
            <a:endParaRPr sz="16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150" y="1464450"/>
            <a:ext cx="3453000" cy="1829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53469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⭐️ Scale out via the process model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🥇 Processes are a first class citizen for a 12-Factor App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🏗️ The developer can architect their app to handle diverse workloads by assigning each type of work to a process type.</a:t>
            </a:r>
            <a:endParaRPr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 requests may be handled by a web process, and long-running background tasks handled by a worker process.</a:t>
            </a:r>
            <a:endParaRPr sz="16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950" y="1207960"/>
            <a:ext cx="3297700" cy="300718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6290900" y="4162000"/>
            <a:ext cx="22098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Ref: https://12factor.net/concurrency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Disposability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 Maximize robustness with fast startup and graceful shutdown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ℹ️ Processes are disposable, meaning they can be started or stopped at a moment’s notice.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⚖️ Fast elastic scaling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💻 Rapid deployment of code or config changes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💪🏻 Robustness of production deploys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💥 A 12-Factor app is architected to handle unexpected, non-graceful terminations ➡️ Crash-only Software ➡️ A software that crashes safely and recovers quickly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Dev/Prod Parity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934100"/>
            <a:ext cx="85206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 Keep development, staging, and production as similar as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ℹ️ The 12-factor app is designed for continuous deployment by keeping the gap between development and production small ➡️ Smaller Feedback Loop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2136200"/>
            <a:ext cx="55721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311700" y="3665350"/>
            <a:ext cx="84153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❗️The twelve-factor developer resists the urge to use different backing services between development and production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🐳 </a:t>
            </a:r>
            <a:r>
              <a:rPr lang="en" sz="1800">
                <a:solidFill>
                  <a:schemeClr val="dk2"/>
                </a:solidFill>
              </a:rPr>
              <a:t>Containerization</a:t>
            </a:r>
            <a:r>
              <a:rPr lang="en" sz="1800">
                <a:solidFill>
                  <a:schemeClr val="dk2"/>
                </a:solidFill>
              </a:rPr>
              <a:t> tools like Docker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 Treat logs as event streams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ℹ️ Logs are the stream of aggregated, time-ordered events collected from the output streams of all running processes and backing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❗️ A 12-factor app never concerns itself with routing or storage of its output stream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❌ Write to or manage log files in the local file system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Write to STDOUT as unbuffered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Processes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ℹ️ What are Admin Processes;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DB migrations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reports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one-time scripts committed into the app’s repo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⭐️ Run admin/management tasks as one-off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Each one of those processes should be run against a new instance having identical configs with the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❗️Ensures that those background tasks do NOT have impact on the standard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025" y="10177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descr="A picture containing text, indoor, music, toy&#10;&#10;Description automatically generated"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125" y="992100"/>
            <a:ext cx="3663750" cy="26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550" y="2915875"/>
            <a:ext cx="1919225" cy="19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9875" y="4855200"/>
            <a:ext cx="40155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100537"/>
              <a:buNone/>
            </a:pPr>
            <a:r>
              <a:rPr lang="en" sz="930"/>
              <a:t>Image Ref: https://www.serole.com/blog/what-are-the-key-benefits-of-devops-for-businesses/</a:t>
            </a:r>
            <a:endParaRPr sz="93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9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585076"/>
            <a:ext cx="6962790" cy="42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8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DevOps an Approach for Software Crafting Mindset?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952500" y="81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{91CBCABD-3058-41D9-97C6-0251774CE905}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Core Principles of DevOps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Software Crafting Manifesto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ollaboration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Encourages open communication and shared responsibilities between development and operations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 Community of Professionals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Not only individuals and interactions, but also a community of professionals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Automation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Focuses on automating repetitive tasks, such as testing, deployment, and infrastructure provisioning, to improve efficiency and reduce errors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Steadily Adding Value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Not only responding to change, but also steadily adding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Continuous Integration/Continuous Deployment (CI/CD)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Promotes frequent integration of code changes and automated deployments to ensure that software can be reliably released at any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Well-Crafted Software: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Not only working software, but also well-crafted software development and operations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Monitoring and Feedback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Involves continuous monitoring of applications in production to gather feedback and make informed improvements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Productive Partnerships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 Not only customer collaboration, but also productive partnerships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313500" y="4624250"/>
            <a:ext cx="5486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🔗 https://manifesto.softwarecraftsmanship.org/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7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Loop?</a:t>
            </a:r>
            <a:endParaRPr/>
          </a:p>
        </p:txBody>
      </p:sp>
      <p:pic>
        <p:nvPicPr>
          <p:cNvPr descr="Diagram&#10;&#10;Description automatically generated" id="82" name="Google Shape;82;p17"/>
          <p:cNvPicPr preferRelativeResize="0"/>
          <p:nvPr/>
        </p:nvPicPr>
        <p:blipFill rotWithShape="1">
          <a:blip r:embed="rId3">
            <a:alphaModFix/>
          </a:blip>
          <a:srcRect b="49" l="0" r="0" t="0"/>
          <a:stretch/>
        </p:blipFill>
        <p:spPr>
          <a:xfrm>
            <a:off x="1281276" y="645424"/>
            <a:ext cx="6581458" cy="404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12-Factor App?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26300" y="2514225"/>
            <a:ext cx="85206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⭐️ A methodology for building SaaS apps that: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declarative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formats for setup automation, to minimize time and cost for new developers joining the project;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contract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underlying operating system, offering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portability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execution environments;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suitable for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modern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platforms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obviating the need for servers and systems administration;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divergence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development and production, enabling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deployment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maximum agility;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can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up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significant changes to tooling, architecture, or development practices.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twelve-factor methodology can be applied to apps written in any programming language, and which use any combination of backing services (database, queue, memory cache, etc).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25" y="1180525"/>
            <a:ext cx="3594552" cy="1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717875" y="4773475"/>
            <a:ext cx="2405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🔗 https://12factor.net/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200" y="4525400"/>
            <a:ext cx="1496100" cy="4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these factors are;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51950" y="1167275"/>
            <a:ext cx="3418200" cy="21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Backing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Build, Release &amp;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Processes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247125" y="2464450"/>
            <a:ext cx="3633900" cy="22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" sz="1800">
                <a:solidFill>
                  <a:schemeClr val="dk2"/>
                </a:solidFill>
              </a:rPr>
              <a:t>Port Binding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" sz="1800">
                <a:solidFill>
                  <a:schemeClr val="dk2"/>
                </a:solidFill>
              </a:rPr>
              <a:t>Concurrency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" sz="1800">
                <a:solidFill>
                  <a:schemeClr val="dk2"/>
                </a:solidFill>
              </a:rPr>
              <a:t>Disposability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" sz="1800">
                <a:solidFill>
                  <a:schemeClr val="dk2"/>
                </a:solidFill>
              </a:rPr>
              <a:t>Dev/Prod Parity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" sz="1800">
                <a:solidFill>
                  <a:schemeClr val="dk2"/>
                </a:solidFill>
              </a:rPr>
              <a:t>Logs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 startAt="7"/>
            </a:pPr>
            <a:r>
              <a:rPr lang="en" sz="1800">
                <a:solidFill>
                  <a:schemeClr val="dk2"/>
                </a:solidFill>
              </a:rPr>
              <a:t>Admin Processes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Codebase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6369600" cy="1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 Multiple Codebases ≠</a:t>
            </a:r>
            <a:r>
              <a:rPr lang="en"/>
              <a:t> One App ➡️ A Distributed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❌ Multiple Apps Sharing the Same Codebase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✅ One Codebase per App with Many Deploys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800" y="2372450"/>
            <a:ext cx="2583510" cy="21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449" y="2685775"/>
            <a:ext cx="3412749" cy="19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716450" y="4483200"/>
            <a:ext cx="16482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https://12factor.net/codebase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39048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❗️A 12-factor app never relies on implicit existence of system-wide packages.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It declares all dependencies, completely and exactly, via a dependency declaration manifest.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🧰 A dependency isolation tool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4"/>
            <a:ext cx="4157425" cy="384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