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68" r:id="rId5"/>
    <p:sldId id="263" r:id="rId6"/>
    <p:sldId id="267" r:id="rId7"/>
    <p:sldId id="271" r:id="rId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9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972F1-2AE9-AC49-BECF-CE0E25918487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B75C5-0EED-C346-B6FE-C60AE37A571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1757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75C5-0EED-C346-B6FE-C60AE37A5711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617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999D-6735-F543-AD66-C9229E08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3D561-3FEE-F547-8881-1AA39193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426B-8E54-1747-9FF4-B381C835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AE3E-9FFE-9946-B914-CB548DD3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45D5-ACB1-F74B-BC97-948094DE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7665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7C4-4932-B64A-8F98-DFFC42F4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803DF-896C-0F44-8C75-34A6C2B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63F4-7B6C-114E-9010-44B92EB0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E2B4-72F5-9C4A-AE79-6AC0370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DF80-376C-1547-AB4B-427F42DF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218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6B81C-551D-534B-99B0-EBA28C48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E6925-BA5C-784D-AF6E-3563A9A4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FA1E-8E75-814F-A606-86916411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64A4-D166-5245-96DD-E93DE51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5806-BAC9-BA45-BD01-D97EDCB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2029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B316-FFB7-D94C-AE2D-B4DD220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7BAC-D199-AA44-9ECF-A31EA3D8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B297-5DC4-2E41-A0CF-27B4C38D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97FE-023E-BE41-BB81-9449D5DD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DEDAD-EC84-F947-AE7C-86BDF15F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39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2E1E-8722-A74D-88C2-C7E40941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0F915-FE38-DE48-8C70-E431A3F5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36AE-38FF-DA48-BDB4-CCBD286B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71D4-A9CD-A54F-8D68-954DE172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D4CF-FE75-5F47-9729-F6EB3D28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5242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DBB6-4D88-A445-9DE5-77C3B94D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8DB9-5EA6-D54A-A04E-02AE4370E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2487-FFDC-5844-A022-E041DA1B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EA87-D58D-A84F-A38D-22294550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8381-FE93-AF48-A713-E7AFB1A4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EFE28-E277-0F45-A022-48046B94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7338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933-378C-C341-A34D-8A0DE982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BA8C-81E1-F841-8838-C3E40565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C646-746E-1549-8C22-474F041CA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92E06-02DA-FF4B-A582-7F3E5FFD5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F7FD1-7954-C642-AE2C-7562FD7B8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1F7D2-6609-154B-85B4-6B3AE88A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E713D-8BD5-1144-848E-9AAE7A96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4A174-8D72-0D46-82FE-A033A440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10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8835-53C9-0D4A-8DC9-8B2962BB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A2488-4B01-9044-BA30-C828FF6B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7C15C-40B0-7649-8F47-292D8153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7789B-BEDD-7A41-9C66-6E61155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94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8F671-0323-EE47-BD4D-028D38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7A20-EE7E-EA4F-9804-8DA882A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E5A51-31B4-8C43-9E83-D171B75F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380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F40C-FC58-AA45-8451-49EDFEA5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3363-09E1-8C4B-9918-D91AF6D9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21ED1-C1CE-A649-B6E2-0CAA12B95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FC78B-15BF-614B-9D0F-D0E40CA1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2DBB-2908-2A45-894F-09FD082E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B4BD-CCDE-4645-9B1A-ED351A23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46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DAB0-EA82-AF47-847D-2500966A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97B3D-BF4F-CC44-A0AA-66DCAECBC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D6090-FCF8-794A-A7AA-9F395A3E5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621B-3CF6-8246-B7AF-0EED44FF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4D1A-6186-E540-82EF-C638858D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8DA2-0495-9042-AD83-6886C809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255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67B6B-F158-A24C-9A3F-3F19C7DE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64803-C663-7C42-85A0-C4552600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621D-5389-7E47-9582-423D11750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D99B-BB69-024C-B95D-B0F12A74E830}" type="datetimeFigureOut">
              <a:rPr lang="en-TR" smtClean="0"/>
              <a:t>14.06.2022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A8E9-A6CE-6D48-9256-3C72780E7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410E-3127-894A-AC9F-206EB6B9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4671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cloud-config#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3985-9B15-9347-A06A-0D8ECCB9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267"/>
            <a:ext cx="9144000" cy="2387600"/>
          </a:xfrm>
        </p:spPr>
        <p:txBody>
          <a:bodyPr>
            <a:noAutofit/>
          </a:bodyPr>
          <a:lstStyle/>
          <a:p>
            <a:r>
              <a:rPr lang="en-TR" sz="4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The  Microservices Architecture Journey </a:t>
            </a:r>
            <a:br>
              <a:rPr lang="en-TR" sz="4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</a:br>
            <a:r>
              <a:rPr lang="en-TR" sz="3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Externalized Configuration Management</a:t>
            </a:r>
            <a:br>
              <a:rPr lang="en-TR" sz="3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</a:br>
            <a:endParaRPr lang="en-TR" sz="3000" dirty="0">
              <a:solidFill>
                <a:schemeClr val="bg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C017E-8F45-8F58-E24F-DD3A52011872}"/>
              </a:ext>
            </a:extLst>
          </p:cNvPr>
          <p:cNvSpPr txBox="1"/>
          <p:nvPr/>
        </p:nvSpPr>
        <p:spPr>
          <a:xfrm>
            <a:off x="7035800" y="4362867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8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presented by Turkey Java Community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6805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80F0-C670-D04A-ACBC-0070030B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02A558BD-044C-0514-3EC1-B2563952A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" r="9812"/>
          <a:stretch/>
        </p:blipFill>
        <p:spPr>
          <a:xfrm>
            <a:off x="4576567" y="2383763"/>
            <a:ext cx="3038862" cy="34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0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80F0-C670-D04A-ACBC-0070030B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Turkey Java Community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7096F53-84B0-6464-CA2E-45B274AE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73" y="2559123"/>
            <a:ext cx="3312912" cy="33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1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The Twelve-Factor App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419-E8FE-FF40-929B-F2A98C19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https://12factor.net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F1830-D721-3B56-D58F-4923F5B1AF7E}"/>
              </a:ext>
            </a:extLst>
          </p:cNvPr>
          <p:cNvSpPr txBox="1"/>
          <p:nvPr/>
        </p:nvSpPr>
        <p:spPr>
          <a:xfrm>
            <a:off x="2264491" y="1965142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linkClick r:id="rId2"/>
              </a:rPr>
              <a:t>I. Codebase</a:t>
            </a:r>
            <a:endParaRPr lang="en-US" sz="1200" b="1" dirty="0"/>
          </a:p>
          <a:p>
            <a:r>
              <a:rPr lang="en-US" sz="1200" dirty="0"/>
              <a:t>One codebase tracked in revision control, many deploys</a:t>
            </a:r>
          </a:p>
          <a:p>
            <a:r>
              <a:rPr lang="en-US" sz="1200" b="1" dirty="0">
                <a:hlinkClick r:id="rId3"/>
              </a:rPr>
              <a:t>II. Dependencies</a:t>
            </a:r>
            <a:endParaRPr lang="en-US" sz="1200" b="1" dirty="0"/>
          </a:p>
          <a:p>
            <a:r>
              <a:rPr lang="en-US" sz="1200" dirty="0"/>
              <a:t>Explicitly declare and isolate dependencies</a:t>
            </a:r>
          </a:p>
          <a:p>
            <a:r>
              <a:rPr lang="en-US" sz="1200" b="1" dirty="0">
                <a:hlinkClick r:id="rId4"/>
              </a:rPr>
              <a:t>III. Config</a:t>
            </a:r>
            <a:endParaRPr lang="en-US" sz="1200" b="1" dirty="0"/>
          </a:p>
          <a:p>
            <a:r>
              <a:rPr lang="en-US" sz="1200" dirty="0"/>
              <a:t>Store config in the environment</a:t>
            </a:r>
          </a:p>
          <a:p>
            <a:r>
              <a:rPr lang="en-US" sz="1200" b="1" dirty="0">
                <a:hlinkClick r:id="rId5"/>
              </a:rPr>
              <a:t>IV. Backing services</a:t>
            </a:r>
            <a:endParaRPr lang="en-US" sz="1200" b="1" dirty="0"/>
          </a:p>
          <a:p>
            <a:r>
              <a:rPr lang="en-US" sz="1200" dirty="0"/>
              <a:t>Treat backing services as attached resources</a:t>
            </a:r>
          </a:p>
          <a:p>
            <a:r>
              <a:rPr lang="en-US" sz="1200" b="1" dirty="0">
                <a:hlinkClick r:id="rId6"/>
              </a:rPr>
              <a:t>V. Build, release, run</a:t>
            </a:r>
            <a:endParaRPr lang="en-US" sz="1200" b="1" dirty="0"/>
          </a:p>
          <a:p>
            <a:r>
              <a:rPr lang="en-US" sz="1200" dirty="0"/>
              <a:t>Strictly separate build and run stages</a:t>
            </a:r>
          </a:p>
          <a:p>
            <a:r>
              <a:rPr lang="en-US" sz="1200" b="1" dirty="0">
                <a:hlinkClick r:id="rId7"/>
              </a:rPr>
              <a:t>VI. Processes</a:t>
            </a:r>
            <a:endParaRPr lang="en-US" sz="1200" b="1" dirty="0"/>
          </a:p>
          <a:p>
            <a:r>
              <a:rPr lang="en-US" sz="1200" dirty="0"/>
              <a:t>Execute the app as one or more stateless processes</a:t>
            </a:r>
          </a:p>
          <a:p>
            <a:r>
              <a:rPr lang="en-US" sz="1200" b="1" dirty="0">
                <a:hlinkClick r:id="rId8"/>
              </a:rPr>
              <a:t>VII. Port binding</a:t>
            </a:r>
            <a:endParaRPr lang="en-US" sz="1200" b="1" dirty="0"/>
          </a:p>
          <a:p>
            <a:r>
              <a:rPr lang="en-US" sz="1200" dirty="0"/>
              <a:t>Export services via port binding</a:t>
            </a:r>
          </a:p>
          <a:p>
            <a:r>
              <a:rPr lang="en-US" sz="1200" b="1" dirty="0">
                <a:hlinkClick r:id="rId9"/>
              </a:rPr>
              <a:t>VIII. Concurrency</a:t>
            </a:r>
            <a:endParaRPr lang="en-US" sz="1200" b="1" dirty="0"/>
          </a:p>
          <a:p>
            <a:r>
              <a:rPr lang="en-US" sz="1200" dirty="0"/>
              <a:t>Scale out via the process model</a:t>
            </a:r>
          </a:p>
          <a:p>
            <a:r>
              <a:rPr lang="en-US" sz="1200" b="1" dirty="0">
                <a:hlinkClick r:id="rId10"/>
              </a:rPr>
              <a:t>IX. Disposability</a:t>
            </a:r>
            <a:endParaRPr lang="en-US" sz="1200" b="1" dirty="0"/>
          </a:p>
          <a:p>
            <a:r>
              <a:rPr lang="en-US" sz="1200" dirty="0"/>
              <a:t>Maximize robustness with fast startup and graceful shutdown</a:t>
            </a:r>
          </a:p>
          <a:p>
            <a:r>
              <a:rPr lang="en-US" sz="1200" b="1" dirty="0">
                <a:hlinkClick r:id="rId11"/>
              </a:rPr>
              <a:t>X. Dev/prod parity</a:t>
            </a:r>
            <a:endParaRPr lang="en-US" sz="1200" b="1" dirty="0"/>
          </a:p>
          <a:p>
            <a:r>
              <a:rPr lang="en-US" sz="1200" dirty="0"/>
              <a:t>Keep development, staging, and production as similar as possible</a:t>
            </a:r>
          </a:p>
          <a:p>
            <a:r>
              <a:rPr lang="en-US" sz="1200" b="1" dirty="0">
                <a:hlinkClick r:id="rId12"/>
              </a:rPr>
              <a:t>XI. Logs</a:t>
            </a:r>
            <a:endParaRPr lang="en-US" sz="1200" b="1" dirty="0"/>
          </a:p>
          <a:p>
            <a:r>
              <a:rPr lang="en-US" sz="1200" dirty="0"/>
              <a:t>Treat logs as event streams</a:t>
            </a:r>
          </a:p>
          <a:p>
            <a:r>
              <a:rPr lang="en-US" sz="1200" b="1" dirty="0">
                <a:hlinkClick r:id="rId13"/>
              </a:rPr>
              <a:t>XII. Admin processes</a:t>
            </a:r>
            <a:endParaRPr lang="en-US" sz="1200" b="1" dirty="0"/>
          </a:p>
          <a:p>
            <a:r>
              <a:rPr lang="en-US" sz="1200" dirty="0"/>
              <a:t>Run admin/management tasks as one-off processes</a:t>
            </a:r>
          </a:p>
          <a:p>
            <a:pPr algn="ctr"/>
            <a:endParaRPr lang="en-US" sz="1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879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Spring Cloud 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419-E8FE-FF40-929B-F2A98C19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https://</a:t>
            </a:r>
            <a:r>
              <a:rPr lang="en-US" sz="2000" dirty="0" err="1">
                <a:solidFill>
                  <a:srgbClr val="FFFFFF"/>
                </a:solidFill>
              </a:rPr>
              <a:t>evrentan.medium.com</a:t>
            </a:r>
            <a:r>
              <a:rPr lang="en-US" sz="2000" dirty="0">
                <a:solidFill>
                  <a:srgbClr val="FFFFFF"/>
                </a:solidFill>
              </a:rPr>
              <a:t>/spring-cloud-config-server-be63e4a91c79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igh-Level Spring Cloud Config Server Architecture">
            <a:extLst>
              <a:ext uri="{FF2B5EF4-FFF2-40B4-BE49-F238E27FC236}">
                <a16:creationId xmlns:a16="http://schemas.microsoft.com/office/drawing/2014/main" id="{6CA6CF2E-D20C-3F99-0482-1B1A0BF5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07" y="1606162"/>
            <a:ext cx="88900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10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Microservice Architecture –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Business Capabilities  &amp; Products not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419-E8FE-FF40-929B-F2A98C19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https://</a:t>
            </a:r>
            <a:r>
              <a:rPr lang="en-US" sz="2000" dirty="0" err="1">
                <a:solidFill>
                  <a:srgbClr val="FFFFFF"/>
                </a:solidFill>
              </a:rPr>
              <a:t>evrentan.medium.com</a:t>
            </a:r>
            <a:r>
              <a:rPr lang="en-US" sz="2000" dirty="0">
                <a:solidFill>
                  <a:srgbClr val="FFFFFF"/>
                </a:solidFill>
              </a:rPr>
              <a:t>/spring-cloud-config-server-be63e4a91c79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D7F1C7-99CA-30B0-A9C7-9919DB56F74D}"/>
              </a:ext>
            </a:extLst>
          </p:cNvPr>
          <p:cNvSpPr txBox="1"/>
          <p:nvPr/>
        </p:nvSpPr>
        <p:spPr>
          <a:xfrm>
            <a:off x="609600" y="1963179"/>
            <a:ext cx="105103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Main features of Spring Cloud Config Server are as below described in </a:t>
            </a:r>
            <a:r>
              <a:rPr lang="en-US" b="0" i="0" u="sng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  <a:hlinkClick r:id="rId2"/>
              </a:rPr>
              <a:t>Spring Documentation page</a:t>
            </a:r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HTTP, resource-based API for external configuration (name-value pairs, or equivalent YAML content)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Encrypt and decrypt property values (symmetric or asymmetric)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Embeddable easily in a Spring Boot application using @</a:t>
            </a:r>
            <a:r>
              <a:rPr lang="en-US" b="0" i="0" u="none" strike="noStrike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EnableConfigServer</a:t>
            </a:r>
            <a:endParaRPr lang="en-US" b="0" i="0" u="none" strike="noStrike" dirty="0">
              <a:solidFill>
                <a:srgbClr val="292929"/>
              </a:solidFill>
              <a:effectLst/>
              <a:latin typeface="charter" panose="02040503050506020203" pitchFamily="18" charset="0"/>
            </a:endParaRPr>
          </a:p>
          <a:p>
            <a:pPr algn="l"/>
            <a:endParaRPr lang="en-US" b="0" i="0" u="none" strike="noStrike" dirty="0">
              <a:solidFill>
                <a:srgbClr val="292929"/>
              </a:solidFill>
              <a:effectLst/>
              <a:latin typeface="charter" panose="02040503050506020203" pitchFamily="18" charset="0"/>
            </a:endParaRPr>
          </a:p>
          <a:p>
            <a:pPr algn="l"/>
            <a:endParaRPr lang="en-US" b="0" i="0" u="none" strike="noStrike" dirty="0">
              <a:solidFill>
                <a:srgbClr val="292929"/>
              </a:solidFill>
              <a:effectLst/>
              <a:latin typeface="charter" panose="02040503050506020203" pitchFamily="18" charset="0"/>
            </a:endParaRPr>
          </a:p>
          <a:p>
            <a:pPr algn="l"/>
            <a:r>
              <a:rPr lang="en-US" dirty="0">
                <a:solidFill>
                  <a:srgbClr val="292929"/>
                </a:solidFill>
                <a:latin typeface="charter" panose="02040503050506020203" pitchFamily="18" charset="0"/>
              </a:rPr>
              <a:t>T</a:t>
            </a:r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he config client features (for Spring applications) are as below again from </a:t>
            </a:r>
            <a:r>
              <a:rPr lang="en-US" b="0" i="0" u="sng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  <a:hlinkClick r:id="rId2"/>
              </a:rPr>
              <a:t>Spring Documentation page</a:t>
            </a:r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Bind to the Config Server and initialize Spring Environment with remote property sources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Encrypt and decrypt property values (symmetric or asymmetric)</a:t>
            </a:r>
          </a:p>
          <a:p>
            <a:pPr algn="l"/>
            <a:endParaRPr lang="en-US" b="0" i="0" u="none" strike="noStrike" dirty="0">
              <a:solidFill>
                <a:srgbClr val="292929"/>
              </a:solidFill>
              <a:effectLst/>
              <a:latin typeface="charter" panose="02040503050506020203" pitchFamily="18" charset="0"/>
            </a:endParaRPr>
          </a:p>
          <a:p>
            <a:pPr algn="l"/>
            <a:endParaRPr lang="en-US" b="0" i="0" u="none" strike="noStrike" dirty="0">
              <a:solidFill>
                <a:srgbClr val="292929"/>
              </a:solidFill>
              <a:effectLst/>
              <a:latin typeface="charter" panose="02040503050506020203" pitchFamily="18" charset="0"/>
            </a:endParaRPr>
          </a:p>
          <a:p>
            <a:pPr algn="l"/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Spring Cloud Config Server supports two ways of configuration data storage;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Local File Storage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Git or SVN Repository Storage</a:t>
            </a:r>
          </a:p>
        </p:txBody>
      </p:sp>
    </p:spTree>
    <p:extLst>
      <p:ext uri="{BB962C8B-B14F-4D97-AF65-F5344CB8AC3E}">
        <p14:creationId xmlns:p14="http://schemas.microsoft.com/office/powerpoint/2010/main" val="172492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Code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Kata !!!</a:t>
            </a:r>
          </a:p>
        </p:txBody>
      </p:sp>
      <p:pic>
        <p:nvPicPr>
          <p:cNvPr id="2050" name="Picture 2" descr="The Karate Kid | PART I | Paint the Fence [ Third Session ] - YouTube">
            <a:extLst>
              <a:ext uri="{FF2B5EF4-FFF2-40B4-BE49-F238E27FC236}">
                <a16:creationId xmlns:a16="http://schemas.microsoft.com/office/drawing/2014/main" id="{05810935-09DF-2A37-0872-6BA6AEF8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74310"/>
            <a:ext cx="12192000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307</Words>
  <Application>Microsoft Macintosh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charter</vt:lpstr>
      <vt:lpstr>JetBrains Mono Medium</vt:lpstr>
      <vt:lpstr>Office Theme</vt:lpstr>
      <vt:lpstr>The  Microservices Architecture Journey  Externalized Configuration Management </vt:lpstr>
      <vt:lpstr>Who am I?</vt:lpstr>
      <vt:lpstr>Turkey Java Community</vt:lpstr>
      <vt:lpstr>The Twelve-Factor App</vt:lpstr>
      <vt:lpstr>Spring Cloud Config Server</vt:lpstr>
      <vt:lpstr>Microservice Architecture –  Business Capabilities  &amp; Products not Projects</vt:lpstr>
      <vt:lpstr>Code Kata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Turkey Java Community</dc:title>
  <dc:creator>Evren Merih Tan (ETIYA)</dc:creator>
  <cp:lastModifiedBy>Evren Merih Tan (ETIYA)</cp:lastModifiedBy>
  <cp:revision>31</cp:revision>
  <dcterms:created xsi:type="dcterms:W3CDTF">2021-10-16T11:37:58Z</dcterms:created>
  <dcterms:modified xsi:type="dcterms:W3CDTF">2022-06-14T18:47:33Z</dcterms:modified>
</cp:coreProperties>
</file>