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slide" Target="slides/slide1.xml"/><Relationship Id="rId19" Type="http://schemas.openxmlformats.org/officeDocument/2006/relationships/font" Target="fonts/Economica-boldItalic.fntdata"/><Relationship Id="rId6" Type="http://schemas.openxmlformats.org/officeDocument/2006/relationships/slide" Target="slides/slide2.xml"/><Relationship Id="rId18"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Q #1: What is the effectiveness (or lack of effectiveness) data to support the respective expressive therapy used alone?</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a:lnSpc>
                <a:spcPct val="115000"/>
              </a:lnSpc>
              <a:spcBef>
                <a:spcPts val="0"/>
              </a:spcBef>
              <a:buClr>
                <a:schemeClr val="dk1"/>
              </a:buClr>
              <a:buSzPct val="100000"/>
              <a:buAutoNum type="arabicPeriod"/>
            </a:pPr>
            <a:r>
              <a:rPr lang="en">
                <a:solidFill>
                  <a:schemeClr val="dk1"/>
                </a:solidFill>
              </a:rPr>
              <a:t>To which aspects of the process could the techniques be helpful? (1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With which types of problems or disorders has the therapy been found useful? (1 slide)</a:t>
            </a:r>
          </a:p>
          <a:p>
            <a:pPr lvl="0">
              <a:lnSpc>
                <a:spcPct val="115000"/>
              </a:lnSpc>
              <a:spcBef>
                <a:spcPts val="0"/>
              </a:spcBef>
              <a:buClr>
                <a:srgbClr val="000000"/>
              </a:buClr>
              <a:buSzPct val="1000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Present one study to demonstrate an example of therapy that has been shown to work (1 slide)</a:t>
            </a:r>
          </a:p>
          <a:p>
            <a:pPr lvl="0" rtl="0">
              <a:lnSpc>
                <a:spcPct val="115000"/>
              </a:lnSpc>
              <a:spcBef>
                <a:spcPts val="0"/>
              </a:spcBef>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Once population of need is identified in the school (ie: needing CBT but not benefiting from or fitting into traditional therapy), the therapist can schedule group or individual DMT which will carry out CBT through the following steps, week-by-week.</a:t>
            </a:r>
          </a:p>
          <a:p>
            <a:pPr lvl="0" rtl="0">
              <a:lnSpc>
                <a:spcPct val="115000"/>
              </a:lnSpc>
              <a:spcBef>
                <a:spcPts val="0"/>
              </a:spcBef>
              <a:buClr>
                <a:schemeClr val="dk1"/>
              </a:buClr>
              <a:buSzPct val="100000"/>
              <a:buFont typeface="Arial"/>
              <a:buNone/>
            </a:pPr>
            <a:r>
              <a:t/>
            </a:r>
            <a:endParaRPr>
              <a:solidFill>
                <a:schemeClr val="dk1"/>
              </a:solidFill>
            </a:endParaRPr>
          </a:p>
          <a:p>
            <a:pPr indent="-292100" lvl="0" marL="457200" rtl="0">
              <a:lnSpc>
                <a:spcPct val="115000"/>
              </a:lnSpc>
              <a:spcBef>
                <a:spcPts val="0"/>
              </a:spcBef>
              <a:buClr>
                <a:schemeClr val="dk1"/>
              </a:buClr>
              <a:buSzPct val="100000"/>
              <a:buAutoNum type="arabicPeriod"/>
            </a:pPr>
            <a:r>
              <a:rPr lang="en" sz="1000">
                <a:solidFill>
                  <a:schemeClr val="dk1"/>
                </a:solidFill>
              </a:rPr>
              <a:t>A loose circle formation where the therapist picks up elements of each participant and asks the group to try them out (“can we all do what Mr. X does?,” “can we all be with Mrs. Y?”) and play- fully change them (“can we make this bigger/ smaller/louder/softer,” etc.).  </a:t>
            </a:r>
          </a:p>
          <a:p>
            <a:pPr indent="-292100" lvl="0" marL="457200" rtl="0">
              <a:lnSpc>
                <a:spcPct val="115000"/>
              </a:lnSpc>
              <a:spcBef>
                <a:spcPts val="0"/>
              </a:spcBef>
              <a:buClr>
                <a:schemeClr val="dk1"/>
              </a:buClr>
              <a:buSzPct val="100000"/>
              <a:buAutoNum type="arabicPeriod"/>
            </a:pPr>
            <a:r>
              <a:rPr lang="en" sz="1000">
                <a:solidFill>
                  <a:schemeClr val="dk1"/>
                </a:solidFill>
              </a:rPr>
              <a:t>Dyadic movement - participant chooses song and partner (therapist/assistant) and leads, then roles switch on 2nd song, 3rd song is free</a:t>
            </a:r>
          </a:p>
          <a:p>
            <a:pPr indent="-292100" lvl="0" marL="457200" rtl="0">
              <a:lnSpc>
                <a:spcPct val="115000"/>
              </a:lnSpc>
              <a:spcBef>
                <a:spcPts val="0"/>
              </a:spcBef>
              <a:buClr>
                <a:schemeClr val="dk1"/>
              </a:buClr>
              <a:buSzPct val="100000"/>
              <a:buAutoNum type="arabicPeriod"/>
            </a:pPr>
            <a:r>
              <a:rPr lang="en" sz="1000">
                <a:solidFill>
                  <a:schemeClr val="dk1"/>
                </a:solidFill>
              </a:rPr>
              <a:t>Baum circle - </a:t>
            </a:r>
            <a:r>
              <a:rPr lang="en">
                <a:solidFill>
                  <a:schemeClr val="dk1"/>
                </a:solidFill>
              </a:rPr>
              <a:t>come together in group, first volunteer leads with chosen music, instructed to </a:t>
            </a:r>
            <a:r>
              <a:rPr lang="en" sz="1000">
                <a:solidFill>
                  <a:schemeClr val="dk1"/>
                </a:solidFill>
              </a:rPr>
              <a:t>focus on the expression of his feelings and not to pay too much attention to the others, while all other participants were asked to follow in the same kinesthetically attuned way they did before in the dyads. To be mirrored as a single person by the entire group is geared at conveying respect, acceptance without condition, and a feeling of togetherness. </a:t>
            </a:r>
          </a:p>
          <a:p>
            <a:pPr indent="-292100" lvl="0" marL="457200" rtl="0">
              <a:lnSpc>
                <a:spcPct val="115000"/>
              </a:lnSpc>
              <a:spcBef>
                <a:spcPts val="0"/>
              </a:spcBef>
              <a:buClr>
                <a:schemeClr val="dk1"/>
              </a:buClr>
              <a:buSzPct val="100000"/>
              <a:buAutoNum type="arabicPeriod"/>
            </a:pPr>
            <a:r>
              <a:rPr lang="en" sz="1000">
                <a:solidFill>
                  <a:schemeClr val="dk1"/>
                </a:solidFill>
              </a:rPr>
              <a:t>Verbal processing - participants could express their actual feelings and their opinion regarding the session. verbalize how it was to move, what they wanted to express, and how it felt to be reflected by the other group members. Then, the other participants were asked about their perceptions and feelings when they moved with the person. </a:t>
            </a:r>
          </a:p>
          <a:p>
            <a:pPr lvl="0" rtl="0">
              <a:lnSpc>
                <a:spcPct val="115000"/>
              </a:lnSpc>
              <a:spcBef>
                <a:spcPts val="0"/>
              </a:spcBef>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How the techniques could be used in school setting. (many slides)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x.doi.org/10.1002/14651858.CD006868.pub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0"/>
            <a:ext cx="3209700" cy="1537200"/>
          </a:xfrm>
          <a:prstGeom prst="rect">
            <a:avLst/>
          </a:prstGeom>
        </p:spPr>
        <p:txBody>
          <a:bodyPr anchorCtr="0" anchor="b" bIns="91425" lIns="91425" rIns="91425" tIns="91425">
            <a:noAutofit/>
          </a:bodyPr>
          <a:lstStyle/>
          <a:p>
            <a:pPr lvl="0">
              <a:spcBef>
                <a:spcPts val="0"/>
              </a:spcBef>
              <a:buNone/>
            </a:pPr>
            <a:r>
              <a:rPr lang="en"/>
              <a:t>Dance/Movement Therapy</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en"/>
              <a:t>Sara and Rachel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262175" y="315925"/>
            <a:ext cx="8520600" cy="831300"/>
          </a:xfrm>
          <a:prstGeom prst="rect">
            <a:avLst/>
          </a:prstGeom>
        </p:spPr>
        <p:txBody>
          <a:bodyPr anchorCtr="0" anchor="b" bIns="91425" lIns="91425" rIns="91425" tIns="91425">
            <a:noAutofit/>
          </a:bodyPr>
          <a:lstStyle/>
          <a:p>
            <a:pPr lvl="0">
              <a:spcBef>
                <a:spcPts val="0"/>
              </a:spcBef>
              <a:buNone/>
            </a:pPr>
            <a:r>
              <a:rPr lang="en"/>
              <a:t>References Cont.	</a:t>
            </a:r>
          </a:p>
        </p:txBody>
      </p:sp>
      <p:sp>
        <p:nvSpPr>
          <p:cNvPr id="118" name="Shape 118"/>
          <p:cNvSpPr txBox="1"/>
          <p:nvPr>
            <p:ph idx="1" type="body"/>
          </p:nvPr>
        </p:nvSpPr>
        <p:spPr>
          <a:xfrm>
            <a:off x="311700" y="1102225"/>
            <a:ext cx="8520600" cy="4041300"/>
          </a:xfrm>
          <a:prstGeom prst="rect">
            <a:avLst/>
          </a:prstGeom>
        </p:spPr>
        <p:txBody>
          <a:bodyPr anchorCtr="0" anchor="t" bIns="91425" lIns="91425" rIns="91425" tIns="91425">
            <a:noAutofit/>
          </a:bodyPr>
          <a:lstStyle/>
          <a:p>
            <a:pPr lvl="0">
              <a:lnSpc>
                <a:spcPct val="110000"/>
              </a:lnSpc>
              <a:spcBef>
                <a:spcPts val="0"/>
              </a:spcBef>
              <a:buClr>
                <a:schemeClr val="dk1"/>
              </a:buClr>
              <a:buSzPct val="137500"/>
              <a:buFont typeface="Arial"/>
              <a:buNone/>
            </a:pPr>
            <a:r>
              <a:rPr lang="en" sz="800"/>
              <a:t>Karkou, V., &amp; Meekums, B. (2013). Dance movement therapy for dementia (protocol). </a:t>
            </a:r>
            <a:r>
              <a:rPr i="1" lang="en" sz="800"/>
              <a:t>Cochrane Database of Systematic Reviews</a:t>
            </a:r>
            <a:r>
              <a:rPr lang="en" sz="800"/>
              <a:t>, 2013(6). doi:</a:t>
            </a:r>
            <a:r>
              <a:rPr lang="en" sz="800">
                <a:solidFill>
                  <a:srgbClr val="002D64"/>
                </a:solidFill>
                <a:highlight>
                  <a:srgbClr val="FFFFFF"/>
                </a:highlight>
              </a:rPr>
              <a:t>10.1002/14651858.CD011022.</a:t>
            </a:r>
          </a:p>
          <a:p>
            <a:pPr lvl="0" rtl="0">
              <a:lnSpc>
                <a:spcPct val="110000"/>
              </a:lnSpc>
              <a:spcBef>
                <a:spcPts val="0"/>
              </a:spcBef>
              <a:buClr>
                <a:schemeClr val="dk1"/>
              </a:buClr>
              <a:buSzPct val="137500"/>
              <a:buFont typeface="Arial"/>
              <a:buNone/>
            </a:pPr>
            <a:r>
              <a:rPr lang="en" sz="800"/>
              <a:t>Kiepe, M.-S., Stockigt, B., &amp; Keil, T. (2012). Effects of dance therapy and ballroom dances on physical and mental illnesses: A systematic review. </a:t>
            </a:r>
            <a:r>
              <a:rPr i="1" lang="en" sz="800"/>
              <a:t>The Arts in Psychotherapy, 39</a:t>
            </a:r>
            <a:r>
              <a:rPr lang="en" sz="800"/>
              <a:t>(5), 404-411. doi:10.1016/j.aip.2012.06.001.</a:t>
            </a:r>
          </a:p>
          <a:p>
            <a:pPr lvl="0">
              <a:lnSpc>
                <a:spcPct val="110000"/>
              </a:lnSpc>
              <a:spcBef>
                <a:spcPts val="0"/>
              </a:spcBef>
              <a:buClr>
                <a:schemeClr val="dk1"/>
              </a:buClr>
              <a:buSzPct val="137500"/>
              <a:buFont typeface="Arial"/>
              <a:buNone/>
            </a:pPr>
            <a:r>
              <a:rPr lang="en" sz="800"/>
              <a:t>Koch, S., Kunz, T., Lykou, S., Cruz, R. (2014). Effects of dance movement therapy and dance on health-related psychological outcomes: A meta-analysis. </a:t>
            </a:r>
            <a:r>
              <a:rPr i="1" lang="en" sz="800"/>
              <a:t>The Arts in Psychotherapy 41</a:t>
            </a:r>
            <a:r>
              <a:rPr lang="en" sz="800"/>
              <a:t>, 46-64. doi:</a:t>
            </a:r>
            <a:r>
              <a:rPr lang="en" sz="800">
                <a:highlight>
                  <a:srgbClr val="FFFFFF"/>
                </a:highlight>
              </a:rPr>
              <a:t>10.1016/j.aip.2013.10.004.</a:t>
            </a:r>
          </a:p>
          <a:p>
            <a:pPr lvl="0">
              <a:lnSpc>
                <a:spcPct val="110000"/>
              </a:lnSpc>
              <a:spcBef>
                <a:spcPts val="0"/>
              </a:spcBef>
              <a:buClr>
                <a:schemeClr val="dk1"/>
              </a:buClr>
              <a:buSzPct val="137500"/>
              <a:buFont typeface="Arial"/>
              <a:buNone/>
            </a:pPr>
            <a:r>
              <a:rPr lang="en" sz="800"/>
              <a:t>Koch, S. C., Mehl, L., Sobanski, E., Sieber, M., &amp; Fuchs, T. (2015). Fixing the mirrors: a feasibility study of the effects of dance movement therapy on young adults with autism spectrum disorder. </a:t>
            </a:r>
            <a:r>
              <a:rPr i="1" lang="en" sz="800"/>
              <a:t>Autism: The International Journal of Research and Practice</a:t>
            </a:r>
            <a:r>
              <a:rPr lang="en" sz="800"/>
              <a:t>, </a:t>
            </a:r>
            <a:r>
              <a:rPr i="1" lang="en" sz="800"/>
              <a:t>19</a:t>
            </a:r>
            <a:r>
              <a:rPr lang="en" sz="800"/>
              <a:t>(3), 338–350. doi:10.1177/1362361314522353</a:t>
            </a:r>
          </a:p>
          <a:p>
            <a:pPr lvl="0">
              <a:lnSpc>
                <a:spcPct val="110000"/>
              </a:lnSpc>
              <a:spcBef>
                <a:spcPts val="0"/>
              </a:spcBef>
              <a:buClr>
                <a:schemeClr val="dk1"/>
              </a:buClr>
              <a:buSzPct val="137500"/>
              <a:buFont typeface="Arial"/>
              <a:buNone/>
            </a:pPr>
            <a:r>
              <a:rPr lang="en" sz="800"/>
              <a:t>Koshland, L., Wilson, J., &amp; Wittaker, B. (2004). PEACE through dance/movement; Evaluating a violence prevention program. </a:t>
            </a:r>
            <a:r>
              <a:rPr i="1" lang="en" sz="800"/>
              <a:t>American Journal of Dance Therapy, 26</a:t>
            </a:r>
            <a:r>
              <a:rPr lang="en" sz="800"/>
              <a:t>(2), 69-90. </a:t>
            </a:r>
            <a:r>
              <a:rPr lang="en" sz="800">
                <a:solidFill>
                  <a:srgbClr val="333333"/>
                </a:solidFill>
                <a:highlight>
                  <a:srgbClr val="FCFCFC"/>
                </a:highlight>
              </a:rPr>
              <a:t>doi:10.1007/s10465-004-0786-z.</a:t>
            </a:r>
          </a:p>
          <a:p>
            <a:pPr lvl="0">
              <a:lnSpc>
                <a:spcPct val="110000"/>
              </a:lnSpc>
              <a:spcBef>
                <a:spcPts val="0"/>
              </a:spcBef>
              <a:buClr>
                <a:schemeClr val="dk1"/>
              </a:buClr>
              <a:buSzPct val="137500"/>
              <a:buFont typeface="Arial"/>
              <a:buNone/>
            </a:pPr>
            <a:r>
              <a:rPr lang="en" sz="800"/>
              <a:t>Mala, A., Karkou, V., &amp; Meekums, B. (2012). Dance/movement therapy (D/MT) for depression: A scoping review. </a:t>
            </a:r>
            <a:r>
              <a:rPr i="1" lang="en" sz="800"/>
              <a:t>The Arts in Psychotherapy, 39</a:t>
            </a:r>
            <a:r>
              <a:rPr lang="en" sz="800"/>
              <a:t>(4), 287-295. doi:</a:t>
            </a:r>
            <a:r>
              <a:rPr lang="en" sz="800">
                <a:highlight>
                  <a:srgbClr val="FFFFFF"/>
                </a:highlight>
              </a:rPr>
              <a:t>10.1016/j.aip.2012.04.002.</a:t>
            </a:r>
          </a:p>
          <a:p>
            <a:pPr lvl="0">
              <a:lnSpc>
                <a:spcPct val="110000"/>
              </a:lnSpc>
              <a:spcBef>
                <a:spcPts val="0"/>
              </a:spcBef>
              <a:buClr>
                <a:schemeClr val="dk1"/>
              </a:buClr>
              <a:buSzPct val="137500"/>
              <a:buFont typeface="Arial"/>
              <a:buNone/>
            </a:pPr>
            <a:r>
              <a:rPr lang="en" sz="800"/>
              <a:t>Ritter, M.., &amp; Low, K. G. (1996). Effects of dance/movement therapy: A meta-analysis. </a:t>
            </a:r>
            <a:r>
              <a:rPr i="1" lang="en" sz="800"/>
              <a:t>The Arts in Psychotherapy, 23</a:t>
            </a:r>
            <a:r>
              <a:rPr lang="en" sz="800"/>
              <a:t>(3), 249-260. </a:t>
            </a:r>
            <a:r>
              <a:rPr lang="en" sz="800">
                <a:highlight>
                  <a:srgbClr val="FFFFFF"/>
                </a:highlight>
              </a:rPr>
              <a:t>doi:10.1016/0197-4556(96)00027-5.</a:t>
            </a:r>
          </a:p>
          <a:p>
            <a:pPr lvl="0">
              <a:lnSpc>
                <a:spcPct val="110000"/>
              </a:lnSpc>
              <a:spcBef>
                <a:spcPts val="0"/>
              </a:spcBef>
              <a:buClr>
                <a:schemeClr val="dk1"/>
              </a:buClr>
              <a:buSzPct val="137500"/>
              <a:buFont typeface="Arial"/>
              <a:buNone/>
            </a:pPr>
            <a:r>
              <a:rPr lang="en" sz="800"/>
              <a:t>Scharoun, S. M., Reinders, N. J., Bryden, P. J., &amp; Fletcher, P. C. (2014). Dance/movement therapy as an intervention for children with autism spectrum disorders. </a:t>
            </a:r>
            <a:r>
              <a:rPr i="1" lang="en" sz="800"/>
              <a:t>American Journal of Dance Therapy, 36</a:t>
            </a:r>
            <a:r>
              <a:rPr lang="en" sz="800"/>
              <a:t>(2), 209-228. http://dx.doi.org/10.1007/s10465-014-9179-0.</a:t>
            </a:r>
          </a:p>
          <a:p>
            <a:pPr lvl="0">
              <a:lnSpc>
                <a:spcPct val="110000"/>
              </a:lnSpc>
              <a:spcBef>
                <a:spcPts val="0"/>
              </a:spcBef>
              <a:buClr>
                <a:schemeClr val="dk1"/>
              </a:buClr>
              <a:buSzPct val="137500"/>
              <a:buFont typeface="Arial"/>
              <a:buNone/>
            </a:pPr>
            <a:r>
              <a:rPr lang="en" sz="800"/>
              <a:t>Strassel, J. K., Cherkin, D.C., Steuten, L., Sherman, K.J.&amp; Vrijhoef, H.J.M. (2011). A systematic review of the evidence for the effectiveness of dance therapy. </a:t>
            </a:r>
            <a:r>
              <a:rPr i="1" lang="en" sz="800"/>
              <a:t>Alternative Therapies in Health &amp; Medicine, 17</a:t>
            </a:r>
            <a:r>
              <a:rPr lang="en" sz="800"/>
              <a:t>(3), 50-59. doi:10.1016/j.aip.2013.10.004</a:t>
            </a:r>
          </a:p>
          <a:p>
            <a:pPr lvl="0">
              <a:lnSpc>
                <a:spcPct val="110000"/>
              </a:lnSpc>
              <a:spcBef>
                <a:spcPts val="0"/>
              </a:spcBef>
              <a:buClr>
                <a:schemeClr val="dk1"/>
              </a:buClr>
              <a:buSzPct val="137500"/>
              <a:buFont typeface="Arial"/>
              <a:buNone/>
            </a:pPr>
            <a:r>
              <a:rPr lang="en" sz="800"/>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References Cont.</a:t>
            </a:r>
          </a:p>
        </p:txBody>
      </p:sp>
      <p:sp>
        <p:nvSpPr>
          <p:cNvPr id="124" name="Shape 12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nSpc>
                <a:spcPct val="110000"/>
              </a:lnSpc>
              <a:spcBef>
                <a:spcPts val="0"/>
              </a:spcBef>
              <a:buClr>
                <a:schemeClr val="dk1"/>
              </a:buClr>
              <a:buSzPct val="137500"/>
              <a:buFont typeface="Arial"/>
              <a:buNone/>
            </a:pPr>
            <a:r>
              <a:rPr lang="en" sz="800"/>
              <a:t>Xia, J., &amp; Grant, T. (2009). Dance Therapy for schizophrenia. Cochrane Database of Systematic Reviews, 2009(1). doi:</a:t>
            </a:r>
            <a:r>
              <a:rPr lang="en" sz="800">
                <a:solidFill>
                  <a:srgbClr val="333333"/>
                </a:solidFill>
                <a:highlight>
                  <a:srgbClr val="FFFFFF"/>
                </a:highlight>
                <a:hlinkClick r:id="rId3"/>
              </a:rPr>
              <a:t>10.1002/14651858.CD006868.pub2</a:t>
            </a:r>
            <a:r>
              <a:rPr lang="en" sz="800"/>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Efficacy</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Most studies have been qualitative.</a:t>
            </a:r>
          </a:p>
          <a:p>
            <a:pPr indent="-228600" lvl="0" marL="457200" rtl="0">
              <a:spcBef>
                <a:spcPts val="0"/>
              </a:spcBef>
            </a:pPr>
            <a:r>
              <a:rPr lang="en"/>
              <a:t>Creativity of dance/movement can be hard to capture.</a:t>
            </a:r>
          </a:p>
          <a:p>
            <a:pPr indent="-228600" lvl="0" marL="457200" rtl="0">
              <a:spcBef>
                <a:spcPts val="0"/>
              </a:spcBef>
            </a:pPr>
            <a:r>
              <a:rPr lang="en"/>
              <a:t>There are a few meta-analyses that summarize studies in Dance/Movement Therapy (DMT).</a:t>
            </a:r>
          </a:p>
          <a:p>
            <a:pPr indent="-228600" lvl="0" marL="457200" rtl="0">
              <a:spcBef>
                <a:spcPts val="0"/>
              </a:spcBef>
            </a:pPr>
            <a:r>
              <a:rPr lang="en"/>
              <a:t>One study found DMT-effects to be comparable to other types of therapies such as verbal psychotherapies.</a:t>
            </a:r>
          </a:p>
          <a:p>
            <a:pPr indent="0" lvl="0" marL="0" rtl="0">
              <a:spcBef>
                <a:spcPts val="0"/>
              </a:spcBef>
              <a:buNone/>
            </a:pPr>
            <a:r>
              <a:rPr lang="en"/>
              <a:t>                                      </a:t>
            </a:r>
            <a:r>
              <a:rPr lang="en"/>
              <a:t>  (Cruz and Sabers ,1998; Koch, Kunz, Lykou &amp; Cruz, 2014) </a:t>
            </a:r>
          </a:p>
          <a:p>
            <a:pPr lvl="0" rtl="0">
              <a:lnSpc>
                <a:spcPct val="110000"/>
              </a:lnSpc>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Efficacy of Dance/Movement Therapies</a:t>
            </a:r>
          </a:p>
        </p:txBody>
      </p:sp>
      <p:sp>
        <p:nvSpPr>
          <p:cNvPr id="75" name="Shape 75"/>
          <p:cNvSpPr txBox="1"/>
          <p:nvPr>
            <p:ph idx="1" type="body"/>
          </p:nvPr>
        </p:nvSpPr>
        <p:spPr>
          <a:xfrm>
            <a:off x="311700" y="1225225"/>
            <a:ext cx="3999900" cy="3354000"/>
          </a:xfrm>
          <a:prstGeom prst="rect">
            <a:avLst/>
          </a:prstGeom>
        </p:spPr>
        <p:txBody>
          <a:bodyPr anchorCtr="0" anchor="t" bIns="91425" lIns="91425" rIns="91425" tIns="91425">
            <a:noAutofit/>
          </a:bodyPr>
          <a:lstStyle/>
          <a:p>
            <a:pPr lvl="0">
              <a:lnSpc>
                <a:spcPct val="100000"/>
              </a:lnSpc>
              <a:spcBef>
                <a:spcPts val="0"/>
              </a:spcBef>
              <a:buNone/>
            </a:pPr>
            <a:r>
              <a:rPr lang="en"/>
              <a:t>Efficacy Studies</a:t>
            </a:r>
          </a:p>
          <a:p>
            <a:pPr lvl="0" rtl="0">
              <a:lnSpc>
                <a:spcPct val="100000"/>
              </a:lnSpc>
              <a:spcBef>
                <a:spcPts val="0"/>
              </a:spcBef>
              <a:spcAft>
                <a:spcPts val="0"/>
              </a:spcAft>
              <a:buNone/>
            </a:pPr>
            <a:r>
              <a:rPr lang="en" sz="1000"/>
              <a:t>Reviews or Meta-Analytic Studies</a:t>
            </a:r>
          </a:p>
          <a:p>
            <a:pPr lvl="0" rtl="0">
              <a:lnSpc>
                <a:spcPct val="100000"/>
              </a:lnSpc>
              <a:spcBef>
                <a:spcPts val="0"/>
              </a:spcBef>
              <a:spcAft>
                <a:spcPts val="0"/>
              </a:spcAft>
              <a:buNone/>
            </a:pPr>
            <a:r>
              <a:t/>
            </a:r>
            <a:endParaRPr sz="1000"/>
          </a:p>
          <a:p>
            <a:pPr indent="-292100" lvl="0" marL="457200" rtl="0">
              <a:lnSpc>
                <a:spcPct val="100000"/>
              </a:lnSpc>
              <a:spcBef>
                <a:spcPts val="0"/>
              </a:spcBef>
              <a:spcAft>
                <a:spcPts val="0"/>
              </a:spcAft>
              <a:buSzPct val="100000"/>
            </a:pPr>
            <a:r>
              <a:rPr lang="en" sz="1000"/>
              <a:t>Bradt, Goodill, &amp; Dileo, 2011</a:t>
            </a:r>
          </a:p>
          <a:p>
            <a:pPr indent="-292100" lvl="0" marL="457200" rtl="0">
              <a:lnSpc>
                <a:spcPct val="100000"/>
              </a:lnSpc>
              <a:spcBef>
                <a:spcPts val="0"/>
              </a:spcBef>
              <a:spcAft>
                <a:spcPts val="0"/>
              </a:spcAft>
              <a:buSzPct val="100000"/>
            </a:pPr>
            <a:r>
              <a:rPr lang="en" sz="1000"/>
              <a:t>Kiepe, Stockigt, &amp; Keil, 2012</a:t>
            </a:r>
          </a:p>
          <a:p>
            <a:pPr indent="-292100" lvl="0" marL="457200" rtl="0">
              <a:lnSpc>
                <a:spcPct val="100000"/>
              </a:lnSpc>
              <a:spcBef>
                <a:spcPts val="0"/>
              </a:spcBef>
              <a:spcAft>
                <a:spcPts val="0"/>
              </a:spcAft>
              <a:buSzPct val="100000"/>
            </a:pPr>
            <a:r>
              <a:rPr lang="en" sz="1000"/>
              <a:t>Koch</a:t>
            </a:r>
            <a:r>
              <a:rPr lang="en" sz="800"/>
              <a:t> </a:t>
            </a:r>
            <a:r>
              <a:rPr lang="en" sz="1000"/>
              <a:t>et al., 2014</a:t>
            </a:r>
          </a:p>
          <a:p>
            <a:pPr indent="-292100" lvl="0" marL="457200" rtl="0">
              <a:lnSpc>
                <a:spcPct val="100000"/>
              </a:lnSpc>
              <a:spcBef>
                <a:spcPts val="0"/>
              </a:spcBef>
              <a:spcAft>
                <a:spcPts val="0"/>
              </a:spcAft>
              <a:buSzPct val="100000"/>
            </a:pPr>
            <a:r>
              <a:rPr lang="en" sz="1000"/>
              <a:t>Mala, Karkou, &amp; Meekums, 2012</a:t>
            </a:r>
          </a:p>
          <a:p>
            <a:pPr indent="-292100" lvl="0" marL="457200" rtl="0">
              <a:lnSpc>
                <a:spcPct val="100000"/>
              </a:lnSpc>
              <a:spcBef>
                <a:spcPts val="0"/>
              </a:spcBef>
              <a:spcAft>
                <a:spcPts val="0"/>
              </a:spcAft>
              <a:buSzPct val="100000"/>
            </a:pPr>
            <a:r>
              <a:rPr lang="en" sz="1000"/>
              <a:t>Ritter &amp; Low, 1996</a:t>
            </a:r>
          </a:p>
          <a:p>
            <a:pPr indent="-292100" lvl="0" marL="457200" rtl="0">
              <a:lnSpc>
                <a:spcPct val="100000"/>
              </a:lnSpc>
              <a:spcBef>
                <a:spcPts val="0"/>
              </a:spcBef>
              <a:spcAft>
                <a:spcPts val="0"/>
              </a:spcAft>
              <a:buSzPct val="100000"/>
            </a:pPr>
            <a:r>
              <a:rPr lang="en" sz="1000"/>
              <a:t>Scharoun, Reinders, Bryden &amp; Fletcher, 2014</a:t>
            </a:r>
          </a:p>
          <a:p>
            <a:pPr indent="-292100" lvl="0" marL="457200" rtl="0">
              <a:lnSpc>
                <a:spcPct val="100000"/>
              </a:lnSpc>
              <a:spcBef>
                <a:spcPts val="0"/>
              </a:spcBef>
              <a:spcAft>
                <a:spcPts val="0"/>
              </a:spcAft>
              <a:buSzPct val="100000"/>
            </a:pPr>
            <a:r>
              <a:rPr lang="en" sz="1000"/>
              <a:t>Strassel, Cherkin, Steuten, Sherman, &amp; Vrijhoef, 2011</a:t>
            </a:r>
          </a:p>
          <a:p>
            <a:pPr indent="-292100" lvl="0" marL="457200" rtl="0">
              <a:lnSpc>
                <a:spcPct val="100000"/>
              </a:lnSpc>
              <a:spcBef>
                <a:spcPts val="0"/>
              </a:spcBef>
              <a:spcAft>
                <a:spcPts val="0"/>
              </a:spcAft>
              <a:buSzPct val="100000"/>
            </a:pPr>
            <a:r>
              <a:rPr lang="en" sz="1000"/>
              <a:t>Xia &amp; Grant, 2009</a:t>
            </a:r>
          </a:p>
          <a:p>
            <a:pPr lvl="0" rtl="0">
              <a:lnSpc>
                <a:spcPct val="100000"/>
              </a:lnSpc>
              <a:spcBef>
                <a:spcPts val="0"/>
              </a:spcBef>
              <a:spcAft>
                <a:spcPts val="0"/>
              </a:spcAft>
              <a:buNone/>
            </a:pPr>
            <a:r>
              <a:t/>
            </a:r>
            <a:endParaRPr sz="1000"/>
          </a:p>
          <a:p>
            <a:pPr lvl="0" rtl="0">
              <a:lnSpc>
                <a:spcPct val="110000"/>
              </a:lnSpc>
              <a:spcBef>
                <a:spcPts val="0"/>
              </a:spcBef>
              <a:buClr>
                <a:schemeClr val="dk1"/>
              </a:buClr>
              <a:buSzPct val="110000"/>
              <a:buFont typeface="Arial"/>
              <a:buNone/>
            </a:pPr>
            <a:r>
              <a:t/>
            </a:r>
            <a:endParaRPr sz="1000"/>
          </a:p>
          <a:p>
            <a:pPr lvl="0">
              <a:lnSpc>
                <a:spcPct val="100000"/>
              </a:lnSpc>
              <a:spcBef>
                <a:spcPts val="0"/>
              </a:spcBef>
              <a:spcAft>
                <a:spcPts val="0"/>
              </a:spcAft>
              <a:buNone/>
            </a:pPr>
            <a:r>
              <a:t/>
            </a:r>
            <a:endParaRPr sz="1000"/>
          </a:p>
        </p:txBody>
      </p:sp>
      <p:sp>
        <p:nvSpPr>
          <p:cNvPr id="76" name="Shape 76"/>
          <p:cNvSpPr txBox="1"/>
          <p:nvPr>
            <p:ph idx="2" type="body"/>
          </p:nvPr>
        </p:nvSpPr>
        <p:spPr>
          <a:xfrm>
            <a:off x="4528525" y="1225225"/>
            <a:ext cx="4303800" cy="3354000"/>
          </a:xfrm>
          <a:prstGeom prst="rect">
            <a:avLst/>
          </a:prstGeom>
        </p:spPr>
        <p:txBody>
          <a:bodyPr anchorCtr="0" anchor="t" bIns="91425" lIns="91425" rIns="91425" tIns="91425">
            <a:noAutofit/>
          </a:bodyPr>
          <a:lstStyle/>
          <a:p>
            <a:pPr lvl="0">
              <a:spcBef>
                <a:spcPts val="0"/>
              </a:spcBef>
              <a:buNone/>
            </a:pPr>
            <a:r>
              <a:rPr lang="en"/>
              <a:t>Better Individual Studies</a:t>
            </a:r>
          </a:p>
          <a:p>
            <a:pPr lvl="0" rtl="0">
              <a:lnSpc>
                <a:spcPct val="100000"/>
              </a:lnSpc>
              <a:spcBef>
                <a:spcPts val="0"/>
              </a:spcBef>
              <a:spcAft>
                <a:spcPts val="0"/>
              </a:spcAft>
              <a:buNone/>
            </a:pPr>
            <a:r>
              <a:rPr lang="en" sz="1000"/>
              <a:t>With Children or Adolescents</a:t>
            </a:r>
          </a:p>
          <a:p>
            <a:pPr lvl="0">
              <a:lnSpc>
                <a:spcPct val="100000"/>
              </a:lnSpc>
              <a:spcBef>
                <a:spcPts val="0"/>
              </a:spcBef>
              <a:spcAft>
                <a:spcPts val="0"/>
              </a:spcAft>
              <a:buNone/>
            </a:pPr>
            <a:r>
              <a:t/>
            </a:r>
            <a:endParaRPr sz="1000"/>
          </a:p>
          <a:p>
            <a:pPr indent="-292100" lvl="0" marL="457200" rtl="0">
              <a:lnSpc>
                <a:spcPct val="100000"/>
              </a:lnSpc>
              <a:spcBef>
                <a:spcPts val="0"/>
              </a:spcBef>
              <a:buSzPct val="100000"/>
              <a:buChar char="●"/>
            </a:pPr>
            <a:r>
              <a:rPr lang="en" sz="1000"/>
              <a:t>A. Anderson, Kennedy, Dewitt, E. Anderson &amp; Wamboldt,  2014</a:t>
            </a:r>
          </a:p>
          <a:p>
            <a:pPr indent="-292100" lvl="0" marL="457200" rtl="0">
              <a:lnSpc>
                <a:spcPct val="100000"/>
              </a:lnSpc>
              <a:spcBef>
                <a:spcPts val="0"/>
              </a:spcBef>
              <a:buSzPct val="100000"/>
              <a:buChar char="●"/>
            </a:pPr>
            <a:r>
              <a:rPr lang="en" sz="1000"/>
              <a:t>Betty, 2013</a:t>
            </a:r>
          </a:p>
          <a:p>
            <a:pPr indent="-292100" lvl="0" marL="457200" rtl="0">
              <a:lnSpc>
                <a:spcPct val="100000"/>
              </a:lnSpc>
              <a:spcBef>
                <a:spcPts val="0"/>
              </a:spcBef>
              <a:buSzPct val="100000"/>
              <a:buChar char="●"/>
            </a:pPr>
            <a:r>
              <a:rPr lang="en" sz="1000"/>
              <a:t>D.A. Harris, 2007</a:t>
            </a:r>
          </a:p>
          <a:p>
            <a:pPr indent="-292100" lvl="0" marL="457200" rtl="0">
              <a:lnSpc>
                <a:spcPct val="100000"/>
              </a:lnSpc>
              <a:spcBef>
                <a:spcPts val="0"/>
              </a:spcBef>
              <a:buSzPct val="100000"/>
              <a:buChar char="●"/>
            </a:pPr>
            <a:r>
              <a:rPr lang="en" sz="1000"/>
              <a:t>Goodill, 1987</a:t>
            </a:r>
          </a:p>
          <a:p>
            <a:pPr indent="-292100" lvl="0" marL="457200" rtl="0">
              <a:lnSpc>
                <a:spcPct val="100000"/>
              </a:lnSpc>
              <a:spcBef>
                <a:spcPts val="0"/>
              </a:spcBef>
              <a:buSzPct val="100000"/>
              <a:buChar char="●"/>
            </a:pPr>
            <a:r>
              <a:rPr lang="en" sz="1000"/>
              <a:t>Gronlund, Renck &amp; Weibeull, 2006</a:t>
            </a:r>
          </a:p>
          <a:p>
            <a:pPr indent="-292100" lvl="0" marL="457200" rtl="0">
              <a:lnSpc>
                <a:spcPct val="100000"/>
              </a:lnSpc>
              <a:spcBef>
                <a:spcPts val="0"/>
              </a:spcBef>
              <a:buSzPct val="100000"/>
              <a:buChar char="●"/>
            </a:pPr>
            <a:r>
              <a:rPr lang="en" sz="1000"/>
              <a:t>Hagensen, 2015</a:t>
            </a:r>
          </a:p>
          <a:p>
            <a:pPr indent="-292100" lvl="0" marL="457200" rtl="0">
              <a:lnSpc>
                <a:spcPct val="100000"/>
              </a:lnSpc>
              <a:spcBef>
                <a:spcPts val="0"/>
              </a:spcBef>
              <a:buSzPct val="100000"/>
              <a:buChar char="●"/>
            </a:pPr>
            <a:r>
              <a:rPr lang="en" sz="1000"/>
              <a:t>Hartshorn et al., 2001</a:t>
            </a:r>
          </a:p>
          <a:p>
            <a:pPr indent="-292100" lvl="0" marL="457200" rtl="0">
              <a:lnSpc>
                <a:spcPct val="100000"/>
              </a:lnSpc>
              <a:spcBef>
                <a:spcPts val="0"/>
              </a:spcBef>
              <a:buSzPct val="100000"/>
              <a:buChar char="●"/>
            </a:pPr>
            <a:r>
              <a:rPr lang="en" sz="1000"/>
              <a:t>Karkou &amp; Meekums, 2009</a:t>
            </a:r>
          </a:p>
          <a:p>
            <a:pPr indent="-292100" lvl="0" marL="457200" rtl="0">
              <a:lnSpc>
                <a:spcPct val="100000"/>
              </a:lnSpc>
              <a:spcBef>
                <a:spcPts val="0"/>
              </a:spcBef>
              <a:buSzPct val="100000"/>
              <a:buChar char="●"/>
            </a:pPr>
            <a:r>
              <a:rPr lang="en" sz="1000"/>
              <a:t>Koch, Mehl, Sobanski, Sieber, &amp; Fuchs, 2015</a:t>
            </a:r>
          </a:p>
          <a:p>
            <a:pPr indent="-292100" lvl="0" marL="457200" rtl="0">
              <a:lnSpc>
                <a:spcPct val="100000"/>
              </a:lnSpc>
              <a:spcBef>
                <a:spcPts val="0"/>
              </a:spcBef>
              <a:buSzPct val="100000"/>
              <a:buChar char="●"/>
            </a:pPr>
            <a:r>
              <a:rPr lang="en" sz="1000"/>
              <a:t>Koshland &amp; Wittaker, 200</a:t>
            </a:r>
            <a:r>
              <a:rPr lang="en" sz="1000"/>
              <a:t>4</a:t>
            </a:r>
          </a:p>
          <a:p>
            <a:pPr indent="-292100" lvl="0" marL="457200" rtl="0">
              <a:lnSpc>
                <a:spcPct val="100000"/>
              </a:lnSpc>
              <a:spcBef>
                <a:spcPts val="0"/>
              </a:spcBef>
              <a:buSzPct val="100000"/>
              <a:buChar char="●"/>
            </a:pPr>
            <a:r>
              <a:rPr lang="en" sz="1000"/>
              <a:t>Pierce, 2014</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Evidenced Based Processes</a:t>
            </a:r>
          </a:p>
        </p:txBody>
      </p:sp>
      <p:sp>
        <p:nvSpPr>
          <p:cNvPr id="82" name="Shape 8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Relationship Building - Connecting with Child</a:t>
            </a:r>
          </a:p>
          <a:p>
            <a:pPr indent="-228600" lvl="0" marL="457200">
              <a:spcBef>
                <a:spcPts val="0"/>
              </a:spcBef>
            </a:pPr>
            <a:r>
              <a:rPr lang="en"/>
              <a:t>Recognizing and Identifying feelings (mood check)</a:t>
            </a:r>
          </a:p>
          <a:p>
            <a:pPr indent="-228600" lvl="0" marL="457200" rtl="0">
              <a:spcBef>
                <a:spcPts val="0"/>
              </a:spcBef>
            </a:pPr>
            <a:r>
              <a:rPr lang="en"/>
              <a:t>Express feelings in beneficial manner</a:t>
            </a:r>
          </a:p>
          <a:p>
            <a:pPr indent="-228600" lvl="0" marL="457200" rtl="0">
              <a:spcBef>
                <a:spcPts val="0"/>
              </a:spcBef>
            </a:pPr>
            <a:r>
              <a:rPr lang="en"/>
              <a:t>Body Awareness</a:t>
            </a:r>
          </a:p>
          <a:p>
            <a:pPr indent="-228600" lvl="0" marL="457200">
              <a:spcBef>
                <a:spcPts val="0"/>
              </a:spcBef>
            </a:pPr>
            <a:r>
              <a:rPr lang="en"/>
              <a:t>Teaching Coping Strategies</a:t>
            </a:r>
          </a:p>
          <a:p>
            <a:pPr indent="-228600" lvl="0" marL="457200">
              <a:spcBef>
                <a:spcPts val="0"/>
              </a:spcBef>
            </a:pPr>
            <a:r>
              <a:rPr lang="en"/>
              <a:t>Monitoring Progress (before and after sessions)</a:t>
            </a:r>
          </a:p>
          <a:p>
            <a:pPr indent="-228600" lvl="0" marL="457200" rtl="0">
              <a:spcBef>
                <a:spcPts val="0"/>
              </a:spcBef>
            </a:pPr>
            <a:r>
              <a:rPr lang="en"/>
              <a:t>Outcome Product</a:t>
            </a:r>
          </a:p>
          <a:p>
            <a:pPr lvl="0">
              <a:spcBef>
                <a:spcPts val="0"/>
              </a:spcBef>
              <a:buNone/>
            </a:pPr>
            <a:r>
              <a:rPr lang="en"/>
              <a:t>														</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Populations</a:t>
            </a:r>
          </a:p>
        </p:txBody>
      </p:sp>
      <p:sp>
        <p:nvSpPr>
          <p:cNvPr id="88" name="Shape 88"/>
          <p:cNvSpPr txBox="1"/>
          <p:nvPr>
            <p:ph idx="1" type="body"/>
          </p:nvPr>
        </p:nvSpPr>
        <p:spPr>
          <a:xfrm>
            <a:off x="311700" y="1102225"/>
            <a:ext cx="8520600" cy="3717000"/>
          </a:xfrm>
          <a:prstGeom prst="rect">
            <a:avLst/>
          </a:prstGeom>
        </p:spPr>
        <p:txBody>
          <a:bodyPr anchorCtr="0" anchor="t" bIns="91425" lIns="91425" rIns="91425" tIns="91425">
            <a:noAutofit/>
          </a:bodyPr>
          <a:lstStyle/>
          <a:p>
            <a:pPr lvl="0">
              <a:spcBef>
                <a:spcPts val="0"/>
              </a:spcBef>
              <a:buNone/>
            </a:pPr>
            <a:r>
              <a:rPr lang="en"/>
              <a:t>Children with autism (Hartshorn et al., 2001; Koch et al., 2015)</a:t>
            </a:r>
          </a:p>
          <a:p>
            <a:pPr lvl="0">
              <a:spcBef>
                <a:spcPts val="0"/>
              </a:spcBef>
              <a:buNone/>
            </a:pPr>
            <a:r>
              <a:rPr lang="en"/>
              <a:t>Youth at risk for developing mental health problems (Karkou &amp; Meekums, 2009; Hagensen, 2015)</a:t>
            </a:r>
          </a:p>
          <a:p>
            <a:pPr lvl="0">
              <a:spcBef>
                <a:spcPts val="0"/>
              </a:spcBef>
              <a:buNone/>
            </a:pPr>
            <a:r>
              <a:rPr lang="en"/>
              <a:t>Adolescents in psychiatric hospital (Anderson</a:t>
            </a:r>
            <a:r>
              <a:rPr lang="en"/>
              <a:t> et al.</a:t>
            </a:r>
            <a:r>
              <a:rPr lang="en"/>
              <a:t>, 2014)</a:t>
            </a:r>
            <a:r>
              <a:rPr lang="en"/>
              <a:t> </a:t>
            </a:r>
          </a:p>
          <a:p>
            <a:pPr lvl="0">
              <a:spcBef>
                <a:spcPts val="0"/>
              </a:spcBef>
              <a:buNone/>
            </a:pPr>
            <a:r>
              <a:rPr lang="en"/>
              <a:t>Boys with ADHD (Gronlund et al., 2006)</a:t>
            </a:r>
          </a:p>
          <a:p>
            <a:pPr lvl="0">
              <a:spcBef>
                <a:spcPts val="0"/>
              </a:spcBef>
              <a:buNone/>
            </a:pPr>
            <a:r>
              <a:rPr lang="en"/>
              <a:t>Multicultural children at risk for violent behaviors (Koshland &amp; Wittaker, 2004)</a:t>
            </a:r>
          </a:p>
          <a:p>
            <a:pPr lvl="0">
              <a:spcBef>
                <a:spcPts val="0"/>
              </a:spcBef>
              <a:buNone/>
            </a:pPr>
            <a:r>
              <a:rPr lang="en"/>
              <a:t>Children suffering various forms of trauma (D.A. Harris, 2007; Pierce 2014), maltreatment (Betty, 2013) and abuse (Goodill, 1987).</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Demonstration (Koch et al., 2015)</a:t>
            </a:r>
          </a:p>
        </p:txBody>
      </p:sp>
      <p:sp>
        <p:nvSpPr>
          <p:cNvPr id="94" name="Shape 9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buAutoNum type="arabicPeriod"/>
            </a:pPr>
            <a:r>
              <a:rPr i="1" lang="en"/>
              <a:t>Warm-up:</a:t>
            </a:r>
            <a:r>
              <a:rPr lang="en"/>
              <a:t> mirroring individuals movements in whole-group setting</a:t>
            </a:r>
          </a:p>
          <a:p>
            <a:pPr indent="-228600" lvl="1" marL="914400">
              <a:spcBef>
                <a:spcPts val="0"/>
              </a:spcBef>
              <a:buAutoNum type="alphaLcPeriod"/>
            </a:pPr>
            <a:r>
              <a:rPr lang="en"/>
              <a:t>Goal: to create an atmosphere of acceptance</a:t>
            </a:r>
          </a:p>
          <a:p>
            <a:pPr indent="-228600" lvl="0" marL="457200" rtl="0">
              <a:spcBef>
                <a:spcPts val="0"/>
              </a:spcBef>
              <a:buAutoNum type="arabicPeriod"/>
            </a:pPr>
            <a:r>
              <a:rPr i="1" lang="en"/>
              <a:t>Dyadic movement:</a:t>
            </a:r>
            <a:r>
              <a:rPr lang="en"/>
              <a:t> lead, follow, then free movement</a:t>
            </a:r>
          </a:p>
          <a:p>
            <a:pPr indent="-228600" lvl="1" marL="914400">
              <a:spcBef>
                <a:spcPts val="0"/>
              </a:spcBef>
              <a:buAutoNum type="alphaLcPeriod"/>
            </a:pPr>
            <a:r>
              <a:rPr lang="en"/>
              <a:t>Goal: encourage free expression, and a connection to partner through reflecting quality of movement</a:t>
            </a:r>
          </a:p>
          <a:p>
            <a:pPr indent="-228600" lvl="0" marL="457200" rtl="0">
              <a:spcBef>
                <a:spcPts val="0"/>
              </a:spcBef>
              <a:buAutoNum type="arabicPeriod"/>
            </a:pPr>
            <a:r>
              <a:rPr i="1" lang="en"/>
              <a:t>Baum circle</a:t>
            </a:r>
            <a:r>
              <a:rPr lang="en"/>
              <a:t>: individual leads group to chosen music</a:t>
            </a:r>
          </a:p>
          <a:p>
            <a:pPr indent="-228600" lvl="1" marL="914400" rtl="0">
              <a:spcBef>
                <a:spcPts val="0"/>
              </a:spcBef>
              <a:buAutoNum type="alphaLcPeriod"/>
            </a:pPr>
            <a:r>
              <a:rPr lang="en"/>
              <a:t>Goal: to teach kinesthetic attunement, and emotional contagion</a:t>
            </a:r>
          </a:p>
          <a:p>
            <a:pPr indent="-228600" lvl="0" marL="457200" rtl="0">
              <a:spcBef>
                <a:spcPts val="0"/>
              </a:spcBef>
              <a:buAutoNum type="arabicPeriod"/>
            </a:pPr>
            <a:r>
              <a:rPr i="1" lang="en"/>
              <a:t>Verbal processing</a:t>
            </a:r>
            <a:r>
              <a:rPr lang="en"/>
              <a:t>: </a:t>
            </a:r>
          </a:p>
          <a:p>
            <a:pPr indent="-228600" lvl="1" marL="914400" rtl="0">
              <a:lnSpc>
                <a:spcPct val="100000"/>
              </a:lnSpc>
              <a:spcBef>
                <a:spcPts val="0"/>
              </a:spcBef>
              <a:buAutoNum type="alphaLcPeriod"/>
            </a:pPr>
            <a:r>
              <a:rPr lang="en"/>
              <a:t>Goal: to provide and receive feedback suited to increase body awareness, self-awareness, self–other awareness, empathy, and social skills, and to verbalize the nonverbal experiences and feelings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Use in School Setting</a:t>
            </a:r>
          </a:p>
        </p:txBody>
      </p:sp>
      <p:sp>
        <p:nvSpPr>
          <p:cNvPr id="100" name="Shape 10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Relationship Building - Connecting with Child</a:t>
            </a:r>
          </a:p>
          <a:p>
            <a:pPr indent="-228600" lvl="1" marL="914400" rtl="0">
              <a:spcBef>
                <a:spcPts val="0"/>
              </a:spcBef>
            </a:pPr>
            <a:r>
              <a:rPr lang="en" sz="1400"/>
              <a:t>Reciprocal mirroring of movement, communicating through creating dance together</a:t>
            </a:r>
          </a:p>
          <a:p>
            <a:pPr indent="-228600" lvl="0" marL="457200" rtl="0">
              <a:spcBef>
                <a:spcPts val="0"/>
              </a:spcBef>
            </a:pPr>
            <a:r>
              <a:rPr lang="en"/>
              <a:t>Recognizing and Identifying feelings/Psycho-education</a:t>
            </a:r>
          </a:p>
          <a:p>
            <a:pPr indent="-228600" lvl="1" marL="914400" rtl="0">
              <a:spcBef>
                <a:spcPts val="0"/>
              </a:spcBef>
            </a:pPr>
            <a:r>
              <a:rPr lang="en"/>
              <a:t>Indirectly/directly mirroring movements of participants, teach empathy</a:t>
            </a:r>
          </a:p>
          <a:p>
            <a:pPr indent="-228600" lvl="0" marL="457200" rtl="0">
              <a:spcBef>
                <a:spcPts val="0"/>
              </a:spcBef>
            </a:pPr>
            <a:r>
              <a:rPr lang="en"/>
              <a:t>Express feelings in beneficial manner</a:t>
            </a:r>
          </a:p>
          <a:p>
            <a:pPr indent="-228600" lvl="1" marL="914400" rtl="0">
              <a:spcBef>
                <a:spcPts val="0"/>
              </a:spcBef>
            </a:pPr>
            <a:r>
              <a:rPr lang="en"/>
              <a:t>Increase awareness of expression by exaggerating and repeating child’s movement </a:t>
            </a:r>
          </a:p>
          <a:p>
            <a:pPr indent="-228600" lvl="0" marL="457200" rtl="0">
              <a:spcBef>
                <a:spcPts val="0"/>
              </a:spcBef>
            </a:pPr>
            <a:r>
              <a:rPr lang="en"/>
              <a:t>Body Awareness</a:t>
            </a:r>
          </a:p>
          <a:p>
            <a:pPr indent="-228600" lvl="1" marL="914400" rtl="0">
              <a:spcBef>
                <a:spcPts val="0"/>
              </a:spcBef>
            </a:pPr>
            <a:r>
              <a:rPr lang="en"/>
              <a:t>Track breath and body position to learn how to regulate emotion</a:t>
            </a:r>
          </a:p>
          <a:p>
            <a:pPr indent="-228600" lvl="1" marL="914400" rtl="0">
              <a:spcBef>
                <a:spcPts val="0"/>
              </a:spcBef>
            </a:pPr>
            <a:r>
              <a:rPr lang="en"/>
              <a:t>Repeat movements and add rhythmic components to it</a:t>
            </a:r>
          </a:p>
          <a:p>
            <a:pPr indent="-228600" lvl="1" marL="914400" rtl="0">
              <a:spcBef>
                <a:spcPts val="0"/>
              </a:spcBef>
            </a:pPr>
            <a:r>
              <a:rPr lang="en"/>
              <a:t>“Heart beat” - tuning into heart beat and move different parts of body to heart beat</a:t>
            </a:r>
          </a:p>
          <a:p>
            <a:pPr indent="0" lvl="0" marL="457200" rtl="0">
              <a:spcBef>
                <a:spcPts val="0"/>
              </a:spcBef>
              <a:buNone/>
            </a:pPr>
            <a:r>
              <a:rPr lang="en"/>
              <a:t>	    									       (Adapted from Betty, 2013)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Dance Therapy: Use in School Setting (cont.)</a:t>
            </a:r>
          </a:p>
        </p:txBody>
      </p:sp>
      <p:sp>
        <p:nvSpPr>
          <p:cNvPr id="106" name="Shape 10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Teaching Coping Strategies</a:t>
            </a:r>
          </a:p>
          <a:p>
            <a:pPr indent="-342900" lvl="1" marL="914400" rtl="0">
              <a:spcBef>
                <a:spcPts val="0"/>
              </a:spcBef>
              <a:buSzPct val="100000"/>
            </a:pPr>
            <a:r>
              <a:rPr lang="en" sz="1800"/>
              <a:t>Practicing naming and changing emotions through movement</a:t>
            </a:r>
          </a:p>
          <a:p>
            <a:pPr indent="-228600" lvl="2" marL="1371600" rtl="0">
              <a:lnSpc>
                <a:spcPct val="100000"/>
              </a:lnSpc>
              <a:spcBef>
                <a:spcPts val="0"/>
              </a:spcBef>
            </a:pPr>
            <a:r>
              <a:rPr lang="en"/>
              <a:t>Writing emotion on board, do vigorous full body movement, then see how emotion changed</a:t>
            </a:r>
          </a:p>
          <a:p>
            <a:pPr indent="-228600" lvl="2" marL="1371600" rtl="0">
              <a:spcBef>
                <a:spcPts val="0"/>
              </a:spcBef>
            </a:pPr>
            <a:r>
              <a:rPr lang="en"/>
              <a:t>Having child use body to demonstrate a distressing story, then use soothing movements to calm storyteller down</a:t>
            </a:r>
          </a:p>
          <a:p>
            <a:pPr indent="-228600" lvl="2" marL="1371600">
              <a:spcBef>
                <a:spcPts val="0"/>
              </a:spcBef>
            </a:pPr>
            <a:r>
              <a:rPr lang="en"/>
              <a:t>Intentionally doing movements opposite of feeling, reflecting on how the feeling changed</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References</a:t>
            </a:r>
          </a:p>
        </p:txBody>
      </p:sp>
      <p:sp>
        <p:nvSpPr>
          <p:cNvPr id="112" name="Shape 112"/>
          <p:cNvSpPr txBox="1"/>
          <p:nvPr>
            <p:ph idx="1" type="body"/>
          </p:nvPr>
        </p:nvSpPr>
        <p:spPr>
          <a:xfrm>
            <a:off x="311700" y="1102225"/>
            <a:ext cx="8520600" cy="3851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a:lnSpc>
                <a:spcPct val="110000"/>
              </a:lnSpc>
              <a:spcBef>
                <a:spcPts val="0"/>
              </a:spcBef>
              <a:buNone/>
            </a:pPr>
            <a:r>
              <a:rPr lang="en" sz="800">
                <a:solidFill>
                  <a:srgbClr val="000000"/>
                </a:solidFill>
              </a:rPr>
              <a:t>Anderson, A., Kennedy, H., Dewitt, P., Anderson E &amp; Wamboldt, M. Z. (2014). Dance/movement therapy impacts mood states of adolescents in a psychiatric hospital. </a:t>
            </a:r>
            <a:r>
              <a:rPr i="1" lang="en" sz="800">
                <a:solidFill>
                  <a:srgbClr val="000000"/>
                </a:solidFill>
              </a:rPr>
              <a:t>The Arts in Psychotherapy, 41</a:t>
            </a:r>
            <a:r>
              <a:rPr lang="en" sz="800">
                <a:solidFill>
                  <a:srgbClr val="000000"/>
                </a:solidFill>
              </a:rPr>
              <a:t>, (257-262). doi:</a:t>
            </a:r>
            <a:r>
              <a:rPr lang="en" sz="800">
                <a:solidFill>
                  <a:srgbClr val="000000"/>
                </a:solidFill>
                <a:highlight>
                  <a:srgbClr val="FFFFFF"/>
                </a:highlight>
              </a:rPr>
              <a:t>http://dx.doi.org/10.1016/j.aip.2014.04.002.</a:t>
            </a:r>
          </a:p>
          <a:p>
            <a:pPr lvl="0">
              <a:lnSpc>
                <a:spcPct val="110000"/>
              </a:lnSpc>
              <a:spcBef>
                <a:spcPts val="0"/>
              </a:spcBef>
              <a:buNone/>
            </a:pPr>
            <a:r>
              <a:rPr lang="en" sz="800">
                <a:solidFill>
                  <a:srgbClr val="000000"/>
                </a:solidFill>
              </a:rPr>
              <a:t>Betty, A. (2013). Taming tidal waves: A dance/movement therapy approach to supporting emotion regulation in maltreated children. </a:t>
            </a:r>
            <a:r>
              <a:rPr i="1" lang="en" sz="800">
                <a:solidFill>
                  <a:srgbClr val="000000"/>
                </a:solidFill>
              </a:rPr>
              <a:t>American Journal of Dance Therapy, 33</a:t>
            </a:r>
            <a:r>
              <a:rPr lang="en" sz="800">
                <a:solidFill>
                  <a:srgbClr val="000000"/>
                </a:solidFill>
              </a:rPr>
              <a:t>, 157-181. doi:</a:t>
            </a:r>
            <a:r>
              <a:rPr lang="en" sz="800">
                <a:solidFill>
                  <a:srgbClr val="000000"/>
                </a:solidFill>
                <a:highlight>
                  <a:srgbClr val="FFFFFF"/>
                </a:highlight>
              </a:rPr>
              <a:t>10.1007/s10465-013-9152-3.</a:t>
            </a:r>
          </a:p>
          <a:p>
            <a:pPr lvl="0">
              <a:lnSpc>
                <a:spcPct val="110000"/>
              </a:lnSpc>
              <a:spcBef>
                <a:spcPts val="0"/>
              </a:spcBef>
              <a:buNone/>
            </a:pPr>
            <a:r>
              <a:rPr lang="en" sz="800">
                <a:solidFill>
                  <a:srgbClr val="000000"/>
                </a:solidFill>
              </a:rPr>
              <a:t>Bradt, J., Goodill, S., &amp; Dileo, C. (2011). Dance/movement therapy for improving psychological and physical outcomes in cancer patients. </a:t>
            </a:r>
            <a:r>
              <a:rPr i="1" lang="en" sz="800">
                <a:solidFill>
                  <a:srgbClr val="000000"/>
                </a:solidFill>
              </a:rPr>
              <a:t>Cochrane Database of Systematic Reviews, 2011</a:t>
            </a:r>
            <a:r>
              <a:rPr lang="en" sz="800">
                <a:solidFill>
                  <a:srgbClr val="000000"/>
                </a:solidFill>
              </a:rPr>
              <a:t>(10). </a:t>
            </a:r>
            <a:r>
              <a:rPr lang="en" sz="800">
                <a:highlight>
                  <a:srgbClr val="FFFFFF"/>
                </a:highlight>
              </a:rPr>
              <a:t>doi: 10.1002/14651858.CD007103.pub3.</a:t>
            </a:r>
            <a:r>
              <a:rPr lang="en" sz="800">
                <a:solidFill>
                  <a:srgbClr val="000000"/>
                </a:solidFill>
              </a:rPr>
              <a:t>  </a:t>
            </a:r>
          </a:p>
          <a:p>
            <a:pPr lvl="0">
              <a:lnSpc>
                <a:spcPct val="110000"/>
              </a:lnSpc>
              <a:spcBef>
                <a:spcPts val="0"/>
              </a:spcBef>
              <a:buNone/>
            </a:pPr>
            <a:r>
              <a:rPr lang="en" sz="800">
                <a:solidFill>
                  <a:srgbClr val="000000"/>
                </a:solidFill>
              </a:rPr>
              <a:t>Cruz, R., &amp; Sabers, D. (1998). Dance/movement therapy is more effective than previously reported. </a:t>
            </a:r>
            <a:r>
              <a:rPr i="1" lang="en" sz="800">
                <a:solidFill>
                  <a:srgbClr val="000000"/>
                </a:solidFill>
              </a:rPr>
              <a:t>Arts in Psychotherapy, 25</a:t>
            </a:r>
            <a:r>
              <a:rPr lang="en" sz="800">
                <a:solidFill>
                  <a:srgbClr val="000000"/>
                </a:solidFill>
              </a:rPr>
              <a:t>(2), 101-104.</a:t>
            </a:r>
          </a:p>
          <a:p>
            <a:pPr lvl="0">
              <a:lnSpc>
                <a:spcPct val="110000"/>
              </a:lnSpc>
              <a:spcBef>
                <a:spcPts val="0"/>
              </a:spcBef>
              <a:buNone/>
            </a:pPr>
            <a:r>
              <a:rPr lang="en" sz="800">
                <a:solidFill>
                  <a:srgbClr val="000000"/>
                </a:solidFill>
              </a:rPr>
              <a:t>Goodill, S. W. (1987). Dance/movement therapy with abused children. </a:t>
            </a:r>
            <a:r>
              <a:rPr i="1" lang="en" sz="800">
                <a:solidFill>
                  <a:srgbClr val="000000"/>
                </a:solidFill>
              </a:rPr>
              <a:t>Arts in Psychotherapy, 14</a:t>
            </a:r>
            <a:r>
              <a:rPr lang="en" sz="800">
                <a:solidFill>
                  <a:srgbClr val="000000"/>
                </a:solidFill>
              </a:rPr>
              <a:t>(1), 59-68.</a:t>
            </a:r>
          </a:p>
          <a:p>
            <a:pPr lvl="0">
              <a:lnSpc>
                <a:spcPct val="110000"/>
              </a:lnSpc>
              <a:spcBef>
                <a:spcPts val="0"/>
              </a:spcBef>
              <a:buNone/>
            </a:pPr>
            <a:r>
              <a:rPr lang="en" sz="800">
                <a:solidFill>
                  <a:srgbClr val="000000"/>
                </a:solidFill>
              </a:rPr>
              <a:t>Gronlund, E., Renck, B., &amp;</a:t>
            </a:r>
            <a:r>
              <a:rPr lang="en" sz="800">
                <a:solidFill>
                  <a:srgbClr val="000000"/>
                </a:solidFill>
              </a:rPr>
              <a:t> Weibeull</a:t>
            </a:r>
            <a:r>
              <a:rPr lang="en" sz="800">
                <a:solidFill>
                  <a:srgbClr val="000000"/>
                </a:solidFill>
              </a:rPr>
              <a:t>, J. (2006). Dance/movement therapy as an alternative treatment for young boys diagnosed as ADHD: A Pilot study. </a:t>
            </a:r>
            <a:r>
              <a:rPr i="1" lang="en" sz="800">
                <a:solidFill>
                  <a:srgbClr val="000000"/>
                </a:solidFill>
              </a:rPr>
              <a:t>American Journal of Dance Therapy, 27</a:t>
            </a:r>
            <a:r>
              <a:rPr lang="en" sz="800">
                <a:solidFill>
                  <a:srgbClr val="000000"/>
                </a:solidFill>
              </a:rPr>
              <a:t>(2), 63-85. doi:10.1007/s10465-005-9000-1.</a:t>
            </a:r>
          </a:p>
          <a:p>
            <a:pPr lvl="0" marR="139700" rtl="0">
              <a:lnSpc>
                <a:spcPct val="110000"/>
              </a:lnSpc>
              <a:spcBef>
                <a:spcPts val="0"/>
              </a:spcBef>
              <a:spcAft>
                <a:spcPts val="1100"/>
              </a:spcAft>
              <a:buNone/>
            </a:pPr>
            <a:r>
              <a:rPr lang="en" sz="800">
                <a:solidFill>
                  <a:srgbClr val="333333"/>
                </a:solidFill>
              </a:rPr>
              <a:t>Hagensen, K.P. (2015) Using a dance/movement therapy-based wellness curriculum: An adolescent case study. </a:t>
            </a:r>
            <a:r>
              <a:rPr i="1" lang="en" sz="800">
                <a:solidFill>
                  <a:srgbClr val="333333"/>
                </a:solidFill>
              </a:rPr>
              <a:t>American Journal of Dance Therapy. 37</a:t>
            </a:r>
            <a:r>
              <a:rPr lang="en" sz="800">
                <a:solidFill>
                  <a:srgbClr val="333333"/>
                </a:solidFill>
              </a:rPr>
              <a:t>(2), 150-175. doi:10.1007/s10465-015-9199-4.</a:t>
            </a:r>
          </a:p>
          <a:p>
            <a:pPr lvl="0">
              <a:lnSpc>
                <a:spcPct val="110000"/>
              </a:lnSpc>
              <a:spcBef>
                <a:spcPts val="0"/>
              </a:spcBef>
              <a:buNone/>
            </a:pPr>
            <a:r>
              <a:rPr lang="en" sz="800">
                <a:solidFill>
                  <a:srgbClr val="000000"/>
                </a:solidFill>
              </a:rPr>
              <a:t>Harris, D.A. (2007). Pathways to embodied empathy and reconciliation after atrocity: Former boy soldiers in a dance/movement therapy group in Sierra Leone.</a:t>
            </a:r>
            <a:r>
              <a:rPr i="1" lang="en" sz="800">
                <a:solidFill>
                  <a:srgbClr val="000000"/>
                </a:solidFill>
              </a:rPr>
              <a:t> Intervention, 5</a:t>
            </a:r>
            <a:r>
              <a:rPr lang="en" sz="800">
                <a:solidFill>
                  <a:srgbClr val="000000"/>
                </a:solidFill>
              </a:rPr>
              <a:t>(3), 203-231. </a:t>
            </a:r>
          </a:p>
          <a:p>
            <a:pPr lvl="0">
              <a:lnSpc>
                <a:spcPct val="110000"/>
              </a:lnSpc>
              <a:spcBef>
                <a:spcPts val="0"/>
              </a:spcBef>
              <a:buNone/>
            </a:pPr>
            <a:r>
              <a:rPr lang="en" sz="800">
                <a:solidFill>
                  <a:srgbClr val="000000"/>
                </a:solidFill>
              </a:rPr>
              <a:t>Hartshorn, K., Olds, L., Field, T., Delage, J., Cullen, C., &amp; Escalona, A. (2001). Creative movement therapy benefits children with autism. </a:t>
            </a:r>
            <a:r>
              <a:rPr i="1" lang="en" sz="800">
                <a:solidFill>
                  <a:srgbClr val="000000"/>
                </a:solidFill>
              </a:rPr>
              <a:t>Early Child Development and Care</a:t>
            </a:r>
            <a:r>
              <a:rPr lang="en" sz="800">
                <a:solidFill>
                  <a:srgbClr val="000000"/>
                </a:solidFill>
              </a:rPr>
              <a:t>, 166, 1–5. doi:</a:t>
            </a:r>
            <a:r>
              <a:rPr lang="en" sz="800">
                <a:solidFill>
                  <a:srgbClr val="000000"/>
                </a:solidFill>
                <a:highlight>
                  <a:srgbClr val="FFFFFF"/>
                </a:highlight>
              </a:rPr>
              <a:t>10.1080/0300443011660101.</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