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doi’s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 #1: What is the effectiveness (or lack of effectiveness) data to support the respective expressive therapy used alone?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To which aspects of the process could the techniques be helpful? (1 slide)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With which types of problems or disorders has the therapy been found useful? (1 slide)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Present one study to demonstrate an example of therapy that has been shown to work (1 slide)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Once population of need is identified in the school (ie: needing CBT but not benefiting from or fitting into traditional therapy), the therapist can schedule group or individual DMT which will carry out CBT through the following steps, week-by-week.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A loose circle formation where the therapist picks up elements of each participant and asks the group to try them out (“can we all do what Mr. X does?,” “can we all be with Mrs. Y?”) and play- fully change them (“can we make this bigger/ smaller/louder/softer,” etc.).  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Dyadic movement -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How the techniques could be used in school setting. (many slides)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x.doi.org/10.1002/14651858.CD006868.pub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32097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Dance/Movement Therapy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 and Rachel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2175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 Cont.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02225"/>
            <a:ext cx="8520600" cy="40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Karkou, V., &amp; Meekums, B. (2013). Dance movement therapy for dementia (protocol). </a:t>
            </a:r>
            <a:r>
              <a:rPr i="1" lang="en" sz="800"/>
              <a:t>Cochrane Database of Systematic Reviews</a:t>
            </a:r>
            <a:r>
              <a:rPr lang="en" sz="800"/>
              <a:t>, 2013(6). doi:</a:t>
            </a:r>
            <a:r>
              <a:rPr lang="en" sz="800">
                <a:solidFill>
                  <a:srgbClr val="002D64"/>
                </a:solidFill>
                <a:highlight>
                  <a:srgbClr val="FFFFFF"/>
                </a:highlight>
              </a:rPr>
              <a:t>10.1002/14651858.CD011022.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Kiepe, M.-S., Stockigt, B., &amp; Keil, T. (2012). Effects of dance therapy and ballroom dances on physical and mental illnesses: A systematic review. </a:t>
            </a:r>
            <a:r>
              <a:rPr i="1" lang="en" sz="800"/>
              <a:t>The Arts in Psychotherapy, 39</a:t>
            </a:r>
            <a:r>
              <a:rPr lang="en" sz="800"/>
              <a:t>(5), 404-411. doi:10.1016/j.aip.2012.06.001.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Koch, S., Kunz, T., Lykou, S., Cruz, R. (2014). Effects of dance movement therapy and dance on health-related psychological outcomes: A meta-analysis. </a:t>
            </a:r>
            <a:r>
              <a:rPr i="1" lang="en" sz="800"/>
              <a:t>The Arts in Psychotherapy 41</a:t>
            </a:r>
            <a:r>
              <a:rPr lang="en" sz="800"/>
              <a:t>, 46-64. doi:</a:t>
            </a:r>
            <a:r>
              <a:rPr lang="en" sz="800">
                <a:highlight>
                  <a:srgbClr val="FFFFFF"/>
                </a:highlight>
              </a:rPr>
              <a:t>10.1016/j.aip.2013.10.004.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Koch, S. C., Mehl, L., Sobanski, E., Sieber, M., &amp; Fuchs, T. (2015). Fixing the mirrors: a feasibility study of the effects of dance movement therapy on young adults with autism spectrum disorder. </a:t>
            </a:r>
            <a:r>
              <a:rPr i="1" lang="en" sz="800"/>
              <a:t>Autism: The International Journal of Research and Practice</a:t>
            </a:r>
            <a:r>
              <a:rPr lang="en" sz="800"/>
              <a:t>, </a:t>
            </a:r>
            <a:r>
              <a:rPr i="1" lang="en" sz="800"/>
              <a:t>19</a:t>
            </a:r>
            <a:r>
              <a:rPr lang="en" sz="800"/>
              <a:t>(3), 338–350. doi:10.1177/1362361314522353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Koshland, L., Wilson, J., &amp; Wittaker, B. (2004). PEACE through dance/movement; Evaluating a violence prevention program. </a:t>
            </a:r>
            <a:r>
              <a:rPr i="1" lang="en" sz="800"/>
              <a:t>American Journal of Dance Therapy, 26</a:t>
            </a:r>
            <a:r>
              <a:rPr lang="en" sz="800"/>
              <a:t>(2), 69-90. </a:t>
            </a:r>
            <a:r>
              <a:rPr lang="en" sz="800">
                <a:solidFill>
                  <a:srgbClr val="333333"/>
                </a:solidFill>
                <a:highlight>
                  <a:srgbClr val="FCFCFC"/>
                </a:highlight>
              </a:rPr>
              <a:t>doi:10.1007/s10465-004-0786-z.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Mala, A., Karkou, V., &amp; Meekums, B. (2012). Dance/movement therapy (D/MT) for depression: A scoping review. </a:t>
            </a:r>
            <a:r>
              <a:rPr i="1" lang="en" sz="800"/>
              <a:t>The Arts in Psychotherapy, 39</a:t>
            </a:r>
            <a:r>
              <a:rPr lang="en" sz="800"/>
              <a:t>(4), 287-295. doi:</a:t>
            </a:r>
            <a:r>
              <a:rPr lang="en" sz="800">
                <a:highlight>
                  <a:srgbClr val="FFFFFF"/>
                </a:highlight>
              </a:rPr>
              <a:t>10.1016/j.aip.2012.04.002.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Ritter, M.., &amp; Low, K. G. (1996). Effects of dance/movement therapy: A meta-analysis. </a:t>
            </a:r>
            <a:r>
              <a:rPr i="1" lang="en" sz="800"/>
              <a:t>The Arts in Psychotherapy, 23</a:t>
            </a:r>
            <a:r>
              <a:rPr lang="en" sz="800"/>
              <a:t>(3), 249-260. </a:t>
            </a:r>
            <a:r>
              <a:rPr lang="en" sz="800">
                <a:highlight>
                  <a:srgbClr val="FFFFFF"/>
                </a:highlight>
              </a:rPr>
              <a:t>doi:10.1016/0197-4556(96)00027-5.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Scharoun, S. M., Reinders, N. J., Bryden, P. J., &amp; Fletcher, P. C. (2014). Dance/movement therapy as an intervention for children with autism spectrum disorders. </a:t>
            </a:r>
            <a:r>
              <a:rPr i="1" lang="en" sz="800"/>
              <a:t>American Journal of Dance Therapy, 36</a:t>
            </a:r>
            <a:r>
              <a:rPr lang="en" sz="800"/>
              <a:t>(2), 209-228. http://dx.doi.org/10.1007/s10465-014-9179-0.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Strassel, J. K., Cherkin, D.C., Steuten, L., Sherman, K.J.&amp; Vrijhoef, H.J.M. (2011). A systematic review of the evidence for the effectiveness of dance therapy. </a:t>
            </a:r>
            <a:r>
              <a:rPr i="1" lang="en" sz="800"/>
              <a:t>Alternative Therapies in Health &amp; Medicine, 17</a:t>
            </a:r>
            <a:r>
              <a:rPr lang="en" sz="800"/>
              <a:t>(3), 50-59. doi:10.1016/j.aip.2013.10.004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 Cont.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Xia, J., &amp; Grant, T. (2009). Dance Therapy for schizophrenia. Cochrane Database of Systematic Reviews, 2009(1). doi:</a:t>
            </a: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hlinkClick r:id="rId3"/>
              </a:rPr>
              <a:t>10.1002/14651858.CD006868.pub2</a:t>
            </a:r>
            <a:r>
              <a:rPr lang="en" sz="8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 Therapy: Efficacy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studies have been qualitative.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Creativity of dance/movement can be hard to capture.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a few meta-analyses that summarize studies in Dance/Movement Therapy (DMT).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study found DMT-effects to be comparable to other types of therapies such as verbal psychotherapies.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                                </a:t>
            </a:r>
            <a:r>
              <a:rPr lang="en"/>
              <a:t>  (Cruz and Sabers ,1998; Koch, Kunz, Lykou &amp; Cruz, 2014) 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Efficacy of Dance/Movement Therapies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Efficacy Studies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Reviews or Meta-Analytic Studies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Bradt, Goodill, &amp; Dileo, 2011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Kiepe, Stockigt, &amp; Keil, 2012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Koch</a:t>
            </a:r>
            <a:r>
              <a:rPr lang="en" sz="800"/>
              <a:t> </a:t>
            </a:r>
            <a:r>
              <a:rPr lang="en" sz="1000"/>
              <a:t>et al., 2014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Mala, Karkou, &amp; Meekums, 2012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Ritter &amp; Low, 1996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Scharoun, Reinders, Bryden &amp; Fletcher, 2014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Strassel, Cherkin, Steuten, Sherman, &amp; Vrijhoef, 2011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Xia &amp; Grant, 2009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528525" y="1225225"/>
            <a:ext cx="43038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Better Individual Studies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 Children or Adolescents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A. Anderson, Kennedy, Dewitt, E. Anderson &amp; Wamboldt,  2014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Betty, 2013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D.A. Harris, 2007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Goodill, 1987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Gronlund, Renck &amp; Weibeull, 2006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Hagensen, 2015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Hartshorn et al., 2001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Karkou &amp; Meekums, 2009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Koch, Mehl, Sobanski, Sieber, &amp; Fuchs, 2015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Koshland &amp; Wittaker, 200</a:t>
            </a:r>
            <a:r>
              <a:rPr lang="en" sz="1000"/>
              <a:t>4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000"/>
              <a:t>Pierce, 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 Therapy: Evidenced Based Processes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Relationship Building - Connecting with Child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Recognizing and Identifying feelings (mood check)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 feelings in beneficial manner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Body Awareness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Teaching Coping Strategies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Monitoring Progress (before and after sessions)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Outcome Product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	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 Therapy: Populations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02225"/>
            <a:ext cx="8520600" cy="37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Children with autism (Hartshorn et al., 2001; Koch et al., 2015)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Youth at risk for developing mental health problems (Karkou &amp; Meekums, 2009; Hagensen, 2015)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Adolescents in psychiatric hospital (Anderson</a:t>
            </a:r>
            <a:r>
              <a:rPr lang="en"/>
              <a:t> et al.</a:t>
            </a:r>
            <a:r>
              <a:rPr lang="en"/>
              <a:t>, 2014)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Boys with ADHD (Gronlund et al., 2006)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Multicultural children at risk for violent behaviors (Koshland &amp; Wittaker, 2004)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Children suffering various forms of trauma (D.A. Harris, 2007; Pierce 2014), maltreatment (Betty, 2013) and abuse (Goodill, 1987).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 Therapy: Demonstration (Koch et al., 2015)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Warm-up:</a:t>
            </a:r>
            <a:r>
              <a:rPr lang="en"/>
              <a:t> mirroring individuals movements in whole-group setting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Goal: to create an atmosphere of acceptance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Dyadic movement:</a:t>
            </a:r>
            <a:r>
              <a:rPr lang="en"/>
              <a:t> lead, follow, then free movement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Goal: encourage free expression, and a connection to partner through reflecting quality of movement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Baum circle</a:t>
            </a:r>
            <a:r>
              <a:rPr lang="en"/>
              <a:t>: individual leads group to chosen music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Goal: to teach kinesthetic attunement, and emotional contagion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Verbal processing</a:t>
            </a:r>
            <a:r>
              <a:rPr lang="en"/>
              <a:t>: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en"/>
              <a:t>Goal: to provide and receive feedback suited to increase body awareness, self-awareness, self–other awareness, empathy, and social skills, and to verbalize the nonverbal experiences and feelings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 Therapy: Use in School Setting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Relationship Building - Connecting with Child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Reciprocal mirroring of movement, communicating through creating dance 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Recognizing and Identifying feelings/Psycho-education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Indirectly/directly mirroring movements of participants, teach empathy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Express feelings in beneficial manner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Increase awareness of expression by exaggerating and repeating child’s movement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Body Awareness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Track breath and body position to learn how to regulate emotion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Repeat movements and add rhythmic components to 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“Heart beat” - tuning into heart beat and move different parts of body to heart beat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    									       (Adapted from Betty, 2013)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Dance Therapy: Use in School Setting (cont.)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Teaching Coping Strategies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Practicing naming and changing emotions through movement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Writing emotion on board, do vigorous full body movement, then see how emotion changed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Having child use body to demonstrate a distressing story, then use soothing movements to calm storyteller down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Intentionally doing movements opposite of feeling, reflecting on how the feeling changed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02225"/>
            <a:ext cx="8520600" cy="385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Anderson, A., Kennedy, H., Dewitt, P., Anderson E &amp; Wamboldt, M. Z. (2014). Dance/movement therapy impacts mood states of adolescents in a psychiatric hospital. </a:t>
            </a:r>
            <a:r>
              <a:rPr i="1" lang="en" sz="800">
                <a:solidFill>
                  <a:srgbClr val="000000"/>
                </a:solidFill>
              </a:rPr>
              <a:t>The Arts in Psychotherapy, 41</a:t>
            </a:r>
            <a:r>
              <a:rPr lang="en" sz="800">
                <a:solidFill>
                  <a:srgbClr val="000000"/>
                </a:solidFill>
              </a:rPr>
              <a:t>, (257-262). doi: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http://dx.doi.org/10.1016/j.aip.2014.04.002.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Betty, A. (2013). Taming tidal waves: A dance/movement therapy approach to supporting emotion regulation in maltreated children. </a:t>
            </a:r>
            <a:r>
              <a:rPr i="1" lang="en" sz="800">
                <a:solidFill>
                  <a:srgbClr val="000000"/>
                </a:solidFill>
              </a:rPr>
              <a:t>American Journal of Dance Therapy, 33</a:t>
            </a:r>
            <a:r>
              <a:rPr lang="en" sz="800">
                <a:solidFill>
                  <a:srgbClr val="000000"/>
                </a:solidFill>
              </a:rPr>
              <a:t>, 157-181. doi: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10.1007/s10465-013-9152-3.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Bradt, J., Goodill, S., &amp; Dileo, C. (2011). Dance/movement therapy for improving psychological and physical outcomes in cancer patients. </a:t>
            </a:r>
            <a:r>
              <a:rPr i="1" lang="en" sz="800">
                <a:solidFill>
                  <a:srgbClr val="000000"/>
                </a:solidFill>
              </a:rPr>
              <a:t>Cochrane Database of Systematic Reviews, 2011</a:t>
            </a:r>
            <a:r>
              <a:rPr lang="en" sz="800">
                <a:solidFill>
                  <a:srgbClr val="000000"/>
                </a:solidFill>
              </a:rPr>
              <a:t>(10). </a:t>
            </a:r>
            <a:r>
              <a:rPr lang="en" sz="800">
                <a:highlight>
                  <a:srgbClr val="FFFFFF"/>
                </a:highlight>
              </a:rPr>
              <a:t>doi: 10.1002/14651858.CD007103.pub3.</a:t>
            </a:r>
            <a:r>
              <a:rPr lang="en" sz="800">
                <a:solidFill>
                  <a:srgbClr val="000000"/>
                </a:solidFill>
              </a:rPr>
              <a:t>  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Cruz, R., &amp; Sabers, D. (1998). Dance/movement therapy is more effective than previously reported. </a:t>
            </a:r>
            <a:r>
              <a:rPr i="1" lang="en" sz="800">
                <a:solidFill>
                  <a:srgbClr val="000000"/>
                </a:solidFill>
              </a:rPr>
              <a:t>Arts in Psychotherapy, 25</a:t>
            </a:r>
            <a:r>
              <a:rPr lang="en" sz="800">
                <a:solidFill>
                  <a:srgbClr val="000000"/>
                </a:solidFill>
              </a:rPr>
              <a:t>(2), 101-104.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Goodill, S. W. (1987). Dance/movement therapy with abused children. </a:t>
            </a:r>
            <a:r>
              <a:rPr i="1" lang="en" sz="800">
                <a:solidFill>
                  <a:srgbClr val="000000"/>
                </a:solidFill>
              </a:rPr>
              <a:t>Arts in Psychotherapy, 14</a:t>
            </a:r>
            <a:r>
              <a:rPr lang="en" sz="800">
                <a:solidFill>
                  <a:srgbClr val="000000"/>
                </a:solidFill>
              </a:rPr>
              <a:t>(1), 59-68.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Gronlund, E., Renck, B., &amp;</a:t>
            </a:r>
            <a:r>
              <a:rPr lang="en" sz="800">
                <a:solidFill>
                  <a:srgbClr val="000000"/>
                </a:solidFill>
              </a:rPr>
              <a:t> Weibeull</a:t>
            </a:r>
            <a:r>
              <a:rPr lang="en" sz="800">
                <a:solidFill>
                  <a:srgbClr val="000000"/>
                </a:solidFill>
              </a:rPr>
              <a:t>, J. (2006). Dance/movement therapy as an alternative treatment for young boys diagnosed as ADHD: A Pilot study. </a:t>
            </a:r>
            <a:r>
              <a:rPr i="1" lang="en" sz="800">
                <a:solidFill>
                  <a:srgbClr val="000000"/>
                </a:solidFill>
              </a:rPr>
              <a:t>American Journal of Dance Therapy, 27</a:t>
            </a:r>
            <a:r>
              <a:rPr lang="en" sz="800">
                <a:solidFill>
                  <a:srgbClr val="000000"/>
                </a:solidFill>
              </a:rPr>
              <a:t>(2), 63-85. doi:10.1007/s10465-005-9000-1.</a:t>
            </a:r>
          </a:p>
          <a:p>
            <a:pPr lvl="0" marR="139700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800">
                <a:solidFill>
                  <a:srgbClr val="333333"/>
                </a:solidFill>
              </a:rPr>
              <a:t>Hagensen, K.P. (2015) Using a dance/movement therapy-based wellness curriculum: An adolescent case study. </a:t>
            </a:r>
            <a:r>
              <a:rPr i="1" lang="en" sz="800">
                <a:solidFill>
                  <a:srgbClr val="333333"/>
                </a:solidFill>
              </a:rPr>
              <a:t>American Journal of Dance Therapy. 37</a:t>
            </a:r>
            <a:r>
              <a:rPr lang="en" sz="800">
                <a:solidFill>
                  <a:srgbClr val="333333"/>
                </a:solidFill>
              </a:rPr>
              <a:t>(2), 150-175. doi:10.1007/s10465-015-9199-4.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Harris, D.A. (2007). Pathways to embodied empathy and reconciliation after atrocity: Former boy soldiers in a dance/movement therapy group in Sierra Leone.</a:t>
            </a:r>
            <a:r>
              <a:rPr i="1" lang="en" sz="800">
                <a:solidFill>
                  <a:srgbClr val="000000"/>
                </a:solidFill>
              </a:rPr>
              <a:t> Intervention, 5</a:t>
            </a:r>
            <a:r>
              <a:rPr lang="en" sz="800">
                <a:solidFill>
                  <a:srgbClr val="000000"/>
                </a:solidFill>
              </a:rPr>
              <a:t>(3), 203-231. 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000000"/>
                </a:solidFill>
              </a:rPr>
              <a:t>Hartshorn, K., Olds, L., Field, T., Delage, J., Cullen, C., &amp; Escalona, A. (2001). Creative movement therapy benefits children with autism. </a:t>
            </a:r>
            <a:r>
              <a:rPr i="1" lang="en" sz="800">
                <a:solidFill>
                  <a:srgbClr val="000000"/>
                </a:solidFill>
              </a:rPr>
              <a:t>Early Child Development and Care</a:t>
            </a:r>
            <a:r>
              <a:rPr lang="en" sz="800">
                <a:solidFill>
                  <a:srgbClr val="000000"/>
                </a:solidFill>
              </a:rPr>
              <a:t>, 166, 1–5. doi: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10.1080/0300443011660101.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