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306" r:id="rId4"/>
    <p:sldId id="296" r:id="rId5"/>
    <p:sldId id="308" r:id="rId6"/>
    <p:sldId id="315" r:id="rId7"/>
    <p:sldId id="309" r:id="rId8"/>
    <p:sldId id="288" r:id="rId9"/>
    <p:sldId id="305" r:id="rId10"/>
    <p:sldId id="313" r:id="rId11"/>
    <p:sldId id="314" r:id="rId12"/>
    <p:sldId id="310" r:id="rId13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  <p:embeddedFont>
      <p:font typeface="Tw Cen MT Condensed" panose="020B0606020104020203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BFF"/>
    <a:srgbClr val="B9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0BA3FA-7C59-4885-A103-E8FD0671AEAA}">
  <a:tblStyle styleId="{DB0BA3FA-7C59-4885-A103-E8FD0671AE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83377" autoAdjust="0"/>
  </p:normalViewPr>
  <p:slideViewPr>
    <p:cSldViewPr snapToGrid="0">
      <p:cViewPr varScale="1">
        <p:scale>
          <a:sx n="76" d="100"/>
          <a:sy n="76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62087-6660-46FF-BCFB-FABAF0A82C0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C2D16F-777C-4977-805A-8461631A33B2}">
      <dgm:prSet phldrT="[Text]" phldr="1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9B071DF9-7866-4C57-B3C7-8113423D07F4}" type="parTrans" cxnId="{E1F53AED-1820-414D-BC3D-80B9C96EA692}">
      <dgm:prSet/>
      <dgm:spPr/>
      <dgm:t>
        <a:bodyPr/>
        <a:lstStyle/>
        <a:p>
          <a:endParaRPr lang="en-US"/>
        </a:p>
      </dgm:t>
    </dgm:pt>
    <dgm:pt modelId="{BED1CE41-00F0-41B5-8201-B52823B9DC1E}" type="sibTrans" cxnId="{E1F53AED-1820-414D-BC3D-80B9C96EA692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B17263C-2589-4865-8BD4-66BA33BD80F5}">
      <dgm:prSet phldrT="[Text]"/>
      <dgm:spPr/>
      <dgm:t>
        <a:bodyPr/>
        <a:lstStyle/>
        <a:p>
          <a:r>
            <a:rPr lang="en-US" dirty="0" smtClean="0"/>
            <a:t>Speaks Dutch</a:t>
          </a:r>
          <a:endParaRPr lang="en-US" dirty="0"/>
        </a:p>
      </dgm:t>
    </dgm:pt>
    <dgm:pt modelId="{55CC2682-CB84-4B5C-AEE7-145624AB4D7C}" type="parTrans" cxnId="{9D8631A5-A526-461A-A4F2-FCD032AB471E}">
      <dgm:prSet/>
      <dgm:spPr/>
      <dgm:t>
        <a:bodyPr/>
        <a:lstStyle/>
        <a:p>
          <a:endParaRPr lang="en-US"/>
        </a:p>
      </dgm:t>
    </dgm:pt>
    <dgm:pt modelId="{D932168E-ABD0-498A-B85B-FD2910DDD227}" type="sibTrans" cxnId="{9D8631A5-A526-461A-A4F2-FCD032AB471E}">
      <dgm:prSet/>
      <dgm:spPr/>
      <dgm:t>
        <a:bodyPr/>
        <a:lstStyle/>
        <a:p>
          <a:endParaRPr lang="en-US"/>
        </a:p>
      </dgm:t>
    </dgm:pt>
    <dgm:pt modelId="{B4AA26E8-8B0F-46B8-BC3C-0DCF991074F1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40€</a:t>
          </a:r>
          <a:endParaRPr lang="en-US" dirty="0"/>
        </a:p>
      </dgm:t>
    </dgm:pt>
    <dgm:pt modelId="{31790421-DD2C-4C48-8D64-D6E5A6B08B93}" type="parTrans" cxnId="{FEB1D717-73D6-40B8-9E24-4A82A032A3F2}">
      <dgm:prSet/>
      <dgm:spPr/>
      <dgm:t>
        <a:bodyPr/>
        <a:lstStyle/>
        <a:p>
          <a:endParaRPr lang="en-US"/>
        </a:p>
      </dgm:t>
    </dgm:pt>
    <dgm:pt modelId="{540C7DF7-3794-41E7-85AE-E28BC21B9694}" type="sibTrans" cxnId="{FEB1D717-73D6-40B8-9E24-4A82A032A3F2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BF7DF0F-1D2F-49FB-82BF-49DCF29C3618}">
      <dgm:prSet phldrT="[Text]"/>
      <dgm:spPr/>
      <dgm:t>
        <a:bodyPr/>
        <a:lstStyle/>
        <a:p>
          <a:r>
            <a:rPr lang="en-US" dirty="0" smtClean="0"/>
            <a:t>Maximum amount gifted</a:t>
          </a:r>
          <a:endParaRPr lang="en-US" dirty="0"/>
        </a:p>
      </dgm:t>
    </dgm:pt>
    <dgm:pt modelId="{02615C8E-15DF-4D4A-A253-FAE60A235F85}" type="parTrans" cxnId="{57D2AED6-5B7A-4532-B98D-A95D0F2DE723}">
      <dgm:prSet/>
      <dgm:spPr/>
      <dgm:t>
        <a:bodyPr/>
        <a:lstStyle/>
        <a:p>
          <a:endParaRPr lang="en-US"/>
        </a:p>
      </dgm:t>
    </dgm:pt>
    <dgm:pt modelId="{EAE1B124-A132-4141-A445-4541CA9588F0}" type="sibTrans" cxnId="{57D2AED6-5B7A-4532-B98D-A95D0F2DE723}">
      <dgm:prSet/>
      <dgm:spPr/>
      <dgm:t>
        <a:bodyPr/>
        <a:lstStyle/>
        <a:p>
          <a:endParaRPr lang="en-US"/>
        </a:p>
      </dgm:t>
    </dgm:pt>
    <dgm:pt modelId="{A3611A93-28D6-4D89-AA59-5017EF17813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7.5</a:t>
          </a:r>
          <a:endParaRPr lang="en-US" dirty="0"/>
        </a:p>
      </dgm:t>
    </dgm:pt>
    <dgm:pt modelId="{AD99043F-8FA3-412E-9F47-AFCEB10F3283}" type="parTrans" cxnId="{BB7C5E3C-9668-44A4-BA09-11D1C8F954B8}">
      <dgm:prSet/>
      <dgm:spPr/>
      <dgm:t>
        <a:bodyPr/>
        <a:lstStyle/>
        <a:p>
          <a:endParaRPr lang="en-US"/>
        </a:p>
      </dgm:t>
    </dgm:pt>
    <dgm:pt modelId="{F6119F99-3B30-4BE2-8334-F9FA4818C7F3}" type="sibTrans" cxnId="{BB7C5E3C-9668-44A4-BA09-11D1C8F954B8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81A399CB-8E2A-4515-8195-0663140CFF4C}">
      <dgm:prSet phldrT="[Text]"/>
      <dgm:spPr/>
      <dgm:t>
        <a:bodyPr/>
        <a:lstStyle/>
        <a:p>
          <a:r>
            <a:rPr lang="en-US" dirty="0" smtClean="0"/>
            <a:t>Times donated (average) </a:t>
          </a:r>
          <a:endParaRPr lang="en-US" dirty="0"/>
        </a:p>
      </dgm:t>
    </dgm:pt>
    <dgm:pt modelId="{71AD59D9-FEF2-4771-B12C-04019F7CA597}" type="parTrans" cxnId="{3D0316B4-698F-46DC-A92C-E4E0A9CBF7FE}">
      <dgm:prSet/>
      <dgm:spPr/>
      <dgm:t>
        <a:bodyPr/>
        <a:lstStyle/>
        <a:p>
          <a:endParaRPr lang="en-US"/>
        </a:p>
      </dgm:t>
    </dgm:pt>
    <dgm:pt modelId="{E14BF3B0-9A03-48B4-B047-7CCB9D24D981}" type="sibTrans" cxnId="{3D0316B4-698F-46DC-A92C-E4E0A9CBF7FE}">
      <dgm:prSet/>
      <dgm:spPr/>
      <dgm:t>
        <a:bodyPr/>
        <a:lstStyle/>
        <a:p>
          <a:endParaRPr lang="en-US"/>
        </a:p>
      </dgm:t>
    </dgm:pt>
    <dgm:pt modelId="{38D845E8-D340-48EC-BAC2-85EAD4C6EA4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3.5 </a:t>
          </a:r>
          <a:r>
            <a:rPr lang="en-US" dirty="0" err="1" smtClean="0"/>
            <a:t>yrs</a:t>
          </a:r>
          <a:endParaRPr lang="en-US" dirty="0"/>
        </a:p>
      </dgm:t>
    </dgm:pt>
    <dgm:pt modelId="{380B1FF9-A3B7-4640-9EE4-227CBF03EFE7}" type="parTrans" cxnId="{998E3D30-CA44-46AD-8908-445AD72522CE}">
      <dgm:prSet/>
      <dgm:spPr/>
      <dgm:t>
        <a:bodyPr/>
        <a:lstStyle/>
        <a:p>
          <a:endParaRPr lang="en-US"/>
        </a:p>
      </dgm:t>
    </dgm:pt>
    <dgm:pt modelId="{94BBAA8D-C7F1-42F5-A496-787ACDAF16CB}" type="sibTrans" cxnId="{998E3D30-CA44-46AD-8908-445AD72522CE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8617E462-51F1-4F98-B916-B66DDD207873}">
      <dgm:prSet phldrT="[Text]"/>
      <dgm:spPr/>
      <dgm:t>
        <a:bodyPr/>
        <a:lstStyle/>
        <a:p>
          <a:r>
            <a:rPr lang="en-US" dirty="0" smtClean="0"/>
            <a:t>Last gift received</a:t>
          </a:r>
          <a:endParaRPr lang="en-US" dirty="0"/>
        </a:p>
      </dgm:t>
    </dgm:pt>
    <dgm:pt modelId="{8E6910B4-7FB4-4C45-ACC7-C3BAC0C89114}" type="parTrans" cxnId="{5FC53853-0368-41FF-B522-4502D5385798}">
      <dgm:prSet/>
      <dgm:spPr/>
      <dgm:t>
        <a:bodyPr/>
        <a:lstStyle/>
        <a:p>
          <a:endParaRPr lang="en-US"/>
        </a:p>
      </dgm:t>
    </dgm:pt>
    <dgm:pt modelId="{2FA0DE6E-7792-4B67-9B19-98197BF4CBB8}" type="sibTrans" cxnId="{5FC53853-0368-41FF-B522-4502D5385798}">
      <dgm:prSet/>
      <dgm:spPr/>
      <dgm:t>
        <a:bodyPr/>
        <a:lstStyle/>
        <a:p>
          <a:endParaRPr lang="en-US"/>
        </a:p>
      </dgm:t>
    </dgm:pt>
    <dgm:pt modelId="{251BF34C-F857-4264-87F9-7E852465BBA0}" type="pres">
      <dgm:prSet presAssocID="{D7062087-6660-46FF-BCFB-FABAF0A82C0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8BBF653-2258-4945-868A-BFAAEF4ABAA4}" type="pres">
      <dgm:prSet presAssocID="{7FC2D16F-777C-4977-805A-8461631A33B2}" presName="composite" presStyleCnt="0"/>
      <dgm:spPr/>
    </dgm:pt>
    <dgm:pt modelId="{A199F58D-DC86-4626-A69E-B8D749B7E296}" type="pres">
      <dgm:prSet presAssocID="{7FC2D16F-777C-4977-805A-8461631A33B2}" presName="Parent1" presStyleLbl="node1" presStyleIdx="0" presStyleCnt="8" custLinFactNeighborX="42975" custLinFactNeighborY="57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3FD7C-B4E7-4374-A515-89E6A24B9BBE}" type="pres">
      <dgm:prSet presAssocID="{7FC2D16F-777C-4977-805A-8461631A33B2}" presName="Childtext1" presStyleLbl="revTx" presStyleIdx="0" presStyleCnt="4" custLinFactNeighborX="48600" custLinFactNeighborY="33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F8107-8093-4F51-A890-397F28ABC624}" type="pres">
      <dgm:prSet presAssocID="{7FC2D16F-777C-4977-805A-8461631A33B2}" presName="BalanceSpacing" presStyleCnt="0"/>
      <dgm:spPr/>
    </dgm:pt>
    <dgm:pt modelId="{3582A14D-293A-4EA3-8352-F9840DA67929}" type="pres">
      <dgm:prSet presAssocID="{7FC2D16F-777C-4977-805A-8461631A33B2}" presName="BalanceSpacing1" presStyleCnt="0"/>
      <dgm:spPr/>
    </dgm:pt>
    <dgm:pt modelId="{2C5EB585-E458-4777-814F-9C31693831D2}" type="pres">
      <dgm:prSet presAssocID="{BED1CE41-00F0-41B5-8201-B52823B9DC1E}" presName="Accent1Text" presStyleLbl="node1" presStyleIdx="1" presStyleCnt="8"/>
      <dgm:spPr/>
      <dgm:t>
        <a:bodyPr/>
        <a:lstStyle/>
        <a:p>
          <a:endParaRPr lang="en-US"/>
        </a:p>
      </dgm:t>
    </dgm:pt>
    <dgm:pt modelId="{7BD7A656-8573-492F-8CF0-309115BB7F5D}" type="pres">
      <dgm:prSet presAssocID="{BED1CE41-00F0-41B5-8201-B52823B9DC1E}" presName="spaceBetweenRectangles" presStyleCnt="0"/>
      <dgm:spPr/>
    </dgm:pt>
    <dgm:pt modelId="{7351EFC0-11AF-49A3-84B7-60CA6D241883}" type="pres">
      <dgm:prSet presAssocID="{B4AA26E8-8B0F-46B8-BC3C-0DCF991074F1}" presName="composite" presStyleCnt="0"/>
      <dgm:spPr/>
    </dgm:pt>
    <dgm:pt modelId="{61D4621D-56A5-44E1-94B0-2945FA46F294}" type="pres">
      <dgm:prSet presAssocID="{B4AA26E8-8B0F-46B8-BC3C-0DCF991074F1}" presName="Parent1" presStyleLbl="node1" presStyleIdx="2" presStyleCnt="8" custLinFactNeighborX="-38761" custLinFactNeighborY="-219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F329D-B5C3-403D-A188-1CD11331B0EE}" type="pres">
      <dgm:prSet presAssocID="{B4AA26E8-8B0F-46B8-BC3C-0DCF991074F1}" presName="Childtext1" presStyleLbl="revTx" presStyleIdx="1" presStyleCnt="4" custLinFactNeighborX="-62096" custLinFactNeighborY="-3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DF475-1113-498E-9771-71560381727F}" type="pres">
      <dgm:prSet presAssocID="{B4AA26E8-8B0F-46B8-BC3C-0DCF991074F1}" presName="BalanceSpacing" presStyleCnt="0"/>
      <dgm:spPr/>
    </dgm:pt>
    <dgm:pt modelId="{C68DAC8D-AD1B-48A0-A09D-6D6D8118D815}" type="pres">
      <dgm:prSet presAssocID="{B4AA26E8-8B0F-46B8-BC3C-0DCF991074F1}" presName="BalanceSpacing1" presStyleCnt="0"/>
      <dgm:spPr/>
    </dgm:pt>
    <dgm:pt modelId="{AC242606-6960-4EB5-A270-90C976739B81}" type="pres">
      <dgm:prSet presAssocID="{540C7DF7-3794-41E7-85AE-E28BC21B9694}" presName="Accent1Text" presStyleLbl="node1" presStyleIdx="3" presStyleCnt="8"/>
      <dgm:spPr/>
      <dgm:t>
        <a:bodyPr/>
        <a:lstStyle/>
        <a:p>
          <a:endParaRPr lang="en-US"/>
        </a:p>
      </dgm:t>
    </dgm:pt>
    <dgm:pt modelId="{E3B24838-0E5E-4F26-B99F-C9219F800E93}" type="pres">
      <dgm:prSet presAssocID="{540C7DF7-3794-41E7-85AE-E28BC21B9694}" presName="spaceBetweenRectangles" presStyleCnt="0"/>
      <dgm:spPr/>
    </dgm:pt>
    <dgm:pt modelId="{B73EB462-4DDC-4123-AAE2-B9DDBB680B88}" type="pres">
      <dgm:prSet presAssocID="{A3611A93-28D6-4D89-AA59-5017EF178137}" presName="composite" presStyleCnt="0"/>
      <dgm:spPr/>
    </dgm:pt>
    <dgm:pt modelId="{E47E2CEE-F638-49B5-B0B2-1CD380FA8807}" type="pres">
      <dgm:prSet presAssocID="{A3611A93-28D6-4D89-AA59-5017EF178137}" presName="Parent1" presStyleLbl="node1" presStyleIdx="4" presStyleCnt="8" custLinFactNeighborX="51453" custLinFactNeighborY="-7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91BFE-F6A3-425A-9C56-DF3A4B3497E7}" type="pres">
      <dgm:prSet presAssocID="{A3611A93-28D6-4D89-AA59-5017EF178137}" presName="Childtext1" presStyleLbl="revTx" presStyleIdx="2" presStyleCnt="4" custScaleX="134826" custLinFactNeighborX="65938" custLinFactNeighborY="2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F967F-2101-4FFC-9C2A-DE031DCB7A9B}" type="pres">
      <dgm:prSet presAssocID="{A3611A93-28D6-4D89-AA59-5017EF178137}" presName="BalanceSpacing" presStyleCnt="0"/>
      <dgm:spPr/>
    </dgm:pt>
    <dgm:pt modelId="{D8C51D8C-B18F-4B0B-B8C6-89722408CB5A}" type="pres">
      <dgm:prSet presAssocID="{A3611A93-28D6-4D89-AA59-5017EF178137}" presName="BalanceSpacing1" presStyleCnt="0"/>
      <dgm:spPr/>
    </dgm:pt>
    <dgm:pt modelId="{723088D4-F046-46A1-A2C5-089343FB3ACC}" type="pres">
      <dgm:prSet presAssocID="{F6119F99-3B30-4BE2-8334-F9FA4818C7F3}" presName="Accent1Text" presStyleLbl="node1" presStyleIdx="5" presStyleCnt="8"/>
      <dgm:spPr/>
      <dgm:t>
        <a:bodyPr/>
        <a:lstStyle/>
        <a:p>
          <a:endParaRPr lang="en-US"/>
        </a:p>
      </dgm:t>
    </dgm:pt>
    <dgm:pt modelId="{8862D282-85BA-48C0-9B68-9B81B3F61A10}" type="pres">
      <dgm:prSet presAssocID="{F6119F99-3B30-4BE2-8334-F9FA4818C7F3}" presName="spaceBetweenRectangles" presStyleCnt="0"/>
      <dgm:spPr/>
    </dgm:pt>
    <dgm:pt modelId="{EFC2B084-E2AB-4004-967F-CEA391690072}" type="pres">
      <dgm:prSet presAssocID="{38D845E8-D340-48EC-BAC2-85EAD4C6EA4C}" presName="composite" presStyleCnt="0"/>
      <dgm:spPr/>
    </dgm:pt>
    <dgm:pt modelId="{902B76AF-191E-4C0A-BB8D-2CC2D69CFDA6}" type="pres">
      <dgm:prSet presAssocID="{38D845E8-D340-48EC-BAC2-85EAD4C6EA4C}" presName="Parent1" presStyleLbl="node1" presStyleIdx="6" presStyleCnt="8" custLinFactNeighborX="-50056" custLinFactNeighborY="7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1ECEF-C919-42E2-9886-2565E556B527}" type="pres">
      <dgm:prSet presAssocID="{38D845E8-D340-48EC-BAC2-85EAD4C6EA4C}" presName="Childtext1" presStyleLbl="revTx" presStyleIdx="3" presStyleCnt="4" custScaleX="128525" custLinFactNeighborX="-73908" custLinFactNeighborY="107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7A371-34A4-40DA-B767-B961E788FD21}" type="pres">
      <dgm:prSet presAssocID="{38D845E8-D340-48EC-BAC2-85EAD4C6EA4C}" presName="BalanceSpacing" presStyleCnt="0"/>
      <dgm:spPr/>
    </dgm:pt>
    <dgm:pt modelId="{DD817D98-0526-4D1A-A8C1-C523C60641AA}" type="pres">
      <dgm:prSet presAssocID="{38D845E8-D340-48EC-BAC2-85EAD4C6EA4C}" presName="BalanceSpacing1" presStyleCnt="0"/>
      <dgm:spPr/>
    </dgm:pt>
    <dgm:pt modelId="{257733A4-D123-441E-9736-461EA585F909}" type="pres">
      <dgm:prSet presAssocID="{94BBAA8D-C7F1-42F5-A496-787ACDAF16CB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5FC53853-0368-41FF-B522-4502D5385798}" srcId="{38D845E8-D340-48EC-BAC2-85EAD4C6EA4C}" destId="{8617E462-51F1-4F98-B916-B66DDD207873}" srcOrd="0" destOrd="0" parTransId="{8E6910B4-7FB4-4C45-ACC7-C3BAC0C89114}" sibTransId="{2FA0DE6E-7792-4B67-9B19-98197BF4CBB8}"/>
    <dgm:cxn modelId="{D29E5750-2F1C-4213-AFA1-11EBA28FE63C}" type="presOf" srcId="{540C7DF7-3794-41E7-85AE-E28BC21B9694}" destId="{AC242606-6960-4EB5-A270-90C976739B81}" srcOrd="0" destOrd="0" presId="urn:microsoft.com/office/officeart/2008/layout/AlternatingHexagons"/>
    <dgm:cxn modelId="{F9A43107-6098-47A5-B25F-E785BF8B2D74}" type="presOf" srcId="{D7062087-6660-46FF-BCFB-FABAF0A82C00}" destId="{251BF34C-F857-4264-87F9-7E852465BBA0}" srcOrd="0" destOrd="0" presId="urn:microsoft.com/office/officeart/2008/layout/AlternatingHexagons"/>
    <dgm:cxn modelId="{3F2F6FF5-388B-43CF-AE8E-DF765D21BA2B}" type="presOf" srcId="{A3611A93-28D6-4D89-AA59-5017EF178137}" destId="{E47E2CEE-F638-49B5-B0B2-1CD380FA8807}" srcOrd="0" destOrd="0" presId="urn:microsoft.com/office/officeart/2008/layout/AlternatingHexagons"/>
    <dgm:cxn modelId="{777E6572-7F71-4146-8F28-815CBBCC1A02}" type="presOf" srcId="{B4AA26E8-8B0F-46B8-BC3C-0DCF991074F1}" destId="{61D4621D-56A5-44E1-94B0-2945FA46F294}" srcOrd="0" destOrd="0" presId="urn:microsoft.com/office/officeart/2008/layout/AlternatingHexagons"/>
    <dgm:cxn modelId="{BF1077B5-E835-4936-9020-8E2F1B11DC5B}" type="presOf" srcId="{8617E462-51F1-4F98-B916-B66DDD207873}" destId="{9D11ECEF-C919-42E2-9886-2565E556B527}" srcOrd="0" destOrd="0" presId="urn:microsoft.com/office/officeart/2008/layout/AlternatingHexagons"/>
    <dgm:cxn modelId="{57D2AED6-5B7A-4532-B98D-A95D0F2DE723}" srcId="{B4AA26E8-8B0F-46B8-BC3C-0DCF991074F1}" destId="{3BF7DF0F-1D2F-49FB-82BF-49DCF29C3618}" srcOrd="0" destOrd="0" parTransId="{02615C8E-15DF-4D4A-A253-FAE60A235F85}" sibTransId="{EAE1B124-A132-4141-A445-4541CA9588F0}"/>
    <dgm:cxn modelId="{B02297C2-D69A-4B93-B4AC-3BFF0911E4B3}" type="presOf" srcId="{F6119F99-3B30-4BE2-8334-F9FA4818C7F3}" destId="{723088D4-F046-46A1-A2C5-089343FB3ACC}" srcOrd="0" destOrd="0" presId="urn:microsoft.com/office/officeart/2008/layout/AlternatingHexagons"/>
    <dgm:cxn modelId="{979A1B9C-AEDA-4208-8B5D-9A7397498AC2}" type="presOf" srcId="{81A399CB-8E2A-4515-8195-0663140CFF4C}" destId="{2F591BFE-F6A3-425A-9C56-DF3A4B3497E7}" srcOrd="0" destOrd="0" presId="urn:microsoft.com/office/officeart/2008/layout/AlternatingHexagons"/>
    <dgm:cxn modelId="{EA47ADB1-3129-4E5A-88EA-23F0D6D8ECA6}" type="presOf" srcId="{3BF7DF0F-1D2F-49FB-82BF-49DCF29C3618}" destId="{458F329D-B5C3-403D-A188-1CD11331B0EE}" srcOrd="0" destOrd="0" presId="urn:microsoft.com/office/officeart/2008/layout/AlternatingHexagons"/>
    <dgm:cxn modelId="{5B14F613-EAE6-48D0-9AD5-9CFFC8D7A46D}" type="presOf" srcId="{7FC2D16F-777C-4977-805A-8461631A33B2}" destId="{A199F58D-DC86-4626-A69E-B8D749B7E296}" srcOrd="0" destOrd="0" presId="urn:microsoft.com/office/officeart/2008/layout/AlternatingHexagons"/>
    <dgm:cxn modelId="{FEB1D717-73D6-40B8-9E24-4A82A032A3F2}" srcId="{D7062087-6660-46FF-BCFB-FABAF0A82C00}" destId="{B4AA26E8-8B0F-46B8-BC3C-0DCF991074F1}" srcOrd="1" destOrd="0" parTransId="{31790421-DD2C-4C48-8D64-D6E5A6B08B93}" sibTransId="{540C7DF7-3794-41E7-85AE-E28BC21B9694}"/>
    <dgm:cxn modelId="{998E3D30-CA44-46AD-8908-445AD72522CE}" srcId="{D7062087-6660-46FF-BCFB-FABAF0A82C00}" destId="{38D845E8-D340-48EC-BAC2-85EAD4C6EA4C}" srcOrd="3" destOrd="0" parTransId="{380B1FF9-A3B7-4640-9EE4-227CBF03EFE7}" sibTransId="{94BBAA8D-C7F1-42F5-A496-787ACDAF16CB}"/>
    <dgm:cxn modelId="{E1F53AED-1820-414D-BC3D-80B9C96EA692}" srcId="{D7062087-6660-46FF-BCFB-FABAF0A82C00}" destId="{7FC2D16F-777C-4977-805A-8461631A33B2}" srcOrd="0" destOrd="0" parTransId="{9B071DF9-7866-4C57-B3C7-8113423D07F4}" sibTransId="{BED1CE41-00F0-41B5-8201-B52823B9DC1E}"/>
    <dgm:cxn modelId="{BB7C5E3C-9668-44A4-BA09-11D1C8F954B8}" srcId="{D7062087-6660-46FF-BCFB-FABAF0A82C00}" destId="{A3611A93-28D6-4D89-AA59-5017EF178137}" srcOrd="2" destOrd="0" parTransId="{AD99043F-8FA3-412E-9F47-AFCEB10F3283}" sibTransId="{F6119F99-3B30-4BE2-8334-F9FA4818C7F3}"/>
    <dgm:cxn modelId="{F50CC963-C6CD-4DFD-A44E-DF96C827161C}" type="presOf" srcId="{94BBAA8D-C7F1-42F5-A496-787ACDAF16CB}" destId="{257733A4-D123-441E-9736-461EA585F909}" srcOrd="0" destOrd="0" presId="urn:microsoft.com/office/officeart/2008/layout/AlternatingHexagons"/>
    <dgm:cxn modelId="{3D0316B4-698F-46DC-A92C-E4E0A9CBF7FE}" srcId="{A3611A93-28D6-4D89-AA59-5017EF178137}" destId="{81A399CB-8E2A-4515-8195-0663140CFF4C}" srcOrd="0" destOrd="0" parTransId="{71AD59D9-FEF2-4771-B12C-04019F7CA597}" sibTransId="{E14BF3B0-9A03-48B4-B047-7CCB9D24D981}"/>
    <dgm:cxn modelId="{8738FF80-D1CA-4D82-9923-3F95F2B42FE8}" type="presOf" srcId="{BED1CE41-00F0-41B5-8201-B52823B9DC1E}" destId="{2C5EB585-E458-4777-814F-9C31693831D2}" srcOrd="0" destOrd="0" presId="urn:microsoft.com/office/officeart/2008/layout/AlternatingHexagons"/>
    <dgm:cxn modelId="{9D8631A5-A526-461A-A4F2-FCD032AB471E}" srcId="{7FC2D16F-777C-4977-805A-8461631A33B2}" destId="{7B17263C-2589-4865-8BD4-66BA33BD80F5}" srcOrd="0" destOrd="0" parTransId="{55CC2682-CB84-4B5C-AEE7-145624AB4D7C}" sibTransId="{D932168E-ABD0-498A-B85B-FD2910DDD227}"/>
    <dgm:cxn modelId="{7B7CA55E-FF92-4DE2-AA65-D7BDA605C9B4}" type="presOf" srcId="{7B17263C-2589-4865-8BD4-66BA33BD80F5}" destId="{D873FD7C-B4E7-4374-A515-89E6A24B9BBE}" srcOrd="0" destOrd="0" presId="urn:microsoft.com/office/officeart/2008/layout/AlternatingHexagons"/>
    <dgm:cxn modelId="{194FB190-A097-4BE5-8433-341FE6BA8693}" type="presOf" srcId="{38D845E8-D340-48EC-BAC2-85EAD4C6EA4C}" destId="{902B76AF-191E-4C0A-BB8D-2CC2D69CFDA6}" srcOrd="0" destOrd="0" presId="urn:microsoft.com/office/officeart/2008/layout/AlternatingHexagons"/>
    <dgm:cxn modelId="{644C0B85-5BF6-4A80-845D-7835152CE5BA}" type="presParOf" srcId="{251BF34C-F857-4264-87F9-7E852465BBA0}" destId="{E8BBF653-2258-4945-868A-BFAAEF4ABAA4}" srcOrd="0" destOrd="0" presId="urn:microsoft.com/office/officeart/2008/layout/AlternatingHexagons"/>
    <dgm:cxn modelId="{E7776197-BA93-445D-8D6C-E3A7E1BBD9FD}" type="presParOf" srcId="{E8BBF653-2258-4945-868A-BFAAEF4ABAA4}" destId="{A199F58D-DC86-4626-A69E-B8D749B7E296}" srcOrd="0" destOrd="0" presId="urn:microsoft.com/office/officeart/2008/layout/AlternatingHexagons"/>
    <dgm:cxn modelId="{0B0A3AEB-62EF-410F-89BD-B5963D4148A6}" type="presParOf" srcId="{E8BBF653-2258-4945-868A-BFAAEF4ABAA4}" destId="{D873FD7C-B4E7-4374-A515-89E6A24B9BBE}" srcOrd="1" destOrd="0" presId="urn:microsoft.com/office/officeart/2008/layout/AlternatingHexagons"/>
    <dgm:cxn modelId="{B8DB8585-B64B-44A3-B4D0-687FDA13F616}" type="presParOf" srcId="{E8BBF653-2258-4945-868A-BFAAEF4ABAA4}" destId="{CA5F8107-8093-4F51-A890-397F28ABC624}" srcOrd="2" destOrd="0" presId="urn:microsoft.com/office/officeart/2008/layout/AlternatingHexagons"/>
    <dgm:cxn modelId="{905F66F9-E34E-46A3-8E27-F46368343BA9}" type="presParOf" srcId="{E8BBF653-2258-4945-868A-BFAAEF4ABAA4}" destId="{3582A14D-293A-4EA3-8352-F9840DA67929}" srcOrd="3" destOrd="0" presId="urn:microsoft.com/office/officeart/2008/layout/AlternatingHexagons"/>
    <dgm:cxn modelId="{976FB0C7-FA24-41B3-85FA-498736A8676D}" type="presParOf" srcId="{E8BBF653-2258-4945-868A-BFAAEF4ABAA4}" destId="{2C5EB585-E458-4777-814F-9C31693831D2}" srcOrd="4" destOrd="0" presId="urn:microsoft.com/office/officeart/2008/layout/AlternatingHexagons"/>
    <dgm:cxn modelId="{373DA528-ED7D-4B84-B474-1644A51828A2}" type="presParOf" srcId="{251BF34C-F857-4264-87F9-7E852465BBA0}" destId="{7BD7A656-8573-492F-8CF0-309115BB7F5D}" srcOrd="1" destOrd="0" presId="urn:microsoft.com/office/officeart/2008/layout/AlternatingHexagons"/>
    <dgm:cxn modelId="{FC91D55E-0B44-4447-AF14-B4BD9A5D49B9}" type="presParOf" srcId="{251BF34C-F857-4264-87F9-7E852465BBA0}" destId="{7351EFC0-11AF-49A3-84B7-60CA6D241883}" srcOrd="2" destOrd="0" presId="urn:microsoft.com/office/officeart/2008/layout/AlternatingHexagons"/>
    <dgm:cxn modelId="{55A40CD2-5997-42DC-9F7E-C8017E834AB7}" type="presParOf" srcId="{7351EFC0-11AF-49A3-84B7-60CA6D241883}" destId="{61D4621D-56A5-44E1-94B0-2945FA46F294}" srcOrd="0" destOrd="0" presId="urn:microsoft.com/office/officeart/2008/layout/AlternatingHexagons"/>
    <dgm:cxn modelId="{9E14612E-CE40-416A-BC54-1FDD345DDE5A}" type="presParOf" srcId="{7351EFC0-11AF-49A3-84B7-60CA6D241883}" destId="{458F329D-B5C3-403D-A188-1CD11331B0EE}" srcOrd="1" destOrd="0" presId="urn:microsoft.com/office/officeart/2008/layout/AlternatingHexagons"/>
    <dgm:cxn modelId="{FCE66279-460E-44D2-9A2A-D3D2FA6D9B7C}" type="presParOf" srcId="{7351EFC0-11AF-49A3-84B7-60CA6D241883}" destId="{972DF475-1113-498E-9771-71560381727F}" srcOrd="2" destOrd="0" presId="urn:microsoft.com/office/officeart/2008/layout/AlternatingHexagons"/>
    <dgm:cxn modelId="{E8E5AC1F-D443-47F6-9576-D05054577D0D}" type="presParOf" srcId="{7351EFC0-11AF-49A3-84B7-60CA6D241883}" destId="{C68DAC8D-AD1B-48A0-A09D-6D6D8118D815}" srcOrd="3" destOrd="0" presId="urn:microsoft.com/office/officeart/2008/layout/AlternatingHexagons"/>
    <dgm:cxn modelId="{A4795F06-E3CB-4391-ABBA-0D9443045CD9}" type="presParOf" srcId="{7351EFC0-11AF-49A3-84B7-60CA6D241883}" destId="{AC242606-6960-4EB5-A270-90C976739B81}" srcOrd="4" destOrd="0" presId="urn:microsoft.com/office/officeart/2008/layout/AlternatingHexagons"/>
    <dgm:cxn modelId="{429B3CCF-0FC8-4DAC-B6DA-759852761818}" type="presParOf" srcId="{251BF34C-F857-4264-87F9-7E852465BBA0}" destId="{E3B24838-0E5E-4F26-B99F-C9219F800E93}" srcOrd="3" destOrd="0" presId="urn:microsoft.com/office/officeart/2008/layout/AlternatingHexagons"/>
    <dgm:cxn modelId="{E598B736-8020-4619-8969-AB78924A9DE1}" type="presParOf" srcId="{251BF34C-F857-4264-87F9-7E852465BBA0}" destId="{B73EB462-4DDC-4123-AAE2-B9DDBB680B88}" srcOrd="4" destOrd="0" presId="urn:microsoft.com/office/officeart/2008/layout/AlternatingHexagons"/>
    <dgm:cxn modelId="{6E7D8DF6-04F7-49D4-BADE-C0EF56F26102}" type="presParOf" srcId="{B73EB462-4DDC-4123-AAE2-B9DDBB680B88}" destId="{E47E2CEE-F638-49B5-B0B2-1CD380FA8807}" srcOrd="0" destOrd="0" presId="urn:microsoft.com/office/officeart/2008/layout/AlternatingHexagons"/>
    <dgm:cxn modelId="{C2817A4B-EC92-4CCF-9A12-51B5149857E0}" type="presParOf" srcId="{B73EB462-4DDC-4123-AAE2-B9DDBB680B88}" destId="{2F591BFE-F6A3-425A-9C56-DF3A4B3497E7}" srcOrd="1" destOrd="0" presId="urn:microsoft.com/office/officeart/2008/layout/AlternatingHexagons"/>
    <dgm:cxn modelId="{27CF5CC9-15AD-4265-979B-EA70ED59D3A2}" type="presParOf" srcId="{B73EB462-4DDC-4123-AAE2-B9DDBB680B88}" destId="{090F967F-2101-4FFC-9C2A-DE031DCB7A9B}" srcOrd="2" destOrd="0" presId="urn:microsoft.com/office/officeart/2008/layout/AlternatingHexagons"/>
    <dgm:cxn modelId="{01440575-637B-4DFB-94C8-C8972A73FC27}" type="presParOf" srcId="{B73EB462-4DDC-4123-AAE2-B9DDBB680B88}" destId="{D8C51D8C-B18F-4B0B-B8C6-89722408CB5A}" srcOrd="3" destOrd="0" presId="urn:microsoft.com/office/officeart/2008/layout/AlternatingHexagons"/>
    <dgm:cxn modelId="{D4979927-C112-4A30-B709-61261296270F}" type="presParOf" srcId="{B73EB462-4DDC-4123-AAE2-B9DDBB680B88}" destId="{723088D4-F046-46A1-A2C5-089343FB3ACC}" srcOrd="4" destOrd="0" presId="urn:microsoft.com/office/officeart/2008/layout/AlternatingHexagons"/>
    <dgm:cxn modelId="{F2C9F8A6-2BDC-4C3D-93D5-BCE6961FA1E8}" type="presParOf" srcId="{251BF34C-F857-4264-87F9-7E852465BBA0}" destId="{8862D282-85BA-48C0-9B68-9B81B3F61A10}" srcOrd="5" destOrd="0" presId="urn:microsoft.com/office/officeart/2008/layout/AlternatingHexagons"/>
    <dgm:cxn modelId="{CFC40B89-0155-4324-A4EB-0D3E2EAE8FF5}" type="presParOf" srcId="{251BF34C-F857-4264-87F9-7E852465BBA0}" destId="{EFC2B084-E2AB-4004-967F-CEA391690072}" srcOrd="6" destOrd="0" presId="urn:microsoft.com/office/officeart/2008/layout/AlternatingHexagons"/>
    <dgm:cxn modelId="{CDF21F38-BCBE-49E8-8510-A443748F033B}" type="presParOf" srcId="{EFC2B084-E2AB-4004-967F-CEA391690072}" destId="{902B76AF-191E-4C0A-BB8D-2CC2D69CFDA6}" srcOrd="0" destOrd="0" presId="urn:microsoft.com/office/officeart/2008/layout/AlternatingHexagons"/>
    <dgm:cxn modelId="{DBB81024-EB28-48A7-84DB-74FE1FB0D97E}" type="presParOf" srcId="{EFC2B084-E2AB-4004-967F-CEA391690072}" destId="{9D11ECEF-C919-42E2-9886-2565E556B527}" srcOrd="1" destOrd="0" presId="urn:microsoft.com/office/officeart/2008/layout/AlternatingHexagons"/>
    <dgm:cxn modelId="{A9855A6B-2313-4E99-AA37-F5849B4FD2C6}" type="presParOf" srcId="{EFC2B084-E2AB-4004-967F-CEA391690072}" destId="{8E87A371-34A4-40DA-B767-B961E788FD21}" srcOrd="2" destOrd="0" presId="urn:microsoft.com/office/officeart/2008/layout/AlternatingHexagons"/>
    <dgm:cxn modelId="{308DBCD5-D506-4030-8017-C2C33A542A58}" type="presParOf" srcId="{EFC2B084-E2AB-4004-967F-CEA391690072}" destId="{DD817D98-0526-4D1A-A8C1-C523C60641AA}" srcOrd="3" destOrd="0" presId="urn:microsoft.com/office/officeart/2008/layout/AlternatingHexagons"/>
    <dgm:cxn modelId="{629EFD1E-90CD-486A-866C-B4D324858974}" type="presParOf" srcId="{EFC2B084-E2AB-4004-967F-CEA391690072}" destId="{257733A4-D123-441E-9736-461EA585F90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9F58D-DC86-4626-A69E-B8D749B7E296}">
      <dsp:nvSpPr>
        <dsp:cNvPr id="0" name=""/>
        <dsp:cNvSpPr/>
      </dsp:nvSpPr>
      <dsp:spPr>
        <a:xfrm rot="5400000">
          <a:off x="3158407" y="142894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3387929" y="246838"/>
        <a:ext cx="685278" cy="787675"/>
      </dsp:txXfrm>
    </dsp:sp>
    <dsp:sp modelId="{D873FD7C-B4E7-4374-A515-89E6A24B9BBE}">
      <dsp:nvSpPr>
        <dsp:cNvPr id="0" name=""/>
        <dsp:cNvSpPr/>
      </dsp:nvSpPr>
      <dsp:spPr>
        <a:xfrm>
          <a:off x="4451370" y="254807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Speaks Dutch</a:t>
          </a:r>
          <a:endParaRPr lang="en-US" sz="1500" kern="1200" dirty="0"/>
        </a:p>
      </dsp:txBody>
      <dsp:txXfrm>
        <a:off x="4451370" y="254807"/>
        <a:ext cx="1277064" cy="686593"/>
      </dsp:txXfrm>
    </dsp:sp>
    <dsp:sp modelId="{2C5EB585-E458-4777-814F-9C31693831D2}">
      <dsp:nvSpPr>
        <dsp:cNvPr id="0" name=""/>
        <dsp:cNvSpPr/>
      </dsp:nvSpPr>
      <dsp:spPr>
        <a:xfrm rot="5400000">
          <a:off x="1655359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884881" y="181211"/>
        <a:ext cx="685278" cy="787675"/>
      </dsp:txXfrm>
    </dsp:sp>
    <dsp:sp modelId="{61D4621D-56A5-44E1-94B0-2945FA46F294}">
      <dsp:nvSpPr>
        <dsp:cNvPr id="0" name=""/>
        <dsp:cNvSpPr/>
      </dsp:nvSpPr>
      <dsp:spPr>
        <a:xfrm rot="5400000">
          <a:off x="1805012" y="1023405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40€</a:t>
          </a:r>
          <a:endParaRPr lang="en-US" sz="2100" kern="1200" dirty="0"/>
        </a:p>
      </dsp:txBody>
      <dsp:txXfrm rot="-5400000">
        <a:off x="2034534" y="1127349"/>
        <a:ext cx="685278" cy="787675"/>
      </dsp:txXfrm>
    </dsp:sp>
    <dsp:sp modelId="{458F329D-B5C3-403D-A188-1CD11331B0EE}">
      <dsp:nvSpPr>
        <dsp:cNvPr id="0" name=""/>
        <dsp:cNvSpPr/>
      </dsp:nvSpPr>
      <dsp:spPr>
        <a:xfrm>
          <a:off x="220793" y="1177181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Maximum amount gifted</a:t>
          </a:r>
          <a:endParaRPr lang="en-US" sz="1500" kern="1200" dirty="0"/>
        </a:p>
      </dsp:txBody>
      <dsp:txXfrm>
        <a:off x="220793" y="1177181"/>
        <a:ext cx="1235868" cy="686593"/>
      </dsp:txXfrm>
    </dsp:sp>
    <dsp:sp modelId="{AC242606-6960-4EB5-A270-90C976739B81}">
      <dsp:nvSpPr>
        <dsp:cNvPr id="0" name=""/>
        <dsp:cNvSpPr/>
      </dsp:nvSpPr>
      <dsp:spPr>
        <a:xfrm rot="5400000">
          <a:off x="3266107" y="1048568"/>
          <a:ext cx="1144322" cy="995560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495629" y="1152512"/>
        <a:ext cx="685278" cy="787675"/>
      </dsp:txXfrm>
    </dsp:sp>
    <dsp:sp modelId="{E47E2CEE-F638-49B5-B0B2-1CD380FA8807}">
      <dsp:nvSpPr>
        <dsp:cNvPr id="0" name=""/>
        <dsp:cNvSpPr/>
      </dsp:nvSpPr>
      <dsp:spPr>
        <a:xfrm rot="5400000">
          <a:off x="3131623" y="2011482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7.5</a:t>
          </a:r>
          <a:endParaRPr lang="en-US" sz="2100" kern="1200" dirty="0"/>
        </a:p>
      </dsp:txBody>
      <dsp:txXfrm rot="-5400000">
        <a:off x="3361145" y="2115426"/>
        <a:ext cx="685278" cy="787675"/>
      </dsp:txXfrm>
    </dsp:sp>
    <dsp:sp modelId="{2F591BFE-F6A3-425A-9C56-DF3A4B3497E7}">
      <dsp:nvSpPr>
        <dsp:cNvPr id="0" name=""/>
        <dsp:cNvSpPr/>
      </dsp:nvSpPr>
      <dsp:spPr>
        <a:xfrm>
          <a:off x="4339224" y="2175768"/>
          <a:ext cx="172181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Times donated (average) </a:t>
          </a:r>
          <a:endParaRPr lang="en-US" sz="1500" kern="1200" dirty="0"/>
        </a:p>
      </dsp:txBody>
      <dsp:txXfrm>
        <a:off x="4339224" y="2175768"/>
        <a:ext cx="1721814" cy="686593"/>
      </dsp:txXfrm>
    </dsp:sp>
    <dsp:sp modelId="{723088D4-F046-46A1-A2C5-089343FB3ACC}">
      <dsp:nvSpPr>
        <dsp:cNvPr id="0" name=""/>
        <dsp:cNvSpPr/>
      </dsp:nvSpPr>
      <dsp:spPr>
        <a:xfrm rot="5400000">
          <a:off x="1544171" y="2019870"/>
          <a:ext cx="1144322" cy="995560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773693" y="2123814"/>
        <a:ext cx="685278" cy="787675"/>
      </dsp:txXfrm>
    </dsp:sp>
    <dsp:sp modelId="{902B76AF-191E-4C0A-BB8D-2CC2D69CFDA6}">
      <dsp:nvSpPr>
        <dsp:cNvPr id="0" name=""/>
        <dsp:cNvSpPr/>
      </dsp:nvSpPr>
      <dsp:spPr>
        <a:xfrm rot="5400000">
          <a:off x="1780697" y="2994058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3.5 </a:t>
          </a:r>
          <a:r>
            <a:rPr lang="en-US" sz="2100" kern="1200" dirty="0" err="1" smtClean="0"/>
            <a:t>yrs</a:t>
          </a:r>
          <a:endParaRPr lang="en-US" sz="2100" kern="1200" dirty="0"/>
        </a:p>
      </dsp:txBody>
      <dsp:txXfrm rot="-5400000">
        <a:off x="2010219" y="3098002"/>
        <a:ext cx="685278" cy="787675"/>
      </dsp:txXfrm>
    </dsp:sp>
    <dsp:sp modelId="{9D11ECEF-C919-42E2-9886-2565E556B527}">
      <dsp:nvSpPr>
        <dsp:cNvPr id="0" name=""/>
        <dsp:cNvSpPr/>
      </dsp:nvSpPr>
      <dsp:spPr>
        <a:xfrm>
          <a:off x="0" y="3219745"/>
          <a:ext cx="1588400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Last gift received</a:t>
          </a:r>
          <a:endParaRPr lang="en-US" sz="1500" kern="1200" dirty="0"/>
        </a:p>
      </dsp:txBody>
      <dsp:txXfrm>
        <a:off x="0" y="3219745"/>
        <a:ext cx="1588400" cy="686593"/>
      </dsp:txXfrm>
    </dsp:sp>
    <dsp:sp modelId="{257733A4-D123-441E-9736-461EA585F909}">
      <dsp:nvSpPr>
        <dsp:cNvPr id="0" name=""/>
        <dsp:cNvSpPr/>
      </dsp:nvSpPr>
      <dsp:spPr>
        <a:xfrm rot="5400000">
          <a:off x="3354240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83762" y="3095115"/>
        <a:ext cx="685278" cy="787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0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AUC: 0.69</a:t>
            </a:r>
          </a:p>
        </p:txBody>
      </p:sp>
    </p:spTree>
    <p:extLst>
      <p:ext uri="{BB962C8B-B14F-4D97-AF65-F5344CB8AC3E}">
        <p14:creationId xmlns:p14="http://schemas.microsoft.com/office/powerpoint/2010/main" val="2007223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8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This is all for the 10%</a:t>
            </a:r>
            <a:r>
              <a:rPr lang="en-US" b="1" baseline="0" dirty="0" smtClean="0"/>
              <a:t> response</a:t>
            </a:r>
            <a:r>
              <a:rPr lang="en-US" b="1" dirty="0" smtClean="0"/>
              <a:t>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Outcome = (sum of gifts)-(number of clients contacted*0,5)</a:t>
            </a:r>
            <a:r>
              <a:rPr lang="en-US" baseline="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re-activated clients =  right bottom column of confusion matrix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Total clients contacted = right bottom + right top of confusion matrix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0,5 is the cost per direct mail ( specified by the professor)</a:t>
            </a:r>
          </a:p>
        </p:txBody>
      </p:sp>
    </p:spTree>
    <p:extLst>
      <p:ext uri="{BB962C8B-B14F-4D97-AF65-F5344CB8AC3E}">
        <p14:creationId xmlns:p14="http://schemas.microsoft.com/office/powerpoint/2010/main" val="183732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863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100" dirty="0" smtClean="0"/>
              <a:t>Speaks Dutch </a:t>
            </a:r>
          </a:p>
          <a:p>
            <a:pPr marL="101600" indent="0">
              <a:buNone/>
            </a:pPr>
            <a:r>
              <a:rPr lang="en-US" sz="1100" dirty="0" smtClean="0"/>
              <a:t>Has a maximum gift higher than €40</a:t>
            </a:r>
          </a:p>
          <a:p>
            <a:pPr marL="101600" indent="0">
              <a:buNone/>
            </a:pPr>
            <a:r>
              <a:rPr lang="en-US" sz="1100" dirty="0" smtClean="0"/>
              <a:t>Donated on average 7.5 times</a:t>
            </a:r>
          </a:p>
          <a:p>
            <a:pPr marL="101600" indent="0">
              <a:buNone/>
            </a:pPr>
            <a:r>
              <a:rPr lang="en-US" sz="1100" dirty="0" smtClean="0"/>
              <a:t>Donated his last gift on average 3.5 yrs. ago </a:t>
            </a:r>
          </a:p>
          <a:p>
            <a:endParaRPr lang="en-US" dirty="0" smtClean="0"/>
          </a:p>
          <a:p>
            <a:endParaRPr lang="en-US" dirty="0" smtClean="0"/>
          </a:p>
          <a:p>
            <a:pPr marL="1016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1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 scenarios: from most pessimistic to most</a:t>
            </a:r>
            <a:r>
              <a:rPr lang="en-US" baseline="0" dirty="0" smtClean="0"/>
              <a:t> optimistic. Response rate based on confusion matrix, which is where we get number of donators from.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Return corresponds to the response rates by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donation, gotten from the model data. Overall cost corresponds to the 0.5 euros for contacting each of our targeted donors.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745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More details in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Data preparation:</a:t>
            </a:r>
            <a:r>
              <a:rPr lang="en-US" b="1" baseline="0" dirty="0" smtClean="0"/>
              <a:t> </a:t>
            </a:r>
            <a:r>
              <a:rPr lang="en-US" b="0" dirty="0" smtClean="0"/>
              <a:t>filtering dates</a:t>
            </a:r>
            <a:r>
              <a:rPr lang="en-US" b="0" baseline="0" dirty="0" smtClean="0"/>
              <a:t> before 2013, correcting outliers, creating dummy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baseline="0" dirty="0" smtClean="0"/>
              <a:t>Feature selection: </a:t>
            </a:r>
            <a:r>
              <a:rPr lang="en-US" b="0" baseline="0" dirty="0" smtClean="0"/>
              <a:t>stepwise, looking at confusion matrix information (F1 score), avoiding correlated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baseline="0" dirty="0" smtClean="0"/>
              <a:t>Best prediction method: </a:t>
            </a:r>
            <a:r>
              <a:rPr lang="en-US" b="0" baseline="0" dirty="0" smtClean="0"/>
              <a:t>looking at variance to avoid overfitting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baseline="0" dirty="0" smtClean="0"/>
              <a:t>Client profile: </a:t>
            </a:r>
            <a:r>
              <a:rPr lang="en-US" b="0" baseline="0" dirty="0" smtClean="0"/>
              <a:t>based on model selected features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54503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smtClean="0"/>
              <a:t>The random forest model chooses the best</a:t>
            </a:r>
            <a:r>
              <a:rPr lang="en-US" baseline="0" dirty="0" smtClean="0"/>
              <a:t> features according to multiple trees.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aseline="0" dirty="0" smtClean="0"/>
              <a:t>Image show o</a:t>
            </a:r>
            <a:r>
              <a:rPr lang="en-US" dirty="0" smtClean="0"/>
              <a:t>ne decision tree out of random forest, as an example. </a:t>
            </a:r>
            <a:endParaRPr lang="en-US" dirty="0" smtClean="0"/>
          </a:p>
          <a:p>
            <a:r>
              <a:rPr lang="en-US" dirty="0" smtClean="0"/>
              <a:t>Left: true, right: false</a:t>
            </a:r>
          </a:p>
          <a:p>
            <a:r>
              <a:rPr lang="en-US" dirty="0" smtClean="0"/>
              <a:t>Orange</a:t>
            </a:r>
            <a:r>
              <a:rPr lang="en-US" baseline="0" dirty="0" smtClean="0"/>
              <a:t> + white: 0s</a:t>
            </a:r>
          </a:p>
          <a:p>
            <a:r>
              <a:rPr lang="en-US" baseline="0" dirty="0" smtClean="0"/>
              <a:t>Blue: 1s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6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693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5662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334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8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640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57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4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9592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835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13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085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29601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08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57581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412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8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36908" y="651455"/>
            <a:ext cx="7764651" cy="1905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Descriptive and Predictive analytics</a:t>
            </a:r>
            <a:br>
              <a:rPr lang="en-US" dirty="0" smtClean="0"/>
            </a:br>
            <a:r>
              <a:rPr lang="en-US" sz="3600" dirty="0" smtClean="0"/>
              <a:t>Professor Adrien </a:t>
            </a:r>
            <a:r>
              <a:rPr lang="en-US" sz="3600" dirty="0" err="1" smtClean="0"/>
              <a:t>Houdart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 smtClean="0"/>
              <a:t>Abdon </a:t>
            </a:r>
            <a:r>
              <a:rPr lang="en-US" sz="1800" dirty="0" err="1" smtClean="0"/>
              <a:t>Ahuile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Stephanie Beyer Diaz</a:t>
            </a:r>
            <a:br>
              <a:rPr lang="en-US" sz="1800" dirty="0" smtClean="0"/>
            </a:br>
            <a:r>
              <a:rPr lang="en-US" sz="1800" dirty="0" smtClean="0"/>
              <a:t>Philipp </a:t>
            </a:r>
            <a:r>
              <a:rPr lang="en-US" sz="1800" dirty="0" err="1" smtClean="0"/>
              <a:t>Borchert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Subhammoy</a:t>
            </a:r>
            <a:r>
              <a:rPr lang="en-US" sz="1800" dirty="0" smtClean="0"/>
              <a:t> Dam</a:t>
            </a:r>
            <a:br>
              <a:rPr lang="en-US" sz="1800" dirty="0" smtClean="0"/>
            </a:br>
            <a:r>
              <a:rPr lang="en-US" sz="1800" dirty="0" smtClean="0"/>
              <a:t>Edward </a:t>
            </a:r>
            <a:r>
              <a:rPr lang="en-US" sz="1800" dirty="0" err="1" smtClean="0"/>
              <a:t>Vrijghem</a:t>
            </a:r>
            <a:endParaRPr sz="3600" dirty="0"/>
          </a:p>
        </p:txBody>
      </p:sp>
      <p:pic>
        <p:nvPicPr>
          <p:cNvPr id="1028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28" y="330525"/>
            <a:ext cx="4916568" cy="4715892"/>
          </a:xfrm>
          <a:prstGeom prst="rect">
            <a:avLst/>
          </a:prstGeom>
        </p:spPr>
      </p:pic>
      <p:pic>
        <p:nvPicPr>
          <p:cNvPr id="5" name="Picture 4" descr="Image result for iese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ROC curve and AUC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97204" y="4511412"/>
            <a:ext cx="234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</a:t>
            </a:r>
            <a:r>
              <a:rPr lang="en-US" dirty="0" err="1" smtClean="0"/>
              <a:t>RoC</a:t>
            </a:r>
            <a:r>
              <a:rPr lang="en-US" dirty="0" smtClean="0"/>
              <a:t> and AUC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54424" y="4511412"/>
            <a:ext cx="3073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RoC</a:t>
            </a:r>
            <a:r>
              <a:rPr lang="en-US" dirty="0" smtClean="0"/>
              <a:t> and AUC</a:t>
            </a:r>
            <a:endParaRPr lang="en-US" dirty="0"/>
          </a:p>
        </p:txBody>
      </p:sp>
      <p:sp>
        <p:nvSpPr>
          <p:cNvPr id="6" name="AutoShape 2" descr="data:image/png;base64,iVBORw0KGgoAAAANSUhEUgAABJcAAAJcCAYAAABE9kWlAAAABHNCSVQICAgIfAhkiAAAAAlwSFlzAAALEgAACxIB0t1+/AAAADh0RVh0U29mdHdhcmUAbWF0cGxvdGxpYiB2ZXJzaW9uMy4xLjAsIGh0dHA6Ly9tYXRwbG90bGliLm9yZy+17YcXAAAgAElEQVR4nOzdeXwV1fnH8c+TkAQI+xL2RVkFQURQURFccEGtSlXUiuK+FW3VqhRsrUZFFLdaCyoFETekWqX1V7UiKArIIiKKKCAQFiHsS4Bs5/fHmcAlZLnZmCR8368XL+7NzJ15ZubMmZlnzpwx5xwiIiIiIiIiIiLFERN2ACIiIiIiIiIiUnEpuSQiIiIiIiIiIsWm5JKIiIiIiIiIiBSbkksiIiIiIiIiIlJsSi6JiIiIiIiIiEixKbkkIiIiIiIiIiLFpuSSRM3MfmNmH4UdR3liZjvN7MgQ5tvazJyZVTnU8y4LZvadmfUtxu+KVSbNbLyZJRf1d6U1/+C3xVrmPKazwsx2m9mrUY7/oJlNLOl8pXRUxu0RlMkzw46jvDKzlsGxIzb43sjMPjOzHWY2Kuz4wpLHeplmZjeEHZcUX1nVBdEee0vrWF9cZjbYzGaENf/KIHe9IBVTea3PzezMoHxl67yldCi5VEFFXFDuNLNfggNojbKcp3PuNefcWWU5j0hmdpKZTQ1OuLeZ2RQz63So5p9HPAdVjM65Gs655WU0v/Zm9raZbQyWf6GZ3VXeDrBBkqttSabhnOvsnJtWyHwOSqgd6jKZW7Tzz+sEN5plLoILnHODIubnSmm6FVqQuHkwynHHm9ngso3o0DKzsyOSFqlmNt3MfhV2XDmCfXpFlOP2NbNpZRvRoeGcWxUcO7KCP90EbARqOefuzivhGBx/+kYz/eD8oHVpxlwWcice8lgvpTGPEh+fSltl275B3ZkenI/m/BtYlvMsi2N/xDlGzjKsN7MXzCyuNOdTWvI6ryhK2Shv5wn5JR/Kol7IZ/6DzWx8lONGfW5xKATHx9Vhx1FRRJ7vOef+55yrAawKN6rKQ8mliu2CYIfoBhwLDA05nmKxPFrfmFkv4CPgPaApcATwDfCFlUFLobxiCJOZtQFmAylAF+dcbeBSoAdQs5TnFdqyl7f1LmVD27n0mZfvMdzMLgHeBiYAzYFGwJ+ACw5NhFIErYDvnXNlfrFXHm5OqD4IRxmv95FBAiDn31tlOK+yVic4t+4C9AJuz2ukw7UcH67LXVrKQx1cmal8hk/JpUrAOfcL8CE+yQSAmSWY2ZNmtiq4+zLazKpFDL/QzBaY2XYzW2Zm5wR/r21mY81snZmtMbNk299EfV/z3mB6T0bGYWbvmdldweemZvbP4G75z2Z2R8R4D5rZZDObaGbbgcF5LNZIYIJz7lnn3A7n3Gbn3HBgFvBgMJ2+ZrbazP4YtO5ZYWa/iWYdRPz2PjP7BRhnZnXN7N9BzFuCz82D8R8BegPPB3e0ng/+vu+uaJAJ/5uZ/cd8S4HZQZIoJ56zzGyJ+VZIL5hvRZBfE9G/AF865+5yzq0LtvMS59yVzrmtEeP9Jli+jWY2LGJex5vZTDPbGmzL580sPmK4M7Pbzewn4Kfgb8+aWUpQJuaZWe+I8WOD9bwsWLZ5ZtbCzD4LRvnGIu5Wmtn5QfnaamZfmlnXiGmtCNb7QmCXmVWxiDvYQexzgzjWm9lTwU9z5rU1mFcvy9Xk3Mw6m9nHZrY5+O0f81m/BzCzG81safC7982saTTbLdc+YWb2tJltsP0tzY42s5uA3wD3BnFPiVgPOcuc5/qNJvYolu2IIOYdZvYx0CDX8F+Zf0Rvq/k7h0dFDFthZvcEy7LNzN4ys6pRrreDylgBMRZU9qqZ2Svm98nFZnavRdyhswLqmuIKtseoYL/62cx+axGt5iyKetJ83bMl+P25EdMubHucGOwzW83sG4tozRBsn0fM7AsgDcgz0W5mBjwFPOyce9k5t805l+2cm+6cuzEYJ8bMhpvZyqDMTjCz2sGwg+6C5iqvOXX4W8FyzDezY/KJJcbM7g/K9iYzm2Rm9Yq2RfKcrjOz28zspyCGh82sjfl6b3swn8g6r6A6KSe+HWb2vZldHDGswO1ZQHxH2P5WY/8zf2yYGAzLaSFRxfyd8mvYXz+cD/wRGBh8/6aE62m8mf3dzD4ws13AaQWMWz/Yj7eb2VfBOs2p3/bFHDH+vpYGwbqfGmzjjWb2mpnViRg3d73/BtASmBIs5715zSNXfNeZrwO2mNmHZtaqBOuloPL/ipndHXxullPWgu9tzdd3FnwvqFzdZ75+2GH+GHKG+XOt0t6+o80f93aYr1taRQzP61h/kpnNMV+nzzGzk4K/X25mc3NN//dm9n5JYoyYVr51QcS2v9b8sWCLmd1iZj3NH3+2WnDeFYxf6LE3YtZ1LZ/zsoI45zYAHwP7WsznUY6rWAH1x/6f2V+D2H4wszMiBlwblOkdZrbczG6OGJZznnp3sGzrzOzaYFie5xXFZX5ffsz8fr/N/Pl87m1zvZmtAqYGf8/z3CFYH5NzTf9ZM3uumLEdUC9YwcffYh+7i8sKvxY5qA4O4phg/rxlpfm6KMb8dcvWyPJrZg3NP6mSVMz49tXTwffIfeekIOYWwfdjgvl3DL4Xdi33tvlruR1m9q35Jy6GBuU1xcxyty5sk1cZC6ZX0LnoAS1QLaLVnuVxPRf8/d5gO681sxtyT0PKkHNO/yrgP2AFcGbwuTnwLfBsxPBngPeBeviWLlOAx4JhxwPbgH74BGMzoGMw7F/AGCARSAK+Am4Ohg0GZgSfT8W3qrHge11gN76VUQwwD3+XPB5/AbQcODsY90EgA7goGLdarmWrDmQBp+Wx3NcC64LPfYFM/EVUAtAH2AV0iGId5Pz28eC31YD6wK+D+dfE3/X/V8S8pwE35IrHAW2Dz+OBzcH6rQK8BrwZDGsAbAcGBMPuDNbBDfls31+AawvY/q2Deb8UxH4MsBc4Khh+HHBiMK/WwGLgd7ni/jhYN9WCv10VrIMqwN1BDFWDYX/Al7EOgAXzq597HQTfuwMbgBOAWPyF0wogIaLsLgBaRMx7BfvL80xgUPC5BnBirmWuEjGvwewvkzWBdUHsVYPvJ+Sz/sYDycHn0/GPpHQPysJfgc+i2W655n82vtzXCdbRUUCT3PPLZx/Od/0WpS7IZ/hM9u8jpwI7gInBsPb4faYfEAfcCywF4iOm/RV+v66HL0e3FLbe8itjBcRYUNkbAUzH1zHNgYXA6mBYgXVNCerXW4Dvg/nVBf4XWfYovJ7MAG7El/9bgbXsrysL2h7NgE1A/2DZ+gXfG0bUQauAzsG6issn/o5BvEcUsIzXBdv6SPx+9g7wakT9uLqA8vpgsIyXBOXmHuDnnHhyjfs7/E2B5sEyjwHeKMn2iShf7wO1gvWxF/gkWJ7awfa7Jso66VL2H7sG4veJnH23wO1ZyH73ZFAuT8HXIznbuXWu8jSeiPohWL8TS7qOIqa9DTg5WL6qBYz7JjAJX66PBtawv347IOaI8phTF7bFl9cEoCH+ZsAzucpPvvV+PuslcvoX4cvrUfiyPxx/AyaactI2j78XVP6vA6YEn68ElgFvRQx7r7Byha/LU4CmEcvWpoy27w58XZIAPJuzzSKWf189HPy/BRgUrMcrgu/18ec+O4B2Eb+fA1weRQzJ+Qzbt40poC6I2Paj8cfvs4A9+Lo2CV83bgD6ROyX0R578zwvyyPWnBhyyl9TfIv56wopx4XVH5nA7/F15UD8/lgvGH4e0CaIuw/+pkH3YFjf4LcPBb/tHwyvW9h6L0Y5mobf34/G7///5OD6akIwrBoFnDvgW2Km4R/zBb9vrCM4lyskhoPOifPYLgUdf4t97C7BusvZTvldi4wnVx0crMv38OeprYEfgeuD8f8BPBIx/duB/0YRw+p8hh2wXonYd4Lvj+AThtXw51e/Df4ezbXcHvz+VyVYpp+BYUGZuBH4OcoyVti5aO7rjPHsP4fPWf+R13Pn4M8jO+PrtVdzT6Ogukr/SlifhB2A/hVzw/mdYCf+RMDhT6rrBMMs2EnbRIzfK2cnx1esT+cxzUb4E/RqEX+7Avg0+LyvQgrmsQo4Nfh+IzA1+HwCsCrXtIcC44LPDxJxEZpHHM2DZeqYx7BzgIzgc06FkhgxfBLwQBTroC+QTsEn2t2ALRHfp1F4cunliGH9gR+Cz1cDMyOGGf7EM7/kUgZwTgGxtQ7m3Tzib1+Rz0kg/qTu3Vxxn15IGdsCHBN8XgJcmM94uSv9v+NbTESOs4T9J4UriDhZi/hbzgnoZ/iWWw3yWeb8kktXAF9Huf+MZ/+BaSy+SX/OsBrB+m9d2HbLNf/T8ScIJwIx+c0vn2XOd/1GsSz7ppPHsJYcvI+8zv4D+gPApIhhMfiDf9+IaV8VMXwkMLqw9RZtGYuy7B2QLAJuYH9yqcC6prj/8CdaN0d8PzOn7BFdPbk0Ylj14LeNo9ge9xFc4EYM/5D9SZJpwENRxH9yMM+C6rdPgNsivncItl8VoksuzcpVbtYBvfMYdzFwRsS4TXLmU8Jt5ICTI77PA+6L+D6KILlBIXVSHtNeQLA/FrQ9C4gtZztXj/jbRMJLLk2IYrzYYLt0jPjbo0SZXMpjehcRUR9TSL2fz3rZN33g/wguviLKXBrQKopykldyqaDy3wbYGsxjNHAz++ucV4C7CitX+GTbBnzdEZdrnNLevm9GfK+BvznXImL5T48YPgj4Ktc0ZgKDI8rpn4LP7fDnmNWjiGFPsM62Ahvz2sYUUBdEbPtmEcM3AQMjvv+T4CYZRTv25nlelsdy5MSQsxwO+JIgSZJfOc5jOrnrjwOS0fhztUH5/PZfwJ3B5774m7aR+9wG9t9wG0/pJpdGRHzvhD9Hjo1YL0dGDC/s3GEGcHXwuR+wLMoYCkwuUfjxt9jH7hKsu77kcy0SsZ0mRAyLDeLoFPG3m4FpETEvjxj2Rc66LCSG4iaX4vDHz2+B/7L/Rlg013IfRwy7AH9dGht8rxms+zoRceRXxgorTwfU4xycXDrgeg6foHss4nvb3NPIYz2tQMmlUvmnx+IqtoucczXxO1ZH9j9e0RB/AjwvaF64FV9hNAyGt8DficutFb6SWRfxuzH47P4BnN8T38RXzODv7r0WMZ2mOdMIpvNHfMWeI6WA5doCZONPPHJrgm8tsW9c59yuiO8r8XeQClsHAKnOuT05X8ysupmNCZqobscnOeoUscnsLxGf0/AnegQx7VvmYP0V1PneJvJe/qjmFzRN/bf5zt634y8SGuT67QHbwHzT68VBc9Wt+Lv/Ob/Jr8zkpRVwd67t3wK/DvKcdy7X4+9i/GC+yf75Uc63KDFGaoovNwA453bi138zirDdnHNTgeeBvwHrzexFM6tVktiDZtY5nYuOjnJakZqS9z4SOTxy2bPxy9ssYpyCynR+6y1HQdt5n0LK3gHbINfnaOqa4ihsnoXVk/vWmXMuLfhYg8K3Ryvg0lzLcwoH1gXRrNNNwf8F1SEHbL/gc84JeDQi94ts/H7RNI/xWgHvRizPYvzFb0m3EcD6iM+78/ieU1YLrJPM7Grb/2jTVvyd1cj6Mr/tmZ+mwOaIcSHKfaGMRDPvhvjtHznuynzGPYiZJZnZm+YfNdmOT1IUeMwpolbAsxHbaDM+2d+s4J/lK9/y75xbhr9I6oZ/HP7fwFoz64BPHE2PiCnPcuWcW4q/qfMgsCFYN3ntH6Uhcl/ciV83+R1vcy83wfec9fg6B57X/StXOc7Pk865OsG/3Ns9RzR1QbT79D5RHHvzO4blp4Fzrg7+HPIL/LljpNznToXVH2uCc4ccOeepmNm5ZjbL/KOWW/HJr8jfbnLOZRYx/uLKve/H5Yol33KUx7lD7nL0einFWNjxt6TH7uLK71okrzga4FsC5a5/ctbdVKCamZ1g/hHXbsC7pRBjnpxzGfhkzdHAqIiyGs35Ve79c6Pb3/H67uD/yPKaXxmL5ly0IAdcz1FwOZAypuRSJeCcm46vGHL6QNqI36k7RxzsazvfQSH4nSyvZ85T8Nn0BhG/q+Wc65zPrN8ALgkqvxPwd5VypvNzxDTqOOdqOuf6R4ZdwPLswt9JuzSPwZfh7zjmqGtmiRHfW+LvEhW2DvKK4W783csTnHO18M3MwZ/AFhhzFNbhW2T5CZpZ5Pc8/A//iF5x/R34Ad+8vRb+gGC5xtm3POb7uLkPv37rBidW2yJ+k1+ZyUsKvklv5Pav7px7I6955+ac+8k5dwX+gP84MDnYxoWt/6LEGGkt/iAKQDCv+vi7JkXabs6555xzx+Gb4rbHP+5GcWN3zj3q9neQekt0i3OAdeS9j+TIveyGvzhaE8W0C1pv+xahsIlEUfYO2AZBfDmiqWuKo7B5FqWezD3dgrZHCr7lUuTyJDrnRkSME009tCSYVkF1yAHbj/2tbdbjW31WzxkQJNgbcqAWEcNj8OtrbR7zSQHOzbVMVZ1z0ZSx0pJvnRQcv14Cfot/FLUOsIiD68uiWAfUM7PqEX8rSh9qJTnWFHd6qfjtHxlnZNnMuXCKXKbGEZ8fC+bTNTjmXEUBx5wixJUjBd8iIXIbVnPOfVmEaUQqqPyDTyBdgn8sY03w/Wr8ozYLImLK91jnnHvdOXdKMB+HP55B6W/fyH2xBv7Rt8h9MXJ+uZcb/LLn7I8fAQ3MrBs+OVBaSQEow7qggGNvSaa5G39u3cvMIpMskedO0dQfzYJja46W+GRlAv68+Ul8UrMO8AHR1z1lVo7wMWZw4M3cfMtRHucObwN9zfdbejGlV44KO/6W1bG7MPldi+SIXHcb8es2d/2zBvYlVibh978rgX8753aUILYDjuccWG9jZs2AP+P7KhoVlEsom/Or/MpYYeUpraBl4OB9oaByIGVMyaXK4xmgn5l1Cyqml4CnLegAznynlGcH444FrjXfuWRMMKyj8x1Hf4SvXGoFw9qYWZ+8Zuic+xp/Qvoy8KHb39H0V8B2852rVTPfwd7RZtazCMtzP3CNmd1hZjXNd7adjH+07S+5xv2LmcUHF6nnA29HsQ7yUhOfkNpqvpO5P+cavp58OtCNwn+ALmZ2kfmOBW/n4Mox0p+Bk8zsCTNrHMTf1nzHeXUK+F2Omvg+Pnaa75jv1ijGz8Rvzypm9id8XyY5XgYeNrN25nU1s/rBsNzr5SXgluCui5lZopmdZ2ZRveXOzK4ys4bBNswpU1lBbNnkvw3+DTQ2s9+Z7xSxppmdEMUsX8fvD92Cg+qjwGzn3AqKsN3Mdzx6gvnXFu/CPyaQcwensLJT0PotNufcSmAu+/eRUzjwbWGTgPOCuiAOn2Ddi38UoDAFrbeiKKzsTQKGBnVAM/xJfI4i1TXmO3TsG0VMk4A7gzqjDj75BUBR68lIUWyPicAFZnZ2sCxVzXdWWVAiOq/5OOAu4AHzHcbmxHmKmb0YjPYG8HvzHU/XwG+/t4K75D8CVYP9Ng7fv01CrtkcZ2YDgv3id/hyMyuPcEYDj1jQybD5zkkvzCtu8510ji/KskapoDopJ3GdGsRwLf4ObrFFbOcHg+3ci6K9pW890NryeRtgUCZK9cIyuNv8Dj7m6mbWCd+HUM7wVPyJ/lVB2byOAxPiNfGtfbYG+2k0F/dFOaaOxtcDnWFfx7x53YDKS3ywL+X8i6Xg8g8+mfRb9r9IYhowBP84SU69nm+5MrMOZnZ6UDfuwZ9bRB4PSnP79g/27XjgYXw9nN+d+g+A9mZ2pfnOqAfiH0/5N0Cw/JOBJ/BJqo+LEEdhoq4LiqKQY29JppuAf4zwF/a3Bs0tmvojCbjDzOKCMnsUfjvE4+vVVCDT/IsCcneAXJAC9x/zHTevKML0rjKzTuaT4g8BkyPKem4FnjsE9cU0fMLiZ+fc4ihjqJJrX42LHBjF8bfUjt3mO+YeHGXckMe1SF4jBet0En5fqBnsD3fhj/85Xsf3z/UbipCYy7XuqpqZ4ZPhA4J6vS3+6YCc8Q2fQB0b/H0dvg6B0rmWyy2/MlbYuegC4MoghnPwLUgLMgl/fnpUMK8/lSBmKSIllyqJoCKfgH9uFXyFuhSYZb6J+v/wrXJwzn2F7xj7aXwLgenszxhfjT/gfY9/PG0yBT9a8Qb++eB9lV9QUVyAb8r5Mz4r/TL+UZdol2cGvpO4AfjKbiVwLHCKcy7yzVO/BHGuxT+Wd4tz7ofC1kE+nsF3BLcRf5GUuyn0s/iWWlusiG+9cM5txLfEGok/SemEv/jYm8/4y/CJtNbAd2a2DX+Hay6+D4TC3IO/47EDfwJc2GuBP8T3afEjfl3v4cBmpE/hK+uP8Emrsfh1Bb7Z/yvmm81e5pybi++D63n8tllK3m8EzM85+GXeiV/nlzvn9jjfNP8R4ItgXidG/ii4s9MPX/Z+wb8ZJ983I0X87hP8fvNPfFlrA1weDCvKdquFX9db8OtwE/tbE44FOgVx/yuP3xa0fkvqSnzLws34pOWEnAHOuSX4FgZ/xZf7C4ALnHPphU20oPVWRIWVvYfwj1z9jN+HJxOs/6LUNeYTNDvx/QoU5iX8tlgIfI2/EMhk/wVLUevJSAVtjxTgQnxLw1T8evgDxThWO+cm409Or8PXj+uBZHwnouD7JHgVf/H8M369Dwl+uw24Db8u1+Av2HI/DvpeMP2czoEHON+8Prdn8R1vf2RmO/B1a35J3xb4x1BKVUF1knPue3z/TDPx66hLKcXwG3wdvgm/3t8in/o+DzkXJZvMbH4ew1vg4y1tv8U/wvAL/oJjXK7hN+LL4yZ8C5HIJPRf8B1cb8Mn5d+JYn6PAcODevGegkZ0zr2Lb/nzZnA8XwQU+ta+wHf45E7Ov2spoPwHpuMTZjnJpRn4O+c53wssV/ikwQh8nfQLPsGQ8/bS0t6+r+Prks34l3n8Jr8RnXOb8Be+d+O3473A+cGxLnJ6Z+Jv1GUePJViK0pdUBQFHXuLY2tw/rEevw//KkjYHyTK+mM2vv+qjfhzmEucc5uCc5Y78Mf+LfhjQ1HezFfYeUVR69NX8fv9L/hOp/N982qU5w455agorZb+zoH7au46CAo+/pbKsTtI1NYn7xsmeSnoWiQvQ/DH1eX4uuV1fJ0EgHNudjC8Kf78KBrNOHDd7caflz2N75NoPb7PuNcifnMH/jG3B4Iyfi0+KdO7NK7l8pBnGYuiPN0Z/G0rvn7Lq7zv45z7P+A54FN8vZxTn0Z7DJYSsHzqS5Fyz3wLhInOuSLd1S8PgjuWq4HfOOc+DTseiU553G5mtgR/cvSuc+6awsav6MzsVnzCsdCWQrl+dxX+MdmhxZjnufiOzHM/TnJYMrMH8R1jXlWK04zHv5mpaz5JqgrNzN7CdyScu0Vscab1Mv7C/8OSR1bgfAbjO4I9pSznIwcqyvY139JvtXNueJkHJhWKmX2E7xy80FZDZjYNfz79cpkHdggV99htvlXx7c530VDYuH2poNcihwszOwp/QyIhd8LczM7A3yRNAPqXl3P7iqxK2AGIHC7MP5I3G3834Q/45+qjvSsiISnv2805V1BrvArPzJrgm/7PxN/9vRvfUqBInHMTCx9r3zyr4Vu9fYS/q/dnyrBDTYHgDuVRYcdRWoJHBzbj7/iehW+RNqLAH0XJOXdDaUxHyidtXykNzrmiPGJXKZTWsTt4emJG6UYnh5KZXYxvRZuIb/U6Ja+WmEEr/Gi6G5EoldljcWb2DzPbYGaL8hluZvacmS01s4Vm1r2sYhEpJ3rh3wiW0+TzoqDDSCnftN1KyMx62/633h3wL4qfx+Pf6LID/xaV94AXyjJefALxL/hm7l/j32pU7p7Zz2+dBn0+SBkrZP03xvc5shPfPP/WoJ/CUJnZd/nEnO+jVOVZCesWiVJlKzcSjkNwzKoQx+7isAPfHhz5L9rH5g43N+O7F1iGfyyysL5npZSU2WNxZnYq/qRqgnPuoM4xzaw//pnT/vhnrp91zpXGs9ciIiIiIiIiInKIlFnLJefcZ/gm4fm5EJ94cs65WUCd4PEHERERERERERGpIMLsc6kZB74RaHXwt3W5RzSzm4CbABITE4/r2LHjIQlQRERERERERKQ8SUvPYvueDLbvzmBvZjYAMWbFnp7LymTvhhWA2+ica1icaYSZXMpryfN71eeLwIsAPXr0cHPnzi3LuEREREREREREyoWMrGxmL9/Mh9/9wkff/0La9r1UjTH6Hlmfszs3ol+nxjSuXTXq6e3Zs4dx48bxxRdfMHGif+/NwoULOeaYY1YWN8Ywk0urgRYR35sDa0OKRURERERERESkXEhLz+SzH1P58Lv1fLJ4Pdv3ZFI1LoY+7RtydufGnNGxEbWrxxVtmmlpvPjiizzxxBOsXbuWE088kW3btlG7dm26du1aonjDTC69D/zWzN7Ed+i9zTl30CNxIiIiIiIiIiKV3ZZd6fxv8Xo++n49n/2Yyt7MbOpUj6Nfp8ac3bkRvds1pFp8bLGmPWfOHM4//3w2bNhAnz59mDBhAqeffjpWgsfpIpVZcsnM3gD6Ag3MbDXwZyAOwDk3GvgA/6a4pUAacG1ZxSIiIiIiIiIiUlRbdqWzcM020vZmltk8ftm+h4++W89XKzaTle1oWrsqVxzfkrM6N+L41vWoElu8d7Ft3bqVFStW0K1bNzp16kSfPn0YMmQIvXv3LuUlAHMuz26Oyi31uSQiIiIiIiIipW1vZhbfr93OgpSt+/6t3JR2SObdLqkGZ3duzFmdG9GlWe0StSjauHEjzzzzDH/9619p3LgxixcvJiam8ASVmc1zzvUozjzDfCxOREREREREROSQc86xYlMaC1K28E3KNr5O2critdtJz/JvX2tcqyrdWtThiuNbckzzOtRNLFr/RkVRI6EKzetWL/F01q9fz6hRo3jhhRfYtWsXv/71rxk+fHhUiaWSUnJJRERERERERCq1LbvSWbB6KwtW+RZJ36zeyta0DACqx8fSpVltrj2lNce2qEO3FnWL9Pa18mLatGmMGjWKgQMHMmzYMDp37nzI5q3kkoiIiIiIiIhUGnszs1i8bgcLVm3Z93jbiuDxNruPRGsAACAASURBVDNon1STszs1plvLOnRrUYd2STWK3a9RmFasWMHjjz9OmzZtuOeee7jkkkvo3r077dq1O+SxKLkkIiIiIiIiIuXG1rR00jOzox5/595MFq7exoKUrQc93taoVgLdWtRhYM+WHNOiNl2b16FGQsVOhSxdupRHH32UV199FTPj7rvvBiA2NjaUxBIouSQiIiIiIiIiIcrIymbeyi18umQD035IZcn6HcWaTrW4WLo0r821J7emW4s6dGtZhya1q5VytOEaNWoU9957L/Hx8dx6663ce++9NG/ePOywlFwSERERERERkUNrw449TF+SyrQlqXz2Uyo79mQSF2scf0Q9Ljq2I7WqRZ+uiI+NoXPT2rRvVDEfbyvMN998Q4MGDWjWrBm9evXirrvu4u6776Zx48Zhh7aPkksiIiIiIiIiUqaysh0LV2/l0yWpfPrDBr5dsw3wj62d16UJfTskcUq7BhX+kbXSNGfOHJKTk3n//fe54447ePbZZznppJM46aSTwg7tINpqIiIiIiIiIlLqtqal89lPG/n0hw1M/zGVzbvSiTHo3rIufzi7A6d1SOKoJjUxs7BDLVe+/PJLHnroIT788EPq1q3LX/7yF4YMGRJ2WAVScklERERERERESsw5x+J1O/h0yQY+/WED81dtIdtBvcR4+rRvyGkdkzi1XQPqVI8PO9Ry7eWXX2b+/PmMGDGC2267jZo1a4YdUqHMORd2DEXSo0cPN3fu3LDDEBERERERETns7dybyYyfNjJtyQY+XbKB9dv3AtClWW1O65jEaR0a0rV5HWJj1DopL845PvzwQ5KTk3n66afp2bMnqampVK9encTExEMai5nNc871KM5v1XJJRERERERERKLinGNZ6q59yaSvft5MRpajZkIVTm3fkL4dGtKnQ0OSalYNO9RyLTs7mylTppCcnMzcuXNp0aIFGzduBKBhw4YhR1d0Si6JiIiIiIiISL72ZGQxc/kmpv2wgU+XpLJqcxoA7RvV4LpTjuC0Dkkc16oucZXwTW1lwTnHaaedxmeffcaRRx7Jyy+/zKBBg4iPr7iPCyq5JCIiIiIiIiIHSNmcFrROSuXLZRvZk5FNtbhYTm5bn5tOPZK+HRrSvG71sMOsMDIzM5kyZQoXXnghMTExXH755dxwww1cccUVVKlS8VMzFX8JRERERERERKRE0jOzmbtyM9OWpDL1hw0s3bATgFb1q3N5z5ac1jGJE46oR9W42JAjrVjS09N59dVXeeyxx1i2bBkffvghZ511FrfeemvYoZUqJZdEREREREREKpitaemM+L8f2JORVeJp7dybyazlm9m5N5P42BhOOLIeVxzfktM6NOTIhjVKIdrDT3p6Oi+//DKPP/44q1at4rjjjuNf//oXZ555ZtihlQkll0REREREREQqmCnfrOXNOSm0rFcdK+GL2OJiY7jgmKac1qEhJ7dtQGKCUgXF5ZzDzDAzRo4cSfPmzRkzZgxnn302VtINVY6pxIiIiIiIiIhUMNN/TKVFvWpM/0PfSp20qCh27NjB3/72N9566y1mzpxJ1apVmT17NklJSYfF9lFX7iIiIiIiIiIVSHpmNl8u20Sf9g0Pi8RFebZ161YeeughWrVqxdChQ2nUqBGbNm0CoFGjRofN9lHLJREREREREZEKZO7KzaSlZ9GnfVLYoRzWli9fzrHHHsv27du54IILGD58OMcff3zYYYVCySURERERERGRUrJm626mLdlAdrYrs3lM/zGVKjFGrzb1y2wekrf169czd+5czjvvPI444ghuu+02Bg4cSLdu3cIOLVRKLomIiIiIiIiUUMrmNF6YtozJ81LIyCq7xFKO0zsmUUMdbx8ya9asYeTIkbz44ovExcWxbt06EhMTeeyxx8IOrVxQSRQREREREREpplWb0nhh2lImz1tNjBkDe7bg2pOPoHa1uDKdb50ynr54q1evJjk5mXHjxpGdnc2gQYMYOnQoiYmJYYdWrii5JCIiIiIiIlJEKzft4vmpS3nn6zXExhi/OaElt/RtQ5Pa1cIOTUpBdnY2MTExbNmyhfHjx3Pddddx33330bp167BDK5eUXBIRERERERGJ0s8bfVLpXwvWUCXGGHRiK27p04bGtauGHZqUgu+//55HHnmEmJgYXn31Vbp06cLatWupV69e2KGVa0ouiYiIiIiISIWTnpnN0g07cZR9/0YAu9OzeG32Kt5bsIb4KjEMPqk1N596JEm1lFSqDBYsWEBycjLvvPMO1atXZ8iQITjnMDMllqKg5JKIiIiIiIhUOI/932LGfbHikM6zalwM159yBDeeeiRJNZVUqizGjh3LDTfcQK1atRg2bBh33nknDRo0CDusCkXJJREREREREalQnHN8/P16erauyw29jzwk8zSge6u6NKiRcEjmJ2VrxowZJCQk0LNnT/r3789DDz3EkCFDqFOnTtihVUhKLomIiIiIiEiF8vPGXazespubTz2Sszs3DjscqSCcc0ydOpWHH36Y6dOnc9FFF/Huu+/SpEkTHnjggbDDq9Biwg5AREREREREpCim/5gKQJ/2SSFHIhXF1KlTOfnkkznzzDP56aefeOaZZ3jttdfCDqvSUMslERERERERqVA++zGV1vWr07J+9bBDkXIsOzsb5xyxsbEsWLCAtWvX8ve//53BgwdTtar6zCpNSi6JiIiIiIjIIbNhxx7e/CqFt+aksGnX3mJNY09GNlf3alXKkUllkZWVxeTJk3nkkUe46667GDx4MLfffjtDhgwhLi4u7PAqJSWXREREREREpEw555i/aisTZq7gg2/XkZHl6N2uAed3bVKs6cXEGL85oWXpBikVXmZmJq+//jqPPvooS5YsoWPHjvve+paQoI7Yy5KSSyIiIiIiIlIm9mRk8f43a5kwcwWL1mynZkIVrjqxFYNObMWRDWuEHZ5UMgMGDGDKlCl07dqVSZMmMWDAAGJjY8MO67BgzrmwYyiSHj16uLlz54YdhoiIiIiIiOQjZXMaE2ev5K05KWxNy6B9oxpc3as1Fx/bjMQEtXGQ0rFnzx7GjRvHlVdeSe3atfn4449JS0vjggsuICZG7y8rKjOb55zrUZzfaq8WERERERGREnPOMWPpRl75ciWf/LCeGDPO6tSIq3u15sQj62FmYYcolURaWhpjxozhiSeeYN26dcTHx3P99dfTr1+/sEM7bCm5JCIiIiIiIsW2Y08G78xfwyszV7A8dRf1E+O5vW9brjyhJU3rVAs7PKlEnHOMHDmSUaNGkZqaymmnncbEiRM57bTTwg7tsKfkkoiIiIiIiBTZ0g07mDBzJf+ct5pd6Vkc06IOT112DOd1bUJCFfVzI6Vn7969JCQkYGZMnTqV7t2788ADD3DyySeHHZoElFwSERERERGRqGRmZfPJDxuYMHMFXyzdRHxsDOcf04Sre7WmW4s6YYcnlczGjRt5+umnGTNmDPPmzaNVq1a89957VK1aNezQJBcll0RERERERKRAm3el8+acVbw2axVrtu6mae2q/OHsDlzeswX1a+gV71K6fvnlF5588kn+/ve/s3v3bi655BKys7MBlFgqp5RcEhERERERkTwtXL2VV75cyZSFa0nPzOakNvV54PxOnHlUElVi9TYuKX3bt2+nffv27Nq1iyuvvJKhQ4fSqVOnsMOSQii5JCIiIiIiIvvszczig2/X8cqXK1mQspXq8bEM7NGCq3u1ol2jmmGHJ5XQzz//zPvvv8+dd95JrVq1eO655zjllFNo27Zt2KFJlMw5F3YMRdKjRw83d+7csMMQERERERGpVNZt281rs1bxxler2LQrnSMbJHJ1r1YMOK45tarGhR2eVEI//vgjjz32GK+++ipVqlThp59+okWLFmGHddgys3nOuR7F+a1aLomIiIiIiBymnHPM/nkzE2au4MPv1pPtHGd0bMQ1J7Xi5DYNiImxsEOUSmjt2rXcc889vPXWWyQkJDBkyBDuuecemjVrFnZoUkxKLomIiIiIiBxmdu3N5F8L1jDhy5UsWb+D2tXiuOGUI7jqxFa0qFc97PCkktq1axeJiYlUr16dzz//nHvuuYe77rqLRo0ahR2alJCSSyIiIiIiIoeJnzfu4tWZK3l7Xgo79mTSqUktRv66Kxcc05Rq8bFhhyeV1OzZs0lOTmbVqlV8/fXX1KlTh+XLlxMXp8ctKwsll0RERERERCqx7GzHtB838MqXK5n+YypVYoz+XZpwzUmt6N6yLmZ69E3Kxueff87DDz/Mxx9/TL169fj9739PZmYm8fHxSixVMkouiYiIiIiIVELb0jKYNDeFV2etZNXmNJJqJvD7M9tzxfEtSKpVNezwpJKbMmUKv/rVr0hKSmLkyJHccsst1Kyptw1WVkouiYiIiIiIVCLfr93Oq7NW8O7Xa9iTkc3xretx7zkdOLtzY+JiY8IOTyop5xwffPABaWlpXHrppZxzzjmMHj2aQYMGUb26+vGq7JRcEhERERERqeAysrL58LtfmPDlSr5asZmqcTFcfGwzBp3Ymk5Na4UdnlRi2dnZvPfeeyQnJzN//nx69erFpZdeSlxcHDfffHPY4ckhouSSiIiIiIhIBbVhxx7emJ3Ca7NXsmHHXlrWq87w847i0uNaULu6+rSRsjV16lTuvPNOFi1aRJs2bRg7diyDBg0KOywJgZJLIiIiIiIiIdiTkUVGVnaxfrvklx1MmLmS/1u0jowsR5/2DRnx61b0aZ9EbIw66Jayk5mZyZ49e6hRowaZmZlkZWUxceJEBg4cSJUqSjEcrrTlRUREREREDgHnHEs37GTqDxv45IcNzFu5haxsV+zp1axahUEntmZQr1Yc0SCxFCMVOVh6ejqvvPIKI0aMYMCAATzxxBP069ePRYsWEROjvrwOd0ouiYiIiIiIlJE9GVnM/nkzUxevZ+qSDaRs3g3AUU1qcdOpR1I/Mb5Y061bPZ5zjm5MYoIu6aRs7dmzh7Fjx/L444+TkpJCjx49OO200wAwM8zUUk6UXBIRERERESlV67fv4dOgddIXSzeSlp5F1bgYTm7TgFv6tOG0Dkk0rVMt7DBFonLnnXfy4osvcvLJJ/PSSy9x1llnKaEkBzHnit8MMww9evRwc+fODTsMERERERERALKzHQvXbGPqDxuY+sN6Fq3ZDkCzOtU4vWMSp3dMoleb+lSNiw05UpHCbd++nRdeeIELLriAzp07s2TJEtatW0efPn2UVKrkzGyec65HcX6rlksiIiIiIiJFtGNPBjN+2sgnP2xg2pINbNyZToxB95Z1ufecDpzeMYkOjWrqYlwqjC1btvDcc8/x7LPPsmXLFsyMzp0706FDBzp06BB2eFLOKbkkIiIiIiJSgKxsx40T5rJ6SxoA2Q5WbtpFRpajVtUq9OmQxBkdk+jTviF1i9mHkkiYkpOTGTlyJDt27ODCCy9k+PDh9OhRrAYscphScklERERERKQAu9IzmfrDBjo2rrnvrWxnHJXE6R2SOK5VXarE6k1ZUvGkpqbSoEEDzIxt27Zx7rnnMmzYMLp27Rp2aFIBKbkkIiIiIiIShUuOa84NvY8MOwyREklJSWHkyJG89NJLTJkyhX79+jFy5Eg9wiklouSSiIiIiIiISCW3fPlyRowYwfjx43HOcc0119C2bVsAJZakxJRcEhEREREREanEsrKy6Nu3L+vXr+fGG2/kvvvuo2XLlmGHJZWIkksiIiIiIlKhZWU7nv3fj6Tu3Fsm00/PdGUyXZGytGjRIkaPHs3TTz9NXFwcEyZMoH379jRt2jTs0KQSUnJJREREREQqtM9+SuW5qUuplxhPlZiyebynWZ1qdGpaq0ymLVKa5s+fT3JyMu+++y6JiYlce+21HHfccfTt2zfs0KQSU3JJREREREQqtElzUqiXGM+soWcQX0VvbpPD05YtW7jqqqv44IMPqF27Ng888AB33nkn9evXDzs0OQwouSQiIiIiIhXWxp17+d/i9Vzdq7USS3JYWr16Nc2bN6d27dqkpaWRnJzM7bffTp06dcIOTQ4jSi6JiIiIiEiF9e78NWRkOQb2bBF2KCKHjHOOTz75hIcffphvvvmGlStXUrt2baZOnao3v0kolNoXEREREZEKyTnHW3NTOLZlHdo3qhl2OCJlzjnHf/7zH3r16kW/fv1YtmwZDz30EPHx8QBKLElo1HJJREREREQqpPmrtrJ0w04e/3WXsEMROSS++eYbzj//fFq1asXo0aMZPHgwCQkJYYclouSSiIiIiIhUTG/NWUX1+FjO66pXq0vllJWVxdtvv82yZcsYNmwY3bp144MPPuDMM88kLi4u7PBE9tFjcSIiIiIiUuHs3JvJvxeu44KuTamRoHvmUrlkZGTwyiuv0KlTJ6644grefvttMjIyADj33HOVWJJyR8klERERERGpcP6zcC1p6Vlcpo68pZKZMWMGHTp0YPDgwVSrVo3Jkyczf/58JZSkXFOKX0REREREysS2tAw2p6WXybRf/yqFtkk16N5Sr1uXim/37t1s2rSJ5s2b06JFC5o0acKzzz7L+eefr066pUJQcklERERERErdNylbufzFWezOyCqzeQw/7yhdeEuFtnPnTsaMGcOTTz7JMcccw3//+19atWrFF198EXZoIkWi5JKIiIiIiJSqDTv2cPOr86hfI567z2qPUfoJoLjYGM7slFTq0xU5FLZv387zzz/PU089xaZNmzjjjDO4//77ww5LpNiUXBIRERERkVKzNzOLWyfOZ9vuDP5560l0alor7JBEyp0XXniBYcOG0b9/f4YPH06vXr3CDkmkRJRcEhERERGRUvPg+98zb+UWnr/yWCWWRAKpqak89dRTnHDCCVx00UXceuut9OvXj+OOOy7s0ERKhd4WJyIiIiIipWLirJW88dUqbuvbhvO7Ng07HJHQrVu3jrvvvpvWrVvz+OOPM3fuXABq166txJJUKmq5JCIiIiIiJbI7PYu7317AB9/+wmkdGnL3WR3CDkkkdCNGjODBBx8kMzOTK6+8kj/+8Y907Ngx7LBEyoSSSyIiIiIiUmzbdmdw/fg5zF+1hd+c0JL7zu1IbIze4CaHp+XLl9OoUSMSExNp1qwZV111FUOHDqVNmzZhhyZSpvRYnIiIiIiIFMuGHXu4/MVZfLN6K89f2Z1HLu5CrapxYYclcsgtWbKEa665hvbt2/Piiy8CMGjQIF5++WUlluSwoJZLIiIiIiJSZCmb07hq7GxSd+zlH4N70rtdw7BDEjnkFi1aRHJyMpMmTaJq1arccccdDBw4MOywRA45JZdERERERKRIfly/g0FjZ7MnI5uJN5xA95Z1ww5JJBS333478+fP59577+Wuu+4iKSkp7JBEQqHH4kREREREJGoLUrZy2ZiZOAeTbu6lxJIcVmbNmsXFF1/ML7/8AsBLL73EypUrGTFihBJLclhTcklERERERKIy46eNXPnSLGpVjWPyLSfRoXHNsEMSOSSmT59Ov3796NWrF59//jnfffcdAO3bt6devXohRycSPj0WJyIiIiIihfrvonXc8cYCjmyYyITrjiepVtWwQxIpcxkZGZx11llMmzaNRo0a8eSTT3LzzTdTo0aNsEMTKVeUXBIRERERkQJNmpPC/e8spFuLOowbfDy1q+uNcFJ5OeeYO3cuPXv2JC4ujm7dujFgwABuuOEGqlWrFnZ4IuWSkksiIiIiIpKvlz5bziMfLKZ3uwaMGXQc1eN1CSGVU3Z2Nu+++y7JycksWLCAb7/9lqOPPpqnn3467NBEyj31uSQiIiIiIgdxzvHEhz/wyAeLOa9rE8Ze01OJJamUsrKyeOONN+jatSuXXHIJu3btYty4cXTo0CHs0EQqDB0dRERERETkAFnZjj+9t4jXZq/iiuNbknzR0cTGWNhhiZSJzZs3c8MNN3DEEUfw+uuvc9lllxEbGxt2WCIVipJLIiIiIiKyT3pmNndNWsC/F67j1r5tuPfsDpgpsSSVx969e3nllVf45JNPePPNN2nYsCGzZ8+mU6dOxMTo4R6R4tCeIyIiIiIiAOxOz+LGCXP598J1DD23I/ed01GJJak0du/ezV//+lfatm3LzTffzIoVK9iyZQsARx99tBJLIiWglksiIiIiIsK2tAyue2UOX6/awogBXbj8+JZhhyRSahYsWMA555zD+vXr6d27N//4xz8488wzlTwVKSVKLomIiIiIHOY27NjD1WO/YlnqTp6/sjv9uzQJOySREtu2bRvLli2je/fudOzYkT59+nDbbbfRp0+fsEMTqXSUXBIREREROYylbE7jqrGzSd2xl38M7knvdg3DDkmkRDZv3syzzz7Lc889R926dfnpp5+oWrUqb731VtihiVRaSi6JiIiIiBymfly/g0FjZ7MnI5uJN5xA95Z1ww5JpNhSU1N56qmneP7559m5cycXX3wxw4YN05vfRA4BJZdERERERA5DX6/awrXj5xAfG8Okm3vRoXHNsEMSKZEZM2bw+OOPc9lllzFs2DC6dOkSdkgihw0ll0REREREDjMzftrITa/OpUGNBCZefwIt61cPOySRIlu1ahUjR46kadOm/PGPf+TCCy9kyZIltGvXLuzQRA47eteiiIiIiMhh5L+L1nHd+Dm0rFedybf0UmJJKpzly5dz44030rZtW1588UU2b94MQExMjBJLIiFRyyURERERkcPEpDkp3P/OQrq1qMO4wcdTu3pc2CGJFMlzzz3HXXfdRZUqVbjpppu49957admyZdhhiRz2lFwSERERETkMvPTZch75YDG92zVgzKDjqB6vSwGpGL799ltq165Ny5Yt6dWrF3feeSf33HMPTZo0CTs0EQmU6WNxZnaOmS0xs6Vmdn8ew1ua2adm9rWZLTSz/mUZj4iIiIjI4cY5xxMf/sAjHyzmvK5NGHtNTyWWpEKYN28eF198MV27duXRRx8FoGfPnowaNUqJJZFypsySS2YWC/wNOBfoBFxhZp1yjTYcmOScOxa4HHihrOIRERERETncZGU7hv1rEX/7dBlXHN+S5y4/lvgq6nZVyrdZs2bRv39/evTowbRp0/jzn/+8L7kkIuVTWd6yOB5Y6pxbDmBmbwIXAt9HjOOAWsHn2sDaMoxHREREROSwkZ6ZzV2TFvDvheu4tW8b7j27A2YWdlgihXrllVeYM2cOjz76KLfffju1atUq/EciEqqyvG3RDEiJ+L46+FukB4GrzGw18AEwJK8JmdlNZjbXzOampqaWRawiIiIiIpXG7vQsbpwwl38vXMfQczty3zkdlViScsk5x0cffUTv3r354osvAEhOTmbFihUMHTpUiSWRCqIsk0t5Hb1cru9XAOOdc82B/sCrZnZQTM65F51zPZxzPRo2bFgGoYqIiIiIVA7b0jK4auxsPv8plREDunBznzZhhyRyEOccU6ZM4cQTT+Tss89mxYoVbN68GYD69euTmJgYcoQiUhRl+VjcaqBFxPfmHPzY2/XAOQDOuZlmVhVoAGwow7hERERERCqlDTv2cPXYr1iWupPnr+xO/y7q9FjKp7POOov//e9/tG7dmjFjxnDNNdeQkJAQdlgiUkxl2XJpDtDOzI4ws3h8h93v5xpnFXAGgJkdBVQF9NybiIiIiEgRpWxO49LRM1m1OY1/DO6pxJKUK1lZWbzzzjtkZWUBcNlllzFu3Dh+/PFHbrrpJiWWRCq4MksuOecygd8CHwKL8W+F+87MHjKzXwWj3Q3caGbfAG8Ag51zuR+dExERERGRAvy4fgeXjP6SrWkZTLzhBHq3U1cSUj5kZGQwfvx4jjrqKH7961/zn//8B4Abb7yRwYMHExcXF3KEIlIayvKxOJxzH+A76o78258iPn8PnFyWMYiIiIiIlCdbdqUz5rPlpGdml8r0HI53v15DfGwMk27uRYfGNUtluiIlkZGRwT/+8Q9GjBjBihUrOPbYY/nnP//J+eefH3ZoIlIGyjS5JCIiIiIiB3p7Xgqjpy+jZkLpnYq3rF+dv//mOFrWr15q0xQpDuccZoaZ8eSTT9KoUSOef/55+vfvrzcWilRiSi6JiIiIiBxC039MpX2jGnz0+z5hhyJSanbu3Mno0aOZMGECM2fOJDExkRkzZpCUlKSkkshhoCw79BYRERERkQhp6ZnM+XkLfdqrTySpHLZt28YjjzxC69at+cMf/kCjRo3YtGkTAI0aNVJiSeQwoZZLIiIiIiKHyKzlm0jPyuZUJZekEkhJSaFr165s3bqV8847j+HDh3PiiSeGHZaIhEDJJRERERGRUuScY/6qLfyybe9Bw95bsIaqcTH0bF0vhMhESm7Dhg3MmjWLX/3qVzRv3pzbb7+dAQMG0L1797BDE5EQKbkkIiIiIlJKlvyyg+T/fM/nP23Md5yzOzeialzsIYxKpOTWrl3LE088wZgxYzAz1q1bR61atUhOTg47NBEpB5RcEhEREREpoY079/LUxz/y5lerqJFQheHnHZXvo28t6+mNblJxrF27luTkZMaOHUtWVhZXXXUVQ4cOpVatWmGHJiLliJJLIiIiIiLFtCcji3FfrOBvny5lT0YWV/dqzZ1ntKNuYnzYoYmUSHZ2NjExMezYsYNx48ZxzTXXcP/993PkkUeGHZqIlENKLomIiIiIFJFzjv98u44R//cDq7fs5syjkhja/yjaNKwRdmgiJbJ48WIeffRR9u7dy6RJk+jQoQNr166lbt26YYcmIuWYkksiIiIiIkXwTcpWHv7398xduYWOjWsy8foTOKVdg7DDEimRhQsXkpyczOTJk6lWrRq33XbbvtZLSiyJSGGUXBIRERERidIbX63ij+9+S/3EBEYM6MKlPVoQG2NhhyVSIhMmTOCaa66hZs2aDB06lN/97nc0bJh3n2EiInlRcklEREREJApv2tFITQAAIABJREFUzVnF0He+pW+Hhjx/ZXdqJOhUWiquL7/8kpiYGE488UTOPfdc/vKXvzBkyBC1UhKRYokJOwARERERkfJu0pwU7n/nW/q0b8joq45TYkkqJOccn376Kaeffjonn3wyDz30EAANGzbkT3/6kxJLIlJsSi6JiIiIiBRg0twU7ntnIb3bNWTMoOOoGhcbdkgiRTZ9+nR69+7N6aefzuLFixk1ahRvv/122GGJSCWhWy4iIiIiIvmYPG819/1zIae0bcCLSixJBeOcIzs7m9jYWBYtWsTKlSv561//yvXXX0+1atXCDk9EKhFzzoUdQ5H06NHDzZ07N+wwRERERKQCeX32Kl6YtpSinvqu3babU9o24KWreyixJBVGdnY277zzDsnJydx2223cdNNNpKen45wjISEh7PBEpJwys3nOuR7F+a1aLomIiIhIpbZjTwaP//cHkmom0LV5nSL9NqlWAnee0U6JJakQMjMzeeutt3jkkUdYvHgx7du3JykpCYD4+PiQoxORykzJJRERERGp1MZ9sYJtuzOYeP0JdGleO+xwRMrMFVdcweTJk+ncuTNvvPEGl156KbGxSoyKSNlTh94iIiIiUmlt253BS58vp1+nRkosSaWzd+9exowZw6ZNmwC4/fbbeeedd1i4cCGXX365Eksicsio5ZKIiIiIVFpjZ/zMjj2Z/O7MdmGHIlJq0tLSeOmllxg5ciRr164lOzubW2+9lb59+4YdmogcptRySUREREQqpa1p6fxjxs+ce3RjOjdVqyWp+JxzPPnkkxxxxBH87ne/o23btnz88cfccsstYYcmIoc5tVwSERERkUrppc+Xsys9k9+d2T7sUERKZO/evSQkJGBmfPbZZxxzzDEMHz6cU089NezQREQAJZdEREREpBLavCud8V+s4LwuTejQuGbY4YgUy6ZNm3jmmWd44YUXmD17Nm3btmXSpElUrVo17NBERA6g5JKIiIiIVDovfractIws9bUkFdL69esZNWoUL7zwArt27WLAgAH7himxJCLlkZJLIiIiIlKpbNy5l1e+XMGFxzSlbZJaLUnFsmvXLjp27Mj27dsZOHAgw4YNo3PnzmGHJSJSIHXoLSIiIiKVypjpy9ibmcUdZ6jVklQMK1eu5OmnnwYgMTGR5557jsWLF/P6668rsSQiFYKSSyIiIiJSaWzYvocJM1dy8bHNObJhjbDDESnQ0qVLuf7662nbti33338/P//8/+zdd5RV1eH28e+eBgxFOihVioIlqCBixRIRCyaxIqJRf6IxIcQoVkhiHIpgQ7FiUKKxN2KUqLHESFFAUUGKgihFQIp0mGFm9vsH6IuFYUDunCnfz1qz5t5zzj3nYS1g7n1m733mAnDeeeex114uRC+p7LBckiRJUrlx71tzyC+M9DmuVdJRpG1asmQJPXv2ZO+99+axxx7jsssuY86cOey5555JR5OkneKaS5IkSSoXFq/ayKPvzuP0gxrRrE7VpONIP7Bu3TqqVq1K1apVefvtt/njH/9I3759adiwYdLRJOknsVySJElSuXDPf2dTWBj5/bGutaTSZdKkSQwYMIBPP/2UqVOnUq1aNWbPnk1mZmbS0SRpl7BckiRJUpm0cOUGvl6XB8DqjZt4YuJ8zuzQhCa1sxNOJm02btw4cnJyeOWVV6hZsyaXX345mzZtIj093WJJUrliuSRJkqQyZ/XGTXQe+ib5hfHbbVnpafQ+1rWWVDq88sordO3albp16zJ48GB++9vfUqNGjaRjSVJKWC5JkiSpzNmQV0B+YeS8Ts04aq96ADSqWYVGNasknEwVVYyRV199lRUrVnDOOedw3HHHcd9999GzZ0+qVnUNMEnlm+WSJEmSyqy2u9fg+H0aJB1DFViMkX/9618MGDCASZMm0b59e7p3705GRgaXXnpp0vEkqUSkJR1AkiRJksqit956iwMOOIBf/OIXLF++nAceeIDx48cTQkg6miSVKEcuSZIkSVIx5efns2HDBqpXrw5Abm4uf//73+nRowcZGX68klQx+b+fJEmSSp03Z37F5U9+wIZNBT9+wJZ1vNMcIKISkpeXxz/+8Q8GDx7MiSeeyJ133knnzp2ZPn06aWlOCJFUsVkuSZIkqVTJzS/gzy9Mo3bVLE7Yt+E2j8tKD663pJTbuHEjDz30EDfddBPz5s3joIMOokuXLt/ut1iSJMslSZIklTJ/H/8581ds4B//dwhHtK6bdBxVcFdffTXDhw/n0EMP5b777qNr166uqSRJ32PNLkmSpFJjxbo8hr8xm2P2rmexpESsWbOGoUOH8sEHHwDwhz/8gddee41x48Zx4oknWixJ0o9w5JIkSZJKjTte+4T1eQVcf1LbpKOoglm5ciXDhw9n2LBhrFixgtzcXA444ABatmxJy5Ytk44nSaWa5ZIkSVIFdM9/Z/P2J8uSjvEDkz5fQfeDm9C6QfWko6gCGTJkCIMGDWL16tV069aN/v3707Fjx6RjSVKZYbkkSZJUwXy1ZiO3vfoJjWtVoX71yknH+Y4u+zbgiuP3SjqGKoClS5dSt25dQgisXr2a448/nv79+3PAAQckHU2SyhzLJUmSpArm6ckLyC+MPHjBwbSoVy3pOFKJWrhwIUOHDmXEiBE8/fTTnHLKKQwYMMC1lCTpJ7BckiRJqkAKCiOPT5zHoS3qWCypQvniiy+46aabePDBBykoKOC8886jbdvNa3tZLEnST2O5JEmSVIH879OlLPh6A9ee2CbpKFKJKSws5Nhjj2X+/PlcdNFFXHPNNey5555Jx5KkciMt6QCSJEkqOY+9O4+61bLosk/DpKNIKTVjxgx69+5Nbm4uaWlpPPTQQ3z22Wfcd999FkuStItZLkmSJFUQi1Zt4PUZSzizQxOyMnwbqPLpww8/5Mwzz2Tfffdl1KhRTJkyBYCjjjqKxo0bJ5xOkson31VIkiRVEE9Omk9hhHMObpp0FGmXW716Nb/4xS844IADePXVV7n++uv5/PPP6dSpU9LRJKncc80lSZKkCiC/oJAnJ83nqL3q0bROdtJxpF1mwYIFNG7cmOrVq7Nhwwb++te/0qdPH2rWrJl0NEmqMCyXJEmSKoA3Zy1l0aqN/KXbvklHkX6yGCNvvvkmOTk5TJ48mc8//5w6derwyiuveOc3SUqA5ZIkSVI5sT4vn4lzVxDjD/f97e3PaFCjEse1rV/ywaRdJMbIyy+/zIABAxg/fjy77747OTk5VKlSBcBiSZISYrkkSZJUTox8ey63/ueTbe6//OetyUx3yU2VXTNnzuSkk06iadOm3HPPPVx44YVUrlw56ViSVOFZLkmSJJUT6zcVkJEWeOayw36wLz0E2uxePYFU0s4rKCjg2WefZfr06dxwww20bduWl19+mWOOOYasrKyk40mStrBckiRJKkfSQuCAJi5krLItPz+fxx9/nEGDBjFz5kz2228/rrvuOipVqsQJJ5yQdDxJ0vc4LlqSJElSqTFhwgTatGnD+eefT1ZWFk899RQffPABlSpVSjqaJGkbHLkkSZJUxsUYWb0xn9xNhUlHkXbKxo0bWbp0KU2aNKFp06Y0bNiQW2+9lW7dupGW5u/DJam0s1ySJEkq4/7ywsc8POELALKz0hNOIxXf+vXruf/++7n55ptp06YNb7zxBo0aNWLs2LFJR5Mk7QDLJUmSpDJsXW4+z7y3gMNb1eHYNg1oWa9q0pGk7VqzZg333HMPt956K0uXLuXoo4+mX79+SceSJO0kyyVJkqQy7N/TFrM+r4DLf74XBzevnXQcqVj+9re/ce2119KlSxf+9Kc/ccQRRyQdSZL0E1guSZIklWHPvreAZnWy6dCsVtJRpG1atmwZw4YN44ADDuCMM86gV69eHH744XTs2DHpaJKkXcDV8SRJksqoBV+vZ8Jnyzn9oMaEEJKOI/3A4sWLueqqq2jevDmDBg1i4sSJAFSrVs1iSZLKEUcuSZIklQExRm58cTpvf7rs221rN+YDcNpBjZKKJW3TrbfeSv/+/cnLy+Occ87h+uuvZ5999kk6liQpBSyXJEmSyoDHJs7joXGfc3irOtSskvXt9n0b1aBxrewEk0n/3+eff06dOnWoXr06jRs35pxzzuG6666jdevWSUeTJKVQiDEmnWGHdOjQIU6ePDnpGJIkSSVm9ldrOGX4WA5uXpu/X9iRtDSnwKl0+fTTTxk8eDCPPPIIOTk5XHvttUlHkiTtoBDCezHGDjvzWkcuSZIklWK5+QX0efwDsrMyuPXMdhZLKlU+/vhjBg0axBNPPEFWVha/+93v6NmzZ9KxJEklzHJJkiSpFLvllVlMX7SaB87vQP0alZOOI33H5ZdfzoQJE7jyyiu58soradCgQdKRJEkJsFySJElK2MZNBdz8yqxvF+j+xqaCQp6bspCenZpy/D5+aFfyJk6cyODBg7nzzjtp0qQJ9957L7Vq1aJOnTpJR5MkJchySZIkKWEff7mKkWPnUis7k0oZ6d/Z13mvevQ7yTtsKVljx44lJyeHV199ldq1a/Pxxx/TpEkTWrVqlXQ0SVIpYLkkSZJUStzR/UCO2qte0jGkbxUUFHDCCSfw+uuvU79+fYYMGcJll11G9erVk44mSSpFLJckSZIkfSvGyKRJk+jYsSPp6em0b9+ebt260atXL7Kzs5OOJ0kqhSyXJEmSJFFYWMg///lPBgwYwPvvv8/777/PgQceyJAhQ5KOJkkq5SyXJEmSStC63Hxenb6YTQXx222fL1uXYCJVdAUFBTzzzDMMGDCAadOm0bJlS0aOHMl+++2XdDRJUhlhuSRJklSCXvjwS657buoPtocAdaplJZBIFd3q1avp1asXjRo14pFHHqF79+5kZPgxQZJUfP7UkCRJKkF5+YUAvPj7I6iZnfnt9iqZ6dSpVimpWKpA8vLyePjhhxkzZgzPPvsstWrVYvz48bRt25b09PTtn0CSpO8pVrkUQqgB7A5sAObHGON2XiJJkqQi7FGzCrWrOlJJJWfjxo2MHDmSIUOGMH/+fDp06MDSpUupX7++U+AkST/JNsulEEJ14DKgB1ANWAZUBuqEEMYC98QY3y6RlJIkSZJ22rRp0+jSpQuLFi3isMMOY8SIEZxwwgmEEJKOJkkqB4oaufQ88ChwXIxx+Tcbw+afQB2B80IIrWOMD6Y4oyRJUpm2cOUGNm4qAGDZ2tyE06iiWLNmDZ988gnt27dnr732onPnzlxyySUcffTRlkqSpF1qm+VSjPHn29gegXe3fEmSJKkI73y2nO4j3vnOthAgM90P90qNr7/+muHDhzNs2DCys7OZO3cuWVlZPP7440lHkySVU9tdcymE8ATwEPCqay1JkiTtmJXr8wC4uuveNKpZBYCGNSpTvXJmUS+TdtiyZcu4/fbbueuuu1i9ejWnnnoq/fv3JzPTv2uSpNQqzoLeo4CLgLtCCE8Co2KMs1OaSpIkqZw5Zu/6tN29RtIxVI5NnDiRwYMHc8YZZ9CvXz/atWuXdCRJUgWx3XIpxvgy8HIIoRZwLvBmCGEu8ADweIwxP8UZJUmSJH3P/Pnzufnmm6lduzY33HADJ554IrNmzaJ169ZJR5MkVTBpxTloS7HUAzgP+Ai4HzgMeDl10SRJkiR939y5c7n00ktp2bIl9957LytXrgQghGCxJElKRHHWXHoK2B94DDg9xrhgy65HQwhTUhlOkiSprHPFSu1K9913H7179yY9PZ2LL76Ya665hmbNmiUdS5JUwRVnzaW/Af/ZejHvEEJGjDE/xnhg6qJJkiSVfZsKN7+Fykwv1oBx6QemTZtG1apV2XPPPTn00EPp3bs3V111FY0aNUo6miRJQPGmxd30I3eJm5iKMJIkSeVN7qYCACplWC5px0yZMoXTTz+d/fffnxtvvBGAdu3aMWzYMIslSVKpss2RSyGE+sDuQJUQwv5A2LKrBpBdAtkkSZLKvNz8QgAqZVouqXgmTpzIjTfeyEsvvUSNGjXo378/l19+edKxJEnapqKmxZ0MXAQ0Bu7Zavsa4E+pDCVJklRefFsuZaQnnERlxWOPPcaECRPIycmhd+/e1KxZM+lIkiQVKfxwxtv3DgjhrBjjUyWUZ7s6dOgQJ0+enHQMSZKkH1i4cgMDX5pO7qbCb7d9vnwdc5auY2ZOVypnWjDpu2KMvP766+Tk5PCXv/yFY489lhUrVpCZmUn16tWTjidJqkBCCO/FGDvszGuLmhZ3TozxcWD3EEKf7++PMd65MxeUJEkqrybNXcGYqYtpXb/at9PgqmSl063dHq65pO+IMTJmzBgGDBjAO++8wx577MGqVasAqF27dsLpJEnaMUVNi6u15XvdkggiSZJUXow4vwN71q2adAyVYqeccgpjxoyhWbNm3HvvvVxwwQVUrlw56ViSJO2UbZZLMcZv1lm6Pca4ooTySJIkSeVOQUEBL7zwAt26dSMjI4MzzzyT008/nfPOO4/MzMyk40mS9JMUZ3z2pBDCmBDCr0MINVKeSJIkSSon8vPzefjhh9l333057bTTGD16NAAXXHABF110kcWSJKlcKGpaHAAxxpYhhMOA7sBfQwgfAE/EGJ9IeTpJkqRdZNGqDYye8iWF27mZyU8xfdHqlJ1bZUt+fj6jRo1i8ODBfPbZZ7Rr146nn36a0047LelokiTtctstlwBijOOB8SGEG4BhwKOA5ZIkSSozHn93Hne+MTvl16leOYPa2Vkpv45KpxgjIQTS0tK4/fbbqV27NrfffjvdunUjhJB0PEmSUmK75VIIoRrwCzaPXGoL/BM4LMW5JEmSdqn8wkhGWuDjG09I6XUy0tJIT7NEqGjWrVvH/fffz4MPPsj48eOpUaMGb775JvXq1bNUkiSVe8UZuTQN+BcwNMb4dorzSJIkpUwIUCkjPekYKkdWr17N3XffzW233cayZcs49thjWb58OTVq1KB+/fpJx5MkqUQUp1xqEWMsTHkSSZIkqQxZvHgx++yzD19//TUnnngi/fv357DDHOAvSap4tlkuhRBujTFeCTwbQvjBypcxRlcjlCRJO2TJ6o3MXbYukWsvXLkhkeuqfFm6dCljx47lV7/6FQ0bNqRPnz6ccsopdOjQIelokiQlpqiRS09u+X5XSQSRJEnl34UPTUr0jmo1s73tu3bOokWLuPXWW7n33nspKCjgyy+/pHbt2txwww1JR5MkKXHbLJdijBO3PGwbY/xOwRRC6A28vr2ThxC6AncA6cDfYow3/cgxZwE3ABH4MMbYo9jpJUlSmbIuL5/DW9Xhd8e0SuT6jWpWSeS6KrsWL17MwIEDeeCBB9i0aRM9evTg+uuvp3bt2klHkySp1CjOmksX8cPRS//3I9u+I4SQDtwNHA8sACaFEF6IMU7f6pjWwHXA4THGr0MIrnooSVI5V69aJQ5rWTfpGFKRCgsLSUtLY/369YwcOZKePXty7bXX0qpVMsWoJEmlWVFrLp0NdAf2DCE8t9Wu6sDKYpy7IzA7xvjZlvM9AfwCmL7VMb2Au2OMXwPEGL/asfiSJEnSrjNr1iwGDx7MypUrGT16NC1atGDhwoXUqlUr6WiSJJVaRY1cmggsBxqzeQTSN9YAU4px7kbA/K2eLwAO+d4xewGEEMaxeercDTHGl79/ohDCJcAlAE2bNi3GpSVJUqrlFxTygzt+bEfc0RdIJWTatGkMHDiQp556ikqVKnHppZdSUFBAenq6xZIkSdtR1JpLc4G5wGs7ee7wY6f9keu3Bo5mc4n1dghhvxjjd0ZGxRhHACMAOnTo4NtSSZISNmXe15x1/wQ2Fez4j+UOzf2grtLlySefpHv37lSrVo2+fftyxRVX0KBBg6RjSZJUZhQ1Le6tGGPnEMLXfLcUCkCMMW5vFcMFQJOtnjcGvvyRY96JMW4C5oYQZrG5bJpU3D+AJEkqeQtXbmBTQeSCw5pTt1rWDr22634NU5RKKr53332X/Px8Dj/8cLp06cJf/vIXfv/731OnTp2ko0mSVOYUNS3umC3fd3bFzUlA6xDCnsBCNq/f9P07wY0GzgFGhRDqsnma3Gc7eT1JklTCzj2kKa0bVE86hlRs//vf/8jJyeG1117j2GOP5fXXX6dWrVrccMMNSUeTJKnMStvWjhhj4ZaHTYD0GGMBcChwKVB1eyeOMeYDvYFXgBnAUzHGj0MIN4YQTt1y2CvA8hDCdOBN4KoY4/Kd/tNIkiRJP2Ls2LF07tyZzp0789FHHzF06FD++c9/Jh1LkqRyoaiRS98YDRwcQmgJPAy8BDwGnLK9F8YYxwBjvrftz1s9jsAVW74kSZKkXSbGSEFBARkZGcyYMYM5c+Zwxx130KtXL6pUqZJ0PEmSyo3ilEuFMcZNIYTTgGExxjtDCMW5W5wkSSojpi1cxaAxM1ibm1+s41eu35TiRNLOKywsZPTo0QwYMIALLriAPn36cMEFF3D++edTqVKlpONJklTuFKdcyg8hnAmcB/xyy7bM1EWSJEkl6Z8fLOSaZz+iRuVM9t2jRrFeU6dqFh2a1aJpnewUp5OKr6CggKeffpqBAwcybdo0WrVqxR577AFAZqZvXyVJSpXilEsXAb8FhsYYP9uyQPfjqY0lSZJSLb+gkCEvz+SBt+fScc/a3HPuQdSt5qgOlV3nn38+jz32GPvssw+PPvooZ511FhkZxXm7K0mSfoqwedmjsqNDhw5x8uTJSceQJKlM+3pdHr9/fApjZy/j14c2o/8p+5CZvs37fEilUm5uLg8//DCnnnoqDRo0YOzYsSxevJjTTjuNtDT/PkuStCNCCO/FGDvszGu3+6ucEEIn4M9A8y3HBzavxb3XzlxQkiQla8ai1VzyyGSWrMpl6Ok/46yDmyQdSdohGzZsYOTIkQwZMoQFCxawfv16/vCHP3DEEUckHU2SpAqpOOOEHwKuBt4DClIbR5IkFWXZ2lxe+Xgxny5Zu1Ovzy8s5Nn3FlKjSgZPXtqJA5vW2sUJpdSJMTJs2DCGDh3K4sWLOeKIIxg5ciTHH3980tEkSarQilMurY4x/ivlSSRJ0o/6avVGXv54MWOmLmLi3BUURqhWKYO0sHPnO6hZTW4/6wDq16i8a4NKKbJx40YqV65MCIHx48ez77778sQTT9C5c+eko0mSJIpXLr0RQhgMPAfkfrMxxvhRylJJklTBLVq1gZenLebfUxcz6YsVxAit6lej97GtOWn/huzdoDoh7GS7JJURK1as4I477uCuu+5i7NixtG3blkceeYTKlS1GJUkqTYpTLh3xve8AEThq18eRJKniWvD1el6etnmE0vvzVgLQpmF1Lj9uL07avyGtG1RPOKFUMr766ituv/127r77btasWcMvf/lL0tPTASyWJEkqhbZbLsUYjyyJIJIkVURfLF/Hv6ct5t9TF/HhglUA7LtHDa46YW+67teQlvWqJZxQKlkbN25k3333Zfny5Zx55pn079+f/fffP+lYkiSpCMW5W1w9YADQKMZ4SghhH6BjjHFUqsNJklSWbdxUwH9nLWVTQeEP9s1bsZ4xUxfx8ZerAWjXeDeuPbENJ+7XkGZ1qpZ0VClR8+fP54knnqBv375UrlyZO+64gwMPPJC2bdsmHU2SJBVDiDEWfUAILwGPAtfEGNuFEDKB92OMifwKqUOHDnHy5MlJXFqSpB3y/JQF/PHJD7e5/8CmNTlpv93pul9DmtTOLsFkUunw2WefMXjwYP7+978TY2Tq1Km0adMm6ViSJFVIIYT3Yowddua1xVlzqX6M8bEQwlUAMcZNIYSCnbmYJEkVyZqN+QA885tDqZmd+Z19NapkUr+6a8eoYlq6dCl9+/bl0UcfJSMjg169enHNNdfQtGnTpKNJkqSdUJxyaV0IoTabF/EmhHAwsCalqSRJKgdyN22eDtdm9xpUq1ScH7lS+bZu3TqqVq1K1apVefvtt+nTpw99+/Zljz32SDqaJEn6CYrzTrcv8C+gRQjhLaARcEZKU0mSVA7k5m8e6FspIy3hJFKy3n//fQYMGMDUqVOZMWMG2dnZzJo1i8zMzO2/WJIklXrFuVvc5BDCMUBbIADTY4x5KU8mSdJOyi8o5Ks1uUnHYNnaPNICZKSFpKNIiXjnnXfIyclhzJgx7LbbbvzhD38gLy+PjIwMiyVJksqRbZZLIYT2wIIY45IYY14IYT/gNOCLEMKNMcaVJZZSkqQdcMVTH/LCh18mHQOA6pUzCMFySRXPf//7X4455hjq1KnDwIED+d3vfsduu+2WdCxJkpQCRY1cGgF0AQghHAHcAlwOtNuy76yUp5MkaQfNWryGFz78kl8csAeHtayTdBxa1KuWdASpRMQYee2111iyZAk9e/bkqKOO4v7776dHjx5Uq+a/A0mSyrOiyqWMGOPyLY+7AyNijE8CT4YQtn1fZUmSEnTnG59SrVIGN3Tbl1pVs5KOI5V7MUZeeuklBgwYwLvvvsvPfvYzzj33XNLS0rjkkkuSjidJkkpAUSuMpocQ0rc8Pg54Y+t9qYskSdLO+XTJGsZMXcSvD2tmsSSVgLFjx3LQQQfRrVs3lixZwv3338/EiROdCipJUgVT1Milp4A3QwhLgTzgbYAQQktgdQlkkyRph9z5xmyyM9O5+IgWSUeRyq2CggLWrVtHjRo1SE9PZ/369YwaNYoePXq4SLckSRXUNsulGOONIYQ3gN2Bl2OMhVt2ZQJ9SiKcJEnb8tJHixjy8kzyCwq/3bZo9UZ+07mlo5akFNi0aROPPvoogwYN4uijj2bEiBEceuihzJgxg7S0ogbDS5Kk8q6ou8VlxxjHfn97jHHm945Zn6pwkiT9mLnL1nHVMx/SpFY2P9uz9rfbK2em85ujWiaYTCp/cnNzGTVqFDfddBOff/45BxxwACeffPK3+y2WJElSUdPiXgwhTAL+CbwfY9yJE1JNAAAgAElEQVQIEEJoChwDnA2MYvP0OUmSSsSmgkIuf2IKmelpjLroYHbfrUrSkaRyrV+/ftx666107NiR4cOHc/LJJ7umkiRJ+o6iyqXjgG7AH4DDQwjVgEJgNvAS0CvGuDD1ESVJ+v9u/88nfLhgFfeee5DFkpQCa9eu5b777qNz584cfPDB9O7dmy5dunD88cdbKkmSpB9V1JpLEXhhy5ckSYmbMGc59741h7M7NOHE/XdPOo5UrqxatYq7776b2267jeXLl9O/f38OPvhgmjdvTvPmzZOOJ0mSSjEnyUuSyoRV6zdxxVMf0LxOVf7cbZ+k40jlym233Ubz5s3p168fhxxyCOPHjycnJyfpWJIkqYywXJIklXoxRq5/fipL1+RyR/cDqFqpqFndkopj6dKlFBZuvtvi2rVrOfroo5k8eTIvvfQShx56aMLpJElSWWK5JEkq9Z5+bwEvTV3ElV325meNayYdRyrTFi1axBVXXEGzZs0YPXo0AH/60594/vnnad++fcLpJElSWVTkr35DCOlsvlNcuxLKI0nSd8xdto4bXviYQ1vU4dKjWiQdRyqz5s2bx5AhQxg5ciT5+fmce+657L///gAu1C1Jkn6SIsulGGNBCGF6CKGRd4aTJJW0TQWFXP7EFDLT07jt7HakpfkBWNoZMUZOOOEE5syZwwUXXMC1115LixaWtZIkadcozqIVdYEZIYQJwLpvNsYYT0tZKklSuVdQGHl+ykLWbNy0zWM+nL+SDxes4r6eB7H7blVKMJ1U9s2cOZPhw4dzyy23UKVKFf72t7/RpEkTmjZtmnQ0SZJUzhSnXLop5SkkSRXOjEWr6fv0h9s97oLDmtN1v91LIJFUPkydOpWBAwfy1FNPUaVKFbp3786RRx7J4YcfnnQ0SZJUTm23XIoxvh5CqAt02LJpcoxxWWpjSZLKu00Fm+9SdVePAzmiVd0fPSaEwG5VMksyllRmrVu3jp49ezJ69GiqV6/Otddeyx//+Efq1auXdDRJklTObbdcCiGcDtwOvA0E4L4Qwh9jjM+nOpwkqfyrWimDmtlZSceQyqz58+fTpEkTsrOz2bRpE3/5y1/o06cPtWvXTjqaJEmqIIozLe7PwMExxiUAIYQGwKuA5ZIkSVICYoy89dZb5OTkMGHCBObOnUuDBg148cUXk44mSZIqoOKUS2nfFEtbLAXSUpRHklTGLV2Ty6JVG7Z73Oyv1pZAGql8iTHyn//8h5ycHMaOHUuDBg3IycmhWrVqSUeTJEkVWHHKpVdDCGOAx7Y87w68krpIkqSy7Ff3jGPB19svl75RJTM9hWmk8mXOnDl07dqVRo0aMXz4cP7v//6PKlW8k6IkSUpWccqlvsCZwBFsXnPp78AzqQwlSSq71mzM57g29elxyPZvd14lK52OzV0XRtqWwsJCnnvuOaZMmcLAgQNp1aoVL7/8Mp07d6ZSpUpJx5MkSQKKd7e4CDy15UuSpO1qUjub49o2SDqGVGYVFBTw5JNPMnDgQKZPn06bNm3o168f2dnZdOnSJel4kiRJ3+HaSZIkSaXIpEmTaNu2Leeeey4hBB577DGmTZtGdnZ20tEkSZJ+lOWSJElSwnJzc5k3bx4ATZs2pV69ejz77LN89NFHnHPOOaSnuzaZJEkqvYqz5hIhhCygaYxxdorzSJJKmZmLV3PmfRPYuKmgWMdvKoiEkOJQUjmxYcMGHnjgAYYOHUrTpk0ZN24cDRo0YNy4cUlHkyRJKrbtlkshhJOB24AsYM8QwgHAX2KMv0p1OElS8mYuWsOajfn07NSUGpUzt3t8CHDaQY1LIJlUdq1du5b77ruPW265hSVLlnDkkUfypz/9KelYkiRJO6U4I5duBA4B3gSIMX4QQmiV0lSSpFJjxbo8APp22Zua2VkJp5HKh7///e9cddVV/PznP+epp57iqKOOSjqSJEnSTitOubQpxrgyfHeOQ0xRHklSKfP1+jzSAsUatSTpx61YsYI77riDvffemx49enDhhRfSvn17OnXqlHQ0SZKkn6w4C3rPCCGcBaSFEPYMIQwD3klxLklSKbFiXR61srNIS3MhJWlHffXVV1x77bU0a9aMG2+8kYkTJwKQnZ1tsSRJksqN4pRLvYH2QCHwHLAR+EMqQ0mSSo+v1+dRM9tRS9KOuuOOO2jevDlDhw7llFNOYerUqQwbNizpWJIkSbtccabFnRBjvAa45psNIYTT2Fw0SZLKuRXr8qhd1bWWpOL44osvqFmzJrvtthtNmzblrLPO4rrrrmPvvfdOOpokSVLKFGfkUv8f2dZvVweRJJVOK9dvopYLeUtFmj17NhdffDGtWrX6dnTSr371K0aNGmWxJEmSyr1tjlwKIZwAdAUahRBu22pXDTZPkZMkVQAr1uVxQJOaSceQSqUZM2YwaNAgHnvsMTIzM/nNb37DRRddlHQsSZKkElXUtLivgGlsXmPp4622rwGuTWUoSVLpEGPk6/V51HJanPSjrrrqKt58803++Mc/cuWVV7L77rsnHUmSJKnEbbNcijFOAaaEEB6NMW4swUySpO2YuXg1//rwS2JM7XXyCyObCiK1nRYnATB58mQGDRrELbfcQosWLbjzzjupXr069erVSzqaJElSYoqzoHejEMJAYB+g8jcbY4x7pSyVJGmbPlmyhrPvf4c1GzeRnhZSfr3srHT2bVQj5deRSrPx48eTk5PDyy+/TM2aNfn4449p0aIFLVq0SDqaJElS4opTLo0CBgC3ACcCF+KaS5KUiPkr1nPeyHeplJHGi1cdQ5Pa2UlHksq1wsJCTjrpJF555RXq1q3LoEGD+N3vfkeNGhaukiRJ3yhOuZQdY3wlhHBLjHEO0D+E8Haqg0mSvmvZ2lzOf3AiG/IKeOo3h1osSSkSY2TSpEl07NiRtLQ02rdvT5cuXbj00kupWrVq0vEkSZJKneKUS7khhADMCSH8BlgI1E9tLEnS1tbm5nPhQ5NYtGoD//i/Q2jT0FET0q4WY+TFF19kwIABTJw4kXfeeYdDDjmEgQMHJh1NkiSpVEsrxjF/BKoBfYDDgV6A99iVpBKSm1/AJQ9PZvqi1dxz7kF0aF476UhSuVJYWMgzzzzDgQceyKmnnsrSpUsZMWIEBx54YNLRJEmSyoTtjlyKMb675eEa4DyAEELjVIaSJG1WUBi5/IkPGD9nObed1Y5j2zRIOpJU7qxdu5ZLLrmEevXqMWrUKHr06EFmZmbSsSRJksqMIsulEMLBQCNgbIxxWQhhX+Aa4FjAgkmSUijGyJ/+OY1/T1tM/5PbctpB/rcr7QqbNm3iH//4B6NHj+b555+nRo0avP3227Rp04b09PSk40mSJJU525wWF0IYDDwKnAu8HELoB7wJfAjsVTLxJKniuu0/n/DYu/O47OiWXHyktzuXfqrc3Fzuu+8+WrduzUUXXcT8+fNZsmQJAPvuu6/FkiRJ0k4qauTSL4B2McYNIYTawJdbns8qmWiSVHE9NG4uw9+YzdkdmnD1CXsnHUcq82bNmsVxxx3HwoUL6dSpE/fccw8nnngim+9ZIkmSpJ+iqHJpY4xxA0CMcUUIYabFkiSlRoyR1RvyiURen/EVf/3XdLrs04CBv9rPD7/STlqzZg0zZ87k4IMPpmXLlnTu3JkLL7yQ4447zn9XkiRJu1BR5VKLEMJzWx4HoPlWz4kxnpbSZJJUgdzz3znc/Mr/7+87tajNneccSEZ6cW7qKWlrq1atYvjw4dx+++1kZmbyxRdfUKlSJR599NGko0mSJJVLRZVLp3/v+V2pDCJJFdmXKzdQNSudvifsTeXMdLq124PKma7/Iu2I5cuXM2zYMIYPH86qVas45ZRT6N+/P5UqVUo6miRJUrm2zXIpxvh6SQaRpIquSlY6Fx6+Z9IxpDLrgw8+YMCAAZx++un069ePAw88MOlIkiRJFUJRI5ckSZJKrYULF3LzzTeTnZ3NoEGDOPbYY/n0009p1apV0tEkSZIqFBfzkCRJZcoXX3zBZZddRosWLbjrrrtYuXIlACEEiyVJkqQEFHvkUgihUowxN5VhJKkiKCiMXPrIe3y2bO2325auyaVShn2/tD1/+9vfuOyyywghcOGFF3Lttdey555OJ5UkSUrSdsulEEJHYCSwG9A0hNAOuDjG+PtUh5Ok8uiNmV/x2owlHNm6LrtVydy8cXc4qGmtZINJpdSMGTPIzMykVatWHHbYYfzmN7/h6quvpkmTJklHkyRJEsUbuXQncAowGiDG+GEI4ZiUppKkcuyhcXPZY7fKPHTBwWSkO1pJ2paPPvqIAQMG8Mwzz3DOOefw6KOPss8++zB8+PCko0mSJGkrxflUkxZj/OJ72wpSEUaSyruZi1czfs5yzju0ucWStA3vvfcev/zlL2nXrh0vv/wy1113HcOGDUs6liRJkrahOCOX5m+ZGhdDCOnA74FPUhtLksqnh8Z+TuXMNM7p6HQeaVueeuop3nrrLW644Qb69OlDrVpOGZUkSSrNQoyx6ANCqM/mqXE/37LpNaB3jHFZirP9qA4dOsTJkycncWlJ2iGjxs3l4y9Xf2fbCx9+yentGzPoV/snlEoqXWKM/Pe//yUnJ4err76arl27snLlStLS0qhRo0bS8SRJkiqMEMJ7McYOO/Pa4oxcyo8xdt+Zk0tSRfXmzK+44V/TqVutElnp4dvtjWpVodeRLRJMJpUOMUZeeeUVBgwYwLhx49h9991Zs2YNADVr1kw4nSRJknZEccqlSSGEWcCTwHMxxjUpziRJZdqmgkJyXppOi7pVefnyo8jKcG0l6ftOO+00Ro8eTZMmTbj77ru56KKLqFy5ctKxJEmStBO2+4knxtgSGAC0B6aGEEaHEBzJJEnb8PCEL/hs6Tr6ndzWYknaorCwkOeff568vDwAzjjjDB544AFmz57Nb3/7W4slSZKkMqxYn3pijONjjH2Ag4DVwKMpTSVJZdSKdXnc8donHNm6Lse2qZ90HClx+fn5/OMf/2C//fbjtNNO4+mnnwbg3HPP5eKLLyYrKyvhhJIkSfqptlsuhRCqhRDODSH8C5gILAUOS3kySSqDbvvPLNblFfDnU/YhhLD9F0jlVEFBAQ8++CBt2rThvPPOIyMjgyeffJLu3R38LEmSVN4UZ82lacC/gKExxrdTnEeSyqyZi1fz2LvzOK9TM1o3qJ50HCkRMUZCCKSlpXHnnXdSs2ZNnn/+eU499VTS0pwmKkmSVB4Vp1xqEWMsTHkSSSrDYozkvDidGlUy+ePxeyUdRypx69evZ8SIEYwYMYJx48ZRq1YtXn31VerVq+coPkmSpHJum+VSCOHWGOOVwLMhhPj9/THG01KaTJLKkP9MX8K42cv566n7UjPbNWRUcaxZs4Z7772XW2+9la+++orOnTuzfPlyatWqRf36rjsmSZJUERQ1cunJLd/vKokgklRW5eYXMHDMDFrXr8a5hzRNOo5UYpYtW8bee+/NihUr6NKlC/379+fII49MOpYkSZJK2DbLpRjjxC0P28YYv1MwhRB6A6+nMpgklSYLV25gQ17+j+574cNFfLF8PQ9f1JGMdNeUUfm2bNky3nrrLU4//XTq1q3L5ZdfTpcuXTjkkEOSjiZJkqSEhBh/MOPtuweE8H6M8aDvbZsSYzwwpcm2oUOHDnHy5MlJXFpSBfXh/JX84u5xRR5zXJv6jLzg4BJKJJW8JUuWcOutt3LPPfeQl5fHwoULqVevXtKxJEmStIuEEN6LMXbYmdcWtebS2UB3YM8QwnNb7aoOrNyZi0lSWfTVmlwAru66N01qZf9gf3pa4Ji9XVtG5dNXX33FoEGDGDFiBLm5uXTv3p3rr7/eYkmSJEnfKmrNpYnAcqAxcPdW29cAU1IZSpJKk9z8AgB+3rYBezWonnAaqWQUFhaSlpZGbm4uDzzwAGeffTbXXXcde+3l3RAlSZL0XUWtuTQXmAu8VnJxJKn0ycsvBKBShuspqfybPXs2gwYNYvHixYwZM4YmTZqwYMECatWqlXQ0SZIklVLb/KQUQnhry/evQwgrtvr6OoSwouQiSlKycr8tl9ITTiKlzvTp0+nZsyd77703jz/+OK1btyY/f/Mi9hZLkiRJKkpR0+KO2fK9bkkEkaTSaOjLM3lw3FwAKmc6cknl03PPPccZZ5xBdnY2V1xxBVdeeSUNGzZMOpYkSZLKiKKmxRVuedgE+DLGmBdCOAL4GfAPYHUJ5JOkRH24YCU1Kmdy5fEtqJmdlXQcaZeZNGkS69evp3Pnzvz85z/nz3/+M71796ZuXX+nJEmSpB1TnF/DjwZiCKEl8DDQFngspakkqRRpWjubXke1SDqGtEuMGzeOrl270rFjR/r37w9AjRo1uOGGGyyWJEmStFOKUy4Vxhg3AacBw2KMvwcapTaWJEnalSZMmMAxxxzDEUccwfvvv89NN93EmDFjko4lSZKkcqCoNZe+kR9COBM4D/jllm2ZqYskSZJ2hRgjBQUFZGRkMHv2bGbNmsXtt99Or169qFq1atLxJEmSVE4Up1y6CPgtMDTG+FkIYU/g8dTGkqSSkV9QyD8/+JJ/T1tEQWH8wf6Pv1xNq3rVEkgm7bzCwkJeeOEFBgwYQPfu3enbty/nnHMOZ555JpUrV046niRJksqZ7ZZLMcZpIYQ+QKsQQhtgdoxxYOqjSVLq5BcU8sKHXzL8jdnMXbaOprWzqZn9w0GZTWtn03U/75qlsqGgoIBnn32WAQMGMHXqVFq2bEmTJk0AyMjIICOjOL9TkiRJknbMdt9lhhCOBB4BFgIBaBhCOC/GOC7V4SRpVysojPzrwy+58/VP+WzZOtruXoP7z2tPl30aEEJIOp70k/Tq1YuHHnqINm3a8Mgjj9C9e3cLJUmSJKVccd5x3g6cFGOcDhBCaMvmsqlDKoNJ0q5UUBh58aMvueP1T/ls6TraNKzOfT0Poss+DUlLs1RS2ZSXl8cjjzxC165dadSoEZdccgldu3bl9NNPJz09Pel4kiRJqiCKUy5lfVMsAcQYZ4QQslKYSZJ2mYLCyEtTF3Hn658y+6u17N2gOveeexAn7GuppLJr48aNPPjggwwZMoR58+YxZMgQrr76ajp16kSnTp2SjidJkqQKpjjl0vshhPvZPFoJ4FxgSnFOHkLoCtwBpAN/izHetI3jzgCeBg6OMU4uzrkl6Yvl63jxo0XE+MOFuAEKCuHFj77k06/WsleDatxz7kF0tVRSGXfXXXcxePBgvvzySw499FDuu+8+unbtmnQsSZIkVWDFKZd+A/QBrmbzmkv/A4Zv70UhhHTgbuB4YAEwKYTwwtajoLYcV33L+d/dseiSKrqHxn3OqPGfF3nMXg2qcVePAzlpv90tlVRmbdy48du7vE2YMIG99tqLRx55hGOOOca1wiRJkpS4IsulEML+QEvg+Rjj0B08d0c231nusy3negL4BTD9e8flAEOBvjt4fkkVXGGM1MzOZFK/n2/zmIy04IdvlVkrV65k+PDh3HHHHbz++uu0a9eOkSNHfls0SZIkSaVB2rZ2hBCuB0azeRrcf0IIF+3guRsB87d6vmDLtq2vcSDQJMb4YlEnCiFcEkKYHEKYvHTp0h2MIak8C0Bmeto2vyyWVBYtW7aM/v3706xZM/785z9z2GGHkZW1eblDiyVJkiSVNkWNXDoX+FmMcV0IoR4wBnhwB879Y5/ovl0YJYSQxuY70V2wvRPFGEcAIwA6dOjw44urSJJUDuTl5bH//vuzZMkSTj/9dPr168cBBxyQdCxJkiRpm4oql3JjjOsAYoxLt5RBO2IB0GSr542BL7d6Xh3YD/jvlpEFDYEXQginuqi3pO9btjaXT5as+c62Ras2JpRG2rUWLFjAo48+ytVXX01WVhbDhg1j//33Z5999kk6miRJkrRdRZVLLUIIz215HICWWz0nxnjads49CWgdQtgTWAh0B3ps9fpVQN1vnocQ/gv0tViS9GP++OQHvP3psh9sb1yrSgJppF3j888/56abbuKhhx6isLCQk046if3335+zzz476WiSJElSsRVVLp3+ved37ciJY4z5IYTewCtAOvBgjPHjEMKNwOQY4ws7FlVSRbYuN5/9G+1Gv5Pbfmd7k9rZCSWSdt7y5cu56qqreOSRR0hLS+Oiiy7immuuoXnz5klHkyRJknbYNsulGOPrP/XkMcYxbF6raettf97GsUf/1OtJKt9qZmfSqUWdpGNIO23t2rVUq1aNatWqMXbsWH73u9/Rt29fGjdunHQ0SZIkaacVNXJJkiTtAlOmTGHgwIFMnjyZTz75hEqVKjF9+nQyMvwxLEmSpLLPd7WSElNYGNlUWFi8Y71PpMqgiRMnkpOTw4svvkiNGjXo06cPmzZtIisry2JJkiRJ5Uax39mGECrFGHNTGUZSxXL87W8xZ+m6Yh9/9N71UphG2rXGjx/P4YcfTu3atcnJyaF3797UrFkz6ViSJEnSLrfdcimE0BEYCewGNA0htAMujjH+PtXhJJVfhYWROUvXcXirOhzWsu72XwB03stySaVXjJE33niDefPmceGFF3LooYfywAMPcPbZZ1O9evWk40mSJEkpU5yRS3cCpwCjAWKMH4YQjklpKknlXl7B5ulwR7Sqx2VHt0w4jbTzYoz8+9//ZsCAAUyYMIE2bdrw61//mrS0NC6++OKk40mSJEkpl1acY2KMX3xvW0EqwkiqOHI3bS6XKmUU578hqXSaMGECHTp04OSTT2bhwoXcc889TJkyhbQ0/15LkiSp4ijOyKX5W6bGxRBCOvB74JPUxpJU3uXmb+6oK2X6IVxlS0FBAWvXrmW33XYjKyuL1atXM3LkSHr27ElWVlbS8SRJkqQSV5xy6TI2T41rCiwBXtuyTZJ2yOB/z2Dc7GUAbMrffPu3rHTLJZUN+fn5PPbYYwwaNIhOnToxatQo2rdvz6xZsxypJEmSpAptu+VSjPEroHsJZJFUzr344SIKCiP77lEDgJb1q3JoyzoJp5KKlpeXx8MPP8zgwYP57LPP+NnPfka3bt2+3W+xJEmSpIquOHeLewCI398eY7wkJYkklWuHt6rLrWe1SzqGVGx//etfGTRoEB06dOC2226jW7duFkqSJEnSVoozLe61rR5XBn4FzE9NHEmSkrVu3TpGjBjBIYccwmGHHcZll13GkUceyQknnEAIIel4kiRJUqlTnGlxT279PITwCPCflCWSJCkBa9as4e677+a2225j6dKlXH311Rx22GE0btyYxo0bJx1PkiRJKrV2Zlz/nkCzXR1EUvn19bo8Bo2Zwcr1eUlHkX7UnXfeSbNmzbjuuuto3749Y8eOZciQIUnHkiRJksqE4qy59DX/f82lNGAFcG0qQ0kqX16f+RUj/vcZu1XJpF2T3ZKOIwGwbNkyatasSUZGBuvXr+eoo46iX79+HHzwwUlHkyRJksqUIsulsHlxiXbAwi2bCmOMP1jcW5KKsnRNLgDjrz2WqpWKs9SblDqLFy/mlltu4d577+WBBx6gR48eXHPNNa6nJEmSJO2kIj/lxRhjCOH5GGP7kgokqfxZtjaXqlnpFktK1Pz587n55pt54IEHyMvLo0ePHrRvv/nHm8WSJEmStPOK80lvYgjhoBjj+ylPI6lcWroml3rVKyUdQxVYjJFTTjmF6dOnc/7553PdddfRqlWrpGNJkiRJ5cI2y6UQQkaMMR84AugVQpgDrAMCmwc1HVRCGSWVUevz8nlz5lJmLV5D3WqWSypZn3zyCcOGDWPo0KFUq1aN+++/n4YNG9K8efOko0mSJEnlSlEjlyYCBwG/LKEsksqZZ99bwJ/++TEAZ7b3Vu4qGdOmTWPQoEE8+eSTVKpUiTPOOINjjz2WTp06JR1NkiRJKpeKKpcCQIxxTgllkVTO5OYXAvCv3kfQZvfqCadRebdhwwZ69uzJc889R9WqVenbty9XXHEFDRo0SDqaJEmSVK4VVS7VCyFcsa2dMcbbUpBHUjnUvG42melpScdQOTVv3jyaNm1KlSpVKCwspH///lx++eXUqVMn6WiSJElShVBUuZQOVGPLCCZJkkqTt99+m5ycHP73v/8xZ84cGjVqxPPPP590LEmSJKnCKapcWhRjvLHEkkiStB0xRl5//fVvS6X69etz4403sttuuyUdTZIkSaqwtrvmkiTtrILCCEAI/neiXWPevHmccMIJNGzYkGHDhtGrVy+ys7OTjiVJkiRVaEWVS8eVWApJ5dLi1RupmpVO1az0pKOojCosLOSFF174f+3deZyO9f7H8fdnFjNjBhNjjxkZWxHJEuoI5ZROytqi0EkqKW0iS3UapLJE0kIilTiljpxT2mkjW2RJiKyVfR2zfn9/zF2/SYPbmHuumXtez8fD4+G+ru993e/71nWY9/l+v7cWLlyokSNHKj4+XvPmzdMll1yiiIgIr+MBAAAAkHTCHXadc3vzMwiA4LNtX7LOPqs4M5dw2jIyMjRz5kzVr19fHTp00OzZs3Xo0CFJ0mWXXUaxBAAAABQgfH0TgIDZvi9ZZ58V5XUMFDLLly/Xeeedp+uvv14ZGRl67bXXtGbNGpUoUcLraAAAAAByQLkEIGC27TuqypRL8ENqaqo2b94sSapatari4uI0a9YsrVq1St26dVNY2MlWcQMAAADwEv9aB5Dn3luxQyP+t1YHj6WrcizlEk7s2LFjevnll/Xkk0+qXLlyWrx4scqUKaMvv/zS62gAAAAA/MTMJQB5bvmW/dp1KEXdmlbVP+pX8joOCqAjR45ozJgxqlatmvr27auqVatq+PDhXscCAAAAkAvMXAIQEFHhoRreoZ7XMVBAzZgxQw888IBat26tGTNmqGXLlmz8DgAAABRSlEsAgIDbt2+fxo8fr4SEBPXo0UM333yzzjvvPDVr1szraAAAAADOELdHHDgAACAASURBVMviAAABs2vXLg0aNEjx8fF67LHHtHjxYklSREQExRIAAAAQJJi5BOC0/HbomEa+/4NS0jJPOGb1jgP5mAgF1cSJE9W/f38lJyerS5cuGjx4sM4//3yvYwEAAADIY5RLAE7L0s37NHvZdlUpHaWIsNAcx4SFhqjteRXyORkKgq1btyo6OlqlS5dWfHy8OnbsqEGDBqlOnTpeRwMAAAAQIJRLAHJlUvdGql2hpNcxUED89NNPGjlypKZOnaoHH3xQI0aM0FVXXaWrrrrK62gAAAAAAoxyCQCQa+vWrdMTTzyh1157TaGhoerVq5duv/12r2MBAAAAyEeUSwCAXHv44Yf1wQcf6O6771b//v1VqVIlryMBAAAAyGeUS0ARcCwtQ28v26ZjJ9mE219rdx7Mg0QorJYvX67hw4dr+PDhqlWrlsaMGaMXXnhB5cqV8zoaAAAAAI9QLgFFwBfrd2vwO6vy7HoRYSEqHV0sz66Hgm/RokVKSkrSf//7X5UqVUrdunVTrVq1lJCQ4HU0AAAAAB6jXAKKgPSMrBlLb93RTDXKlzjj60WEhSgyPOdvikNwcc7p2muv1Zw5c1S6dGkNGzZMffv2ValSpbyOBgAAAKCAoFwCipCYyDCVigr3OgYKOOecvv32WzVt2lRmpoYNG+riiy/WnXfeqZiYGK/jAQAAAChgQrwOAAAoGJxz+u9//6tmzZrpoosu0oIFCyRJjz76qPr370+xBAAAACBHzFwCgsym3Ud0IDntz8f2HPEoDQqDzMxMvfvuuxo2bJiWL1+uhIQEvfDCC2ratKnX0QAAAAAUApRLQBDZsT9ZrUZ9fsLzxcO55fFXycnJuuOOOxQbG6tXXnlF3bp1U3g4yycBAAAA+IefNIEgcjglXZJ056XV1SSh9J/OlYwKV9Uyxb2IhQImLS1Nb7zxhmbNmqU5c+YoOjpa8+fPV82aNRUaykbtAAAAAE4P5RIQhOpWKqVWtct5HQMFTEpKiqZNm6aRI0dq06ZNatCggXbs2KEqVaqoTp06XscDAAAAUEixoTcAFAEbN25UYmKibr/9dpUtW1bvvfeeli1bpipVqngdDQAAAEAhR7kEAEHqyJEjWrRokSQpISFBrVq10rx587Rw4UL94x//kJl5nBAAAABAMGBZHBAENvx2WB2e+0pHUrP2XAqhMyjSDh48qAkTJmjMmDGSpK1btyoqKkqvvvqqx8kAAAAABCPKJSAIbN+frEMp6erU8GxViyuui2vEeR0JHti3b5/GjRuncePGaf/+/bryyis1ZMgQRUVFeR0NAAAAQBCjXAKCyI1Nq+rC+LO8jgGPrFmzRv/617907bXXavDgwWrUqJHXkQAAAAAUAZRLAFBI7dy5U6NGjVJISIiefvpptWjRQuvXr1diYqLX0QAAAAAUIWzoDQCFzNatW9W3b19Vq1ZN48aN04EDB+SckySKJQAAAAD5jplLQCGXkek04K2VXsdAPnn11VfVq1cvOefUs2dPDRw4UNWrV/c6FgAAAIAijHIJKOT2HknVLwePSZJqlI/xOA0CYd26dZKkWrVqqXnz5rrttts0YMAAVa1a1eNkAAAAAMCyOCBoJF1bVyUjw72OgTy0atUq3XDDDapTp44GDx4sKWvZ23PPPUexBAAAAKDAoFwCgAJm+fLl6tixo+rVq6e5c+fqoYce0sSJE72OBQAAAAA5YlkcABQQzjmZmWbPnq1PP/1UjzzyiPr166fSpUt7HQ0AAAAATohyCSgkNvx2WG8v2ybfl4L9ITk13ZtAyDPz589XUlKS+vbtq2uvvVb9+/fXgw8+qFKlSnkdDQAAAABOiXIJKASOpWXon1MXa9u+owoL/etq1piIMFWPi/YgGXLLOaePP/5YSUlJ+uKLL1S+fHklJydLkkqWLOlxOgAAAADwH+USUAg8++l6bdl7VG/c1lTNq8d5HQd54Prrr9esWbNUuXJljR8/Xr169VJUVJTXsQAAAADgtFEuAQXc+l8P6aUFP6ljw8oUS4VYZmam5syZoyuuuEKRkZHq1KmT2rRpox49eigiIsLreAAAAACQa3xbHFCAZWY6DX5nlaIjwjS4XR2v4yAXMjIy9MYbb6hevXrq0KGDZsyYIUnq2rWrevfuTbEEAAAAoNCjXAIKsLeWbtO3m/fq4Strq0wMJURhkpmZqalTp6pOnTrq1q2bJOmNN95Q9+7dPU4GAAAAAHmLZXFAAbXncIpGvL9WjRPOUpcLq3gdB35yzsnMZGZ6/vnnFR0drbfeeksdOnRQSAh9PgAAAIDgw086QAE14n8/6PCxdA3vUE8hIeZ1HJxCcnKyxo8frzp16mjXrl0yM82dO1fLli1Tp06dKJYAAAAABC1+2gEKoG827tHby7ap99/OUc3yJbyOg5M4fPiwRo0apWrVqqlfv34qW7as9uzZI0kqW7aszCgGAQAAAAQ3lsUBBUxKeoYGv/u9qpSO0t2ta3gdByexf/9+1axZU7t27VKbNm00c+ZMtWzZ0utYAAAAAJCvKJeAAmbCpxv0064jmnpLY0UVC/U6Do6zd+9effLJJ+rSpYtiY2N133336dJLL1WzZs28jgYAAAAAnqBcAgqQN7/domc/3aCrzq+oS2uV8zoOsvntt980duxYPffcczp69KhatGihSpUq6eGHH/Y6GgAAAAB4ij2XgAJi9+EUjfjfWtWuUEJPdjrf6zjw2b17t+6//34lJCToySefVLt27bR8+XJVqlTJ62gAAAAAUCAwcwkoIJ7+YJ2OpmZowo0NFRPBrem1zMxMhYSEKC0tTZMmTVKXLl00aNAg1apVy+toAAAAAFCg8BMsUACs2Lpfs5ZuVa+LqymxXIzXcYq0jRs3auTIkdq0aZM+/vhjVaxYUVu3blVsbKzX0QAAAACgQGJZHOCxzEynR+asVlxMhO5pw7fDeeWHH35Q9+7dVatWLU2fPl21a9dWamqqJFEsAQAAAMBJMHMJyEdrdx7UvW9+p9SMzD+OpWVkatu+ZI3uUl8lIsM9TFd0zZ07V+3bt1dUVJT69eunBx98UBUrVvQ6FgAAAAAUCpRLQD76ftsBrfv1kC4/t7yiwkP/ON61URV1uKCyh8mKnqVLl+rAgQNq3bq1WrVqpUceeUR33XWXypYt63U0AAAAAChUKJeAfJSSniFJeqJjPcXFRHicpmj65ptvlJSUpPfff19NmjTRokWLFB0drccee8zraAAAAABQKLHnEpCPUtKzlsNFhHHr5bdFixapTZs2at68uRYvXqwRI0boo48+8joWAAAAABR6zFwC8tH/l0uhpxiJvOCcU3p6usLDw7V582atXr1ao0aN0h133KHo6Giv4wEAAABAUKBcAgLIOaen563TrwdTJElrdh6UJIWHmpexgp5zTnPnztWwYcPUvn17DR48WJ07d/5j024AAAAAQN6hXAICaNehFE38fKNii4cruljW7XZZnXIyo1wKhMzMTL3zzjsaNmyYvvvuOyUkJCghIUGSFBoaSrEEAAAAAAFAuQTkg/5/r6VuTeO9jhH0+vTpoxdffFE1atTQ1KlTdeONNyo8PNzrWAAAAAAQ1CiXABRaaWlpev3119WqVSvFx8erV69eatmypbp27arQUPa1AgAAAID8wFdWASh0UlJS9OKLL6pmzZq65ZZbNH36dElSo0aNdMMNN1AsAQAAAEA+YuYSkMecc3p/1S86kJymg8lpXscJOs8//7yGDx+u7du3q2nTppowYYLatWvndSwAAAAAKLIol4A8tnHXYfV5fdmfjpUrEelRmuBw7NgxRUZmfYZLlixR9erVNXXqVLVp04bN0QEAAADAY5RLQB5LTXeSpJEd6+nSWuUUHmoqExPhcarC6cCBA5owYYLGjh2r//3vf2rSpIkmTpyoiAg+TwAAAAAoKCiXgACJLV5MFUoxYyk39u7dq2eeeUbjx4/XgQMHdNVVV6l48eKSRLEEAAAAAAUM5RKAAiU9PV3169fXtm3b1LFjRw0ZMkQXXHCB17EAAAAAACdAuQT4Ycf+ZB1OSfdr7M97jgQ4TfDZsWOHpk2bpgEDBigsLExjx45V7dq1VbduXa+jAQAAAABOgXIJOIUte47qb09/dtrPiwwPCUCa4PLzzz/rySef1Msvv6yMjAz9/e9/V8OGDdW5c2evowEAAAAA/ES5BJzCgeQ0SdLtLc/R+ZVj/XpOVLEQXZwYF8hYhdr+/fv14IMPatq0aTIz9ezZUwMHDtQ555zjdTQAAAAAwGmiXAL81Di+tC47t7zXMQq1w4cPKyYmRtHR0fr66691xx136KGHHlKVKlW8jgYAAAAAyCXKJQABt3LlSg0bNkxff/21NmzYoMjISK1cuVJhYfxPEAAAAAAUdmwKAyBglixZomuvvVb169fXBx98oO7duystLWuZIcUSAAAAAAQHfroDfJZv2ade05YoNT3zT8cznJMkhVDFnpalS5eqcePGio2N1aOPPqp77rlHpUuX9joWAAAAACCPUS4BPj/tOqI9R1LV+cKzVTIy/E/nooqFqHECxcjJOOc0f/58bdiwQb169VLDhg01efJkdenSRSVLlvQ6HgAAAAAgQCiXgOPc07qGqpYp7nWMQsM5pw8//FDDhg3Tl19+qcTERPXs2VNhYWG69dZbvY4HAAAAAAgwFvoAyLXFixeradOmuuKKK/Tzzz9rwoQJbNQNAAAAAEVMQMslM7vCzNaZ2QYzG5jD+fvNbI2ZrTSzT8wsPpB5AJy5zMxM7d+/X5IUGRmpvXv36qWXXtKGDRt01113KSoqyuOEAAAAAID8FLDpBWYWKuk5SZdL2iZpsZnNcc6tyTZsuaRGzrmjZnanpKckXReoTCjannh/rX7YeeiE5389eCwf0xQ+6enpmjlzpoYPH6769etrxowZqlevnn788UeFsNs5AAAAABRZgfyJsImkDc65n5xzqZLelHRN9gHOuc+cc0d9DxdKOjuAeVDEvfLlZq3ZeVD7k9Ny/BURHqo2tcupfKkIr6MWKGlpaZoyZYrq1Kmjm266SaGhoerQocMf5ymWAAAAAKBoC+TGKJUlbc32eJukpicZf6uk93M6YWa9JfWWpKpVq+ZVPhRBnS88WwOuqO11jEJlxIgReuyxx9SwYUPNnj1b11xzDYUSAAAAAOAPgSyXLIdjLseBZjdJaiSpZU7nnXMvSXpJkho1apTjNQDkjaNHj2rSpElq0KCBWrZsqdtvv12NGzfWlVdeKbOcbmsAAAAAQFEWyOkH2yRVyfb4bEk7jh9kZpdJGiypvXMuJYB5AJzE4cOH9fTTT6tatWq699579e6770qSKlSooHbt2lEsAQAAAAByFMiZS4sl1TCzapK2S7pe0o3ZB5jZBZJelHSFc+63AGZBkFq944A+WevffzrpmZkBTlN4TZw4UUOHDtXevXt1+eWXa+jQobrkkku8jgUAAAAAKAQCVi4559LNrK+keZJCJU1xzq02s8clLXHOzZH0tKQYSf/2zYrY4pxrH6hMCD7jP1mveat/9WusmVStTHSAExUee/bsUcmSJRUeHq7U1FQ1b95cQ4YMUdOmJ9saDQAAAACAPzPnCtcWRo0aNXJLlizxOgYKiF7Tlmj7/mTNvftiv8aHhrC069dff9Xo0aM1ceJETZgwQT179pRzjmVvAAAAAFCEmdlS51yj3Dw3kMvigHxhojTyx/bt2/X000/rpZdeUkpKiq677ro/ZilRLAEAAAAAcotyCSgiOnTooGXLlunmm2/Www8/rJo1a3odCQAAAAAQBCiXUODsPZKqtTsP+jmWLxg8kQ0bNmjMmDEaMWKEYmNjNWHCBJUtW1bVqlXzOhoAAAAAIIhQLqHAGfj2Sn24xr9NuiWpSULpAKYpfNauXavhw4drxowZKlasmK655hr9/e9/V5MmTbyOBgAAAAAIQpRLKHCOpmaoZvkYDbu2nl/jzynLN8BJUmpqqm666Sa99dZbioqK0v33368HHnhAFSpU8DoaAAAAACCIUS6hQCoRGa4m1ZiR5I8tW7aoatWqKlasmCTp4Ycf1n333ae4uDiPkwEAAAAAigLKJaCQ+vrrr5WUlKSPP/5Y69evV0JCgmbNmuV1LAAAAABAEUO5hHyVmemUmpF50jEZmS6f0hQ+zjl9/vnnSkpK0meffaa4uDglJSWpTJkyXkcDAAAAABRRlEvIV7e/tlQf+bFZN0vicrZz5061bdtWZcuW1ZgxY9S7d29FR7PnFAAAAADAO5RLyFdb9hxVzfIx6nDB2Scd16w6M3GkrJlK7733nubPn6/Ro0erUqVKmjdvnpo3b67IyEiv4wEAAAAAQLmE/HdOXIzuvLS61zEKtMzMTL399tsaNmyYVq5cqXPOOUdDhw5VbGysWrdu7XU8AAAAAAD+EOJ1AAB/9v3336tu3brq2rWrUlJS9Oqrr2rdunWKjY31OhoAAAAAAH/BzCWgAEhLS9O2bdtUrVo1Va1aVXFxcZo5c6Y6deqk0NBQr+MBAAAAAHBClEvINw+9tUKb9hxRtTg2oP7dsWPH9Morr2jkyJEqWbKkVqxYoVKlSmnBggVeRwMAAAAAwC8si0O+mbNihyqWilSnC0++mXdRcPToUT3zzDOqXr26+vTpo8qVK+upp56SmXkdDQAAAACA08LMJeSrK86roMvPLe91DM+99dZbuu+++9SyZUu9+uqrat26NcUSAAAAAKBQolwC8sH+/fv17LPPqkKFCrrtttt0ww03qHr16mrRooXX0QAAAAAAOCMsiwMCaM+ePRo6dKji4+P1yCOP6Ntvv5UkhYeHUywBAAAAAIICM5eQ5zIyncZ9/KP2HU370/G0DOdRIm9MnjxZ9913nw4fPqxOnTpp8ODBuuCCC7yOBQAAAABAnqJcQp7bvOeIxn+6QdHFQhURHvrH8bOKh6tu5VIeJgu87du3KyIiQnFxcUpISNDVV1+twYMH67zzzvM6GgAAAAAAAUG5hDznfBOUnuh0vtrXr+RtmHzy888/a+TIkZoyZYruvvtujRo1Spdddpkuu+wyr6MBAAAAABBQlEvAGdiwYYNGjBih6dOny8z0z3/+U3379vU6FgAAAAAA+YZyCTgDjzzyiN555x316dNH/fv319lnn+11JAAAAAAA8hXlEnJt8+4j+m7r/r8c//XgMQ/S5I8VK1Zo+PDhGjp0qOrVq6eRI0dqzJgxqlChgtfRAAAAAADwBOUScmX34RRd89xXOpCcdsIxpYsXy8dEgbV48WIlJSXpvffeU8mSJdW5c2fVq1dPVatW9ToaAAAAAACeolxCrgz/71odTU3Xm70vUvmSkX85HxEWokqxUR4ky1vOOXXu3FmzZ8/WWWedpccff1x33323YmNjvY4GAAAAAECBQLmE0/bVht16Z/l23d06URedU8brOHnOOadFixapadOmMjM1bNhQTZo0UZ8+fVSiRAmv4wEAAAAAUKCEeB0AhcuxtAwNeXeV4ssU112tEr2Ok6ecc3r//fd18cUXq1mzZvr4448lSYMHD9aAAQMolgAAAAAAyAHlEvx2LC1DI9//QZt2H9Gwa+sqMjzU60h5IjMzU++++64aN26sdu3aaevWrXruued0ySWXeB0NAAAAAIACj2Vx8Nt1L36jFdsOqH39SrqkRlmv4+SZ1NRU9enTR1FRUZo8ebJuvvlmFSsWPJuRAwAAAAAQSJRL8NuuQykqERGmJzud73WUM5Kenq4ZM2bo9ddf13vvvafIyEh9+umnSkxMVFgYtwQAAAAAAKeDZXHwm5mp7XkVFFWscC6HS01N1csvv6zatWure/fu2rFjh7Zv3y5Jql27NsUSAAAAAAC5wE/TKBJ+/vln/e1vf9OWLVt04YUX6p133lH79u0VEkK/CgAAAADAmaBcQtA6evSoVqxYoWbNmqlKlSpq3bq1unbtqiuuuEJm5nU8AAAAAACCAuUS/LJq+wFt358s55zXUU7p0KFDmjhxokaPHq3U1FRt27ZNMTExeuWVV7yOBgAAAABA0GFNEPyy/rdDkqRLasZ5nOTE9u/fr6SkJCUkJGjgwIFq2LCh5s6dq5iYGK+jAQAAAAAQtCiXcFouqHKW1xFOaP369XrkkUd08cUXa9GiRfrggw908cUXex0LAAAAAICgxrI4FFq//PKLxowZo5SUFI0bN06NGzfWhg0bVL16da+jAQAAAABQZDBzCYXOtm3b1K9fP1WrVk2jR4/WwYMH/9gLimIJAAAAAID8xcwl5OjbTXs19etN+n3/7u37k70N5DNjxgz17NlTmZmZ6t69uwYOHKgaNWp4HQsAAAAAgCKLcgk5em/FDn2w6hcllvv/zbAvOqe0KpSKzPcs69evV3p6uurUqaPmzZvr1ltv1UMPPaSEhIR8zwIAAAAAAP6McgknFFu8mD68r6Vnr7969WqNGDFCb775pq666irNmTNH8fHxmjhxomeZAAAAAADAn7HnEgqcFStWqHPnzqpbt67+85//6IEHHtCkSZO8jgUAAAAAAHLAzCUUGM45mZnmzp2rjz76SEOGDNG9996rMmXKeB0NAAAAAACcAOVSAfTBql+0bd9RTzOs2Xkw317riy++UFJSknr16qWuXbuqX79+uuuuuxQbG5tvGQAAAAAAQO5QLhUwqemZuvP1pX98S5uXzj+7VMCu7ZzTp59+qqSkJM2fP19ly5bVsWPHJEkxMTGneDYAAAAAACgoKJcKmEzn5JzUr00N9bqkmqdZosJDA3bt7t2767XXXlPFihU1duxY9e7dW8WLFw/Y6wEAAAAAgMCgXCqgIsJDVCIy3OsYeSYzM1Nz585VmzZtFB0drQ4dOqh58+a65ZZbFBkZ6XU8AAAAAACQS3xbHAIqIyNDs2bNUoMGDXTNNddo+vTpkqSOHTvqzjvvpFgCAAAAAKCQo1wqIJJTM7Rsyz59t3W/11HyhHNO06dPV926dXXdddcpLS1N06dPV69evbyOBgAAAAAA8hDL4gqIke+v1bRvfv7jcfEA7ncUSM45mZkkadKkSSpWrJhmzZqljh07KjS0cL4nAAAAAABwYpRLBcShlHTFxRTTqC71FRYSokYJZ3kd6bQcO3ZMU6ZM0bhx4/T555+rYsWKmj17tkqXLq2QECbIAQAAAAAQrPipvwCJDA/VpbXK6eIacYosJDOXjh49qrFjx+qcc87RXXfdpbi4OO3du1eSFBcXR7EEAAAAAECQY+YScu3w4cOqUaOGfvnlF7Vq1Uqvv/66Lr300j+WxQEAAAAAgOBHuYTTsm/fPs2bN0/XX3+9YmJidP/996t58+Zq0aKF19EAAAAAAIAHKJcCLD0jU61Hz9fWfUdPOs45Kb5M8XxKdfp2796tsWPHasKECTp06JCaNWum+Ph49e/f3+toAAAAAADAQ5RLAZaSnqkte4+qRWIZXVj15Jt0N6gam0+p/Ld3716NGDFCzz//vJKTk9W5c2cNHjxY8fHxXkcDAAAAAAAFAOVSPmlZs6x6/6261zH8lpGRodDQUGVkZGjSpEnq2LGjBg0apDp16ngdDQAAAAAAFCCUS/iTTZs2aeTIkVqzZo0WLFigsmXLasuWLSpVqpTX0QAAAAAAQAHE98RDkvTjjz+qZ8+eqlGjhqZOnap69eopJSVFkiiWAAAAAADACTFzCZo3b57atWunYsWKqW/fvurfv78qV67sdSwAAAAAAFAIUC4VUcuXL9euXbvUtm1btWzZUkOGDFGfPn1Uvnx5r6MBAAAAAIBChGVxRcyiRYt09dVXq2HDhnrooYfknFNkZKT+9a9/USwBAAAAAIDTRrlURCxdulRt27bVRRddpK+//lpJSUn6/PPPZWZeRwMAAAAAAIUYy+KCmHNO6enpCg8P19atW7VixQo9+eSTuvPOO1WiRAmv4wEAAAAAgCBAuRQgmZlOLy74Sb8dOpbvr+2c0/vvv6+kpCRdfvnlevzxx9W+fXu1bdtWxYsXz/c8AAAAAAAgeFEuBcimPUf05Ac/KDzUFBMRpsRyMQF/zczMTP3nP//RsGHDtGzZMsXHxysxMVGSFBISQrEEAAAAAADyHOVSgDjnJEljujbQ1fUr5ctr3nvvvXr22WeVmJioKVOm6KabblJ4eHi+vDYAAAAAACiaKJcKsfT0dL3xxhtq3ry5EhMT9c9//lNNmzbVddddp7Aw/mgBAAAAAEDg8W1xhVBqaqomTZqkWrVqqUePHpo2bZokqUGDBurWrRvFEgAAAAAAyDeUSwFyNDUjINedNGmSEhMT1bt3b5UpU0Zz5szR448/HpDXAgAAAAAAOBWmuATIx2t/kyTFRJ75R3zs2DFFRkZK0h8bdU+ePFmXX365zOyMrw8AAAAAAJBbzFwKkPCQrNLn4sS4XF/j4MGDeuKJJ1SlShV9+eWXkqRnnnlGCxYsUNu2bSmWAAAAAACA55i5FGC5qX/27dun8ePHa9y4cdq3b5+uvPJKlSxZUpIUERGRtwEBAAAAAADOAOVSAZOZmakLL7xQmzZt0jXXXKMhQ4aoUaNGXscCAAAAAADIEeVSABw8lqYjp7Gh986dOzVlyhQNHDhQoaGhGj16tKpXr67zzz8/gCkBAAAAAADOHOVSHlu5bb+uee4rOSeFhthJ90XaunWrnnrqKU2aNElpaWlq06aNLrroInXo0CEfEwMAAAAAAOQe5VIe+3bTXjknDbmqjhLLxSg05K/l0sGDB9W/f3+98sorcs6pR48eGjhwoBITEz1IDAAAAAAAkHuUS3lszc6DKlsiQr0uOecv5w4fPqyYmBhFR0fr66+/Vq9evTRgwADFx8d7kBQAAAAAAODMUS7lsbU7D+nciiX/dGzVqlUaMWKEPv30U23cuFHR0dFavny5wsL4+AEAAAAAQOEW4nWAYJKanqkNvx3SuZWyyqXly5erU6dOqlevfQREKQAAEUJJREFUnt577z316NFD6enpkkSxBAAAAAAAggINxxm6Y/pSrf3loCQpPcMpLcPp3IoltXLlSjVs2FClSpXS0KFD1a9fP5UpU8bjtAAAAAAAAHmLcukMffLDr0ooE63zKpXU9rVLVWLfz2pZq61KRFTUlClT1LFjR5UqVcrrmAAAAAAAAAFBuXSGnHNKSNmo5c9P04IFCxQfH6/IkKEyM91yyy1exwMAAAAAAAgo9lw6A8uXL9e2aQ9o8qBbtXHjRo0bN05r165VsWLFvI4GAAAAAACQL5i5dJoyMzN18OBBxcbGKjo6WpnJB9Xh7sc04+mBioiI8DoeAAAAAABAvipS5dIHq3bqwzW/5uq5mZkZ+vGbD/Xt7Jd1VsV4Xf3gaElSpd4v6qJLa1AsAQAAAACAIqlIlUsvf7lJK7YdULkS/hdBmRnp2v3dJ9r62Rs6tnubosrFq0z1Zvp2015JUtXSMWpY9axARQYAAAAAACjQilS5JEmN4s/SG7dd5Pf4J554QoP+/ZQaNGigIS88ow4dOigkhK2qAAAAAAAApCJYLp1KcnKyJk+erHPPPVdt2rTRbbfdprp16+of//iHzMzreAAAAAAAAAUKU3B8Dh8+rFGjRqlatWq655579Pbbb0uS4uLidPXVV1MsAQAAAAAA5CCoZy7tPZKqeat/UaZzkqTfDqWocmzUX8a99NJLGjRokPbs2aPWrVvrzTffVMuWLfM7LgAAAAAAQKET1OXSSwt+0gvzN/7p2O+bb+/bt0/FixdXRESE0tPT1aRJEw0ZMkTNmzf3IioAAAAAAEChZM43q6ewaNSokVuyZIlfY29+eZF2H07VtFsa/3EsM/mgxo97RhMmTNDTTz+t22+/Xc45lr0BAAAAAIAiy8yWOuca5ea5QTtzyTmnNTsOqk2dcipXMlI7d+7UqFGj9MILLyg5OVldunRRixYtJIliCQAAAAAAIJeCtlzadShFe46k6tyKJSVJXbp00cKFC3XjjTdq0KBBql27tscJAQAAAAAACr+gLZfe+/I77flwoip3HSdJGjdunGJjY1W9enWPkwEAAAAAAASPoCuX1q1bpxEjRmj6a6/LWYj2bV4lNUzUhRde6HU0AAAAAACAoBM05VJ6erpuvvlmzZw5U5GRkUr4WyeVadZJXTte63U0AAAAAACAoBXidYAz9fPPP0uSwsLCFBYWpgEDBmjz5s06r+PdqlezmsfpAAAAAAAAgltAyyUzu8LM1pnZBjMbmMP5CDOb6Tu/yMwS/L32woULddVVV6l69epav369JGn69Ol64oknVK5cuTx7DwAAAAAAADixgJVLZhYq6TlJV0o6V9INZnbuccNulbTPOZcoaaykJ0913cOHD+vyyy9Xs2bNtGjRIj3++OMqX758XscHAAAAAACAH8w5F5gLmzWT9Jhz7u++xw9LknPuiWxj5vnGfGNmYZJ+kVTWnSSUmbnQ6LNUpllHlb7wKoUUi8px3NG0DLWpXU6TezTOw3cFAAAAAAAQfMxsqXOuUa6eG8ByqbOkK5xzvXyPb5bU1DnXN9uYVb4x23yPN/rG7D7uWr0l9fY9rCtpVUBCAziZOEm7TzkKQF7j3gO8w/0HeIN7D/BGLedcidw8MZDfFmc5HDu+yfJnjJxzL0l6SZLMbElumzQAuce9B3iDew/wDvcf4A3uPcAbZrYkt88N5Ibe2yRVyfb4bEk7TjTGtyyulKS9AcwEAAAAAACAPBTIcmmxpBpmVs3Mikm6XtKc48bMkdTD9/vOkj492X5LAAAAAAAAKFgCtizOOZduZn0lzZMUKmmKc261mT0uaYlzbo6klyVNN7MNypqxdL0fl34pUJkBnBT3HuAN7j3AO9x/gDe49wBv5PreC9iG3gAAAAAAAAh+gVwWBwAAAAAAgCBHuQQAAAAAAIBcK7DlkpldYWbrzGyDmQ3M4XyEmc30nV9kZgn5nxIIPn7ce/eb2RozW2lmn5hZvBc5gWBzqnsv27jOZubMjK9oBvKAP/eemXX1/d232szeyO+MQLDy49+dVc3sMzNb7vu3ZzsvcgLBxMymmNlvZrbqBOfNzMb77suVZtbQn+sWyHLJzEIlPSfpSknnSrrBzM49btitkvY55xIljZX0ZP6mBIKPn/feckmNnHPnS3pL0lP5mxIIPn7eezKzEpLukbQofxMCwcmfe8/Makh6WFIL59x5ku7N96BAEPLz774hkmY55y5Q1pc/TczflEBQmirpipOcv1JSDd+v3pKe9+eiBbJcktRE0gbn3E/OuVRJb0q65rgx10ia5vv9W5LamJnlY0YgGJ3y3nPOfeacO+p7uFDS2fmcEQhG/vy9J0lJyip0j+VnOCCI+XPv3SbpOefcPklyzv2WzxmBYOXP/ecklfT9vpSkHfmYDwhKzrkFkvaeZMg1kl51WRZKijWziqe6bkEtlypL2prt8TbfsRzHOOfSJR2QVCZf0gHBy597L7tbJb0f0ERA0XDKe8/MLpBUxTk3Nz+DAUHOn7/3akqqaWZfmdlCMzvZ/9sLwH/+3H+PSbrJzLZJ+p+ku/MnGlCkne7PhJKksIDFOTM5zUByuRgD4PT4fV+Z2U2SGklqGdBEQNFw0nvPzEKUtQS8Z34FAooIf/7eC1PW0oBLlTVb9wszq+uc2x/gbECw8+f+u0HSVOfcaDNrJmm67/7LDHw8oMjKVddSUGcubZNUJdvjs/XXKZB/jDGzMGVNkzzZ1C4Ap+bPvSczu0zSYEntnXMp+ZQNCGanuvdKSKor6XMz2yzpIklz2NQbOGP+/pvzP865NOfcJknrlFU2ATgz/tx/t0qaJUnOuW8kRUqKy5d0QNHl18+Exyuo5dJiSTXMrJqZFVPW5m1zjhszR1IP3+87S/rUOcfMJeDMnPLe8y3NeVFZxRL7TgB546T3nnPugHMuzjmX4JxLUNZ+Z+2dc0u8iQsEDX/+zfmupFaSZGZxylom91O+pgSCkz/33xZJbSTJzOooq1zala8pgaJnjqTuvm+Nu0jSAefczlM9qUAui3POpZtZX0nzJIVKmuKcW21mj0ta4pybI+llZU2L3KCsGUvXe5cYCA5+3ntPS4qR9G/fHvpbnHPtPQsNBAE/7z0AeczPe2+epLZmtkZShqT+zrk93qUGgoOf998DkiaZ2X3KWpbTkwkFwJkxsxnKWuod59vP7FFJ4ZLknHtBWfubtZO0QdJRSbf4dV3uTQAAAAAAAORWQV0WBwAAAAAAgEKAcgkAAAAAAAC5RrkEAAAAAACAXKNcAgAAAAAAQK5RLgEAAAAAACDXKJcAACjCzCzDzL7L9ivhJGMTzGxVHrzm52a2zsxWmNlXZlYrF9e4w8y6+37f08wqZTs32czOzeOci82sgR/PudfMip/pa/uZ71oze8T3+7+Z2TIzSzezzrm4VnEze93MvjezVWb2pZnF5GHWSmb2VrbHM8xspZndZ2aPm9llvuOn/PzMrJiZLTCzsLzKBwAAzow557zOAAAAPGJmh51zfpUIvuJprnOu7hm+5ueSHnTOLTGz3pL+4ZxrnxfXO5NcJ7uumd0i6Ubn3OWneM5mSY2cc7vzOEuYcy79uGNfS2rvnNvt+7MpKelBSXOcc2/99Sonvf7Dkso65+73Pa4labNzLiUv8h/3WhUkLXLOxedwbrP8+PzM7FFJG5xzr+d1PgAAcPqYuQQAAP7EN0PpC99MmGVm1jyHMeeZ2be+2U4rzayG7/hN2Y6/aGahp3i5BZISfc9tY2bLfbNnpphZhO/4SDNb43udUb5jj5nZg75ZOo0kve57zSjfjKNGZnanmT2VLXNPM3s2lzm/kVQ527WeN7MlZrbazP7lO3aPpEqSPjOzz3zH2prZN77P8d85zQYyswZmttD3/t4xs7N8xz83sxFmNl9Sv+OeU1NSyu8ljHNus3NupaTMU7yPE6koafvvD5xz65xzKb7/Fn4ws2m+fG/9PrPIzC40s/lmttTM5plZRd/xRDP72Dfja5mZVbc/z3r7UFI532d/iZlNNbPOx39+ZnarmY3N9p5vM7MxvofvSuqWy/cKAADyGOUSAABFW5T9/5K4d3zHfpN0uXOuoaTrJI3P4Xl3SBrnnGugrHJnm5nV8Y1v4TueoVMXAFdL+t7MIiVNlXSdc66epDBJd5pZaUkdJJ3nnDtf0rDsT/bN0FkiqZtzroFzLjnb6bckdcz2+DpJM3OZ8wplFRq/G+ycayTpfEktzex859x4STsktXLOtTKzOElDJF3m+yyXSLo/h2u/KmmA7/19L+nRbOdinXMtnXOjj3tOC0nLTpH5dEyRNMBXhA37vSz0qSXpJV++g5L6mFm4pGcldXbOXeh7/nDf+NclPeecqy+puaSdx71We0kbfX9eX/x+8PjPT9Kbktr7XkuSbpH0iu/3qyQ1zpN3DgAAzhhr1QEAKNqSfQVLduGSJljWHkMZkmrm8LxvJA02s7MlzXbOrTezNpIulLTYzCQpSllFVU5eN7NkSZsl3a2sAmOTc+5H3/lpku6SNEHSMUmTzey/kub6+8acc7vM7Cczu0jSet9rfOW77unkjJYUKqlhtuNdfUv6wpQ16+dcSSuPe+5FvuNf+V6nmLI+tz+YWSllFUjzs73vf2cbMvMEuSpK2nWCc6fNOfedmZ0jqa2ky5T12TSTlCxpq3PuK9/Q1yTdI+kDSXUlfeR7b6GSdppZCUmVnXPv+K57TJJ8Y0430xEz+1TSP8xsraRw59z3vnMZZpZqZiWcc4dy/cYBAECeoFwCAADHu0/Sr5LqK2uW87HjBzjn3jCzRZKukjTPzHpJMknTnHMP+/Ea3bLvkWRmZXIa5JxLN7MmktpIul5SX0mtT+O9zJTUVdIPkt5xzjnLajr8zilphaSRkp6T1NHMqilrb6PGzrl9ZjZVUmQOzzVJHznnbjiNvMc7coLjyZJKnc6FzOwuSbf5HrZzzu3Ift45d1jSbEmzzSxTUjtJb0s6foNOp6z3tto51+y41yh5Opn8MFnSIGX9+b1y3LkI5fDfJgAAyH8siwMAAMcrJWmncy5T0s3KmpXyJ75ZLj/5ljLNUdbysE8kdTazcr4xpc3sL5s2n8APkhLMLNH3+GZJ8317FJVyzv1P0r2ScvrGtkOSSpzgurMlXSvpBv3/LKDTyumcS1PW8raLfEvqSiqr9DlgZuUlXXmCLAsltfj9PVnWN7L9aRaYc+6ApH1mdkn2932iLNmslW+vKn85557zLUVrcHyxZGYtsu31VExZM65+9p2u6pvFJGV9jl9KWiep7O/HzSzczM5zzh1U1hLJa33HI+z0vj3vT3+WzrlFkqpIulHSjGx5y0ja5fuzAQAAHqNcAgAAx5soqYeZLVTWkricZs9cJ2mVmX0nqbakV51za5RVwnxoZislfaSs5Vun5Fs+dYukf5vZ98ramPoFZRUNc33Xm6+sWVXHmyrpBd++UVHHXXefpDWS4p1z3/qOnXZO315Oo5X17XErJC2XtFpZew19lW3oS5LeN7PPnHO7JPWUNMP3OguV9Vkdr4ekp31jGkh6/GRZfBZIusA3C0tm1tjMtknqIulFM1vtxzWyq66sMu9733tboqxZS1JWkdXDl6+0pOedc6mSOkt60sxWSPpOWfsrSVkF2T2+8V9LqnAaOf74/LIdmyXpK9+f5e9aSfrf6bxBAAAQOObc8TOdAQAAUNCZ2ThJ7znnPg7gayRImuucqxuo1/Ajw1xJY51zn2Q7NlvSw865dV7lAgAA/4+ZSwAAAIXTCEmns+SsUDGzWDP7UVmbzmcvlopJepdiCQCAgoOZSwAAAAAAAMg1Zi4BAAAAAAAg1yiXAAAAAAAAkGuUSwAAAAAAAMg1yiUAAAAAAADkGuUSAAAAAAAAcu3/AAnF7bLfI2rBAAAAAElFTkSuQmCC"/>
          <p:cNvSpPr>
            <a:spLocks noChangeAspect="1" noChangeArrowheads="1"/>
          </p:cNvSpPr>
          <p:nvPr/>
        </p:nvSpPr>
        <p:spPr bwMode="auto">
          <a:xfrm>
            <a:off x="776449" y="954699"/>
            <a:ext cx="2454947" cy="24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1" y="1356204"/>
            <a:ext cx="4313787" cy="3112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334" y="1356204"/>
            <a:ext cx="4056779" cy="311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reativefabrica.com/wp-content/uploads/2019/09/18/Modern-Stylized-Christmas-Tree-by-iDrawSilhouettes-580x3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69" y="1175441"/>
            <a:ext cx="5524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36908" y="651455"/>
            <a:ext cx="7764651" cy="1905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Thanks!</a:t>
            </a:r>
            <a:endParaRPr sz="3600" dirty="0"/>
          </a:p>
        </p:txBody>
      </p:sp>
      <p:pic>
        <p:nvPicPr>
          <p:cNvPr id="1028" name="Picture 4" descr="Image result for iese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502164" y="1232539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76200" indent="0" fontAlgn="base">
              <a:buNone/>
            </a:pPr>
            <a:r>
              <a:rPr lang="en-US" b="0" dirty="0"/>
              <a:t>“If we have data, let’s look at data. If all we have are opinions, let’s go with mine.” — Jim Barksdale</a:t>
            </a:r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36908" y="690200"/>
            <a:ext cx="7764651" cy="1905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Goal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6908" y="1916926"/>
            <a:ext cx="7764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Increase the total gifted amount through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client re-activation campaign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30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1193046" y="1182505"/>
            <a:ext cx="4448175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€</a:t>
            </a:r>
            <a:r>
              <a:rPr lang="en-US" dirty="0">
                <a:sym typeface="Montserrat"/>
              </a:rPr>
              <a:t> </a:t>
            </a:r>
            <a:r>
              <a:rPr lang="en-US" dirty="0" smtClean="0">
                <a:sym typeface="Montserrat"/>
              </a:rPr>
              <a:t>38 180 </a:t>
            </a:r>
            <a:endParaRPr dirty="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495587" y="1921554"/>
            <a:ext cx="4448175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2"/>
                </a:solidFill>
              </a:rPr>
              <a:t>Total of expected gifts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5641221" y="3061263"/>
            <a:ext cx="4448175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>
                <a:sym typeface="Arial"/>
              </a:rPr>
              <a:t>€</a:t>
            </a:r>
            <a:r>
              <a:rPr lang="en-US" dirty="0">
                <a:sym typeface="Montserrat"/>
              </a:rPr>
              <a:t> </a:t>
            </a:r>
            <a:r>
              <a:rPr lang="en-US" dirty="0" smtClean="0">
                <a:sym typeface="Montserrat"/>
              </a:rPr>
              <a:t>25 002</a:t>
            </a:r>
            <a:endParaRPr dirty="0">
              <a:sym typeface="Arial"/>
            </a:endParaRPr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5641221" y="3824851"/>
            <a:ext cx="4448175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2"/>
                </a:solidFill>
              </a:rPr>
              <a:t>Campaign outcome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1955370" y="2265048"/>
            <a:ext cx="5119687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Aft>
                <a:spcPts val="0"/>
              </a:spcAft>
            </a:pPr>
            <a:r>
              <a:rPr lang="en" dirty="0"/>
              <a:t>626 re-activated clients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3022089" y="3015138"/>
            <a:ext cx="4448175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Of the 6336 clients contacted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10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11;p12"/>
          <p:cNvSpPr txBox="1">
            <a:spLocks/>
          </p:cNvSpPr>
          <p:nvPr/>
        </p:nvSpPr>
        <p:spPr>
          <a:xfrm>
            <a:off x="836908" y="690200"/>
            <a:ext cx="7764651" cy="1905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kern="1200" cap="all" spc="75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4800" dirty="0" smtClean="0"/>
              <a:t>FINDINGS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36908" y="690200"/>
            <a:ext cx="7764651" cy="1905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Confusion Matrix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oogle Shape;428;p24"/>
          <p:cNvGraphicFramePr/>
          <p:nvPr>
            <p:extLst>
              <p:ext uri="{D42A27DB-BD31-4B8C-83A1-F6EECF244321}">
                <p14:modId xmlns:p14="http://schemas.microsoft.com/office/powerpoint/2010/main" val="78299395"/>
              </p:ext>
            </p:extLst>
          </p:nvPr>
        </p:nvGraphicFramePr>
        <p:xfrm>
          <a:off x="803235" y="1564481"/>
          <a:ext cx="5473578" cy="2345302"/>
        </p:xfrm>
        <a:graphic>
          <a:graphicData uri="http://schemas.openxmlformats.org/drawingml/2006/table">
            <a:tbl>
              <a:tblPr>
                <a:noFill/>
                <a:tableStyleId>{DB0BA3FA-7C59-4885-A103-E8FD0671AEAA}</a:tableStyleId>
              </a:tblPr>
              <a:tblGrid>
                <a:gridCol w="1931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82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&lt;= 35</a:t>
                      </a:r>
                      <a:endParaRPr sz="20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r>
                        <a:rPr lang="en-US" sz="2000" b="1" baseline="0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35</a:t>
                      </a:r>
                      <a:endParaRPr sz="20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2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Donate  &lt;= 35</a:t>
                      </a:r>
                      <a:endParaRPr sz="18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19225</a:t>
                      </a:r>
                      <a:endParaRPr sz="36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kern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6267</a:t>
                      </a:r>
                      <a:endParaRPr sz="3600" b="1" kern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2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Donate  &gt; 35</a:t>
                      </a:r>
                      <a:endParaRPr lang="en-US" sz="18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</a:t>
                      </a:r>
                      <a:endParaRPr sz="36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69</a:t>
                      </a:r>
                      <a:endParaRPr sz="36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19425" marR="119425" marT="89578" marB="89578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Google Shape;456;p27"/>
          <p:cNvSpPr txBox="1">
            <a:spLocks/>
          </p:cNvSpPr>
          <p:nvPr/>
        </p:nvSpPr>
        <p:spPr>
          <a:xfrm>
            <a:off x="6276813" y="2872040"/>
            <a:ext cx="1601309" cy="48269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Montserrat" panose="020B0604020202020204" charset="0"/>
              </a:rPr>
              <a:t>Target</a:t>
            </a:r>
            <a:endParaRPr lang="en-US" sz="2400" b="1" dirty="0">
              <a:solidFill>
                <a:srgbClr val="00B0F0"/>
              </a:solidFill>
              <a:latin typeface="Montserrat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7241" y="2316997"/>
            <a:ext cx="1387098" cy="1592786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82685" y="3161653"/>
            <a:ext cx="3161654" cy="748130"/>
          </a:xfrm>
          <a:prstGeom prst="rect">
            <a:avLst/>
          </a:prstGeom>
          <a:noFill/>
          <a:ln w="19050">
            <a:solidFill>
              <a:srgbClr val="75DB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Google Shape;456;p27"/>
          <p:cNvSpPr txBox="1">
            <a:spLocks/>
          </p:cNvSpPr>
          <p:nvPr/>
        </p:nvSpPr>
        <p:spPr>
          <a:xfrm>
            <a:off x="6276813" y="3251970"/>
            <a:ext cx="2386740" cy="48269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000" b="1" dirty="0" smtClean="0">
                <a:solidFill>
                  <a:srgbClr val="75DBFF"/>
                </a:solidFill>
                <a:latin typeface="Montserrat" panose="020B0604020202020204" charset="0"/>
              </a:rPr>
              <a:t>Donors without campaign</a:t>
            </a:r>
            <a:endParaRPr lang="en-US" sz="2000" b="1" dirty="0">
              <a:solidFill>
                <a:srgbClr val="75DBFF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1" grpId="0" animBg="1"/>
      <p:bldP spid="11" grpId="1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dirty="0"/>
              <a:t>Donor Profile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0008">
            <a:off x="2681671" y="563042"/>
            <a:ext cx="4472218" cy="44630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1942847"/>
              </p:ext>
            </p:extLst>
          </p:nvPr>
        </p:nvGraphicFramePr>
        <p:xfrm>
          <a:off x="1869781" y="7625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2" name="Picture 4" descr="Image result for dutch flag png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82" y="1169196"/>
            <a:ext cx="674300" cy="45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36908" y="690200"/>
            <a:ext cx="7764651" cy="7376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Campaign analysis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81;p20"/>
          <p:cNvSpPr txBox="1">
            <a:spLocks/>
          </p:cNvSpPr>
          <p:nvPr/>
        </p:nvSpPr>
        <p:spPr>
          <a:xfrm>
            <a:off x="6041211" y="2164956"/>
            <a:ext cx="2327700" cy="1810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000" b="1" dirty="0" smtClean="0">
                <a:latin typeface="+mj-lt"/>
                <a:ea typeface="Montserrat"/>
                <a:cs typeface="Montserrat"/>
                <a:sym typeface="Montserrat"/>
              </a:rPr>
              <a:t>15% response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940 donators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€42 300 return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b="1" dirty="0" smtClean="0">
                <a:latin typeface="+mj-lt"/>
                <a:ea typeface="Montserrat"/>
                <a:cs typeface="Montserrat"/>
                <a:sym typeface="Montserrat"/>
              </a:rPr>
              <a:t>ROI €39 132</a:t>
            </a:r>
            <a:endParaRPr lang="en-US" sz="2800" b="1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455;p27"/>
          <p:cNvSpPr txBox="1">
            <a:spLocks/>
          </p:cNvSpPr>
          <p:nvPr/>
        </p:nvSpPr>
        <p:spPr>
          <a:xfrm>
            <a:off x="5958038" y="230435"/>
            <a:ext cx="1130675" cy="46355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kern="1200" cap="all" spc="75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Tx/>
              <a:buFontTx/>
            </a:pPr>
            <a:r>
              <a:rPr lang="en" sz="3200" dirty="0" smtClean="0"/>
              <a:t>€3</a:t>
            </a:r>
            <a:r>
              <a:rPr lang="en" sz="1600" dirty="0" smtClean="0"/>
              <a:t> </a:t>
            </a:r>
            <a:r>
              <a:rPr lang="en" sz="3200" dirty="0" smtClean="0"/>
              <a:t>168</a:t>
            </a:r>
            <a:endParaRPr lang="en" sz="3200" dirty="0"/>
          </a:p>
        </p:txBody>
      </p:sp>
      <p:sp>
        <p:nvSpPr>
          <p:cNvPr id="10" name="Google Shape;456;p27"/>
          <p:cNvSpPr txBox="1">
            <a:spLocks/>
          </p:cNvSpPr>
          <p:nvPr/>
        </p:nvSpPr>
        <p:spPr>
          <a:xfrm>
            <a:off x="7205061" y="207501"/>
            <a:ext cx="1601309" cy="48269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400" dirty="0" smtClean="0">
                <a:solidFill>
                  <a:schemeClr val="dk2"/>
                </a:solidFill>
              </a:rPr>
              <a:t>Overall cost</a:t>
            </a:r>
            <a:endParaRPr lang="en-US" sz="2400" dirty="0">
              <a:solidFill>
                <a:schemeClr val="dk2"/>
              </a:solidFill>
            </a:endParaRPr>
          </a:p>
        </p:txBody>
      </p:sp>
      <p:sp>
        <p:nvSpPr>
          <p:cNvPr id="15" name="Google Shape;455;p27"/>
          <p:cNvSpPr txBox="1">
            <a:spLocks/>
          </p:cNvSpPr>
          <p:nvPr/>
        </p:nvSpPr>
        <p:spPr>
          <a:xfrm>
            <a:off x="6094055" y="891019"/>
            <a:ext cx="935597" cy="44767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kern="1200" cap="all" spc="75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Tx/>
              <a:buFontTx/>
            </a:pPr>
            <a:r>
              <a:rPr lang="en" sz="3600" dirty="0" smtClean="0"/>
              <a:t>€45</a:t>
            </a:r>
            <a:endParaRPr lang="en" sz="3600" dirty="0"/>
          </a:p>
        </p:txBody>
      </p:sp>
      <p:sp>
        <p:nvSpPr>
          <p:cNvPr id="16" name="Google Shape;456;p27"/>
          <p:cNvSpPr txBox="1">
            <a:spLocks/>
          </p:cNvSpPr>
          <p:nvPr/>
        </p:nvSpPr>
        <p:spPr>
          <a:xfrm>
            <a:off x="7205061" y="829670"/>
            <a:ext cx="1771493" cy="5561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400" dirty="0" smtClean="0">
                <a:solidFill>
                  <a:schemeClr val="dk2"/>
                </a:solidFill>
              </a:rPr>
              <a:t>Avg. donation</a:t>
            </a:r>
            <a:endParaRPr lang="en-US" sz="2400" dirty="0">
              <a:solidFill>
                <a:schemeClr val="dk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774197" y="1752780"/>
            <a:ext cx="0" cy="25968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02366" y="1780326"/>
            <a:ext cx="0" cy="25968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381;p20"/>
          <p:cNvSpPr txBox="1">
            <a:spLocks/>
          </p:cNvSpPr>
          <p:nvPr/>
        </p:nvSpPr>
        <p:spPr>
          <a:xfrm>
            <a:off x="3293486" y="2164956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000" b="1" dirty="0" smtClean="0">
                <a:latin typeface="+mj-lt"/>
                <a:ea typeface="Montserrat"/>
                <a:cs typeface="Montserrat"/>
                <a:sym typeface="Montserrat"/>
              </a:rPr>
              <a:t>10% response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626  donators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€28 170 return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b="1" dirty="0" smtClean="0">
                <a:latin typeface="+mj-lt"/>
                <a:ea typeface="Montserrat"/>
                <a:cs typeface="Montserrat"/>
                <a:sym typeface="Montserrat"/>
              </a:rPr>
              <a:t>ROI €25 002</a:t>
            </a:r>
            <a:endParaRPr lang="en-US" sz="2800" b="1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381;p20"/>
          <p:cNvSpPr txBox="1">
            <a:spLocks/>
          </p:cNvSpPr>
          <p:nvPr/>
        </p:nvSpPr>
        <p:spPr>
          <a:xfrm>
            <a:off x="746694" y="2171234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sz="2000" b="1" dirty="0" smtClean="0">
                <a:latin typeface="+mj-lt"/>
                <a:ea typeface="Montserrat"/>
                <a:cs typeface="Montserrat"/>
                <a:sym typeface="Montserrat"/>
              </a:rPr>
              <a:t>5% response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 313 donators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€14 085 return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b="1" dirty="0" smtClean="0">
                <a:latin typeface="+mj-lt"/>
                <a:ea typeface="Montserrat"/>
                <a:cs typeface="Montserrat"/>
                <a:sym typeface="Montserrat"/>
              </a:rPr>
              <a:t>ROI €10 917</a:t>
            </a:r>
            <a:endParaRPr lang="en-US" sz="2800" b="1" dirty="0">
              <a:latin typeface="+mj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229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Cleaning and preparing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Selecting optimal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Choosing best prediction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Developing a client profile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u="sng"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Image result for iese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9" y="110003"/>
            <a:ext cx="7203277" cy="46240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 descr="Image result for iese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79" y="4377210"/>
            <a:ext cx="1557579" cy="4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770</TotalTime>
  <Words>435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 3</vt:lpstr>
      <vt:lpstr>Montserrat</vt:lpstr>
      <vt:lpstr>Arial</vt:lpstr>
      <vt:lpstr>Calibri</vt:lpstr>
      <vt:lpstr>Tw Cen MT</vt:lpstr>
      <vt:lpstr>Tw Cen MT Condensed</vt:lpstr>
      <vt:lpstr>Integral</vt:lpstr>
      <vt:lpstr>Descriptive and Predictive analytics Professor Adrien Houdart  Abdon Ahuile Stephanie Beyer Diaz Philipp Borchert Subhammoy Dam Edward Vrijghem</vt:lpstr>
      <vt:lpstr>PowerPoint Presentation</vt:lpstr>
      <vt:lpstr>Goal</vt:lpstr>
      <vt:lpstr>€ 38 180 </vt:lpstr>
      <vt:lpstr>Confusion Matrix</vt:lpstr>
      <vt:lpstr>Donor Profile</vt:lpstr>
      <vt:lpstr>Campaign analysis</vt:lpstr>
      <vt:lpstr>Methodology</vt:lpstr>
      <vt:lpstr>PowerPoint Presentation</vt:lpstr>
      <vt:lpstr>PowerPoint Presentation</vt:lpstr>
      <vt:lpstr>ROC curve and AUC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and Predictive analytics</dc:title>
  <dc:creator>Vrijghem Edward</dc:creator>
  <cp:lastModifiedBy>Beyer Stephanie</cp:lastModifiedBy>
  <cp:revision>70</cp:revision>
  <dcterms:modified xsi:type="dcterms:W3CDTF">2019-12-02T14:24:51Z</dcterms:modified>
</cp:coreProperties>
</file>