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polancoroque\Downloads\EXERCISE%205_Beverages.xlsx" TargetMode="Externa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vrijghem\Downloads\EXERCISE%205_Beverag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'[EXERCISE 5_Beverages.xlsx]Sheet1'!$A$2:$A$11</cx:f>
        <cx:lvl ptCount="10">
          <cx:pt idx="0">Food Prep</cx:pt>
          <cx:pt idx="1">Heating</cx:pt>
          <cx:pt idx="2">Refrig</cx:pt>
          <cx:pt idx="3">Sanitation</cx:pt>
          <cx:pt idx="4">Lighting</cx:pt>
          <cx:pt idx="5">Cooling</cx:pt>
          <cx:pt idx="6">Vent</cx:pt>
          <cx:pt idx="7">Other</cx:pt>
          <cx:pt idx="8">Office Equip</cx:pt>
          <cx:pt idx="9">Computer</cx:pt>
        </cx:lvl>
      </cx:strDim>
      <cx:numDim type="val">
        <cx:f>'[EXERCISE 5_Beverages.xlsx]Sheet1'!$B$2:$B$11</cx:f>
        <cx:lvl ptCount="10" formatCode="0">
          <cx:pt idx="0">24.399999999999999</cx:pt>
          <cx:pt idx="1">16.600000000000001</cx:pt>
          <cx:pt idx="2">16.399999999999999</cx:pt>
          <cx:pt idx="3">15.699999999999999</cx:pt>
          <cx:pt idx="4">9.8000000000000007</cx:pt>
          <cx:pt idx="5">6.7999999999999998</cx:pt>
          <cx:pt idx="6">5.5999999999999996</cx:pt>
          <cx:pt idx="7">3.7000000000000002</cx:pt>
          <cx:pt idx="8">0.5</cx:pt>
          <cx:pt idx="9">0.5</cx:pt>
        </cx:lvl>
      </cx:numDim>
    </cx:data>
  </cx:chartData>
  <cx:chart>
    <cx:plotArea>
      <cx:plotAreaRegion>
        <cx:series layoutId="clusteredColumn" uniqueId="{E5FBABFF-0910-4082-BA11-1A208101B1C4}">
          <cx:tx>
            <cx:txData>
              <cx:f>'[EXERCISE 5_Beverages.xlsx]Sheet1'!$B$1</cx:f>
              <cx:v/>
            </cx:txData>
          </cx:tx>
          <cx:dataLabels pos="out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95B1BEE9-285C-4021-83BC-2C06C1A1F7B3}">
          <cx:axisId val="2"/>
        </cx:series>
      </cx:plotAreaRegion>
      <cx:axis id="0">
        <cx:catScaling gapWidth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endParaRPr lang="en-US"/>
              </a:p>
            </cx:rich>
          </cx:tx>
        </cx:title>
        <cx:tickLabels/>
      </cx:axis>
      <cx:axis id="1" hidden="1">
        <cx:valScaling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%</a:t>
                </a:r>
              </a:p>
            </cx:rich>
          </cx:tx>
        </cx:title>
        <cx:tickLabels/>
      </cx:axis>
      <cx:axis id="2">
        <cx:valScaling max="1" min="0"/>
        <cx:title>
          <cx:tx>
            <cx:rich>
              <a:bodyPr spcFirstLastPara="1" vertOverflow="ellipsis" wrap="square" lIns="0" tIns="0" rIns="0" bIns="0" anchor="ctr" anchorCtr="1"/>
              <a:lstStyle/>
              <a:p>
                <a:pPr algn="ctr">
                  <a:defRPr/>
                </a:pPr>
                <a:r>
                  <a:rPr lang="en-US"/>
                  <a:t>Aggregated %</a:t>
                </a:r>
              </a:p>
            </cx:rich>
          </cx:tx>
        </cx:title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'[EXERCISE 5_Beverages.xlsx]Blad1'!$B$20</c:f>
              <c:strCache>
                <c:ptCount val="1"/>
                <c:pt idx="0">
                  <c:v>Y2011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'[EXERCISE 5_Beverages.xlsx]Blad1'!$A$21:$A$32</c:f>
              <c:strCache>
                <c:ptCount val="12"/>
                <c:pt idx="0">
                  <c:v>Fruit Juice</c:v>
                </c:pt>
                <c:pt idx="1">
                  <c:v>Carbonated Soft Drinks</c:v>
                </c:pt>
                <c:pt idx="2">
                  <c:v>Takeaway coffee</c:v>
                </c:pt>
                <c:pt idx="3">
                  <c:v>Flavoured Milk</c:v>
                </c:pt>
                <c:pt idx="4">
                  <c:v>Pure Spring waters</c:v>
                </c:pt>
                <c:pt idx="5">
                  <c:v>Energy drinks</c:v>
                </c:pt>
                <c:pt idx="6">
                  <c:v>Fruit smoothies</c:v>
                </c:pt>
                <c:pt idx="7">
                  <c:v>Sports water / Sports drinks</c:v>
                </c:pt>
                <c:pt idx="8">
                  <c:v>Flavoured waters</c:v>
                </c:pt>
                <c:pt idx="9">
                  <c:v>Iced Tea</c:v>
                </c:pt>
                <c:pt idx="10">
                  <c:v>Sparkling waters</c:v>
                </c:pt>
                <c:pt idx="11">
                  <c:v>Drinks with added vitamins</c:v>
                </c:pt>
              </c:strCache>
            </c:strRef>
          </c:cat>
          <c:val>
            <c:numRef>
              <c:f>'[EXERCISE 5_Beverages.xlsx]Blad1'!$B$21:$B$32</c:f>
              <c:numCache>
                <c:formatCode>0%</c:formatCode>
                <c:ptCount val="12"/>
                <c:pt idx="0">
                  <c:v>0.16498993963782696</c:v>
                </c:pt>
                <c:pt idx="1">
                  <c:v>0.14688128772635814</c:v>
                </c:pt>
                <c:pt idx="2">
                  <c:v>0.10563380281690141</c:v>
                </c:pt>
                <c:pt idx="3">
                  <c:v>9.9597585513078471E-2</c:v>
                </c:pt>
                <c:pt idx="4">
                  <c:v>8.0482897384305835E-2</c:v>
                </c:pt>
                <c:pt idx="5">
                  <c:v>0.10462776659959759</c:v>
                </c:pt>
                <c:pt idx="6">
                  <c:v>6.2374245472837021E-2</c:v>
                </c:pt>
                <c:pt idx="7">
                  <c:v>8.249496981891348E-2</c:v>
                </c:pt>
                <c:pt idx="8">
                  <c:v>5.8350100603621731E-2</c:v>
                </c:pt>
                <c:pt idx="9">
                  <c:v>3.8229376257545272E-2</c:v>
                </c:pt>
                <c:pt idx="10">
                  <c:v>3.0181086519114688E-2</c:v>
                </c:pt>
                <c:pt idx="11">
                  <c:v>2.6156941649899398E-2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8-40D6-897B-14E1109A0BE0}"/>
            </c:ext>
          </c:extLst>
        </c:ser>
        <c:ser>
          <c:idx val="1"/>
          <c:order val="1"/>
          <c:tx>
            <c:strRef>
              <c:f>'[EXERCISE 5_Beverages.xlsx]Blad1'!$C$20</c:f>
              <c:strCache>
                <c:ptCount val="1"/>
                <c:pt idx="0">
                  <c:v>Y2012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'[EXERCISE 5_Beverages.xlsx]Blad1'!$A$21:$A$32</c:f>
              <c:strCache>
                <c:ptCount val="12"/>
                <c:pt idx="0">
                  <c:v>Fruit Juice</c:v>
                </c:pt>
                <c:pt idx="1">
                  <c:v>Carbonated Soft Drinks</c:v>
                </c:pt>
                <c:pt idx="2">
                  <c:v>Takeaway coffee</c:v>
                </c:pt>
                <c:pt idx="3">
                  <c:v>Flavoured Milk</c:v>
                </c:pt>
                <c:pt idx="4">
                  <c:v>Pure Spring waters</c:v>
                </c:pt>
                <c:pt idx="5">
                  <c:v>Energy drinks</c:v>
                </c:pt>
                <c:pt idx="6">
                  <c:v>Fruit smoothies</c:v>
                </c:pt>
                <c:pt idx="7">
                  <c:v>Sports water / Sports drinks</c:v>
                </c:pt>
                <c:pt idx="8">
                  <c:v>Flavoured waters</c:v>
                </c:pt>
                <c:pt idx="9">
                  <c:v>Iced Tea</c:v>
                </c:pt>
                <c:pt idx="10">
                  <c:v>Sparkling waters</c:v>
                </c:pt>
                <c:pt idx="11">
                  <c:v>Drinks with added vitamins</c:v>
                </c:pt>
              </c:strCache>
            </c:strRef>
          </c:cat>
          <c:val>
            <c:numRef>
              <c:f>'[EXERCISE 5_Beverages.xlsx]Blad1'!$C$21:$C$32</c:f>
              <c:numCache>
                <c:formatCode>0%</c:formatCode>
                <c:ptCount val="12"/>
                <c:pt idx="0">
                  <c:v>0.16119402985074627</c:v>
                </c:pt>
                <c:pt idx="1">
                  <c:v>0.14427860696517414</c:v>
                </c:pt>
                <c:pt idx="2">
                  <c:v>0.10845771144278607</c:v>
                </c:pt>
                <c:pt idx="3">
                  <c:v>9.8507462686567168E-2</c:v>
                </c:pt>
                <c:pt idx="4">
                  <c:v>7.7611940298507459E-2</c:v>
                </c:pt>
                <c:pt idx="5">
                  <c:v>0.10248756218905472</c:v>
                </c:pt>
                <c:pt idx="6">
                  <c:v>6.5671641791044774E-2</c:v>
                </c:pt>
                <c:pt idx="7">
                  <c:v>8.0597014925373134E-2</c:v>
                </c:pt>
                <c:pt idx="8">
                  <c:v>5.9701492537313432E-2</c:v>
                </c:pt>
                <c:pt idx="9">
                  <c:v>4.1791044776119404E-2</c:v>
                </c:pt>
                <c:pt idx="10">
                  <c:v>3.1840796019900496E-2</c:v>
                </c:pt>
                <c:pt idx="11">
                  <c:v>2.7860696517412936E-2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8-40D6-897B-14E1109A0BE0}"/>
            </c:ext>
          </c:extLst>
        </c:ser>
        <c:ser>
          <c:idx val="2"/>
          <c:order val="2"/>
          <c:tx>
            <c:strRef>
              <c:f>'[EXERCISE 5_Beverages.xlsx]Blad1'!$D$20</c:f>
              <c:strCache>
                <c:ptCount val="1"/>
                <c:pt idx="0">
                  <c:v>Y2013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'[EXERCISE 5_Beverages.xlsx]Blad1'!$A$21:$A$32</c:f>
              <c:strCache>
                <c:ptCount val="12"/>
                <c:pt idx="0">
                  <c:v>Fruit Juice</c:v>
                </c:pt>
                <c:pt idx="1">
                  <c:v>Carbonated Soft Drinks</c:v>
                </c:pt>
                <c:pt idx="2">
                  <c:v>Takeaway coffee</c:v>
                </c:pt>
                <c:pt idx="3">
                  <c:v>Flavoured Milk</c:v>
                </c:pt>
                <c:pt idx="4">
                  <c:v>Pure Spring waters</c:v>
                </c:pt>
                <c:pt idx="5">
                  <c:v>Energy drinks</c:v>
                </c:pt>
                <c:pt idx="6">
                  <c:v>Fruit smoothies</c:v>
                </c:pt>
                <c:pt idx="7">
                  <c:v>Sports water / Sports drinks</c:v>
                </c:pt>
                <c:pt idx="8">
                  <c:v>Flavoured waters</c:v>
                </c:pt>
                <c:pt idx="9">
                  <c:v>Iced Tea</c:v>
                </c:pt>
                <c:pt idx="10">
                  <c:v>Sparkling waters</c:v>
                </c:pt>
                <c:pt idx="11">
                  <c:v>Drinks with added vitamins</c:v>
                </c:pt>
              </c:strCache>
            </c:strRef>
          </c:cat>
          <c:val>
            <c:numRef>
              <c:f>'[EXERCISE 5_Beverages.xlsx]Blad1'!$D$21:$D$32</c:f>
              <c:numCache>
                <c:formatCode>0%</c:formatCode>
                <c:ptCount val="12"/>
                <c:pt idx="0">
                  <c:v>0.1605550049554014</c:v>
                </c:pt>
                <c:pt idx="1">
                  <c:v>0.14271555996035679</c:v>
                </c:pt>
                <c:pt idx="2">
                  <c:v>0.10802775024777007</c:v>
                </c:pt>
                <c:pt idx="3">
                  <c:v>9.9108027750247768E-2</c:v>
                </c:pt>
                <c:pt idx="4">
                  <c:v>8.3250743310208125E-2</c:v>
                </c:pt>
                <c:pt idx="5">
                  <c:v>9.3161546085232902E-2</c:v>
                </c:pt>
                <c:pt idx="6">
                  <c:v>7.1357779980178393E-2</c:v>
                </c:pt>
                <c:pt idx="7">
                  <c:v>7.9286422200198214E-2</c:v>
                </c:pt>
                <c:pt idx="8">
                  <c:v>5.9464816650148661E-2</c:v>
                </c:pt>
                <c:pt idx="9">
                  <c:v>4.7571853320118929E-2</c:v>
                </c:pt>
                <c:pt idx="10">
                  <c:v>3.1714568880079286E-2</c:v>
                </c:pt>
                <c:pt idx="11">
                  <c:v>2.3785926660059464E-2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48-40D6-897B-14E1109A0BE0}"/>
            </c:ext>
          </c:extLst>
        </c:ser>
        <c:ser>
          <c:idx val="3"/>
          <c:order val="3"/>
          <c:tx>
            <c:strRef>
              <c:f>'[EXERCISE 5_Beverages.xlsx]Blad1'!$E$20</c:f>
              <c:strCache>
                <c:ptCount val="1"/>
                <c:pt idx="0">
                  <c:v>Y2014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'[EXERCISE 5_Beverages.xlsx]Blad1'!$A$21:$A$32</c:f>
              <c:strCache>
                <c:ptCount val="12"/>
                <c:pt idx="0">
                  <c:v>Fruit Juice</c:v>
                </c:pt>
                <c:pt idx="1">
                  <c:v>Carbonated Soft Drinks</c:v>
                </c:pt>
                <c:pt idx="2">
                  <c:v>Takeaway coffee</c:v>
                </c:pt>
                <c:pt idx="3">
                  <c:v>Flavoured Milk</c:v>
                </c:pt>
                <c:pt idx="4">
                  <c:v>Pure Spring waters</c:v>
                </c:pt>
                <c:pt idx="5">
                  <c:v>Energy drinks</c:v>
                </c:pt>
                <c:pt idx="6">
                  <c:v>Fruit smoothies</c:v>
                </c:pt>
                <c:pt idx="7">
                  <c:v>Sports water / Sports drinks</c:v>
                </c:pt>
                <c:pt idx="8">
                  <c:v>Flavoured waters</c:v>
                </c:pt>
                <c:pt idx="9">
                  <c:v>Iced Tea</c:v>
                </c:pt>
                <c:pt idx="10">
                  <c:v>Sparkling waters</c:v>
                </c:pt>
                <c:pt idx="11">
                  <c:v>Drinks with added vitamins</c:v>
                </c:pt>
              </c:strCache>
            </c:strRef>
          </c:cat>
          <c:val>
            <c:numRef>
              <c:f>'[EXERCISE 5_Beverages.xlsx]Blad1'!$E$21:$E$32</c:f>
              <c:numCache>
                <c:formatCode>0%</c:formatCode>
                <c:ptCount val="12"/>
                <c:pt idx="0">
                  <c:v>0.15690168818272096</c:v>
                </c:pt>
                <c:pt idx="1">
                  <c:v>0.14001986097318769</c:v>
                </c:pt>
                <c:pt idx="2">
                  <c:v>0.10625620655412116</c:v>
                </c:pt>
                <c:pt idx="3">
                  <c:v>9.9304865938430978E-2</c:v>
                </c:pt>
                <c:pt idx="4">
                  <c:v>8.7388282025819261E-2</c:v>
                </c:pt>
                <c:pt idx="5">
                  <c:v>8.5402184707050646E-2</c:v>
                </c:pt>
                <c:pt idx="6">
                  <c:v>7.7457795431976173E-2</c:v>
                </c:pt>
                <c:pt idx="7">
                  <c:v>7.845084409136048E-2</c:v>
                </c:pt>
                <c:pt idx="8">
                  <c:v>5.7596822244289969E-2</c:v>
                </c:pt>
                <c:pt idx="9">
                  <c:v>4.9652432969215489E-2</c:v>
                </c:pt>
                <c:pt idx="10">
                  <c:v>3.7735849056603772E-2</c:v>
                </c:pt>
                <c:pt idx="11">
                  <c:v>2.3833167825223437E-2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48-40D6-897B-14E1109A0BE0}"/>
            </c:ext>
          </c:extLst>
        </c:ser>
        <c:ser>
          <c:idx val="4"/>
          <c:order val="4"/>
          <c:tx>
            <c:strRef>
              <c:f>'[EXERCISE 5_Beverages.xlsx]Blad1'!$F$20</c:f>
              <c:strCache>
                <c:ptCount val="1"/>
                <c:pt idx="0">
                  <c:v>Y2015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'[EXERCISE 5_Beverages.xlsx]Blad1'!$A$21:$A$32</c:f>
              <c:strCache>
                <c:ptCount val="12"/>
                <c:pt idx="0">
                  <c:v>Fruit Juice</c:v>
                </c:pt>
                <c:pt idx="1">
                  <c:v>Carbonated Soft Drinks</c:v>
                </c:pt>
                <c:pt idx="2">
                  <c:v>Takeaway coffee</c:v>
                </c:pt>
                <c:pt idx="3">
                  <c:v>Flavoured Milk</c:v>
                </c:pt>
                <c:pt idx="4">
                  <c:v>Pure Spring waters</c:v>
                </c:pt>
                <c:pt idx="5">
                  <c:v>Energy drinks</c:v>
                </c:pt>
                <c:pt idx="6">
                  <c:v>Fruit smoothies</c:v>
                </c:pt>
                <c:pt idx="7">
                  <c:v>Sports water / Sports drinks</c:v>
                </c:pt>
                <c:pt idx="8">
                  <c:v>Flavoured waters</c:v>
                </c:pt>
                <c:pt idx="9">
                  <c:v>Iced Tea</c:v>
                </c:pt>
                <c:pt idx="10">
                  <c:v>Sparkling waters</c:v>
                </c:pt>
                <c:pt idx="11">
                  <c:v>Drinks with added vitamins</c:v>
                </c:pt>
              </c:strCache>
            </c:strRef>
          </c:cat>
          <c:val>
            <c:numRef>
              <c:f>'[EXERCISE 5_Beverages.xlsx]Blad1'!$F$21:$F$32</c:f>
              <c:numCache>
                <c:formatCode>0%</c:formatCode>
                <c:ptCount val="12"/>
                <c:pt idx="0">
                  <c:v>0.15160349854227406</c:v>
                </c:pt>
                <c:pt idx="1">
                  <c:v>0.1379980563654033</c:v>
                </c:pt>
                <c:pt idx="2">
                  <c:v>0.10884353741496598</c:v>
                </c:pt>
                <c:pt idx="3">
                  <c:v>9.9125364431486881E-2</c:v>
                </c:pt>
                <c:pt idx="4">
                  <c:v>8.9407191448007781E-2</c:v>
                </c:pt>
                <c:pt idx="5">
                  <c:v>8.6491739552964048E-2</c:v>
                </c:pt>
                <c:pt idx="6">
                  <c:v>7.9689018464528666E-2</c:v>
                </c:pt>
                <c:pt idx="7">
                  <c:v>7.38581146744412E-2</c:v>
                </c:pt>
                <c:pt idx="8">
                  <c:v>5.6365403304178816E-2</c:v>
                </c:pt>
                <c:pt idx="9">
                  <c:v>5.2478134110787174E-2</c:v>
                </c:pt>
                <c:pt idx="10">
                  <c:v>4.2759961127308066E-2</c:v>
                </c:pt>
                <c:pt idx="11">
                  <c:v>2.1379980563654033E-2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48-40D6-897B-14E1109A0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7693040"/>
        <c:axId val="447694024"/>
      </c:barChart>
      <c:catAx>
        <c:axId val="447693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694024"/>
        <c:crosses val="autoZero"/>
        <c:auto val="1"/>
        <c:lblAlgn val="ctr"/>
        <c:lblOffset val="100"/>
        <c:noMultiLvlLbl val="0"/>
      </c:catAx>
      <c:valAx>
        <c:axId val="4476940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69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Increasing</a:t>
            </a:r>
            <a:r>
              <a:rPr lang="en-US" baseline="0"/>
              <a:t> Sales Growth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803149606299209E-2"/>
          <c:y val="0.16245370370370371"/>
          <c:w val="0.87185192475940509"/>
          <c:h val="0.6714577865266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'[EXERCISE 5_Beverages.xlsx]Sheet1'!$B$3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'[EXERCISE 5_Beverages.xlsx]Sheet1'!$C$2:$E$2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'[EXERCISE 5_Beverages.xlsx]Sheet1'!$C$3:$E$3</c:f>
              <c:numCache>
                <c:formatCode>0</c:formatCode>
                <c:ptCount val="3"/>
                <c:pt idx="0">
                  <c:v>-4</c:v>
                </c:pt>
                <c:pt idx="1">
                  <c:v>-2</c:v>
                </c:pt>
                <c:pt idx="2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7-4B34-AD7D-F871C6DE53FA}"/>
            </c:ext>
          </c:extLst>
        </c:ser>
        <c:ser>
          <c:idx val="1"/>
          <c:order val="1"/>
          <c:tx>
            <c:strRef>
              <c:f>'[EXERCISE 5_Beverages.xlsx]Sheet1'!$B$4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'[EXERCISE 5_Beverages.xlsx]Sheet1'!$C$2:$E$2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'[EXERCISE 5_Beverages.xlsx]Sheet1'!$C$4:$E$4</c:f>
              <c:numCache>
                <c:formatCode>0</c:formatCode>
                <c:ptCount val="3"/>
                <c:pt idx="0">
                  <c:v>-5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7-4B34-AD7D-F871C6DE53FA}"/>
            </c:ext>
          </c:extLst>
        </c:ser>
        <c:ser>
          <c:idx val="2"/>
          <c:order val="2"/>
          <c:tx>
            <c:strRef>
              <c:f>'[EXERCISE 5_Beverages.xlsx]Sheet1'!$B$5</c:f>
              <c:strCache>
                <c:ptCount val="1"/>
                <c:pt idx="0">
                  <c:v>Latin America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'[EXERCISE 5_Beverages.xlsx]Sheet1'!$C$2:$E$2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'[EXERCISE 5_Beverages.xlsx]Sheet1'!$C$5:$E$5</c:f>
              <c:numCache>
                <c:formatCode>0</c:formatCode>
                <c:ptCount val="3"/>
                <c:pt idx="0">
                  <c:v>-2</c:v>
                </c:pt>
                <c:pt idx="1">
                  <c:v>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7-4B34-AD7D-F871C6DE53FA}"/>
            </c:ext>
          </c:extLst>
        </c:ser>
        <c:ser>
          <c:idx val="3"/>
          <c:order val="3"/>
          <c:tx>
            <c:strRef>
              <c:f>'[EXERCISE 5_Beverages.xlsx]Sheet1'!$B$6</c:f>
              <c:strCache>
                <c:ptCount val="1"/>
                <c:pt idx="0">
                  <c:v>AMEA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'[EXERCISE 5_Beverages.xlsx]Sheet1'!$C$2:$E$2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'[EXERCISE 5_Beverages.xlsx]Sheet1'!$C$6:$E$6</c:f>
              <c:numCache>
                <c:formatCode>0</c:formatCode>
                <c:ptCount val="3"/>
                <c:pt idx="0">
                  <c:v>3.5</c:v>
                </c:pt>
                <c:pt idx="1">
                  <c:v>5.5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7-4B34-AD7D-F871C6DE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5261256"/>
        <c:axId val="455259944"/>
      </c:barChart>
      <c:lineChart>
        <c:grouping val="standard"/>
        <c:varyColors val="0"/>
        <c:ser>
          <c:idx val="4"/>
          <c:order val="4"/>
          <c:tx>
            <c:strRef>
              <c:f>'[EXERCISE 5_Beverages.xlsx]Sheet1'!$B$7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'[EXERCISE 5_Beverages.xlsx]Sheet1'!$C$2:$E$2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'[EXERCISE 5_Beverages.xlsx]Sheet1'!$C$7:$E$7</c:f>
              <c:numCache>
                <c:formatCode>0</c:formatCode>
                <c:ptCount val="3"/>
                <c:pt idx="0">
                  <c:v>-4</c:v>
                </c:pt>
                <c:pt idx="1">
                  <c:v>0.5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E7-4B34-AD7D-F871C6DE5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922088"/>
        <c:axId val="458921760"/>
      </c:lineChart>
      <c:catAx>
        <c:axId val="45526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59944"/>
        <c:crosses val="autoZero"/>
        <c:auto val="1"/>
        <c:lblAlgn val="ctr"/>
        <c:lblOffset val="100"/>
        <c:noMultiLvlLbl val="0"/>
      </c:catAx>
      <c:valAx>
        <c:axId val="455259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∆</a:t>
                </a:r>
                <a:r>
                  <a:rPr lang="en-US"/>
                  <a:t>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261256"/>
        <c:crosses val="autoZero"/>
        <c:crossBetween val="between"/>
      </c:valAx>
      <c:valAx>
        <c:axId val="4589217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Agregate</a:t>
                </a:r>
                <a:r>
                  <a:rPr lang="en-US" baseline="0"/>
                  <a:t> % change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922088"/>
        <c:crosses val="max"/>
        <c:crossBetween val="between"/>
      </c:valAx>
      <c:catAx>
        <c:axId val="458922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8921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0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1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3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34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5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0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3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Charts part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US" dirty="0" smtClean="0"/>
              <a:t>Jorge Polanco</a:t>
            </a:r>
          </a:p>
          <a:p>
            <a:pPr algn="r"/>
            <a:r>
              <a:rPr lang="en-US" dirty="0" err="1" smtClean="0"/>
              <a:t>Manoj</a:t>
            </a:r>
            <a:r>
              <a:rPr lang="en-US" dirty="0" smtClean="0"/>
              <a:t> Kumar P</a:t>
            </a:r>
          </a:p>
          <a:p>
            <a:pPr algn="r"/>
            <a:r>
              <a:rPr lang="en-US" dirty="0" smtClean="0"/>
              <a:t>Edward Vrijghem </a:t>
            </a:r>
          </a:p>
          <a:p>
            <a:pPr algn="r"/>
            <a:r>
              <a:rPr lang="en-US" dirty="0" smtClean="0"/>
              <a:t>Charles </a:t>
            </a:r>
            <a:r>
              <a:rPr lang="en-US" dirty="0" err="1" smtClean="0"/>
              <a:t>Payet</a:t>
            </a:r>
            <a:endParaRPr lang="en-US" dirty="0" smtClean="0"/>
          </a:p>
          <a:p>
            <a:pPr algn="r"/>
            <a:r>
              <a:rPr lang="en-US" dirty="0" err="1" smtClean="0"/>
              <a:t>Zong</a:t>
            </a:r>
            <a:r>
              <a:rPr lang="en-US" dirty="0" smtClean="0"/>
              <a:t> </a:t>
            </a:r>
            <a:r>
              <a:rPr lang="en-US" dirty="0" err="1" smtClean="0"/>
              <a:t>Xinghao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energy use</a:t>
            </a:r>
            <a:endParaRPr lang="en-US" dirty="0"/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4222654"/>
                  </p:ext>
                </p:extLst>
              </p:nvPr>
            </p:nvGraphicFramePr>
            <p:xfrm>
              <a:off x="2230438" y="2638425"/>
              <a:ext cx="7731125" cy="3101975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438" y="2638425"/>
                <a:ext cx="7731125" cy="310197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3897745" y="5809914"/>
            <a:ext cx="439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top 4 consume </a:t>
            </a:r>
            <a:r>
              <a:rPr lang="en-US" sz="2400" dirty="0"/>
              <a:t>75% of the </a:t>
            </a:r>
            <a:r>
              <a:rPr lang="en-US" sz="2400" dirty="0" smtClean="0"/>
              <a:t>energy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60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for you Beverages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395790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97745" y="5809914"/>
            <a:ext cx="439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Fruit Juice and Carbonated Soft Drinks seem to be preferred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9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Kellogg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950214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97745" y="5809914"/>
            <a:ext cx="4396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Total Sales are increasing across all continents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3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</TotalTime>
  <Words>56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Parcel</vt:lpstr>
      <vt:lpstr>Charts part 5</vt:lpstr>
      <vt:lpstr>Restaurant energy use</vt:lpstr>
      <vt:lpstr>Better for you Beverages</vt:lpstr>
      <vt:lpstr>Kellogg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part 5</dc:title>
  <dc:creator>Vrijghem Edward</dc:creator>
  <cp:lastModifiedBy>Vrijghem Edward</cp:lastModifiedBy>
  <cp:revision>4</cp:revision>
  <dcterms:created xsi:type="dcterms:W3CDTF">2019-11-04T14:30:30Z</dcterms:created>
  <dcterms:modified xsi:type="dcterms:W3CDTF">2019-11-04T14:44:39Z</dcterms:modified>
</cp:coreProperties>
</file>