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1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3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5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0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5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1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1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5F3F-C915-485A-9D83-E56BE78AF85B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C3B6-ED71-4C1B-9A90-BE0ECDBA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.cam.ac.uk/research/dtg" TargetMode="External"/><Relationship Id="rId2" Type="http://schemas.openxmlformats.org/officeDocument/2006/relationships/hyperlink" Target="http://www.cl.cam.ac.uk/research/dtg/attarchive/facesataglanc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myan/article/details/647511" TargetMode="External"/><Relationship Id="rId2" Type="http://schemas.openxmlformats.org/officeDocument/2006/relationships/hyperlink" Target="http://blog.codinglabs.org/articles/pca-tutorial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open.163.com/movie/2010/11/7/3/M6V0BQC4M_M6V29E773.html" TargetMode="External"/><Relationship Id="rId5" Type="http://schemas.openxmlformats.org/officeDocument/2006/relationships/hyperlink" Target="http://blog.csdn.net/myan/article/details/1865397" TargetMode="External"/><Relationship Id="rId4" Type="http://schemas.openxmlformats.org/officeDocument/2006/relationships/hyperlink" Target="http://blog.csdn.net/myan/article/details/649018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baseline="0" smtClean="0">
                <a:latin typeface="Calibri Light"/>
                <a:ea typeface="宋体"/>
              </a:rPr>
              <a:t>第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10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章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算法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Principal Component Analysis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的缩写，中文称为主成分分析法。它是一种维数约减 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Dimensionality Reduction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）算法，即把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高维度数据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损失最小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的情况下转换为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低维度数据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的算法。显然，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可以用来对数据进行压缩，可以在可控的失真范围内提高运算速度。本章涵盖的内容如下：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算法的原理及运算步骤；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实现简化版的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算法，并与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的结果进行比较；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的物理含义；</a:t>
            </a:r>
          </a:p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的数据还原率及应用；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通过一个人脸识别程序观察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的重要作用实例。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6312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10.2.2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使用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sklearn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进行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降维运算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sklearn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工具包里，类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sklearn.decomposition.PCA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实现了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算法，使用方便，不需要了解具体的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运算步骤。但需要注意的是，数据的预处理需要自己完成，其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算法实现本身不进行数据预处理（归一化和缩放）。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337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10.2.3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的物理含义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19256" cy="3124943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我们可以把前面例子中的数据在一个坐标轴上全部画出来，从而仔细地观察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降维过程的物理含义，如图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10-2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图中正方形的点是原始数据经过预处理后（归一化、缩放）的数据，圆形的点是从一维恢复到二维后的数据。同时，我们画出主成分特征向量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，根据图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10-2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的直观印象，介绍几个有意思的结论：首先，圆形点实际上就是方形点在向量所在的直线上的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投射点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，所谓的降维，实际上就是方形的点在主成分特征向量上的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投影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。所谓的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数据恢复，并不是真正的恢复，只是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把降维后的坐标转换为原坐标系中的坐标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而已。针对我们的例子，只是把由向量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决定的一维坐标系中的坐标转换为原始二维坐标系中的坐标。其次，主成分特征向量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相互垂直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的。再次，方形点和圆形点之间的距离，就是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数据降维后的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误差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建议读者阅读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10.02.ipynb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代码，画出图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10-2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所示的图，从而理解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降维背后的物理含义。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7170" name="Picture 2" descr="10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4437112"/>
            <a:ext cx="2088232" cy="197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070145" y="6381328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10-2 </a:t>
            </a:r>
            <a:r>
              <a:rPr lang="zh-CN" altLang="en-US" b="1" kern="1400" dirty="0">
                <a:latin typeface="Cambria"/>
              </a:rPr>
              <a:t> </a:t>
            </a:r>
            <a:r>
              <a:rPr lang="en-US" altLang="zh-CN" b="1" kern="1400" dirty="0">
                <a:latin typeface="Cambria"/>
              </a:rPr>
              <a:t>PCA </a:t>
            </a:r>
            <a:r>
              <a:rPr lang="zh-CN" altLang="en-US" b="1" kern="1400" dirty="0">
                <a:latin typeface="Cambria"/>
              </a:rPr>
              <a:t>的物理含义</a:t>
            </a:r>
          </a:p>
        </p:txBody>
      </p:sp>
    </p:spTree>
    <p:extLst>
      <p:ext uri="{BB962C8B-B14F-4D97-AF65-F5344CB8AC3E}">
        <p14:creationId xmlns:p14="http://schemas.microsoft.com/office/powerpoint/2010/main" val="112179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10.3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的数据还原率及应用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算法可以用来对数据进行压缩，可以在可控的失真范围内提高运算速度。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8799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10.3.1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数据还原率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使用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对数据进行压缩时，涉及失真的度量问题，即压缩后的数据能在多大程度上还原出原数据，我们称这一指标为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数据还原率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，用百分比表示。假设我们要求失真度不超过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1%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，即数据还原率达到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99%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，怎样来实现这个要求呢？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是主成分分析法中主成分的个数。可以用下面的公式作为约束条件，从而选择合适的误差范围下，最合适的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值：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164326"/>
              </p:ext>
            </p:extLst>
          </p:nvPr>
        </p:nvGraphicFramePr>
        <p:xfrm>
          <a:off x="3057544" y="5589239"/>
          <a:ext cx="2306544" cy="102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3" imgW="1549400" imgH="749300" progId="Equation.DSMT4">
                  <p:embed/>
                </p:oleObj>
              </mc:Choice>
              <mc:Fallback>
                <p:oleObj r:id="rId3" imgW="1549400" imgH="749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178" b="3487"/>
                      <a:stretch>
                        <a:fillRect/>
                      </a:stretch>
                    </p:blipFill>
                    <p:spPr bwMode="auto">
                      <a:xfrm>
                        <a:off x="3057544" y="5589239"/>
                        <a:ext cx="2306544" cy="1025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55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其中，分子部分表示平均投射误差的平方；分母部分表示所有训练样例到原点距离的平均值。这里的物理意义用术语可以描述为</a:t>
            </a:r>
            <a:r>
              <a:rPr lang="en-US" altLang="zh-CN" b="1" i="0" u="none" strike="noStrike" kern="1400" baseline="0" smtClean="0">
                <a:latin typeface="Arial"/>
                <a:ea typeface="黑体"/>
              </a:rPr>
              <a:t>99%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的数据真实性被保留下来了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。简单地理解为压缩后的数据还原出原数据的准确度为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99%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。另外，常用的比率还有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.05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，这个时候数据还原率就是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95%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。在实际应用中，可以根据要解决问题的场景来决定这个比率。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1182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10.3.2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加快监督机器学习算法的运算速度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的一个典型应用是用来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加快监督学习的速度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例如，我们有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m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个训练数据                                            ，其中，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</a:t>
            </a:r>
            <a:r>
              <a:rPr lang="zh-CN" altLang="en-US" b="1" i="0" u="none" strike="noStrike" kern="1400" baseline="0" dirty="0" smtClean="0">
                <a:latin typeface="Times New Roman"/>
                <a:ea typeface="宋体"/>
              </a:rPr>
              <a:t> 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000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维的数据，想像一下，如果这是个图片分类问题，如果输入的图片是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100 </a:t>
            </a:r>
            <a:r>
              <a:rPr lang="zh-CN" altLang="en-US" b="1" i="0" u="none" strike="noStrike" kern="1400" baseline="0" dirty="0" smtClean="0">
                <a:latin typeface="Times New Roman"/>
                <a:ea typeface="宋体"/>
                <a:sym typeface="Symbol"/>
              </a:rPr>
              <a:t>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sym typeface="Symbol"/>
              </a:rPr>
              <a:t> 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sym typeface="Symbol"/>
              </a:rPr>
              <a:t>100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sym typeface="Symbol"/>
              </a:rPr>
              <a:t>分辨率的，那么我们就有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sym typeface="Symbol"/>
              </a:rPr>
              <a:t>10</a:t>
            </a:r>
            <a:r>
              <a:rPr lang="zh-CN" altLang="en-US" b="1" i="0" u="none" strike="noStrike" kern="1400" baseline="0" dirty="0" smtClean="0">
                <a:latin typeface="Times New Roman"/>
                <a:ea typeface="宋体"/>
                <a:sym typeface="Symbol"/>
              </a:rPr>
              <a:t> 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sym typeface="Symbol"/>
              </a:rPr>
              <a:t>000 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sym typeface="Symbol"/>
              </a:rPr>
              <a:t>维的输入数据。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使用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来加快算法运算速度时，我们把输入数据分解出来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…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，然后运用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算法对输入数据进行降维压缩，得到降维后的数据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zh-CN" altLang="en-US" b="1" i="1" u="none" strike="noStrike" kern="1400" baseline="0" dirty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…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，最后得到新的训练样例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y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),(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y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),(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y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。利用新的训练样例训练出关于压缩后的变量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的预测函数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h</a:t>
            </a:r>
            <a:r>
              <a:rPr lang="el-GR" altLang="zh-CN" b="1" i="1" u="none" strike="noStrike" kern="1400" baseline="-25000" dirty="0" smtClean="0">
                <a:latin typeface="Cambria"/>
                <a:ea typeface="宋体"/>
              </a:rPr>
              <a:t>θ</a:t>
            </a:r>
            <a:r>
              <a:rPr lang="el-GR" altLang="zh-CN" b="1" i="0" u="none" strike="noStrike" kern="1400" baseline="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思考：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针对图片分类问题，使用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算法进行数据降维，与直接把图片进行缩放处理相比，有什么异同点？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需要注意，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算法只用来处理训练样例，运行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算法得到的转换参数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U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reduce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可以用来对交叉验证数据集及测试数据集进行转换。当然，还需要相应地对数据进行归一化处理或对数据进行缩放。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1382"/>
              </p:ext>
            </p:extLst>
          </p:nvPr>
        </p:nvGraphicFramePr>
        <p:xfrm>
          <a:off x="3995936" y="1916832"/>
          <a:ext cx="2340260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1853396" imgH="215806" progId="Equation.DSMT4">
                  <p:embed/>
                </p:oleObj>
              </mc:Choice>
              <mc:Fallback>
                <p:oleObj r:id="rId3" imgW="185339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786" b="13206"/>
                      <a:stretch>
                        <a:fillRect/>
                      </a:stretch>
                    </p:blipFill>
                    <p:spPr bwMode="auto">
                      <a:xfrm>
                        <a:off x="3995936" y="1916832"/>
                        <a:ext cx="2340260" cy="21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57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10.4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实例：人脸识别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本节我们使用英国剑桥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AT&amp;T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实验室的研究人员自拍的一组照片（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AT&amp;TLaboratories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Cambridge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），来开发一个特定的人脸识别系统。人脸识别，本质上是个分类问题，我们需要把人脸图片当成训练数据集，对模型进行训练。训练好的模型，就可以对新的人脸照片进行类别预测。这就是人脸识别系统的原理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761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10.4.1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加载数据集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568952" cy="3816423"/>
          </a:xfrm>
        </p:spPr>
        <p:txBody>
          <a:bodyPr>
            <a:normAutofit fontScale="47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读者可以到数据集的主页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2"/>
              </a:rPr>
              <a:t>http://www.cl.cam.ac.uk/research/dtg/attarchive/facesataglance.html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2"/>
              </a:rPr>
              <a:t>，查看数据集里所有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2"/>
              </a:rPr>
              <a:t>400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2"/>
              </a:rPr>
              <a:t>张照片的缩略图。数据集总共包含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2"/>
              </a:rPr>
              <a:t>40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2"/>
              </a:rPr>
              <a:t>位人员的照片，每个人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2"/>
              </a:rPr>
              <a:t>10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2"/>
              </a:rPr>
              <a:t>张照片。读者可以在代码里下载数据集，也可以直接使用笔者下载好的数据集。笔者下载好的数据集在随书代码目录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2"/>
              </a:rPr>
              <a:t>datasets/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  <a:hlinkClick r:id="rId2"/>
              </a:rPr>
              <a:t>olivetti.pkz</a:t>
            </a:r>
            <a:r>
              <a:rPr lang="zh-CN" altLang="en-US" b="1" i="0" u="none" strike="noStrike" kern="1400" baseline="0" dirty="0" smtClean="0">
                <a:latin typeface="Courier New"/>
                <a:ea typeface="宋体"/>
                <a:hlinkClick r:id="rId2"/>
              </a:rPr>
              <a:t>下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2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下载完照片，就可以使用下面的代码来加载这些照片了：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加载的图片数据集保存在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faces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变量里，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已经替我们把每张照片做了初步的处理，剪裁成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64×64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大小且人脸居中显示。这一步至关重要，否则我们的模型将被大量的噪声数据，即图片背景干扰。因为人脸识别的关键是五官纹理和特征，每张照片的背景都不同，人的发型也可能经常变化，这些特征都应该尽量排队在输入特征之外。最后，要成功加载数据集，还需要安装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Python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的图片处理工具包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Pillow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，否则无法对图片进行解码，读者可参阅第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章开发环境搭建中的内容。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成功加载数据后，其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data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里保存的就是按照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要求的训练数据集，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target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里保存的就是类别目标索引。我们通过下面的代码，将数据集的概要信息显示出来：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从图片中可以看到，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fetch_olivetti_faces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()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函数帮我们剪裁了中间部分，只留下脸部特征。如果想对比原图的读者，可以到数据库主页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3"/>
              </a:rPr>
              <a:t>http://www.cl.cam.ac.uk/research/dtg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3"/>
              </a:rPr>
              <a:t> 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3"/>
              </a:rPr>
              <a:t>/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  <a:hlinkClick r:id="rId3"/>
              </a:rPr>
              <a:t>attarchive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  <a:hlinkClick r:id="rId3"/>
              </a:rPr>
              <a:t>/facedatabase.html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  <a:hlinkClick r:id="rId3"/>
              </a:rPr>
              <a:t>下载原图对比。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最后，把数据集划分成训练数据集和测试数据集：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10242" name="Picture" descr="图 10-3 公众人物照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75" y="4818781"/>
            <a:ext cx="431323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851920" y="638132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10-3 </a:t>
            </a:r>
            <a:r>
              <a:rPr lang="zh-CN" altLang="en-US" b="1" kern="1400" dirty="0">
                <a:latin typeface="Cambria"/>
              </a:rPr>
              <a:t> 人物照片</a:t>
            </a:r>
          </a:p>
        </p:txBody>
      </p:sp>
    </p:spTree>
    <p:extLst>
      <p:ext uri="{BB962C8B-B14F-4D97-AF65-F5344CB8AC3E}">
        <p14:creationId xmlns:p14="http://schemas.microsoft.com/office/powerpoint/2010/main" val="97085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10.4.2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一次失败的尝试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我们使用支持向量机来实现人脸识别：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我们指定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SVC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class_weight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参数，让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SVC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模型能根据训练样本的数量来均衡地调整权重，这对不均匀的数据集，即目标人物的照片数量相差较大的情况是非常有帮助的。由于总共只有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400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张照片，数据规模较小，模型运行时间不长，因此在笔者计算机上只用了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秒多。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接着，针对测试数据集进行预测：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最后，分别使用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confusion_matrix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classification_report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来查看模型分类的准确性。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np.set_printoptions()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是为了确保完整地输出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数组的内容，这是因为这个数组是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40×40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的，默认情况下不会全部输出。笔者计算机上的输出如下：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4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confusion matrix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理想的输出，是矩阵的对角线上有数字，其他地方都没有数字。但我们的结果显示不是这样的。可以明显看出，很多图片都被预测成索引为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的类别了。结果看起来完全不对，这是怎么回事呢？我们再看一下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classification_report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的结果：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个类别里，查准率、召回率、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F1 Score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全为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，不能有更差的预测结果了。问题是为什么？哪里出了差错？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答案是，我们把每个像素都作为一个输入特征来处理，这样的数据噪声太严重了，模型根本没有办法对训练数据集进行拟合。想想看，我们总共有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Times New Roman"/>
                <a:ea typeface="宋体"/>
              </a:rPr>
              <a:t> 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096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个特征，可是数据集大小才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400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个，比特征个数还少，而且我们还需要把数据集分出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20%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来作为测试数据集，这样训练数据集就更小了。这样的状况下，模型根本无法进行准确地训练和预测。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052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10.1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算法原理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我们先从最简单的情况谈起。假设需要把一个二维数据减为一维数据，要怎么做呢？如图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10-1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所示，我们可以想办法找出一个向量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(1)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，以便让二维数据的点（方形点）到这个向量所在的直线上的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平均距离最短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，即投射误差最小。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这样就可以在失真最小的情况下，把二维数据转换为向量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(1)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所在直线上的一维数据。再进一步，假如需要把三维数据降为二维数据时，我们需要找出两个向量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,</a:t>
            </a:r>
            <a:r>
              <a:rPr lang="zh-CN" altLang="en-US" b="1" i="1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(2)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，以便让三维数据的点在这两个向量所决定的平面上的投射误差最小。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如果从数学角度来一般地描述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算法就是，当需要从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维数据降为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维数据时，需要找出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个向量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,</a:t>
            </a:r>
            <a:r>
              <a:rPr lang="zh-CN" altLang="en-US" b="1" i="1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,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…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,</a:t>
            </a:r>
            <a:r>
              <a:rPr lang="zh-CN" altLang="en-US" b="1" i="1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smtClean="0">
                <a:latin typeface="Cambria"/>
                <a:ea typeface="宋体"/>
              </a:rPr>
              <a:t>k</a:t>
            </a:r>
            <a:r>
              <a:rPr lang="en-US" altLang="zh-CN" b="1" i="0" u="none" strike="noStrike" kern="1400" baseline="3000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，把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维的数据投射到这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个向量决定的线性空间里，最终使</a:t>
            </a:r>
            <a:r>
              <a:rPr lang="zh-CN" altLang="en-US" b="1" i="0" u="none" strike="noStrike" kern="1400" baseline="0" smtClean="0">
                <a:latin typeface="Arial"/>
                <a:ea typeface="黑体"/>
              </a:rPr>
              <a:t>投射误差最小化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的过程。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7627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10.4.3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使用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来处理数据集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解决上述问题的一个办法是使用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来给数据降维，只选择前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个最重要的特征。问题来了，选择多少个特征合适呢？即怎么确定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的值？在本章第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节我们讨论过，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算法可以通过下面的公式来计算失真幅度：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scikit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-learn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里，可以从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模型的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explained_variance_ratio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_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变量里获取经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处理后的数据还原率。这是一个数组，所有元素求和即可知道我们选择的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值的数据还原率，数值越大说明失真越小，随着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值的增大，数值会无限接近于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178101"/>
              </p:ext>
            </p:extLst>
          </p:nvPr>
        </p:nvGraphicFramePr>
        <p:xfrm>
          <a:off x="3995936" y="3140968"/>
          <a:ext cx="149695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3" imgW="1168400" imgH="749300" progId="Equation.DSMT4">
                  <p:embed/>
                </p:oleObj>
              </mc:Choice>
              <mc:Fallback>
                <p:oleObj r:id="rId3" imgW="1168400" imgH="749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042" b="3232"/>
                      <a:stretch>
                        <a:fillRect/>
                      </a:stretch>
                    </p:blipFill>
                    <p:spPr bwMode="auto">
                      <a:xfrm>
                        <a:off x="3995936" y="3140968"/>
                        <a:ext cx="149695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80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312168"/>
            <a:ext cx="3754760" cy="4937026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利用这一特性，可以让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取值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10~300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之间，每隔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30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进行一次取样。在所有的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值样本下，计算经过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算法处理后的数据还原率。然后根据数据还原率要求，来确定合理的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值。针对我们的情况，选择失真度小于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5%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，即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处理后能保留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95%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的原数据信息。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12290" name="Picture 2" descr="Snap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b="2400"/>
          <a:stretch>
            <a:fillRect/>
          </a:stretch>
        </p:blipFill>
        <p:spPr bwMode="auto">
          <a:xfrm>
            <a:off x="4518391" y="1124744"/>
            <a:ext cx="42799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644008" y="6381328"/>
            <a:ext cx="4028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10-5 </a:t>
            </a:r>
            <a:r>
              <a:rPr lang="zh-CN" altLang="en-US" b="1" kern="1400" dirty="0">
                <a:latin typeface="Cambria"/>
              </a:rPr>
              <a:t> 不同数据还原率下的图片对比</a:t>
            </a:r>
            <a:endParaRPr lang="zh-CN" altLang="en-US" b="1" kern="1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97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10.4.4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最终结果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接下来问题就变得简单了。我们选择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 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= 140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作为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参数，对训练数据集和测试数据集进行特征提取。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在总共只有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400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张图片，每位目标人物只有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张图片的情况下，测准率和召回率平均达到了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0.95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以上，这是一个非常了不起的性能。读者可以在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ch10.03.ipynb 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文件里找到本节的示例代码。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0503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10.5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拓展阅读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算法的推导涉及大量的线性代数的知识。张洋先生的一篇博客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《PCA 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的数学原理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，基本上做到了从最基础的内容谈起，一步步地推导出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2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2"/>
              </a:rPr>
              <a:t>算法，值得一读。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此外，孟岩先生的几篇博客中也介绍了矩阵及其相关运算的物理含义，深入浅出，读后犹如醍醐灌顶，这些博文分别是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3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3"/>
              </a:rPr>
              <a:t>理解矩阵（一）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3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3"/>
              </a:rPr>
              <a:t>，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4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4"/>
              </a:rPr>
              <a:t>理解矩阵（二）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4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4"/>
              </a:rPr>
              <a:t>和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5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5"/>
              </a:rPr>
              <a:t>理解矩阵（三）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5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5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最后推荐的是网易公开课的一个视频课程：</a:t>
            </a:r>
            <a:r>
              <a:rPr lang="zh-CN" altLang="en-US" b="1" i="0" u="none" strike="noStrike" kern="1400" baseline="0" smtClean="0">
                <a:latin typeface="MS Mincho"/>
                <a:ea typeface="宋体"/>
                <a:hlinkClick r:id="rId6"/>
              </a:rPr>
              <a:t>麻省理工公</a:t>
            </a:r>
            <a:r>
              <a:rPr lang="zh-CN" altLang="en-US" b="1" i="0" u="none" strike="noStrike" kern="1400" baseline="0" smtClean="0">
                <a:latin typeface="宋体"/>
                <a:ea typeface="宋体"/>
                <a:hlinkClick r:id="rId6"/>
              </a:rPr>
              <a:t>开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6"/>
              </a:rPr>
              <a:t>课</a:t>
            </a:r>
            <a:r>
              <a:rPr lang="en-US" altLang="zh-CN" b="1" i="0" u="none" strike="noStrike" kern="1400" baseline="0" smtClean="0">
                <a:latin typeface="MS Mincho"/>
                <a:ea typeface="宋体"/>
                <a:hlinkClick r:id="rId6"/>
              </a:rPr>
              <a:t>《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6"/>
              </a:rPr>
              <a:t>线</a:t>
            </a:r>
            <a:r>
              <a:rPr lang="zh-CN" altLang="en-US" b="1" i="0" u="none" strike="noStrike" kern="1400" baseline="0" smtClean="0">
                <a:latin typeface="MS Mincho"/>
                <a:ea typeface="宋体"/>
                <a:hlinkClick r:id="rId6"/>
              </a:rPr>
              <a:t>性代数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6"/>
              </a:rPr>
              <a:t>是一个质量很高的线性代数课程</a:t>
            </a:r>
            <a:r>
              <a:rPr lang="en-US" altLang="zh-CN" b="1" i="0" u="none" strike="noStrike" kern="1400" baseline="0" smtClean="0">
                <a:latin typeface="Cambria"/>
                <a:ea typeface="宋体"/>
                <a:hlinkClick r:id="rId6"/>
              </a:rPr>
              <a:t>》</a:t>
            </a:r>
            <a:r>
              <a:rPr lang="zh-CN" altLang="en-US" b="1" i="0" u="none" strike="noStrike" kern="1400" baseline="0" smtClean="0">
                <a:latin typeface="Cambria"/>
                <a:ea typeface="宋体"/>
                <a:hlinkClick r:id="rId6"/>
              </a:rPr>
              <a:t>，感兴趣的读者可以查阅。</a:t>
            </a:r>
            <a:endParaRPr lang="zh-CN" altLang="en-US" b="1" i="0" u="none" strike="noStrike" kern="1400" baseline="0" smtClean="0">
              <a:latin typeface="Times New Roman"/>
              <a:ea typeface="宋体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356173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10.6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复习题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1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．什么是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算法？它的作用是什么？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算法的计算过程是怎样的？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算法的物理含义是什么？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4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．是否可以用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算法来解决过拟合问题？为什么？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．怎么样确定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算法时的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参数？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6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．矩阵叉乘的物理意义是什么？</a:t>
            </a:r>
          </a:p>
          <a:p>
            <a:pPr marR="0" lvl="0" rtl="0"/>
            <a:r>
              <a:rPr lang="en-US" altLang="zh-CN" b="1" i="0" u="none" strike="noStrike" kern="1400" baseline="0" smtClean="0">
                <a:latin typeface="Cambria"/>
                <a:ea typeface="宋体"/>
              </a:rPr>
              <a:t>7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．登录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kaggle.com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，从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www.kaggle.com/c/digit-recognizer/data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下载数字手写识别数据集，并对这个数据集进行训练，把训练结果提交到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kaggle.com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上。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7263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188641"/>
            <a:ext cx="8640960" cy="2736304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思考：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什么情况下，进行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运算时误差为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？如图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10-1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所示，当这些二维数据在同一条直线上时，进行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运算后，误差为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问题来了，怎样找出投射误差最小的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个向量呢？要完整地用数学公式推导出这个方法，涉及较多高级线性代数的知识我们就此略过。感兴趣的读者可进一步阅读本章扩展阅读部分的内容。下面我们直接介绍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算法求解的一般步骤。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假设有一个数据集，用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维的矩阵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表示。矩阵中每一行表示一个样本，每一列表示一个特征，总共有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m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个样本，每个样本有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个特征。我们的目标是减少特征个数，只保留最重要的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个特征。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pic>
        <p:nvPicPr>
          <p:cNvPr id="1026" name="Picture 2" descr="10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477" y="3212976"/>
            <a:ext cx="3602038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707904" y="6237312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kern="1400" dirty="0">
                <a:latin typeface="Cambria"/>
              </a:rPr>
              <a:t>图</a:t>
            </a:r>
            <a:r>
              <a:rPr lang="en-US" altLang="zh-CN" b="1" kern="1400" dirty="0">
                <a:latin typeface="Cambria"/>
              </a:rPr>
              <a:t>10-1 </a:t>
            </a:r>
            <a:r>
              <a:rPr lang="zh-CN" altLang="en-US" b="1" kern="1400" dirty="0">
                <a:latin typeface="Cambria"/>
              </a:rPr>
              <a:t> 二维转一维</a:t>
            </a:r>
          </a:p>
        </p:txBody>
      </p:sp>
    </p:spTree>
    <p:extLst>
      <p:ext uri="{BB962C8B-B14F-4D97-AF65-F5344CB8AC3E}">
        <p14:creationId xmlns:p14="http://schemas.microsoft.com/office/powerpoint/2010/main" val="294461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10.1.1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数据归一化和缩放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数据归一化和缩放是一种数学技巧，旨在提高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运算时的效率。数据归一化的目标是使特征的均值为</a:t>
            </a:r>
            <a:r>
              <a:rPr lang="en-US" altLang="zh-CN" b="1" i="0" u="none" strike="noStrike" kern="1400" baseline="0" smtClean="0">
                <a:latin typeface="Times New Roman"/>
                <a:ea typeface="宋体"/>
              </a:rPr>
              <a:t>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。数据归一化公式为：</a:t>
            </a:r>
          </a:p>
          <a:p>
            <a:pPr marR="0" lvl="0" rtl="0"/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其中，是指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i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个样本的第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个特征的值，</a:t>
            </a:r>
            <a:r>
              <a:rPr lang="el-GR" altLang="zh-CN" b="1" i="1" u="none" strike="noStrike" kern="1400" baseline="0" smtClean="0">
                <a:latin typeface="Cambria"/>
                <a:ea typeface="宋体"/>
              </a:rPr>
              <a:t>μ</a:t>
            </a:r>
            <a:r>
              <a:rPr lang="en-US" altLang="zh-CN" b="1" i="1" u="none" strike="noStrike" kern="1400" baseline="-2500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表示的是第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个特征的均值。当不同的特征值不在同一个数量级上的时候，还需要对数据进行缩放。数据归一化再缩放的公式为：</a:t>
            </a:r>
          </a:p>
          <a:p>
            <a:pPr marR="0" lvl="0" rtl="0"/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其中，是指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i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个样本的第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个特征的值，</a:t>
            </a:r>
            <a:r>
              <a:rPr lang="el-GR" altLang="zh-CN" b="1" i="1" u="none" strike="noStrike" kern="1400" baseline="0" smtClean="0">
                <a:latin typeface="Cambria"/>
                <a:ea typeface="宋体"/>
              </a:rPr>
              <a:t>μ</a:t>
            </a:r>
            <a:r>
              <a:rPr lang="en-US" altLang="zh-CN" b="1" i="1" u="none" strike="noStrike" kern="1400" baseline="-2500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表示的是第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个特征的均值，</a:t>
            </a:r>
            <a:r>
              <a:rPr lang="en-US" altLang="zh-CN" b="1" i="1" u="none" strike="noStrike" kern="1400" baseline="30000" smtClean="0">
                <a:latin typeface="Cambria"/>
                <a:ea typeface="宋体"/>
              </a:rPr>
              <a:t>s</a:t>
            </a:r>
            <a:r>
              <a:rPr lang="en-US" altLang="zh-CN" b="1" i="1" u="none" strike="noStrike" kern="1400" baseline="-2500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表示第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j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个特征的范围，即。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64155"/>
              </p:ext>
            </p:extLst>
          </p:nvPr>
        </p:nvGraphicFramePr>
        <p:xfrm>
          <a:off x="4788024" y="2564904"/>
          <a:ext cx="140587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r:id="rId3" imgW="774364" imgH="241195" progId="Equation.DSMT4">
                  <p:embed/>
                </p:oleObj>
              </mc:Choice>
              <mc:Fallback>
                <p:oleObj r:id="rId3" imgW="774364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948" b="9238"/>
                      <a:stretch>
                        <a:fillRect/>
                      </a:stretch>
                    </p:blipFill>
                    <p:spPr bwMode="auto">
                      <a:xfrm>
                        <a:off x="4788024" y="2564904"/>
                        <a:ext cx="140587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049611"/>
              </p:ext>
            </p:extLst>
          </p:nvPr>
        </p:nvGraphicFramePr>
        <p:xfrm>
          <a:off x="4167187" y="4509119"/>
          <a:ext cx="1052885" cy="52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5" imgW="812447" imgH="444307" progId="Equation.DSMT4">
                  <p:embed/>
                </p:oleObj>
              </mc:Choice>
              <mc:Fallback>
                <p:oleObj r:id="rId5" imgW="812447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957" b="4666"/>
                      <a:stretch>
                        <a:fillRect/>
                      </a:stretch>
                    </p:blipFill>
                    <p:spPr bwMode="auto">
                      <a:xfrm>
                        <a:off x="4167187" y="4509119"/>
                        <a:ext cx="1052885" cy="520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10295"/>
              </p:ext>
            </p:extLst>
          </p:nvPr>
        </p:nvGraphicFramePr>
        <p:xfrm>
          <a:off x="4211960" y="6165304"/>
          <a:ext cx="261029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7" imgW="1384300" imgH="241300" progId="Equation.DSMT4">
                  <p:embed/>
                </p:oleObj>
              </mc:Choice>
              <mc:Fallback>
                <p:oleObj r:id="rId7" imgW="13843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789" b="9970"/>
                      <a:stretch>
                        <a:fillRect/>
                      </a:stretch>
                    </p:blipFill>
                    <p:spPr bwMode="auto">
                      <a:xfrm>
                        <a:off x="4211960" y="6165304"/>
                        <a:ext cx="2610290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95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10.1.2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计算协方差矩阵的特征向量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针对预处理后的矩阵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，先计算其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协方差矩阵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Covariance Matrix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其中，表示协方差矩阵，用大写的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Sigma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表示，大写的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Sigma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和累加运算符看起来几乎一样，但这里其实是一个数学符号而已，不是累加运算。计算结果将是一个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接着通过奇异值分解来计算协方差矩阵的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特征向量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eigenvectors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其中，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svd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是奇异值分解（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Singular Value Decomposition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）运算，是高级线性代数的内容。经过奇异值分解后，有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个返回值，其中矩阵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是个       的矩阵，如果我们选择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 的列作为向量，那么我们将得到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个列向量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zh-CN" altLang="en-US" b="1" i="1" u="none" strike="noStrike" kern="1400" baseline="0" dirty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…,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smtClean="0">
                <a:latin typeface="Cambria"/>
                <a:ea typeface="宋体"/>
              </a:rPr>
              <a:t>n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，这些向量就是协方差矩阵的特征向量。它表示的物理意义是，协方差矩阵可以由这些特征向量进行线性组合得到。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563911"/>
              </p:ext>
            </p:extLst>
          </p:nvPr>
        </p:nvGraphicFramePr>
        <p:xfrm>
          <a:off x="2411760" y="1988840"/>
          <a:ext cx="102611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723586" imgH="355446" progId="Equation.DSMT4">
                  <p:embed/>
                </p:oleObj>
              </mc:Choice>
              <mc:Fallback>
                <p:oleObj r:id="rId3" imgW="723586" imgH="35544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41" b="6296"/>
                      <a:stretch>
                        <a:fillRect/>
                      </a:stretch>
                    </p:blipFill>
                    <p:spPr bwMode="auto">
                      <a:xfrm>
                        <a:off x="2411760" y="1988840"/>
                        <a:ext cx="102611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065431"/>
              </p:ext>
            </p:extLst>
          </p:nvPr>
        </p:nvGraphicFramePr>
        <p:xfrm>
          <a:off x="3275855" y="3789040"/>
          <a:ext cx="211223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5" imgW="1040948" imgH="190417" progId="Equation.DSMT4">
                  <p:embed/>
                </p:oleObj>
              </mc:Choice>
              <mc:Fallback>
                <p:oleObj r:id="rId5" imgW="1040948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625" b="10204"/>
                      <a:stretch>
                        <a:fillRect/>
                      </a:stretch>
                    </p:blipFill>
                    <p:spPr bwMode="auto">
                      <a:xfrm>
                        <a:off x="3275855" y="3789040"/>
                        <a:ext cx="211223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48000"/>
              </p:ext>
            </p:extLst>
          </p:nvPr>
        </p:nvGraphicFramePr>
        <p:xfrm>
          <a:off x="3290258" y="4941168"/>
          <a:ext cx="489654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7" imgW="317225" imgH="139579" progId="Equation.DSMT4">
                  <p:embed/>
                </p:oleObj>
              </mc:Choice>
              <mc:Fallback>
                <p:oleObj r:id="rId7" imgW="317225" imgH="13957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258" y="4941168"/>
                        <a:ext cx="489654" cy="21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38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10.1.3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数据降维和恢复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得到特征矩阵后，就可以对数据进行降维处理了。假设降维前的值为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err="1" smtClean="0">
                <a:latin typeface="Cambria"/>
                <a:ea typeface="宋体"/>
              </a:rPr>
              <a:t>i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，降维后为        ，那么：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其中，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U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reduce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=[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(1)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zh-CN" altLang="en-US" b="1" i="1" u="none" strike="noStrike" kern="1400" baseline="0" dirty="0" smtClean="0">
                <a:latin typeface="Cambria"/>
                <a:ea typeface="宋体"/>
              </a:rPr>
              <a:t>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(2)</a:t>
            </a:r>
            <a:r>
              <a:rPr lang="en-US" altLang="zh-CN" b="1" i="0" u="none" strike="noStrike" kern="1400" baseline="0" dirty="0" smtClean="0">
                <a:latin typeface="Times New Roman"/>
                <a:ea typeface="宋体"/>
              </a:rPr>
              <a:t>,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…, 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smtClean="0">
                <a:latin typeface="Cambria"/>
                <a:ea typeface="宋体"/>
              </a:rPr>
              <a:t>k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]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，它选取自矩阵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U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的前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个向量，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U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reduce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称为</a:t>
            </a:r>
            <a:r>
              <a:rPr lang="zh-CN" altLang="en-US" b="1" i="0" u="none" strike="noStrike" kern="1400" baseline="0" dirty="0" smtClean="0">
                <a:latin typeface="Arial"/>
                <a:ea typeface="黑体"/>
              </a:rPr>
              <a:t>主成分特征矩阵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，它是数据降维和恢复的关键中间变量。看一下数据维度，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U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reduce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的矩阵，因此是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k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的矩阵，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err="1" smtClean="0">
                <a:latin typeface="Cambria"/>
                <a:ea typeface="宋体"/>
              </a:rPr>
              <a:t>i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n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×1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的向量，因此是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×1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的向量。这样即完成了数据的降维操作。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也可以用矩阵运算一次性转换多个向量，提高效率。假设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是行向量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err="1" smtClean="0">
                <a:latin typeface="Cambria"/>
                <a:ea typeface="宋体"/>
              </a:rPr>
              <a:t>i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组成的矩阵，则：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其中，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的矩阵，因此降维后的矩阵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也是一个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34202"/>
              </p:ext>
            </p:extLst>
          </p:nvPr>
        </p:nvGraphicFramePr>
        <p:xfrm>
          <a:off x="4860032" y="1988839"/>
          <a:ext cx="288032" cy="21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3" imgW="203112" imgH="190417" progId="Equation.DSMT4">
                  <p:embed/>
                </p:oleObj>
              </mc:Choice>
              <mc:Fallback>
                <p:oleObj r:id="rId3" imgW="203112" imgH="19041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836" b="10899"/>
                      <a:stretch>
                        <a:fillRect/>
                      </a:stretch>
                    </p:blipFill>
                    <p:spPr bwMode="auto">
                      <a:xfrm>
                        <a:off x="4860032" y="1988839"/>
                        <a:ext cx="288032" cy="2194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599433"/>
              </p:ext>
            </p:extLst>
          </p:nvPr>
        </p:nvGraphicFramePr>
        <p:xfrm>
          <a:off x="3563888" y="2276872"/>
          <a:ext cx="140815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5" imgW="837836" imgH="215806" progId="Equation.DSMT4">
                  <p:embed/>
                </p:oleObj>
              </mc:Choice>
              <mc:Fallback>
                <p:oleObj r:id="rId5" imgW="837836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792" b="7985"/>
                      <a:stretch>
                        <a:fillRect/>
                      </a:stretch>
                    </p:blipFill>
                    <p:spPr bwMode="auto">
                      <a:xfrm>
                        <a:off x="3563888" y="2276872"/>
                        <a:ext cx="1408156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837222"/>
              </p:ext>
            </p:extLst>
          </p:nvPr>
        </p:nvGraphicFramePr>
        <p:xfrm>
          <a:off x="5580112" y="4725144"/>
          <a:ext cx="131414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7" imgW="698197" imgH="203112" progId="Equation.DSMT4">
                  <p:embed/>
                </p:oleObj>
              </mc:Choice>
              <mc:Fallback>
                <p:oleObj r:id="rId7" imgW="698197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501" b="7150"/>
                      <a:stretch>
                        <a:fillRect/>
                      </a:stretch>
                    </p:blipFill>
                    <p:spPr bwMode="auto">
                      <a:xfrm>
                        <a:off x="5580112" y="4725144"/>
                        <a:ext cx="1314146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38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从物理意义角度来看，就是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err="1" smtClean="0">
                <a:latin typeface="Cambria"/>
                <a:ea typeface="宋体"/>
              </a:rPr>
              <a:t>i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在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U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reduce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构成的线性空间投射，并且其投射误差最小。要从数学上证明这个结论，将是一个非常复杂的过程。对其原理感兴趣的读者可以参阅本章的扩展阅读。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数据降维后，怎样恢复呢？从前面的计算公式我们知道，降维的数据计算公式                    。所以，如果要还原数据，可以使用下面的公式：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其中，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U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reduce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维矩阵，是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维列向量。这样算出来的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x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(</a:t>
            </a:r>
            <a:r>
              <a:rPr lang="en-US" altLang="zh-CN" b="1" i="1" u="none" strike="noStrike" kern="1400" baseline="30000" dirty="0" err="1" smtClean="0">
                <a:latin typeface="Cambria"/>
                <a:ea typeface="宋体"/>
              </a:rPr>
              <a:t>i</a:t>
            </a:r>
            <a:r>
              <a:rPr lang="en-US" altLang="zh-CN" b="1" i="0" u="none" strike="noStrike" kern="1400" baseline="30000" dirty="0" smtClean="0">
                <a:latin typeface="Cambria"/>
                <a:ea typeface="宋体"/>
              </a:rPr>
              <a:t>)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就是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维列向量。</a:t>
            </a: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矩阵化数据恢复运算公式为：</a:t>
            </a: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其中，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X</a:t>
            </a:r>
            <a:r>
              <a:rPr lang="en-US" altLang="zh-CN" b="1" i="1" u="none" strike="noStrike" kern="1400" baseline="-25000" dirty="0" err="1" smtClean="0">
                <a:latin typeface="Cambria"/>
                <a:ea typeface="宋体"/>
              </a:rPr>
              <a:t>approx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是还原回来的数据，是一个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的矩阵，每行表示一个训练样例。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Z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是一个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m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×</a:t>
            </a:r>
            <a:r>
              <a:rPr lang="en-US" altLang="zh-CN" b="1" i="1" u="none" strike="noStrike" kern="1400" baseline="0" dirty="0" err="1" smtClean="0">
                <a:latin typeface="Cambria"/>
                <a:ea typeface="宋体"/>
              </a:rPr>
              <a:t>k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的矩阵，是降维后的数据。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0738"/>
              </p:ext>
            </p:extLst>
          </p:nvPr>
        </p:nvGraphicFramePr>
        <p:xfrm>
          <a:off x="2915815" y="3068960"/>
          <a:ext cx="1056117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837836" imgH="215806" progId="Equation.DSMT4">
                  <p:embed/>
                </p:oleObj>
              </mc:Choice>
              <mc:Fallback>
                <p:oleObj r:id="rId3" imgW="837836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0651" b="8041"/>
                      <a:stretch>
                        <a:fillRect/>
                      </a:stretch>
                    </p:blipFill>
                    <p:spPr bwMode="auto">
                      <a:xfrm>
                        <a:off x="2915815" y="3068960"/>
                        <a:ext cx="1056117" cy="21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429601"/>
              </p:ext>
            </p:extLst>
          </p:nvPr>
        </p:nvGraphicFramePr>
        <p:xfrm>
          <a:off x="2555776" y="3429000"/>
          <a:ext cx="1454562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5" imgW="965200" imgH="241300" progId="Equation.DSMT4">
                  <p:embed/>
                </p:oleObj>
              </mc:Choice>
              <mc:Fallback>
                <p:oleObj r:id="rId5" imgW="965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780" b="10701"/>
                      <a:stretch>
                        <a:fillRect/>
                      </a:stretch>
                    </p:blipFill>
                    <p:spPr bwMode="auto">
                      <a:xfrm>
                        <a:off x="2555776" y="3429000"/>
                        <a:ext cx="1454562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8174"/>
              </p:ext>
            </p:extLst>
          </p:nvPr>
        </p:nvGraphicFramePr>
        <p:xfrm>
          <a:off x="4355976" y="4581128"/>
          <a:ext cx="139695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7" imgW="927100" imgH="241300" progId="Equation.DSMT4">
                  <p:embed/>
                </p:oleObj>
              </mc:Choice>
              <mc:Fallback>
                <p:oleObj r:id="rId7" imgW="9271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042" b="11971"/>
                      <a:stretch>
                        <a:fillRect/>
                      </a:stretch>
                    </p:blipFill>
                    <p:spPr bwMode="auto">
                      <a:xfrm>
                        <a:off x="4355976" y="4581128"/>
                        <a:ext cx="1396955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8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10.2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 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算法示例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假设我们的数据集总共有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5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个记录，每个记录有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2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个特征，这样构成的矩阵</a:t>
            </a:r>
            <a:r>
              <a:rPr lang="en-US" altLang="zh-CN" b="1" i="1" u="none" strike="noStrike" kern="1400" baseline="0" dirty="0" smtClean="0">
                <a:latin typeface="Cambria"/>
                <a:ea typeface="宋体"/>
              </a:rPr>
              <a:t>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为：</a:t>
            </a:r>
          </a:p>
          <a:p>
            <a:pPr marR="0" lvl="0" rtl="0"/>
            <a:endParaRPr lang="en-US" altLang="zh-CN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endParaRPr lang="en-US" altLang="zh-CN" b="1" kern="1400" dirty="0">
              <a:latin typeface="Times New Roman"/>
              <a:ea typeface="宋体"/>
            </a:endParaRPr>
          </a:p>
          <a:p>
            <a:pPr marR="0" lvl="0" rtl="0"/>
            <a:endParaRPr lang="en-US" altLang="zh-CN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我们的目标是把二维数据降为一维数据。为了更好地理解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的计算过程，分别使用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和</a:t>
            </a:r>
            <a:r>
              <a:rPr lang="en-US" altLang="zh-CN" b="1" i="0" u="none" strike="noStrike" kern="1400" baseline="0" dirty="0" err="1" smtClean="0">
                <a:latin typeface="Cambria"/>
                <a:ea typeface="宋体"/>
              </a:rPr>
              <a:t>sklearn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对同一个数据进行</a:t>
            </a:r>
            <a:r>
              <a:rPr lang="en-US" altLang="zh-CN" b="1" i="0" u="none" strike="noStrike" kern="1400" baseline="0" dirty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dirty="0" smtClean="0">
                <a:latin typeface="Cambria"/>
                <a:ea typeface="宋体"/>
              </a:rPr>
              <a:t>降维处理。</a:t>
            </a:r>
            <a:endParaRPr lang="zh-CN" altLang="en-US" b="1" i="0" u="none" strike="noStrike" kern="1400" baseline="0" dirty="0" smtClean="0">
              <a:latin typeface="Times New Roman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79646"/>
              </p:ext>
            </p:extLst>
          </p:nvPr>
        </p:nvGraphicFramePr>
        <p:xfrm>
          <a:off x="3275856" y="2636912"/>
          <a:ext cx="108151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r:id="rId3" imgW="863600" imgH="1016000" progId="Equation.DSMT4">
                  <p:embed/>
                </p:oleObj>
              </mc:Choice>
              <mc:Fallback>
                <p:oleObj r:id="rId3" imgW="863600" imgH="1016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61" b="1811"/>
                      <a:stretch>
                        <a:fillRect/>
                      </a:stretch>
                    </p:blipFill>
                    <p:spPr bwMode="auto">
                      <a:xfrm>
                        <a:off x="3275856" y="2636912"/>
                        <a:ext cx="1081518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84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baseline="0" smtClean="0">
                <a:latin typeface="Calibri Light"/>
                <a:ea typeface="宋体"/>
              </a:rPr>
              <a:t>10.2.1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  使用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Numpy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模拟</a:t>
            </a:r>
            <a:r>
              <a:rPr lang="en-US" altLang="zh-CN" b="1" i="0" u="none" strike="noStrike" baseline="0" smtClean="0">
                <a:latin typeface="Calibri Light"/>
                <a:ea typeface="宋体"/>
              </a:rPr>
              <a:t>PCA</a:t>
            </a:r>
            <a:r>
              <a:rPr lang="zh-CN" altLang="en-US" b="1" i="0" u="none" strike="noStrike" baseline="0" smtClean="0">
                <a:latin typeface="Calibri Light"/>
                <a:ea typeface="宋体"/>
              </a:rPr>
              <a:t>计算过程</a:t>
            </a:r>
            <a:endParaRPr lang="zh-CN" altLang="en-US" b="1" i="0" u="none" strike="noStrike" baseline="0" smtClean="0">
              <a:latin typeface="Times New Roman"/>
              <a:ea typeface="宋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下面我们使用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Numpy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来模拟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PCA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降维的过程。首先需要对数据进行预处理：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由于两个特征的均值不在同一个数量级，我们同时对数据进行了缩放。</a:t>
            </a:r>
          </a:p>
          <a:p>
            <a:pPr marR="0" lvl="0" rtl="0"/>
            <a:r>
              <a:rPr lang="zh-CN" altLang="en-US" b="1" i="0" u="none" strike="noStrike" kern="1400" baseline="0" smtClean="0">
                <a:latin typeface="Cambria"/>
                <a:ea typeface="宋体"/>
              </a:rPr>
              <a:t>与原始矩阵</a:t>
            </a:r>
            <a:r>
              <a:rPr lang="en-US" altLang="zh-CN" b="1" i="1" u="none" strike="noStrike" kern="1400" baseline="0" smtClean="0">
                <a:latin typeface="Cambria"/>
                <a:ea typeface="宋体"/>
              </a:rPr>
              <a:t>A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相比，恢复后的数据还是存在一定程度的失真，这种失真是不可避免的。个别读者可能会对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2.91695452e+03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数值感到奇怪，实际上它是一种科学计数法，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e+03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表示的是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10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的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3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次方，其表示的数值是</a:t>
            </a:r>
            <a:r>
              <a:rPr lang="en-US" altLang="zh-CN" b="1" i="0" u="none" strike="noStrike" kern="1400" baseline="0" smtClean="0">
                <a:latin typeface="Cambria"/>
                <a:ea typeface="宋体"/>
              </a:rPr>
              <a:t>2916.95452</a:t>
            </a:r>
            <a:r>
              <a:rPr lang="zh-CN" altLang="en-US" b="1" i="0" u="none" strike="noStrike" kern="1400" baseline="0" smtClean="0">
                <a:latin typeface="Cambria"/>
                <a:ea typeface="宋体"/>
              </a:rPr>
              <a:t>。</a:t>
            </a:r>
            <a:endParaRPr lang="zh-CN" altLang="en-US" b="1" i="0" u="none" strike="noStrike" kern="14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8604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3135</Words>
  <Application>Microsoft Office PowerPoint</Application>
  <PresentationFormat>全屏显示(4:3)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主题​​</vt:lpstr>
      <vt:lpstr>Equation.DSMT4</vt:lpstr>
      <vt:lpstr>第10章  PCA算法</vt:lpstr>
      <vt:lpstr>10.1  算法原理</vt:lpstr>
      <vt:lpstr>PowerPoint 演示文稿</vt:lpstr>
      <vt:lpstr>10.1.1  数据归一化和缩放</vt:lpstr>
      <vt:lpstr>10.1.2  计算协方差矩阵的特征向量</vt:lpstr>
      <vt:lpstr>10.1.3  数据降维和恢复</vt:lpstr>
      <vt:lpstr>PowerPoint 演示文稿</vt:lpstr>
      <vt:lpstr>10.2  PCA 算法示例</vt:lpstr>
      <vt:lpstr>10.2.1  使用Numpy模拟PCA计算过程</vt:lpstr>
      <vt:lpstr>10.2.2  使用sklearn进行PCA降维运算</vt:lpstr>
      <vt:lpstr>10.2.3  PCA的物理含义</vt:lpstr>
      <vt:lpstr>10.3  PCA 的数据还原率及应用</vt:lpstr>
      <vt:lpstr>10.3.1  数据还原率</vt:lpstr>
      <vt:lpstr>PowerPoint 演示文稿</vt:lpstr>
      <vt:lpstr>10.3.2  加快监督机器学习算法的运算速度</vt:lpstr>
      <vt:lpstr>10.4  实例：人脸识别</vt:lpstr>
      <vt:lpstr>10.4.1  加载数据集</vt:lpstr>
      <vt:lpstr>10.4.2  一次失败的尝试</vt:lpstr>
      <vt:lpstr>PowerPoint 演示文稿</vt:lpstr>
      <vt:lpstr>10.4.3  使用PCA来处理数据集</vt:lpstr>
      <vt:lpstr>PowerPoint 演示文稿</vt:lpstr>
      <vt:lpstr>10.4.4  最终结果</vt:lpstr>
      <vt:lpstr>10.5  拓展阅读</vt:lpstr>
      <vt:lpstr>10.6  复习题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PCA算法</dc:title>
  <dc:creator>Windows 用户</dc:creator>
  <cp:lastModifiedBy>Windows 用户</cp:lastModifiedBy>
  <cp:revision>2</cp:revision>
  <dcterms:created xsi:type="dcterms:W3CDTF">2025-01-24T02:56:45Z</dcterms:created>
  <dcterms:modified xsi:type="dcterms:W3CDTF">2025-01-24T08:29:26Z</dcterms:modified>
</cp:coreProperties>
</file>