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17241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4153381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638273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272151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7504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132684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243462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87865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138029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761018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283962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B38765-0EAC-4896-A8D7-6A3BCFC4F735}"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391582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38765-0EAC-4896-A8D7-6A3BCFC4F735}" type="datetimeFigureOut">
              <a:rPr lang="zh-CN" altLang="en-US" smtClean="0"/>
              <a:t>2025/1/24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EE61F-7BEF-4759-9D86-8FBD477CBF15}" type="slidenum">
              <a:rPr lang="zh-CN" altLang="en-US" smtClean="0"/>
              <a:t>‹#›</a:t>
            </a:fld>
            <a:endParaRPr lang="zh-CN" altLang="en-US"/>
          </a:p>
        </p:txBody>
      </p:sp>
    </p:spTree>
    <p:extLst>
      <p:ext uri="{BB962C8B-B14F-4D97-AF65-F5344CB8AC3E}">
        <p14:creationId xmlns:p14="http://schemas.microsoft.com/office/powerpoint/2010/main" val="64742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mlcomp.org/datasets/379"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libri Light"/>
                <a:ea typeface="宋体"/>
              </a:rPr>
              <a:t>第</a:t>
            </a:r>
            <a:r>
              <a:rPr lang="en-US" altLang="zh-CN" b="1" i="0" u="none" strike="noStrike" baseline="0" smtClean="0">
                <a:latin typeface="Calibri Light"/>
                <a:ea typeface="宋体"/>
              </a:rPr>
              <a:t>11</a:t>
            </a:r>
            <a:r>
              <a:rPr lang="zh-CN" altLang="en-US" b="1" i="0" u="none" strike="noStrike" baseline="0" smtClean="0">
                <a:latin typeface="Calibri Light"/>
                <a:ea typeface="宋体"/>
              </a:rPr>
              <a:t>章  </a:t>
            </a:r>
            <a:r>
              <a:rPr lang="en-US" altLang="zh-CN" b="1" i="0" u="none" strike="noStrike" baseline="0" smtClean="0">
                <a:latin typeface="Calibri Light"/>
                <a:ea typeface="宋体"/>
              </a:rPr>
              <a:t>k-</a:t>
            </a:r>
            <a:r>
              <a:rPr lang="zh-CN" altLang="en-US" b="1" i="0" u="none" strike="noStrike" baseline="0" smtClean="0">
                <a:latin typeface="Calibri Light"/>
                <a:ea typeface="宋体"/>
              </a:rPr>
              <a:t>均值算法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均值算法是一种典型的无监督机器学习算法，用来解决聚类问题（</a:t>
            </a:r>
            <a:r>
              <a:rPr lang="en-US" altLang="zh-CN" b="1" i="0" u="none" strike="noStrike" kern="1400" baseline="0" smtClean="0">
                <a:latin typeface="Cambria"/>
                <a:ea typeface="宋体"/>
              </a:rPr>
              <a:t>Clustering</a:t>
            </a:r>
            <a:r>
              <a:rPr lang="zh-CN" altLang="en-US" b="1" i="0" u="none" strike="noStrike" kern="1400" baseline="0" smtClean="0">
                <a:latin typeface="Cambria"/>
                <a:ea typeface="宋体"/>
              </a:rPr>
              <a:t>）。这也是本书介绍的唯一一个无监督的学习算法。但这并不意味着无监督机器学习不重要。相反，由于数据标记需要耗费巨大的资源，无监督或者半监督的学习算法近来逐渐受到学者青睐，原因是不需要对数据进行标记，可以大大减少工作量。本章涵盖的内容如下：</a:t>
            </a:r>
          </a:p>
          <a:p>
            <a:pPr marR="0" lvl="0" rtl="0"/>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均值算法的成本函数；</a:t>
            </a:r>
          </a:p>
          <a:p>
            <a:pPr marR="0" lvl="0" rtl="0"/>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均值算法的原理及计算步骤；</a:t>
            </a:r>
          </a:p>
          <a:p>
            <a:pPr marR="0" lvl="0" rtl="0"/>
            <a:r>
              <a:rPr lang="zh-CN" altLang="en-US" b="1" i="0" u="none" strike="noStrike" kern="1400" baseline="0" smtClean="0">
                <a:latin typeface="Cambria"/>
                <a:ea typeface="宋体"/>
              </a:rPr>
              <a:t>通过一个简单的实例，介绍</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里的</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a:t>
            </a:r>
          </a:p>
          <a:p>
            <a:pPr marR="0" lvl="0" rtl="0"/>
            <a:r>
              <a:rPr lang="zh-CN" altLang="en-US" b="1" i="0" u="none" strike="noStrike" kern="1400" baseline="0" smtClean="0">
                <a:latin typeface="Cambria"/>
                <a:ea typeface="宋体"/>
              </a:rPr>
              <a:t>使用</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均值算法进行文本分类；</a:t>
            </a:r>
          </a:p>
          <a:p>
            <a:pPr marR="0" lvl="0" rtl="0"/>
            <a:r>
              <a:rPr lang="zh-CN" altLang="en-US" b="1" i="0" u="none" strike="noStrike" kern="1400" baseline="0" smtClean="0">
                <a:latin typeface="Cambria"/>
                <a:ea typeface="宋体"/>
              </a:rPr>
              <a:t>聚类问题的性能评估方法。</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57108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11.3.1</a:t>
            </a:r>
            <a:r>
              <a:rPr lang="zh-CN" altLang="en-US" b="1" i="0" u="none" strike="noStrike" baseline="0" smtClean="0">
                <a:latin typeface="Calibri Light"/>
                <a:ea typeface="宋体"/>
              </a:rPr>
              <a:t>  准备数据集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1" i="0" u="none" strike="noStrike" kern="1400" baseline="0" smtClean="0">
                <a:latin typeface="Cambria"/>
                <a:ea typeface="宋体"/>
              </a:rPr>
              <a:t>为了简化问题，避免进行中文分词，我们还是使用第</a:t>
            </a:r>
            <a:r>
              <a:rPr lang="en-US" altLang="zh-CN" b="1" i="0" u="none" strike="noStrike" kern="1400" baseline="0" smtClean="0">
                <a:latin typeface="Cambria"/>
                <a:ea typeface="宋体"/>
              </a:rPr>
              <a:t>9</a:t>
            </a:r>
            <a:r>
              <a:rPr lang="zh-CN" altLang="en-US" b="1" i="0" u="none" strike="noStrike" kern="1400" baseline="0" smtClean="0">
                <a:latin typeface="Cambria"/>
                <a:ea typeface="宋体"/>
              </a:rPr>
              <a:t>章用过的语料库，来自</a:t>
            </a:r>
            <a:r>
              <a:rPr lang="en-US" altLang="zh-CN" b="1" i="0" u="none" strike="noStrike" kern="1400" baseline="0" smtClean="0">
                <a:latin typeface="Cambria"/>
                <a:ea typeface="宋体"/>
              </a:rPr>
              <a:t>mlcomp.org</a:t>
            </a:r>
            <a:r>
              <a:rPr lang="en-US" altLang="zh-CN" b="1" i="0" u="none" strike="noStrike" kern="1400" baseline="0" smtClean="0">
                <a:solidFill>
                  <a:prstClr val="black"/>
                </a:solidFill>
                <a:latin typeface="Cambria"/>
                <a:ea typeface="宋体"/>
              </a:rPr>
              <a:t>http://qwone.com/~jason/20Newsgroups/</a:t>
            </a:r>
            <a:r>
              <a:rPr lang="zh-CN" altLang="en-US" b="1" i="0" u="none" strike="noStrike" kern="1400" baseline="0" smtClean="0">
                <a:solidFill>
                  <a:prstClr val="black"/>
                </a:solidFill>
                <a:latin typeface="Cambria"/>
                <a:ea typeface="宋体"/>
              </a:rPr>
              <a:t>上的</a:t>
            </a:r>
            <a:r>
              <a:rPr lang="en-US" altLang="zh-CN" b="1" i="0" u="none" strike="noStrike" kern="1400" baseline="0" smtClean="0">
                <a:solidFill>
                  <a:prstClr val="black"/>
                </a:solidFill>
                <a:latin typeface="Cambria"/>
                <a:ea typeface="宋体"/>
                <a:hlinkClick r:id="rId2"/>
              </a:rPr>
              <a:t>20news-18828</a:t>
            </a:r>
            <a:r>
              <a:rPr lang="zh-CN" altLang="en-US" b="1" i="0" u="none" strike="noStrike" kern="1400" baseline="0" smtClean="0">
                <a:solidFill>
                  <a:prstClr val="black"/>
                </a:solidFill>
                <a:latin typeface="Cambria"/>
                <a:ea typeface="宋体"/>
                <a:hlinkClick r:id="rId2"/>
              </a:rPr>
              <a:t>。如果读者没有阅读过第</a:t>
            </a:r>
            <a:r>
              <a:rPr lang="en-US" altLang="zh-CN" b="1" i="0" u="none" strike="noStrike" kern="1400" baseline="0" smtClean="0">
                <a:solidFill>
                  <a:prstClr val="black"/>
                </a:solidFill>
                <a:latin typeface="Cambria"/>
                <a:ea typeface="宋体"/>
                <a:hlinkClick r:id="rId2"/>
              </a:rPr>
              <a:t>9</a:t>
            </a:r>
            <a:r>
              <a:rPr lang="zh-CN" altLang="en-US" b="1" i="0" u="none" strike="noStrike" kern="1400" baseline="0" smtClean="0">
                <a:solidFill>
                  <a:prstClr val="black"/>
                </a:solidFill>
                <a:latin typeface="Cambria"/>
                <a:ea typeface="宋体"/>
                <a:hlinkClick r:id="rId2"/>
              </a:rPr>
              <a:t>章，请先阅读第</a:t>
            </a:r>
            <a:r>
              <a:rPr lang="en-US" altLang="zh-CN" b="1" i="0" u="none" strike="noStrike" kern="1400" baseline="0" smtClean="0">
                <a:solidFill>
                  <a:prstClr val="black"/>
                </a:solidFill>
                <a:latin typeface="Cambria"/>
                <a:ea typeface="宋体"/>
                <a:hlinkClick r:id="rId2"/>
              </a:rPr>
              <a:t>9</a:t>
            </a:r>
            <a:r>
              <a:rPr lang="zh-CN" altLang="en-US" b="1" i="0" u="none" strike="noStrike" kern="1400" baseline="0" smtClean="0">
                <a:solidFill>
                  <a:prstClr val="black"/>
                </a:solidFill>
                <a:latin typeface="Cambria"/>
                <a:ea typeface="宋体"/>
                <a:hlinkClick r:id="rId2"/>
              </a:rPr>
              <a:t>章</a:t>
            </a:r>
            <a:r>
              <a:rPr lang="en-US" altLang="zh-CN" b="1" i="0" u="none" strike="noStrike" kern="1400" baseline="0" smtClean="0">
                <a:solidFill>
                  <a:prstClr val="black"/>
                </a:solidFill>
                <a:latin typeface="Cambria"/>
                <a:ea typeface="宋体"/>
                <a:hlinkClick r:id="rId2"/>
              </a:rPr>
              <a:t>9.5</a:t>
            </a:r>
            <a:r>
              <a:rPr lang="zh-CN" altLang="en-US" b="1" i="0" u="none" strike="noStrike" kern="1400" baseline="0" smtClean="0">
                <a:solidFill>
                  <a:prstClr val="black"/>
                </a:solidFill>
                <a:latin typeface="Cambria"/>
                <a:ea typeface="宋体"/>
                <a:hlinkClick r:id="rId2"/>
              </a:rPr>
              <a:t>节的内容，清楚如下问题：</a:t>
            </a:r>
          </a:p>
          <a:p>
            <a:pPr marR="0" lvl="0" rtl="0"/>
            <a:r>
              <a:rPr lang="zh-CN" altLang="en-US" b="1" i="0" u="none" strike="noStrike" kern="1400" baseline="0" smtClean="0">
                <a:latin typeface="Cambria"/>
                <a:ea typeface="宋体"/>
              </a:rPr>
              <a:t>如何获取语料库？这些语料库是什么内容？格式是什么样的？</a:t>
            </a:r>
          </a:p>
          <a:p>
            <a:pPr marR="0" lvl="0" rtl="0"/>
            <a:r>
              <a:rPr lang="zh-CN" altLang="en-US" b="1" i="0" u="none" strike="noStrike" kern="1400" baseline="0" smtClean="0">
                <a:latin typeface="Cambria"/>
                <a:ea typeface="宋体"/>
              </a:rPr>
              <a:t>如何用数学来表达一个文档？</a:t>
            </a:r>
          </a:p>
          <a:p>
            <a:pPr marR="0" lvl="0" rtl="0"/>
            <a:r>
              <a:rPr lang="zh-CN" altLang="en-US" b="1" i="0" u="none" strike="noStrike" kern="1400" baseline="0" smtClean="0">
                <a:latin typeface="Cambria"/>
                <a:ea typeface="宋体"/>
              </a:rPr>
              <a:t>如何在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里把文档导入并转化为对应的数学表达？</a:t>
            </a:r>
          </a:p>
          <a:p>
            <a:pPr marR="0" lvl="0" rtl="0"/>
            <a:r>
              <a:rPr lang="zh-CN" altLang="en-US" b="1" i="0" u="none" strike="noStrike" kern="1400" baseline="0" smtClean="0">
                <a:latin typeface="Cambria"/>
                <a:ea typeface="宋体"/>
              </a:rPr>
              <a:t>阅读到这里，先假设读者对上述问题已经明白了，这是理解本节例子的基础。为了进一步简化问题，我们只选择语料库里的部分内容来进行聚类分析。假设选择</a:t>
            </a:r>
            <a:r>
              <a:rPr lang="en-US" altLang="zh-CN" b="1" i="0" u="none" strike="noStrike" kern="1400" baseline="0" smtClean="0">
                <a:latin typeface="Cambria"/>
                <a:ea typeface="宋体"/>
              </a:rPr>
              <a:t>sci.crypt</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sci.electronics</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sci.med</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sci.space4</a:t>
            </a:r>
            <a:r>
              <a:rPr lang="zh-CN" altLang="en-US" b="1" i="0" u="none" strike="noStrike" kern="1400" baseline="0" smtClean="0">
                <a:latin typeface="Cambria"/>
                <a:ea typeface="宋体"/>
              </a:rPr>
              <a:t>个类别的文档进行聚类分析。我们到</a:t>
            </a:r>
            <a:r>
              <a:rPr lang="en-US" altLang="zh-CN" b="1" i="0" u="none" strike="noStrike" kern="1400" baseline="0" smtClean="0">
                <a:latin typeface="Cambria"/>
                <a:ea typeface="宋体"/>
              </a:rPr>
              <a:t>mlcomp</a:t>
            </a:r>
            <a:r>
              <a:rPr lang="zh-CN" altLang="en-US" b="1" i="0" u="none" strike="noStrike" kern="1400" baseline="0" smtClean="0">
                <a:solidFill>
                  <a:prstClr val="black"/>
                </a:solidFill>
                <a:latin typeface="Cambria"/>
                <a:ea typeface="宋体"/>
              </a:rPr>
              <a:t>下载下来的原始语料库里的</a:t>
            </a:r>
            <a:r>
              <a:rPr lang="en-US" altLang="zh-CN" b="1" i="0" u="none" strike="noStrike" kern="1400" baseline="0" smtClean="0">
                <a:solidFill>
                  <a:prstClr val="black"/>
                </a:solidFill>
                <a:latin typeface="Cambria"/>
                <a:ea typeface="宋体"/>
              </a:rPr>
              <a:t>raw</a:t>
            </a:r>
            <a:r>
              <a:rPr lang="zh-CN" altLang="en-US" b="1" i="0" u="none" strike="noStrike" kern="1400" baseline="0" smtClean="0">
                <a:solidFill>
                  <a:prstClr val="black"/>
                </a:solidFill>
                <a:latin typeface="Cambria"/>
                <a:ea typeface="宋体"/>
              </a:rPr>
              <a:t>文件夹下，复制对应的</a:t>
            </a:r>
            <a:r>
              <a:rPr lang="en-US" altLang="zh-CN" b="1" i="0" u="none" strike="noStrike" kern="1400" baseline="0" smtClean="0">
                <a:solidFill>
                  <a:prstClr val="black"/>
                </a:solidFill>
                <a:latin typeface="Cambria"/>
                <a:ea typeface="宋体"/>
              </a:rPr>
              <a:t>sci.crypt</a:t>
            </a:r>
            <a:r>
              <a:rPr lang="zh-CN" altLang="en-US" b="1" i="0" u="none" strike="noStrike" kern="1400" baseline="0" smtClean="0">
                <a:solidFill>
                  <a:prstClr val="black"/>
                </a:solidFill>
                <a:latin typeface="Cambria"/>
                <a:ea typeface="宋体"/>
              </a:rPr>
              <a:t>、</a:t>
            </a:r>
            <a:r>
              <a:rPr lang="en-US" altLang="zh-CN" b="1" i="0" u="none" strike="noStrike" kern="1400" baseline="0" smtClean="0">
                <a:solidFill>
                  <a:prstClr val="black"/>
                </a:solidFill>
                <a:latin typeface="Cambria"/>
                <a:ea typeface="宋体"/>
              </a:rPr>
              <a:t>sci.electronics</a:t>
            </a:r>
            <a:r>
              <a:rPr lang="zh-CN" altLang="en-US" b="1" i="0" u="none" strike="noStrike" kern="1400" baseline="0" smtClean="0">
                <a:solidFill>
                  <a:prstClr val="black"/>
                </a:solidFill>
                <a:latin typeface="Cambria"/>
                <a:ea typeface="宋体"/>
              </a:rPr>
              <a:t>、</a:t>
            </a:r>
            <a:r>
              <a:rPr lang="en-US" altLang="zh-CN" b="1" i="0" u="none" strike="noStrike" kern="1400" baseline="0" smtClean="0">
                <a:solidFill>
                  <a:prstClr val="black"/>
                </a:solidFill>
                <a:latin typeface="Cambria"/>
                <a:ea typeface="宋体"/>
              </a:rPr>
              <a:t>sci.med</a:t>
            </a:r>
            <a:r>
              <a:rPr lang="zh-CN" altLang="en-US" b="1" i="0" u="none" strike="noStrike" kern="1400" baseline="0" smtClean="0">
                <a:solidFill>
                  <a:prstClr val="black"/>
                </a:solidFill>
                <a:latin typeface="Cambria"/>
                <a:ea typeface="宋体"/>
              </a:rPr>
              <a:t>和</a:t>
            </a:r>
            <a:r>
              <a:rPr lang="en-US" altLang="zh-CN" b="1" i="0" u="none" strike="noStrike" kern="1400" baseline="0" smtClean="0">
                <a:solidFill>
                  <a:prstClr val="black"/>
                </a:solidFill>
                <a:latin typeface="Cambria"/>
                <a:ea typeface="宋体"/>
              </a:rPr>
              <a:t>sci.space4</a:t>
            </a:r>
            <a:r>
              <a:rPr lang="zh-CN" altLang="en-US" b="1" i="0" u="none" strike="noStrike" kern="1400" baseline="0" smtClean="0">
                <a:solidFill>
                  <a:prstClr val="black"/>
                </a:solidFill>
                <a:latin typeface="Cambria"/>
                <a:ea typeface="宋体"/>
              </a:rPr>
              <a:t>四个文件夹到</a:t>
            </a:r>
            <a:r>
              <a:rPr lang="en-US" altLang="zh-CN" b="1" i="0" u="none" strike="noStrike" kern="1400" baseline="0" smtClean="0">
                <a:solidFill>
                  <a:prstClr val="black"/>
                </a:solidFill>
                <a:latin typeface="Cambria"/>
                <a:ea typeface="宋体"/>
              </a:rPr>
              <a:t>datasets/clustering/data</a:t>
            </a:r>
            <a:r>
              <a:rPr lang="zh-CN" altLang="en-US" b="1" i="0" u="none" strike="noStrike" kern="1400" baseline="0" smtClean="0">
                <a:solidFill>
                  <a:prstClr val="black"/>
                </a:solidFill>
                <a:latin typeface="Cambria"/>
                <a:ea typeface="宋体"/>
              </a:rPr>
              <a:t>目录下。如果读者已经下载了随书代码，也可以在</a:t>
            </a:r>
            <a:r>
              <a:rPr lang="en-US" altLang="zh-CN" b="1" i="0" u="none" strike="noStrike" kern="1400" baseline="0" smtClean="0">
                <a:solidFill>
                  <a:prstClr val="black"/>
                </a:solidFill>
                <a:latin typeface="Cambria"/>
                <a:ea typeface="宋体"/>
              </a:rPr>
              <a:t>datasets/clustering/clustering.tar.gz</a:t>
            </a:r>
            <a:r>
              <a:rPr lang="zh-CN" altLang="en-US" b="1" i="0" u="none" strike="noStrike" kern="1400" baseline="0" smtClean="0">
                <a:solidFill>
                  <a:prstClr val="black"/>
                </a:solidFill>
                <a:latin typeface="Cambria"/>
                <a:ea typeface="宋体"/>
              </a:rPr>
              <a:t>目录下找到笔者复制好的数据集。解压到</a:t>
            </a:r>
            <a:r>
              <a:rPr lang="en-US" altLang="zh-CN" b="1" i="0" u="none" strike="noStrike" kern="1400" baseline="0" smtClean="0">
                <a:solidFill>
                  <a:prstClr val="black"/>
                </a:solidFill>
                <a:latin typeface="Cambria"/>
                <a:ea typeface="宋体"/>
              </a:rPr>
              <a:t>datasets/clustering/data</a:t>
            </a:r>
            <a:r>
              <a:rPr lang="zh-CN" altLang="en-US" b="1" i="0" u="none" strike="noStrike" kern="1400" baseline="0" smtClean="0">
                <a:solidFill>
                  <a:prstClr val="black"/>
                </a:solidFill>
                <a:latin typeface="Cambria"/>
                <a:ea typeface="宋体"/>
              </a:rPr>
              <a:t>目录下，可以看到</a:t>
            </a:r>
            <a:r>
              <a:rPr lang="en-US" altLang="zh-CN" b="1" i="0" u="none" strike="noStrike" kern="1400" baseline="0" smtClean="0">
                <a:solidFill>
                  <a:prstClr val="black"/>
                </a:solidFill>
                <a:latin typeface="Cambria"/>
                <a:ea typeface="宋体"/>
              </a:rPr>
              <a:t>sci.crypt</a:t>
            </a:r>
            <a:r>
              <a:rPr lang="zh-CN" altLang="en-US" b="1" i="0" u="none" strike="noStrike" kern="1400" baseline="0" smtClean="0">
                <a:solidFill>
                  <a:prstClr val="black"/>
                </a:solidFill>
                <a:latin typeface="Cambria"/>
                <a:ea typeface="宋体"/>
              </a:rPr>
              <a:t>、</a:t>
            </a:r>
            <a:r>
              <a:rPr lang="en-US" altLang="zh-CN" b="1" i="0" u="none" strike="noStrike" kern="1400" baseline="0" smtClean="0">
                <a:solidFill>
                  <a:prstClr val="black"/>
                </a:solidFill>
                <a:latin typeface="Cambria"/>
                <a:ea typeface="宋体"/>
              </a:rPr>
              <a:t>sci.electronics</a:t>
            </a:r>
            <a:r>
              <a:rPr lang="zh-CN" altLang="en-US" b="1" i="0" u="none" strike="noStrike" kern="1400" baseline="0" smtClean="0">
                <a:solidFill>
                  <a:prstClr val="black"/>
                </a:solidFill>
                <a:latin typeface="Cambria"/>
                <a:ea typeface="宋体"/>
              </a:rPr>
              <a:t>、</a:t>
            </a:r>
            <a:r>
              <a:rPr lang="en-US" altLang="zh-CN" b="1" i="0" u="none" strike="noStrike" kern="1400" baseline="0" smtClean="0">
                <a:solidFill>
                  <a:prstClr val="black"/>
                </a:solidFill>
                <a:latin typeface="Cambria"/>
                <a:ea typeface="宋体"/>
              </a:rPr>
              <a:t>sci.med</a:t>
            </a:r>
            <a:r>
              <a:rPr lang="zh-CN" altLang="en-US" b="1" i="0" u="none" strike="noStrike" kern="1400" baseline="0" smtClean="0">
                <a:solidFill>
                  <a:prstClr val="black"/>
                </a:solidFill>
                <a:latin typeface="Cambria"/>
                <a:ea typeface="宋体"/>
              </a:rPr>
              <a:t>和</a:t>
            </a:r>
            <a:r>
              <a:rPr lang="en-US" altLang="zh-CN" b="1" i="0" u="none" strike="noStrike" kern="1400" baseline="0" smtClean="0">
                <a:solidFill>
                  <a:prstClr val="black"/>
                </a:solidFill>
                <a:latin typeface="Cambria"/>
                <a:ea typeface="宋体"/>
              </a:rPr>
              <a:t>sci.space</a:t>
            </a:r>
            <a:r>
              <a:rPr lang="zh-CN" altLang="en-US" b="1" i="0" u="none" strike="noStrike" kern="1400" baseline="0" smtClean="0">
                <a:solidFill>
                  <a:prstClr val="black"/>
                </a:solidFill>
                <a:latin typeface="Cambria"/>
                <a:ea typeface="宋体"/>
              </a:rPr>
              <a:t>这</a:t>
            </a:r>
            <a:r>
              <a:rPr lang="en-US" altLang="zh-CN" b="1" i="0" u="none" strike="noStrike" kern="1400" baseline="0" smtClean="0">
                <a:solidFill>
                  <a:prstClr val="black"/>
                </a:solidFill>
                <a:latin typeface="Cambria"/>
                <a:ea typeface="宋体"/>
              </a:rPr>
              <a:t>4</a:t>
            </a:r>
            <a:r>
              <a:rPr lang="zh-CN" altLang="en-US" b="1" i="0" u="none" strike="noStrike" kern="1400" baseline="0" smtClean="0">
                <a:solidFill>
                  <a:prstClr val="black"/>
                </a:solidFill>
                <a:latin typeface="Cambria"/>
                <a:ea typeface="宋体"/>
              </a:rPr>
              <a:t>个子目录，这个即是待分析的数据集。</a:t>
            </a:r>
            <a:endParaRPr lang="zh-CN" altLang="en-US" b="1" i="0" u="none" strike="noStrike" kern="1400" baseline="0" smtClean="0">
              <a:solidFill>
                <a:prstClr val="black"/>
              </a:solidFill>
              <a:latin typeface="Times New Roman"/>
              <a:ea typeface="宋体"/>
            </a:endParaRPr>
          </a:p>
        </p:txBody>
      </p:sp>
    </p:spTree>
    <p:extLst>
      <p:ext uri="{BB962C8B-B14F-4D97-AF65-F5344CB8AC3E}">
        <p14:creationId xmlns:p14="http://schemas.microsoft.com/office/powerpoint/2010/main" val="256875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11.3.2</a:t>
            </a:r>
            <a:r>
              <a:rPr lang="zh-CN" altLang="en-US" b="1" i="0" u="none" strike="noStrike" baseline="0" smtClean="0">
                <a:latin typeface="Calibri Light"/>
                <a:ea typeface="宋体"/>
              </a:rPr>
              <a:t>  加载数据集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准备好数据集后，笔者再重复一遍本实例的任务：把</a:t>
            </a:r>
            <a:r>
              <a:rPr lang="en-US" altLang="zh-CN" b="1" i="0" u="none" strike="noStrike" kern="1400" baseline="0" smtClean="0">
                <a:latin typeface="Cambria"/>
                <a:ea typeface="宋体"/>
              </a:rPr>
              <a:t>datasets/clustering/data</a:t>
            </a:r>
            <a:r>
              <a:rPr lang="zh-CN" altLang="en-US" b="1" i="0" u="none" strike="noStrike" kern="1400" baseline="0" smtClean="0">
                <a:latin typeface="Cambria"/>
                <a:ea typeface="宋体"/>
              </a:rPr>
              <a:t>目录下的文档进行聚类分析。读者可能有疑问：这些文档不是按照文件夹已经分好类了吗？是的，这是人工标记了的数据。有了人工标记的数据，我们就可以检验</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均值算法进行聚类分析的性能。</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02035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11.3.3</a:t>
            </a:r>
            <a:r>
              <a:rPr lang="zh-CN" altLang="en-US" b="1" i="0" u="none" strike="noStrike" baseline="0" smtClean="0">
                <a:latin typeface="Calibri Light"/>
                <a:ea typeface="宋体"/>
              </a:rPr>
              <a:t>  文本聚类分析</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接着前面的步骤，下面使用</a:t>
            </a:r>
            <a:r>
              <a:rPr lang="en-US" altLang="zh-CN" b="1" i="0" u="none" strike="noStrike" kern="1400" baseline="0" smtClean="0">
                <a:latin typeface="Cambria"/>
                <a:ea typeface="宋体"/>
              </a:rPr>
              <a:t>KMeans</a:t>
            </a:r>
            <a:r>
              <a:rPr lang="zh-CN" altLang="en-US" b="1" i="0" u="none" strike="noStrike" kern="1400" baseline="0" smtClean="0">
                <a:latin typeface="Cambria"/>
                <a:ea typeface="宋体"/>
              </a:rPr>
              <a:t>算法对文档进行聚类分析：</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91458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11.4</a:t>
            </a:r>
            <a:r>
              <a:rPr lang="zh-CN" altLang="en-US" b="1" i="0" u="none" strike="noStrike" baseline="0" smtClean="0">
                <a:latin typeface="Calibri Light"/>
                <a:ea typeface="宋体"/>
              </a:rPr>
              <a:t>  聚类算法性能评估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聚类性能评估比较复杂，不像分类问题那样直观。针对分类问题，我们可以直接计算被错误分类的样本数量，这样可以直接算出分类算法的准确率。聚类问题不能使用绝对数量的方法进行性能评估，直接的原因是，聚类分析后的类别与原来己标记的类别之间不存在必然的一一对应关系。更典型地，针对</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均值算法，我们可以选择</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的数值不等于己标记的类别个数。</a:t>
            </a:r>
          </a:p>
          <a:p>
            <a:pPr marR="0" lvl="0" rtl="0"/>
            <a:r>
              <a:rPr lang="zh-CN" altLang="en-US" b="1" i="0" u="none" strike="noStrike" kern="1400" baseline="0" smtClean="0">
                <a:latin typeface="Cambria"/>
                <a:ea typeface="宋体"/>
              </a:rPr>
              <a:t>在第</a:t>
            </a:r>
            <a:r>
              <a:rPr lang="en-US" altLang="zh-CN" b="1" i="0" u="none" strike="noStrike" kern="1400" baseline="0" smtClean="0">
                <a:latin typeface="Cambria"/>
                <a:ea typeface="宋体"/>
              </a:rPr>
              <a:t>7</a:t>
            </a:r>
            <a:r>
              <a:rPr lang="zh-CN" altLang="en-US" b="1" i="0" u="none" strike="noStrike" kern="1400" baseline="0" smtClean="0">
                <a:latin typeface="Cambria"/>
                <a:ea typeface="宋体"/>
              </a:rPr>
              <a:t>章中简单介绍过“熵”的概念，它是信息论中最重要的基础概念。熵表示一个系统的有序程度，而聚类问题的性能评估，就是对比经过聚类算法处理后的数据的有序程度，与人工标记的类别的有序程度之间的差异。本节将介绍几个常用的聚类算法性能评估指标。</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234360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11.4.1</a:t>
            </a:r>
            <a:r>
              <a:rPr lang="zh-CN" altLang="en-US" b="1" i="0" u="none" strike="noStrike" baseline="0" smtClean="0">
                <a:latin typeface="Calibri Light"/>
                <a:ea typeface="宋体"/>
              </a:rPr>
              <a:t>  </a:t>
            </a:r>
            <a:r>
              <a:rPr lang="en-US" altLang="zh-CN" b="1" i="0" u="none" strike="noStrike" baseline="0" smtClean="0">
                <a:latin typeface="Calibri Light"/>
                <a:ea typeface="宋体"/>
              </a:rPr>
              <a:t>Adjust Rand Index</a:t>
            </a:r>
            <a:endParaRPr lang="zh-CN" altLang="en-US" b="1" i="0" u="none" strike="noStrike" baseline="0" smtClean="0">
              <a:latin typeface="Calibri Light"/>
              <a:ea typeface="宋体"/>
            </a:endParaRPr>
          </a:p>
        </p:txBody>
      </p:sp>
      <p:sp>
        <p:nvSpPr>
          <p:cNvPr id="3" name="文本占位符 2"/>
          <p:cNvSpPr>
            <a:spLocks noGrp="1"/>
          </p:cNvSpPr>
          <p:nvPr>
            <p:ph type="body" idx="1"/>
          </p:nvPr>
        </p:nvSpPr>
        <p:spPr/>
        <p:txBody>
          <a:bodyPr/>
          <a:lstStyle/>
          <a:p>
            <a:pPr marR="0" lvl="0" rtl="0"/>
            <a:r>
              <a:rPr lang="en-US" altLang="zh-CN" b="1" i="0" u="none" strike="noStrike" kern="1400" baseline="0" smtClean="0">
                <a:latin typeface="Cambria"/>
                <a:ea typeface="宋体"/>
              </a:rPr>
              <a:t>Adjust Rand Index</a:t>
            </a:r>
            <a:r>
              <a:rPr lang="zh-CN" altLang="en-US" b="1" i="0" u="none" strike="noStrike" kern="1400" baseline="0" smtClean="0">
                <a:latin typeface="Cambria"/>
                <a:ea typeface="宋体"/>
              </a:rPr>
              <a:t>是一种衡量两个序列相似性的算法。它的优点是，针对两个随机序列，它的值为负数或接近于</a:t>
            </a:r>
            <a:r>
              <a:rPr lang="en-US" altLang="zh-CN" b="1" i="0" u="none" strike="noStrike" kern="1400" baseline="0" smtClean="0">
                <a:latin typeface="Times New Roman"/>
                <a:ea typeface="宋体"/>
              </a:rPr>
              <a:t>0</a:t>
            </a:r>
            <a:r>
              <a:rPr lang="zh-CN" altLang="en-US" b="1" i="0" u="none" strike="noStrike" kern="1400" baseline="0" smtClean="0">
                <a:latin typeface="Cambria"/>
                <a:ea typeface="宋体"/>
              </a:rPr>
              <a:t>，而针对两个结构相同的序列，它的值接近于</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。而且对类别标签不敏感。</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27685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11.4.2</a:t>
            </a:r>
            <a:r>
              <a:rPr lang="zh-CN" altLang="en-US" b="1" i="0" u="none" strike="noStrike" baseline="0" smtClean="0">
                <a:latin typeface="Calibri Light"/>
                <a:ea typeface="宋体"/>
              </a:rPr>
              <a:t>  齐次性和完整性</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根据条件熵分析，可以得到另外两个衡量聚类算法性能的指标，分别是齐次性 （</a:t>
            </a:r>
            <a:r>
              <a:rPr lang="en-US" altLang="zh-CN" b="1" i="0" u="none" strike="noStrike" kern="1400" baseline="0" smtClean="0">
                <a:latin typeface="Cambria"/>
                <a:ea typeface="宋体"/>
              </a:rPr>
              <a:t>homogeneity</a:t>
            </a:r>
            <a:r>
              <a:rPr lang="zh-CN" altLang="en-US" b="1" i="0" u="none" strike="noStrike" kern="1400" baseline="0" smtClean="0">
                <a:latin typeface="Cambria"/>
                <a:ea typeface="宋体"/>
              </a:rPr>
              <a:t>）和完整性（</a:t>
            </a:r>
            <a:r>
              <a:rPr lang="en-US" altLang="zh-CN" b="1" i="0" u="none" strike="noStrike" kern="1400" baseline="0" smtClean="0">
                <a:latin typeface="Cambria"/>
                <a:ea typeface="宋体"/>
              </a:rPr>
              <a:t>completeness</a:t>
            </a:r>
            <a:r>
              <a:rPr lang="zh-CN" altLang="en-US" b="1" i="0" u="none" strike="noStrike" kern="1400" baseline="0" smtClean="0">
                <a:latin typeface="Cambria"/>
                <a:ea typeface="宋体"/>
              </a:rPr>
              <a:t>）。齐次性表示一个聚类元素只由一种类别的元素组成。完整性表示给定的已标记的类别，全部分配到一个聚类里。它们的值均介于</a:t>
            </a:r>
            <a:r>
              <a:rPr lang="en-US" altLang="zh-CN" b="1" i="0" u="none" strike="noStrike" kern="1400" baseline="0" smtClean="0">
                <a:latin typeface="Cambria"/>
                <a:ea typeface="宋体"/>
              </a:rPr>
              <a:t>[0, 1]</a:t>
            </a:r>
            <a:r>
              <a:rPr lang="zh-CN" altLang="en-US" b="1" i="0" u="none" strike="noStrike" kern="1400" baseline="0" smtClean="0">
                <a:latin typeface="Cambria"/>
                <a:ea typeface="宋体"/>
              </a:rPr>
              <a:t>之间。</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204277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11.4.3</a:t>
            </a:r>
            <a:r>
              <a:rPr lang="zh-CN" altLang="en-US" b="1" i="0" u="none" strike="noStrike" baseline="0" smtClean="0">
                <a:latin typeface="Calibri Light"/>
                <a:ea typeface="宋体"/>
              </a:rPr>
              <a:t>  轮廓系数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上面介绍的聚类性能评估方法都需要有已标记的类别数据，这个在实践中是很难做到的。如果已经标记了数据，就会直接用有监督的学习算法，而无监督学习算法的最大优点就是不需要对数据集进行标记。轮廓系数可以在不需要已标记的数据集的前提下，对聚类算法的性能进行评估。</a:t>
            </a:r>
          </a:p>
          <a:p>
            <a:pPr marR="0" lvl="0" rtl="0"/>
            <a:r>
              <a:rPr lang="zh-CN" altLang="en-US" b="1" i="0" u="none" strike="noStrike" kern="1400" baseline="0" dirty="0" smtClean="0">
                <a:latin typeface="Cambria"/>
                <a:ea typeface="宋体"/>
              </a:rPr>
              <a:t>轮廓系数由以下两个指标构成。</a:t>
            </a:r>
          </a:p>
          <a:p>
            <a:pPr marR="0" lvl="0" rtl="0"/>
            <a:r>
              <a:rPr lang="en-US" altLang="zh-CN" b="1" i="0" u="none" strike="noStrike" kern="1400" baseline="0" dirty="0" smtClean="0">
                <a:latin typeface="Cambria"/>
                <a:ea typeface="宋体"/>
              </a:rPr>
              <a:t>a</a:t>
            </a:r>
            <a:r>
              <a:rPr lang="zh-CN" altLang="en-US" b="1" i="0" u="none" strike="noStrike" kern="1400" baseline="0" dirty="0" smtClean="0">
                <a:latin typeface="Cambria"/>
                <a:ea typeface="宋体"/>
              </a:rPr>
              <a:t>：一个样本与其所在相同聚类的平均距离；</a:t>
            </a:r>
          </a:p>
          <a:p>
            <a:pPr marR="0" lvl="0" rtl="0"/>
            <a:r>
              <a:rPr lang="en-US" altLang="zh-CN" b="1" i="0" u="none" strike="noStrike" kern="1400" baseline="0" dirty="0" smtClean="0">
                <a:latin typeface="Cambria"/>
                <a:ea typeface="宋体"/>
              </a:rPr>
              <a:t>b</a:t>
            </a:r>
            <a:r>
              <a:rPr lang="zh-CN" altLang="en-US" b="1" i="0" u="none" strike="noStrike" kern="1400" baseline="0" dirty="0" smtClean="0">
                <a:latin typeface="Cambria"/>
                <a:ea typeface="宋体"/>
              </a:rPr>
              <a:t>：一个样本与其距离最近的下一个聚类里的点的平均距离。</a:t>
            </a:r>
          </a:p>
          <a:p>
            <a:pPr marR="0" lvl="0" rtl="0"/>
            <a:r>
              <a:rPr lang="zh-CN" altLang="en-US" b="1" i="0" u="none" strike="noStrike" kern="1400" baseline="0" dirty="0" smtClean="0">
                <a:latin typeface="Cambria"/>
                <a:ea typeface="宋体"/>
              </a:rPr>
              <a:t>则针对这个样本，其轮廓系数</a:t>
            </a:r>
            <a:r>
              <a:rPr lang="en-US" altLang="zh-CN" b="1" i="1" u="none" strike="noStrike" kern="1400" baseline="0" dirty="0" smtClean="0">
                <a:latin typeface="Cambria"/>
                <a:ea typeface="宋体"/>
              </a:rPr>
              <a:t>s</a:t>
            </a:r>
            <a:r>
              <a:rPr lang="zh-CN" altLang="en-US" b="1" i="0" u="none" strike="noStrike" kern="1400" baseline="0" smtClean="0">
                <a:latin typeface="Cambria"/>
                <a:ea typeface="宋体"/>
              </a:rPr>
              <a:t>的值为：</a:t>
            </a:r>
          </a:p>
          <a:p>
            <a:pPr marR="0" lvl="0" rtl="0"/>
            <a:endParaRPr lang="zh-CN" altLang="en-US" b="1" i="0" u="none" strike="noStrike" kern="1400" baseline="0" smtClean="0">
              <a:latin typeface="Times New Roman"/>
              <a:ea typeface="宋体"/>
            </a:endParaRPr>
          </a:p>
          <a:p>
            <a:pPr marR="0" lvl="0" rtl="0"/>
            <a:r>
              <a:rPr lang="zh-CN" altLang="en-US" b="1" i="0" u="none" strike="noStrike" kern="1400" baseline="0" dirty="0" smtClean="0">
                <a:latin typeface="Cambria"/>
                <a:ea typeface="宋体"/>
              </a:rPr>
              <a:t>针对一个数据集，其轮廓系数</a:t>
            </a:r>
            <a:r>
              <a:rPr lang="en-US" altLang="zh-CN" b="1" i="1" u="none" strike="noStrike" kern="1400" baseline="0" dirty="0" smtClean="0">
                <a:latin typeface="Cambria"/>
                <a:ea typeface="宋体"/>
              </a:rPr>
              <a:t>s</a:t>
            </a:r>
            <a:r>
              <a:rPr lang="zh-CN" altLang="en-US" b="1" i="0" u="none" strike="noStrike" kern="1400" baseline="0" dirty="0" smtClean="0">
                <a:latin typeface="Cambria"/>
                <a:ea typeface="宋体"/>
              </a:rPr>
              <a:t>为其所有样本的轮廓系数的平均值。轮廓系数的数值介于</a:t>
            </a:r>
            <a:r>
              <a:rPr lang="en-US" altLang="zh-CN" b="1" i="0" u="none" strike="noStrike" kern="1400" baseline="0" dirty="0" smtClean="0">
                <a:latin typeface="Cambria"/>
                <a:ea typeface="宋体"/>
              </a:rPr>
              <a:t>[</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1, 1]</a:t>
            </a:r>
            <a:r>
              <a:rPr lang="zh-CN" altLang="en-US" b="1" i="0" u="none" strike="noStrike" kern="1400" baseline="0" dirty="0" smtClean="0">
                <a:latin typeface="Cambria"/>
                <a:ea typeface="宋体"/>
              </a:rPr>
              <a:t>之间，</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表示完全错误的聚类，</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表示完美的聚类，</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表示聚类重叠。</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21581218"/>
              </p:ext>
            </p:extLst>
          </p:nvPr>
        </p:nvGraphicFramePr>
        <p:xfrm>
          <a:off x="5724128" y="4005064"/>
          <a:ext cx="1200839" cy="504056"/>
        </p:xfrm>
        <a:graphic>
          <a:graphicData uri="http://schemas.openxmlformats.org/presentationml/2006/ole">
            <mc:AlternateContent xmlns:mc="http://schemas.openxmlformats.org/markup-compatibility/2006">
              <mc:Choice xmlns:v="urn:schemas-microsoft-com:vml" Requires="v">
                <p:oleObj spid="_x0000_s4101" r:id="rId3" imgW="774364" imgH="380835" progId="Equation.DSMT4">
                  <p:embed/>
                </p:oleObj>
              </mc:Choice>
              <mc:Fallback>
                <p:oleObj r:id="rId3" imgW="774364" imgH="38083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7899" b="7707"/>
                      <a:stretch>
                        <a:fillRect/>
                      </a:stretch>
                    </p:blipFill>
                    <p:spPr bwMode="auto">
                      <a:xfrm>
                        <a:off x="5724128" y="4005064"/>
                        <a:ext cx="1200839" cy="504056"/>
                      </a:xfrm>
                      <a:prstGeom prst="rect">
                        <a:avLst/>
                      </a:prstGeom>
                      <a:noFill/>
                    </p:spPr>
                  </p:pic>
                </p:oleObj>
              </mc:Fallback>
            </mc:AlternateContent>
          </a:graphicData>
        </a:graphic>
      </p:graphicFrame>
    </p:spTree>
    <p:extLst>
      <p:ext uri="{BB962C8B-B14F-4D97-AF65-F5344CB8AC3E}">
        <p14:creationId xmlns:p14="http://schemas.microsoft.com/office/powerpoint/2010/main" val="2181889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11.5</a:t>
            </a:r>
            <a:r>
              <a:rPr lang="zh-CN" altLang="en-US" b="1" i="0" u="none" strike="noStrike" baseline="0" smtClean="0">
                <a:latin typeface="Calibri Light"/>
                <a:ea typeface="宋体"/>
              </a:rPr>
              <a:t>  复习题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．什么是</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均值算法？它和</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近邻算法有什么区别？</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均值算法的基本迭代步骤是什么？</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．怎样选择</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均值算法的的</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值？它和成本有什么关系？</a:t>
            </a:r>
          </a:p>
          <a:p>
            <a:pPr marR="0" lvl="0" rtl="0"/>
            <a:r>
              <a:rPr lang="en-US" altLang="zh-CN" b="1" i="0" u="none" strike="noStrike" kern="1400" baseline="0" smtClean="0">
                <a:latin typeface="Cambria"/>
                <a:ea typeface="宋体"/>
              </a:rPr>
              <a:t>4</a:t>
            </a:r>
            <a:r>
              <a:rPr lang="zh-CN" altLang="en-US" b="1" i="0" u="none" strike="noStrike" kern="1400" baseline="0" smtClean="0">
                <a:latin typeface="Cambria"/>
                <a:ea typeface="宋体"/>
              </a:rPr>
              <a:t>．运行</a:t>
            </a:r>
            <a:r>
              <a:rPr lang="en-US" altLang="zh-CN" b="1" i="0" u="none" strike="noStrike" kern="1400" baseline="0" smtClean="0">
                <a:latin typeface="Cambria"/>
                <a:ea typeface="宋体"/>
              </a:rPr>
              <a:t>ch11.02.ipynb</a:t>
            </a:r>
            <a:r>
              <a:rPr lang="zh-CN" altLang="en-US" b="1" i="0" u="none" strike="noStrike" kern="1400" baseline="0" smtClean="0">
                <a:latin typeface="Cambria"/>
                <a:ea typeface="宋体"/>
              </a:rPr>
              <a:t>示例代码，修改聚类个数</a:t>
            </a:r>
            <a:r>
              <a:rPr lang="en-US" altLang="zh-CN" b="1" i="0" u="none" strike="noStrike" kern="1400" baseline="0" smtClean="0">
                <a:latin typeface="Cambria"/>
                <a:ea typeface="宋体"/>
              </a:rPr>
              <a:t>n_clusters</a:t>
            </a:r>
            <a:r>
              <a:rPr lang="zh-CN" altLang="en-US" b="1" i="0" u="none" strike="noStrike" kern="1400" baseline="0" smtClean="0">
                <a:latin typeface="Cambria"/>
                <a:ea typeface="宋体"/>
              </a:rPr>
              <a:t>为</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是什么结果？</a:t>
            </a:r>
          </a:p>
          <a:p>
            <a:pPr marR="0" lvl="0" rtl="0"/>
            <a:r>
              <a:rPr lang="en-US" altLang="zh-CN" b="1" i="0" u="none" strike="noStrike" kern="1400" baseline="0" smtClean="0">
                <a:latin typeface="Cambria"/>
                <a:ea typeface="宋体"/>
              </a:rPr>
              <a:t>5</a:t>
            </a:r>
            <a:r>
              <a:rPr lang="zh-CN" altLang="en-US" b="1" i="0" u="none" strike="noStrike" kern="1400" baseline="0" smtClean="0">
                <a:latin typeface="Cambria"/>
                <a:ea typeface="宋体"/>
              </a:rPr>
              <a:t>．聚类算法常见的性能评估指标有哪些？</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68815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11.1</a:t>
            </a:r>
            <a:r>
              <a:rPr lang="zh-CN" altLang="en-US" b="1" i="0" u="none" strike="noStrike" baseline="0" smtClean="0">
                <a:latin typeface="Calibri Light"/>
                <a:ea typeface="宋体"/>
              </a:rPr>
              <a:t>  算法原理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读者需要注意聚类问题和分类问题的区别。针对监督式学习算法，如</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近邻算法，其输入数据是已经标记了的</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(1)</a:t>
            </a:r>
            <a:r>
              <a:rPr lang="en-US" altLang="zh-CN" b="1" i="0" u="none" strike="noStrike" kern="1400" baseline="0" smtClean="0">
                <a:latin typeface="Cambria"/>
                <a:ea typeface="宋体"/>
              </a:rPr>
              <a:t>, </a:t>
            </a:r>
            <a:r>
              <a:rPr lang="en-US" altLang="zh-CN" b="1" i="1" u="none" strike="noStrike" kern="1400" baseline="0" smtClean="0">
                <a:latin typeface="Cambria"/>
                <a:ea typeface="宋体"/>
              </a:rPr>
              <a:t>y</a:t>
            </a:r>
            <a:r>
              <a:rPr lang="en-US" altLang="zh-CN" b="1" i="0" u="none" strike="noStrike" kern="1400" baseline="30000" smtClean="0">
                <a:latin typeface="Cambria"/>
                <a:ea typeface="宋体"/>
              </a:rPr>
              <a:t>(1)</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(2)</a:t>
            </a:r>
            <a:r>
              <a:rPr lang="en-US" altLang="zh-CN" b="1" i="0" u="none" strike="noStrike" kern="1400" baseline="0" smtClean="0">
                <a:latin typeface="Cambria"/>
                <a:ea typeface="宋体"/>
              </a:rPr>
              <a:t>, </a:t>
            </a:r>
            <a:r>
              <a:rPr lang="en-US" altLang="zh-CN" b="1" i="1" u="none" strike="noStrike" kern="1400" baseline="0" smtClean="0">
                <a:latin typeface="Cambria"/>
                <a:ea typeface="宋体"/>
              </a:rPr>
              <a:t>y</a:t>
            </a:r>
            <a:r>
              <a:rPr lang="en-US" altLang="zh-CN" b="1" i="0" u="none" strike="noStrike" kern="1400" baseline="30000" smtClean="0">
                <a:latin typeface="Cambria"/>
                <a:ea typeface="宋体"/>
              </a:rPr>
              <a:t>(2)</a:t>
            </a:r>
            <a:r>
              <a:rPr lang="en-US" altLang="zh-CN" b="1" i="0" u="none" strike="noStrike" kern="1400" baseline="0" smtClean="0">
                <a:latin typeface="Cambria"/>
                <a:ea typeface="宋体"/>
              </a:rPr>
              <a:t>)…</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m</a:t>
            </a:r>
            <a:r>
              <a:rPr lang="en-US" altLang="zh-CN" b="1" i="0" u="none" strike="noStrike" kern="1400" baseline="30000" smtClean="0">
                <a:latin typeface="Cambria"/>
                <a:ea typeface="宋体"/>
              </a:rPr>
              <a:t>)</a:t>
            </a:r>
            <a:r>
              <a:rPr lang="en-US" altLang="zh-CN" b="1" i="0" u="none" strike="noStrike" kern="1400" baseline="0" smtClean="0">
                <a:latin typeface="Cambria"/>
                <a:ea typeface="宋体"/>
              </a:rPr>
              <a:t>, </a:t>
            </a:r>
            <a:r>
              <a:rPr lang="en-US" altLang="zh-CN" b="1" i="1" u="none" strike="noStrike" kern="1400" baseline="0" smtClean="0">
                <a:latin typeface="Cambria"/>
                <a:ea typeface="宋体"/>
              </a:rPr>
              <a:t>y</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m</a:t>
            </a:r>
            <a:r>
              <a:rPr lang="en-US" altLang="zh-CN" b="1" i="0" u="none" strike="noStrike" kern="1400" baseline="30000" smtClean="0">
                <a:latin typeface="Cambria"/>
                <a:ea typeface="宋体"/>
              </a:rPr>
              <a:t>)</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，目标是找出分类边界，然后对新的数据进行分类。而无监督式学习算法，如</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均值算法，只给出一组无标记的数据集</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(1)</a:t>
            </a:r>
            <a:r>
              <a:rPr lang="en-US" altLang="zh-CN" b="1" i="0" u="none" strike="noStrike" kern="1400" baseline="0" smtClean="0">
                <a:latin typeface="Times New Roman"/>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(2)</a:t>
            </a:r>
            <a:r>
              <a:rPr lang="en-US" altLang="zh-CN" b="1" i="0" u="none" strike="noStrike" kern="1400" baseline="0" smtClean="0">
                <a:latin typeface="Times New Roman"/>
                <a:ea typeface="宋体"/>
              </a:rPr>
              <a:t>,</a:t>
            </a:r>
            <a:r>
              <a:rPr lang="en-US" altLang="zh-CN" b="1" i="0" u="none" strike="noStrike" kern="1400" baseline="0" smtClean="0">
                <a:latin typeface="Cambria"/>
                <a:ea typeface="宋体"/>
              </a:rPr>
              <a:t>…</a:t>
            </a:r>
            <a:r>
              <a:rPr lang="en-US" altLang="zh-CN" b="1" i="0" u="none" strike="noStrike" kern="1400" baseline="0" smtClean="0">
                <a:latin typeface="Times New Roman"/>
                <a:ea typeface="宋体"/>
              </a:rPr>
              <a:t>,</a:t>
            </a:r>
            <a:r>
              <a:rPr lang="zh-CN" altLang="en-US" b="1" i="1" u="none" strike="noStrike" kern="1400" baseline="0" smtClean="0">
                <a:latin typeface="Cambria"/>
                <a:ea typeface="宋体"/>
              </a:rPr>
              <a:t> </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m</a:t>
            </a:r>
            <a:r>
              <a:rPr lang="en-US" altLang="zh-CN" b="1" i="0" u="none" strike="noStrike" kern="1400" baseline="30000" smtClean="0">
                <a:latin typeface="Cambria"/>
                <a:ea typeface="宋体"/>
              </a:rPr>
              <a:t>)</a:t>
            </a:r>
            <a:r>
              <a:rPr lang="zh-CN" altLang="en-US" b="1" i="0" u="none" strike="noStrike" kern="1400" baseline="0" smtClean="0">
                <a:latin typeface="Cambria"/>
                <a:ea typeface="宋体"/>
              </a:rPr>
              <a:t>，目标是找出这组数据的模式特征，如哪些数据是同一种类型的，哪些数据是另外一种类型。典型的无监督式学习包括市场细分，即通过分析用户数据，把一个产品的市场进行细分，找出细分人群。另外一个是社交网络分析，分析社交网络中参与人员的不同特点，根据特点区分出不同群体。这些都是无监督式学习里的聚类（</a:t>
            </a:r>
            <a:r>
              <a:rPr lang="en-US" altLang="zh-CN" b="1" i="0" u="none" strike="noStrike" kern="1400" baseline="0" smtClean="0">
                <a:latin typeface="Cambria"/>
                <a:ea typeface="宋体"/>
              </a:rPr>
              <a:t>Clustering</a:t>
            </a:r>
            <a:r>
              <a:rPr lang="zh-CN" altLang="en-US" b="1" i="0" u="none" strike="noStrike" kern="1400" baseline="0" smtClean="0">
                <a:latin typeface="Cambria"/>
                <a:ea typeface="宋体"/>
              </a:rPr>
              <a:t>）问题。</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59919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79512" y="1052736"/>
            <a:ext cx="8784976" cy="5256584"/>
          </a:xfrm>
        </p:spPr>
        <p:txBody>
          <a:bodyPr>
            <a:normAutofit fontScale="62500" lnSpcReduction="20000"/>
          </a:bodyPr>
          <a:lstStyle/>
          <a:p>
            <a:pPr marR="0" lvl="0" rtl="0"/>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均值算法算法包含以下两个步骤。</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）给聚类中心分配点。计算所有的训练样例，把每个训练样例分配到距离其最近的聚类中心所在的类别里。</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）移动聚类中心。新的聚类中心移动到这个聚类所有的点的平均值处。</a:t>
            </a:r>
          </a:p>
          <a:p>
            <a:pPr marR="0" lvl="0" rtl="0"/>
            <a:r>
              <a:rPr lang="zh-CN" altLang="en-US" b="1" i="0" u="none" strike="noStrike" kern="1400" baseline="0" dirty="0" smtClean="0">
                <a:latin typeface="Cambria"/>
                <a:ea typeface="宋体"/>
              </a:rPr>
              <a:t>一直重复做上面的动作，直到聚类中心不再移动为止，这时就探索出了数据集的结构了。</a:t>
            </a:r>
          </a:p>
          <a:p>
            <a:pPr marR="0" lvl="0" rtl="0"/>
            <a:r>
              <a:rPr lang="zh-CN" altLang="en-US" b="1" i="0" u="none" strike="noStrike" kern="1400" baseline="0" dirty="0" smtClean="0">
                <a:latin typeface="Cambria"/>
                <a:ea typeface="宋体"/>
              </a:rPr>
              <a:t>我们也可以用数学方法来描述</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均值算法。算法有两个输入信息，一是</a:t>
            </a:r>
            <a:r>
              <a:rPr lang="en-US" altLang="zh-CN" b="1" i="1" u="none" strike="noStrike" kern="1400" baseline="0" dirty="0" smtClean="0">
                <a:latin typeface="Cambria"/>
                <a:ea typeface="宋体"/>
              </a:rPr>
              <a:t>k</a:t>
            </a:r>
            <a:r>
              <a:rPr lang="zh-CN" altLang="en-US" b="1" i="0" u="none" strike="noStrike" kern="1400" baseline="0" dirty="0" smtClean="0">
                <a:latin typeface="Cambria"/>
                <a:ea typeface="宋体"/>
              </a:rPr>
              <a:t>，表示选取的聚类个数；另一个是训练数据集</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(1)</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(2)</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en-US"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smtClean="0">
                <a:latin typeface="Cambria"/>
                <a:ea typeface="宋体"/>
              </a:rPr>
              <a:t>m</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）随机选择</a:t>
            </a:r>
            <a:r>
              <a:rPr lang="en-US" altLang="zh-CN" b="1" i="1" u="none" strike="noStrike" kern="1400" baseline="0" dirty="0" smtClean="0">
                <a:latin typeface="Cambria"/>
                <a:ea typeface="宋体"/>
              </a:rPr>
              <a:t>k</a:t>
            </a:r>
            <a:r>
              <a:rPr lang="zh-CN" altLang="en-US" b="1" i="0" u="none" strike="noStrike" kern="1400" baseline="0" dirty="0" smtClean="0">
                <a:latin typeface="Cambria"/>
                <a:ea typeface="宋体"/>
              </a:rPr>
              <a:t>个聚类中心</a:t>
            </a:r>
            <a:r>
              <a:rPr lang="en-US" altLang="zh-CN" b="1" i="1" u="none" strike="noStrike" kern="1400" baseline="0" dirty="0" smtClean="0">
                <a:latin typeface="Cambria"/>
                <a:ea typeface="宋体"/>
              </a:rPr>
              <a:t>u</a:t>
            </a:r>
            <a:r>
              <a:rPr lang="en-US" altLang="zh-CN" b="1" i="0" u="none" strike="noStrike" kern="1400" baseline="-25000" dirty="0" smtClean="0">
                <a:latin typeface="Cambria"/>
                <a:ea typeface="宋体"/>
              </a:rPr>
              <a:t>1</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u</a:t>
            </a:r>
            <a:r>
              <a:rPr lang="en-US" altLang="zh-CN" b="1" i="0" u="none" strike="noStrike" kern="1400" baseline="-25000" dirty="0" smtClean="0">
                <a:latin typeface="Cambria"/>
                <a:ea typeface="宋体"/>
              </a:rPr>
              <a:t>2</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 </a:t>
            </a:r>
            <a:r>
              <a:rPr lang="en-US" altLang="zh-CN" b="1" i="1" u="none" strike="noStrike" kern="1400" baseline="0" dirty="0" err="1" smtClean="0">
                <a:latin typeface="Cambria"/>
                <a:ea typeface="宋体"/>
              </a:rPr>
              <a:t>u</a:t>
            </a:r>
            <a:r>
              <a:rPr lang="en-US" altLang="zh-CN" b="1" i="1" u="none" strike="noStrike" kern="1400" baseline="-25000" dirty="0" err="1" smtClean="0">
                <a:latin typeface="Cambria"/>
                <a:ea typeface="宋体"/>
              </a:rPr>
              <a:t>k</a:t>
            </a:r>
            <a:r>
              <a:rPr lang="zh-CN" altLang="en-US" b="1" i="0" u="none" strike="noStrike" kern="1400" baseline="0" dirty="0" smtClean="0">
                <a:latin typeface="Cambria"/>
                <a:ea typeface="宋体"/>
              </a:rPr>
              <a:t>。</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）从</a:t>
            </a:r>
            <a:r>
              <a:rPr lang="en-US" altLang="zh-CN" b="1" i="0" u="none" strike="noStrike" kern="1400" baseline="0" dirty="0" smtClean="0">
                <a:latin typeface="Cambria"/>
                <a:ea typeface="宋体"/>
              </a:rPr>
              <a:t>1 ~</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m</a:t>
            </a:r>
            <a:r>
              <a:rPr lang="zh-CN" altLang="en-US" b="1" i="0" u="none" strike="noStrike" kern="1400" baseline="0" dirty="0" smtClean="0">
                <a:latin typeface="Cambria"/>
                <a:ea typeface="宋体"/>
              </a:rPr>
              <a:t>中遍历所有的数据集，计算</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分别到</a:t>
            </a:r>
            <a:r>
              <a:rPr lang="en-US" altLang="zh-CN" b="1" i="1" u="none" strike="noStrike" kern="1400" baseline="0" dirty="0" smtClean="0">
                <a:latin typeface="Cambria"/>
                <a:ea typeface="宋体"/>
              </a:rPr>
              <a:t>u</a:t>
            </a:r>
            <a:r>
              <a:rPr lang="en-US" altLang="zh-CN" b="1" i="0" u="none" strike="noStrike" kern="1400" baseline="-25000" dirty="0" smtClean="0">
                <a:latin typeface="Cambria"/>
                <a:ea typeface="宋体"/>
              </a:rPr>
              <a:t>1</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u</a:t>
            </a:r>
            <a:r>
              <a:rPr lang="en-US" altLang="zh-CN" b="1" i="0" u="none" strike="noStrike" kern="1400" baseline="-25000" dirty="0" smtClean="0">
                <a:latin typeface="Cambria"/>
                <a:ea typeface="宋体"/>
              </a:rPr>
              <a:t>2</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 </a:t>
            </a:r>
            <a:r>
              <a:rPr lang="en-US" altLang="zh-CN" b="1" i="1" u="none" strike="noStrike" kern="1400" baseline="0" dirty="0" err="1" smtClean="0">
                <a:latin typeface="Cambria"/>
                <a:ea typeface="宋体"/>
              </a:rPr>
              <a:t>u</a:t>
            </a:r>
            <a:r>
              <a:rPr lang="en-US" altLang="zh-CN" b="1" i="1" u="none" strike="noStrike" kern="1400" baseline="-25000" dirty="0" err="1" smtClean="0">
                <a:latin typeface="Cambria"/>
                <a:ea typeface="宋体"/>
              </a:rPr>
              <a:t>k</a:t>
            </a:r>
            <a:r>
              <a:rPr lang="zh-CN" altLang="en-US" b="1" i="0" u="none" strike="noStrike" kern="1400" baseline="0" dirty="0" smtClean="0">
                <a:latin typeface="Cambria"/>
                <a:ea typeface="宋体"/>
              </a:rPr>
              <a:t>的距离，记录距离最短的聚类中心点</a:t>
            </a:r>
            <a:r>
              <a:rPr lang="en-US" altLang="zh-CN" b="1" i="1" u="none" strike="noStrike" kern="1400" baseline="0" dirty="0" err="1" smtClean="0">
                <a:latin typeface="Cambria"/>
                <a:ea typeface="宋体"/>
              </a:rPr>
              <a:t>u</a:t>
            </a:r>
            <a:r>
              <a:rPr lang="en-US" altLang="zh-CN" b="1" i="1" u="none" strike="noStrike" kern="1400" baseline="-25000" dirty="0" err="1" smtClean="0">
                <a:latin typeface="Cambria"/>
                <a:ea typeface="宋体"/>
              </a:rPr>
              <a:t>j</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a:t>
            </a:r>
            <a:r>
              <a:rPr lang="en-US" altLang="zh-CN" b="1" i="1" u="none" strike="noStrike" kern="1400" baseline="0" dirty="0" smtClean="0">
                <a:latin typeface="Cambria"/>
                <a:ea typeface="宋体"/>
              </a:rPr>
              <a:t>j</a:t>
            </a:r>
            <a:r>
              <a:rPr lang="zh-CN" altLang="en-US" b="1" i="0" u="none" strike="noStrike" kern="1400" baseline="0" dirty="0" smtClean="0">
                <a:latin typeface="Cambria"/>
                <a:ea typeface="宋体"/>
              </a:rPr>
              <a:t>≤</a:t>
            </a:r>
            <a:r>
              <a:rPr lang="en-US" altLang="zh-CN" b="1" i="1" u="none" strike="noStrike" kern="1400" baseline="0" dirty="0" smtClean="0">
                <a:latin typeface="Cambria"/>
                <a:ea typeface="宋体"/>
              </a:rPr>
              <a:t>k</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，然后把</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这个点分配给这个聚类。即令</a:t>
            </a:r>
            <a:r>
              <a:rPr lang="en-US" altLang="zh-CN" b="1" i="1" u="none" strike="noStrike" kern="1400" baseline="0" dirty="0" smtClean="0">
                <a:latin typeface="Cambria"/>
                <a:ea typeface="宋体"/>
              </a:rPr>
              <a:t>c</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j</a:t>
            </a:r>
            <a:r>
              <a:rPr lang="zh-CN" altLang="en-US" b="1" i="0" u="none" strike="noStrike" kern="1400" baseline="0" dirty="0" smtClean="0">
                <a:latin typeface="Cambria"/>
                <a:ea typeface="宋体"/>
              </a:rPr>
              <a:t>。计算距离时，一般使用</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宋体"/>
                <a:ea typeface="宋体"/>
              </a:rPr>
              <a:t>-</a:t>
            </a:r>
            <a:r>
              <a:rPr lang="zh-CN" altLang="en-US" b="1" i="1" u="none" strike="noStrike" kern="1400" baseline="0" dirty="0" smtClean="0">
                <a:latin typeface="Cambria"/>
                <a:ea typeface="宋体"/>
              </a:rPr>
              <a:t> </a:t>
            </a:r>
            <a:r>
              <a:rPr lang="en-US" altLang="zh-CN" b="1" i="1" u="none" strike="noStrike" kern="1400" baseline="0" dirty="0" err="1" smtClean="0">
                <a:latin typeface="Cambria"/>
                <a:ea typeface="宋体"/>
              </a:rPr>
              <a:t>u</a:t>
            </a:r>
            <a:r>
              <a:rPr lang="en-US" altLang="zh-CN" b="1" i="1" u="none" strike="noStrike" kern="1400" baseline="-25000" dirty="0" err="1" smtClean="0">
                <a:latin typeface="Cambria"/>
                <a:ea typeface="宋体"/>
              </a:rPr>
              <a:t>j</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来计算。</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）从</a:t>
            </a:r>
            <a:r>
              <a:rPr lang="en-US" altLang="zh-CN" b="1" i="0" u="none" strike="noStrike" kern="1400" baseline="0" dirty="0" smtClean="0">
                <a:latin typeface="Cambria"/>
                <a:ea typeface="宋体"/>
              </a:rPr>
              <a:t>1 ~</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k</a:t>
            </a:r>
            <a:r>
              <a:rPr lang="zh-CN" altLang="en-US" b="1" i="0" u="none" strike="noStrike" kern="1400" baseline="0" dirty="0" smtClean="0">
                <a:latin typeface="Cambria"/>
                <a:ea typeface="宋体"/>
              </a:rPr>
              <a:t>中遍历所有的聚类中心，移动聚类中心的新位置到这个聚类的均值处。即            </a:t>
            </a:r>
            <a:endParaRPr lang="en-US" altLang="zh-CN" b="1" i="0" u="none" strike="noStrike" kern="1400" baseline="0" dirty="0" smtClean="0">
              <a:latin typeface="Cambria"/>
              <a:ea typeface="宋体"/>
            </a:endParaRPr>
          </a:p>
          <a:p>
            <a:pPr marR="0" lvl="0" rtl="0"/>
            <a:endParaRPr lang="en-US" altLang="zh-CN"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c</a:t>
            </a:r>
            <a:r>
              <a:rPr lang="zh-CN" altLang="en-US" b="1" i="0" u="none" strike="noStrike" kern="1400" baseline="0" dirty="0" smtClean="0">
                <a:latin typeface="Cambria"/>
                <a:ea typeface="宋体"/>
              </a:rPr>
              <a:t>表示分配给这个聚类的训练样例点的个数，</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smtClean="0">
                <a:latin typeface="Cambria"/>
                <a:ea typeface="宋体"/>
              </a:rPr>
              <a:t>d</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表示属于</a:t>
            </a:r>
            <a:r>
              <a:rPr lang="en-US" altLang="zh-CN" b="1" i="1" u="none" strike="noStrike" kern="1400" baseline="0" dirty="0" err="1" smtClean="0">
                <a:latin typeface="Cambria"/>
                <a:ea typeface="宋体"/>
              </a:rPr>
              <a:t>u</a:t>
            </a:r>
            <a:r>
              <a:rPr lang="en-US" altLang="zh-CN" b="1" i="1" u="none" strike="noStrike" kern="1400" baseline="-25000" dirty="0" err="1" smtClean="0">
                <a:latin typeface="Cambria"/>
                <a:ea typeface="宋体"/>
              </a:rPr>
              <a:t>j</a:t>
            </a:r>
            <a:r>
              <a:rPr lang="zh-CN" altLang="en-US" b="1" i="0" u="none" strike="noStrike" kern="1400" baseline="0" dirty="0" smtClean="0">
                <a:latin typeface="Cambria"/>
                <a:ea typeface="宋体"/>
              </a:rPr>
              <a:t>这个类别的点。</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4</a:t>
            </a:r>
            <a:r>
              <a:rPr lang="zh-CN" altLang="en-US" b="1" i="0" u="none" strike="noStrike" kern="1400" baseline="0" dirty="0" smtClean="0">
                <a:latin typeface="Cambria"/>
                <a:ea typeface="宋体"/>
              </a:rPr>
              <a:t>）重复步骤（</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），直到聚类中心不再移动为止。</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23175564"/>
              </p:ext>
            </p:extLst>
          </p:nvPr>
        </p:nvGraphicFramePr>
        <p:xfrm>
          <a:off x="2339752" y="4725144"/>
          <a:ext cx="895350" cy="352425"/>
        </p:xfrm>
        <a:graphic>
          <a:graphicData uri="http://schemas.openxmlformats.org/presentationml/2006/ole">
            <mc:AlternateContent xmlns:mc="http://schemas.openxmlformats.org/markup-compatibility/2006">
              <mc:Choice xmlns:v="urn:schemas-microsoft-com:vml" Requires="v">
                <p:oleObj spid="_x0000_s1029" r:id="rId3" imgW="888614" imgH="406224" progId="Equation.DSMT4">
                  <p:embed/>
                </p:oleObj>
              </mc:Choice>
              <mc:Fallback>
                <p:oleObj r:id="rId3" imgW="888614" imgH="406224"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7681" b="5156"/>
                      <a:stretch>
                        <a:fillRect/>
                      </a:stretch>
                    </p:blipFill>
                    <p:spPr bwMode="auto">
                      <a:xfrm>
                        <a:off x="2339752" y="4725144"/>
                        <a:ext cx="8953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6734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11.1.1</a:t>
            </a:r>
            <a:r>
              <a:rPr lang="zh-CN" altLang="en-US" b="1" i="0" u="none" strike="noStrike" baseline="0" smtClean="0">
                <a:latin typeface="Calibri Light"/>
                <a:ea typeface="宋体"/>
              </a:rPr>
              <a:t>  </a:t>
            </a:r>
            <a:r>
              <a:rPr lang="en-US" altLang="zh-CN" b="1" i="0" u="none" strike="noStrike" baseline="0" smtClean="0">
                <a:latin typeface="Calibri Light"/>
                <a:ea typeface="宋体"/>
              </a:rPr>
              <a:t>k-</a:t>
            </a:r>
            <a:r>
              <a:rPr lang="zh-CN" altLang="en-US" b="1" i="0" u="none" strike="noStrike" baseline="0" smtClean="0">
                <a:latin typeface="Calibri Light"/>
                <a:ea typeface="宋体"/>
              </a:rPr>
              <a:t>均值算法成本函数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根据成本函数的定义，成本即模型预测值与实际值的误差，据此不难得出 </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均值算法的成本函数：</a:t>
            </a:r>
          </a:p>
          <a:p>
            <a:pPr marR="0" lvl="0" rtl="0"/>
            <a:endParaRPr lang="zh-CN" altLang="en-US" b="1" i="0" u="none" strike="noStrike" kern="1400" baseline="0" smtClean="0">
              <a:latin typeface="Times New Roman"/>
              <a:ea typeface="宋体"/>
            </a:endParaRPr>
          </a:p>
          <a:p>
            <a:pPr marR="0" lvl="0" rtl="0"/>
            <a:r>
              <a:rPr lang="zh-CN" altLang="en-US" b="1" i="0" u="none" strike="noStrike" kern="1400" baseline="0" smtClean="0">
                <a:latin typeface="Cambria"/>
                <a:ea typeface="宋体"/>
              </a:rPr>
              <a:t>其中，</a:t>
            </a:r>
            <a:r>
              <a:rPr lang="en-US" altLang="zh-CN" b="1" i="1" u="none" strike="noStrike" kern="1400" baseline="0" smtClean="0">
                <a:latin typeface="Cambria"/>
                <a:ea typeface="宋体"/>
              </a:rPr>
              <a:t>c</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a:t>
            </a:r>
            <a:r>
              <a:rPr lang="zh-CN" altLang="en-US" b="1" i="0" u="none" strike="noStrike" kern="1400" baseline="0" smtClean="0">
                <a:latin typeface="Cambria"/>
                <a:ea typeface="宋体"/>
              </a:rPr>
              <a:t>是训练样例</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a:t>
            </a:r>
            <a:r>
              <a:rPr lang="zh-CN" altLang="en-US" b="1" i="0" u="none" strike="noStrike" kern="1400" baseline="0" smtClean="0">
                <a:latin typeface="Cambria"/>
                <a:ea typeface="宋体"/>
              </a:rPr>
              <a:t>分配的聚类序号；是</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a:t>
            </a:r>
            <a:r>
              <a:rPr lang="zh-CN" altLang="en-US" b="1" i="0" u="none" strike="noStrike" kern="1400" baseline="0" smtClean="0">
                <a:latin typeface="Cambria"/>
                <a:ea typeface="宋体"/>
              </a:rPr>
              <a:t>所属聚类的中心点。</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均值算法的成本函数的物理意义就是，</a:t>
            </a:r>
            <a:r>
              <a:rPr lang="zh-CN" altLang="en-US" b="1" i="0" u="none" strike="noStrike" kern="1400" baseline="0" smtClean="0">
                <a:latin typeface="Arial"/>
                <a:ea typeface="黑体"/>
              </a:rPr>
              <a:t>训练样例到其所属的聚类中心点的距离的平均值</a:t>
            </a:r>
            <a:r>
              <a:rPr lang="zh-CN" altLang="en-US" b="1" i="0" u="none" strike="noStrike" kern="1400" baseline="0" smtClean="0">
                <a:latin typeface="Cambria"/>
                <a:ea typeface="宋体"/>
              </a:rPr>
              <a:t>。</a:t>
            </a:r>
            <a:endParaRPr lang="zh-CN" altLang="en-US" b="1" i="0" u="none" strike="noStrike" kern="1400" baseline="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13831504"/>
              </p:ext>
            </p:extLst>
          </p:nvPr>
        </p:nvGraphicFramePr>
        <p:xfrm>
          <a:off x="3707903" y="2708920"/>
          <a:ext cx="1697873" cy="504056"/>
        </p:xfrm>
        <a:graphic>
          <a:graphicData uri="http://schemas.openxmlformats.org/presentationml/2006/ole">
            <mc:AlternateContent xmlns:mc="http://schemas.openxmlformats.org/markup-compatibility/2006">
              <mc:Choice xmlns:v="urn:schemas-microsoft-com:vml" Requires="v">
                <p:oleObj spid="_x0000_s2053" r:id="rId3" imgW="1218671" imgH="393529" progId="Equation.DSMT4">
                  <p:embed/>
                </p:oleObj>
              </mc:Choice>
              <mc:Fallback>
                <p:oleObj r:id="rId3" imgW="1218671"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7976"/>
                      <a:stretch>
                        <a:fillRect/>
                      </a:stretch>
                    </p:blipFill>
                    <p:spPr bwMode="auto">
                      <a:xfrm>
                        <a:off x="3707903" y="2708920"/>
                        <a:ext cx="1697873" cy="504056"/>
                      </a:xfrm>
                      <a:prstGeom prst="rect">
                        <a:avLst/>
                      </a:prstGeom>
                      <a:noFill/>
                    </p:spPr>
                  </p:pic>
                </p:oleObj>
              </mc:Fallback>
            </mc:AlternateContent>
          </a:graphicData>
        </a:graphic>
      </p:graphicFrame>
    </p:spTree>
    <p:extLst>
      <p:ext uri="{BB962C8B-B14F-4D97-AF65-F5344CB8AC3E}">
        <p14:creationId xmlns:p14="http://schemas.microsoft.com/office/powerpoint/2010/main" val="316643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11.1.2</a:t>
            </a:r>
            <a:r>
              <a:rPr lang="zh-CN" altLang="en-US" b="1" i="0" u="none" strike="noStrike" baseline="0" smtClean="0">
                <a:latin typeface="Calibri Light"/>
                <a:ea typeface="宋体"/>
              </a:rPr>
              <a:t>  随机初始化聚类中心点</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假设</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是聚类的个数，</a:t>
            </a:r>
            <a:r>
              <a:rPr lang="en-US" altLang="zh-CN" b="1" i="1" u="none" strike="noStrike" kern="1400" baseline="0" smtClean="0">
                <a:latin typeface="Cambria"/>
                <a:ea typeface="宋体"/>
              </a:rPr>
              <a:t>m</a:t>
            </a:r>
            <a:r>
              <a:rPr lang="zh-CN" altLang="en-US" b="1" i="0" u="none" strike="noStrike" kern="1400" baseline="0" smtClean="0">
                <a:latin typeface="Cambria"/>
                <a:ea typeface="宋体"/>
              </a:rPr>
              <a:t>是训练样本的个数，那么必定有</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a:t>
            </a:r>
            <a:r>
              <a:rPr lang="en-US" altLang="zh-CN" b="1" i="1" u="none" strike="noStrike" kern="1400" baseline="0" smtClean="0">
                <a:latin typeface="Cambria"/>
                <a:ea typeface="宋体"/>
              </a:rPr>
              <a:t>m</a:t>
            </a:r>
            <a:r>
              <a:rPr lang="zh-CN" altLang="en-US" b="1" i="0" u="none" strike="noStrike" kern="1400" baseline="0" smtClean="0">
                <a:latin typeface="Cambria"/>
                <a:ea typeface="宋体"/>
              </a:rPr>
              <a:t>。在随机初始化时，随机从</a:t>
            </a:r>
            <a:r>
              <a:rPr lang="en-US" altLang="zh-CN" b="1" i="1" u="none" strike="noStrike" kern="1400" baseline="0" smtClean="0">
                <a:latin typeface="Cambria"/>
                <a:ea typeface="宋体"/>
              </a:rPr>
              <a:t>m</a:t>
            </a:r>
            <a:r>
              <a:rPr lang="zh-CN" altLang="en-US" b="1" i="0" u="none" strike="noStrike" kern="1400" baseline="0" smtClean="0">
                <a:latin typeface="Cambria"/>
                <a:ea typeface="宋体"/>
              </a:rPr>
              <a:t>个训练数据集里选择</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个样本作为聚类中心点。这是正式推荐的随机初始化聚类中心的做法。</a:t>
            </a:r>
          </a:p>
          <a:p>
            <a:pPr marR="0" lvl="0" rtl="0"/>
            <a:r>
              <a:rPr lang="zh-CN" altLang="en-US" b="1" i="0" u="none" strike="noStrike" kern="1400" baseline="0" smtClean="0">
                <a:latin typeface="Cambria"/>
                <a:ea typeface="宋体"/>
              </a:rPr>
              <a:t>在实际解决问题时，最终的聚类结果会和随机初始化的聚类中心点有关。即不同的随机初始化的聚类中心点可能得到不同的最终聚类结果。因为成本函数可能会收敛在一个局部最优解，而不是全局最优解上。有一个解决方法就是多做几次随机初始化的动作，然后训练出不同的聚类中心点及聚类节点分配方案，然后用这些值算出成本函数，从中选择成本最小的那个函数。</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15225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1" i="0" u="none" strike="noStrike" kern="1400" baseline="0" smtClean="0">
                <a:latin typeface="Cambria"/>
                <a:ea typeface="宋体"/>
              </a:rPr>
              <a:t>假设我们做</a:t>
            </a:r>
            <a:r>
              <a:rPr lang="en-US" altLang="zh-CN" b="1" i="0" u="none" strike="noStrike" kern="1400" baseline="0" smtClean="0">
                <a:latin typeface="Cambria"/>
                <a:ea typeface="宋体"/>
              </a:rPr>
              <a:t>10</a:t>
            </a:r>
            <a:r>
              <a:rPr lang="en-US" altLang="zh-CN" b="1" i="0" u="none" strike="noStrike" kern="1400" baseline="0" smtClean="0">
                <a:latin typeface="Times New Roman"/>
                <a:ea typeface="宋体"/>
              </a:rPr>
              <a:t>0</a:t>
            </a:r>
            <a:r>
              <a:rPr lang="zh-CN" altLang="en-US" b="1" i="0" u="none" strike="noStrike" kern="1400" baseline="0" smtClean="0">
                <a:latin typeface="Cambria"/>
                <a:ea typeface="宋体"/>
              </a:rPr>
              <a:t>次运算，步骤如下：</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）随机选择</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个聚类中心点。</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）运行</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均值算法，算出</a:t>
            </a:r>
            <a:r>
              <a:rPr lang="en-US" altLang="zh-CN" b="1" i="1" u="none" strike="noStrike" kern="1400" baseline="0" smtClean="0">
                <a:latin typeface="Cambria"/>
                <a:ea typeface="宋体"/>
              </a:rPr>
              <a:t>c</a:t>
            </a:r>
            <a:r>
              <a:rPr lang="en-US" altLang="zh-CN" b="1" i="0" u="none" strike="noStrike" kern="1400" baseline="30000" smtClean="0">
                <a:latin typeface="Cambria"/>
                <a:ea typeface="宋体"/>
              </a:rPr>
              <a:t>(1)</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 </a:t>
            </a:r>
            <a:r>
              <a:rPr lang="en-US" altLang="zh-CN" b="1" i="1" u="none" strike="noStrike" kern="1400" baseline="0" smtClean="0">
                <a:latin typeface="Cambria"/>
                <a:ea typeface="宋体"/>
              </a:rPr>
              <a:t>c</a:t>
            </a:r>
            <a:r>
              <a:rPr lang="en-US" altLang="zh-CN" b="1" i="0" u="none" strike="noStrike" kern="1400" baseline="30000" smtClean="0">
                <a:latin typeface="Cambria"/>
                <a:ea typeface="宋体"/>
              </a:rPr>
              <a:t>(2)</a:t>
            </a:r>
            <a:r>
              <a:rPr lang="en-US" altLang="zh-CN" b="1" i="0" u="none" strike="noStrike" kern="1400" baseline="0" smtClean="0">
                <a:latin typeface="Times New Roman"/>
                <a:ea typeface="宋体"/>
              </a:rPr>
              <a:t>,</a:t>
            </a:r>
            <a:r>
              <a:rPr lang="en-US" altLang="zh-CN" b="1" i="0" u="none" strike="noStrike" kern="1400" baseline="0" smtClean="0">
                <a:latin typeface="Cambria"/>
                <a:ea typeface="宋体"/>
              </a:rPr>
              <a:t>…</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 </a:t>
            </a:r>
            <a:r>
              <a:rPr lang="en-US" altLang="zh-CN" b="1" i="1" u="none" strike="noStrike" kern="1400" baseline="0" smtClean="0">
                <a:latin typeface="Cambria"/>
                <a:ea typeface="宋体"/>
              </a:rPr>
              <a:t>c</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m</a:t>
            </a:r>
            <a:r>
              <a:rPr lang="en-US" altLang="zh-CN" b="1" i="0" u="none" strike="noStrike" kern="1400" baseline="30000" smtClean="0">
                <a:latin typeface="Cambria"/>
                <a:ea typeface="宋体"/>
              </a:rPr>
              <a:t>)</a:t>
            </a:r>
            <a:r>
              <a:rPr lang="zh-CN" altLang="en-US" b="1" i="0" u="none" strike="noStrike" kern="1400" baseline="0" smtClean="0">
                <a:latin typeface="Cambria"/>
                <a:ea typeface="宋体"/>
              </a:rPr>
              <a:t>和</a:t>
            </a:r>
            <a:r>
              <a:rPr lang="en-US" altLang="zh-CN" b="1" i="1" u="none" strike="noStrike" kern="1400" baseline="0" smtClean="0">
                <a:latin typeface="Cambria"/>
                <a:ea typeface="宋体"/>
              </a:rPr>
              <a:t>u</a:t>
            </a:r>
            <a:r>
              <a:rPr lang="en-US" altLang="zh-CN" b="1" i="0" u="none" strike="noStrike" kern="1400" baseline="-25000" smtClean="0">
                <a:latin typeface="Cambria"/>
                <a:ea typeface="宋体"/>
              </a:rPr>
              <a:t>1</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 </a:t>
            </a:r>
            <a:r>
              <a:rPr lang="en-US" altLang="zh-CN" b="1" i="1" u="none" strike="noStrike" kern="1400" baseline="0" smtClean="0">
                <a:latin typeface="Cambria"/>
                <a:ea typeface="宋体"/>
              </a:rPr>
              <a:t>u</a:t>
            </a:r>
            <a:r>
              <a:rPr lang="en-US" altLang="zh-CN" b="1" i="0" u="none" strike="noStrike" kern="1400" baseline="-25000" smtClean="0">
                <a:latin typeface="Cambria"/>
                <a:ea typeface="宋体"/>
              </a:rPr>
              <a:t>2</a:t>
            </a:r>
            <a:r>
              <a:rPr lang="en-US" altLang="zh-CN" b="1" i="0" u="none" strike="noStrike" kern="1400" baseline="0" smtClean="0">
                <a:latin typeface="Times New Roman"/>
                <a:ea typeface="宋体"/>
              </a:rPr>
              <a:t>,</a:t>
            </a:r>
            <a:r>
              <a:rPr lang="en-US" altLang="zh-CN" b="1" i="0" u="none" strike="noStrike" kern="1400" baseline="0" smtClean="0">
                <a:latin typeface="Cambria"/>
                <a:ea typeface="宋体"/>
              </a:rPr>
              <a:t>…</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 </a:t>
            </a:r>
            <a:r>
              <a:rPr lang="en-US" altLang="zh-CN" b="1" i="1" u="none" strike="noStrike" kern="1400" baseline="0" smtClean="0">
                <a:latin typeface="Cambria"/>
                <a:ea typeface="宋体"/>
              </a:rPr>
              <a:t>u</a:t>
            </a:r>
            <a:r>
              <a:rPr lang="en-US" altLang="zh-CN" b="1" i="1" u="none" strike="noStrike" kern="1400" baseline="-25000" smtClean="0">
                <a:latin typeface="Cambria"/>
                <a:ea typeface="宋体"/>
              </a:rPr>
              <a:t>k</a:t>
            </a:r>
            <a:r>
              <a:rPr lang="zh-CN" altLang="en-US" b="1" i="0" u="none" strike="noStrike" kern="1400" baseline="0" smtClean="0">
                <a:latin typeface="Cambria"/>
                <a:ea typeface="宋体"/>
              </a:rPr>
              <a:t>。</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）使用</a:t>
            </a:r>
            <a:r>
              <a:rPr lang="en-US" altLang="zh-CN" b="1" i="1" u="none" strike="noStrike" kern="1400" baseline="0" smtClean="0">
                <a:latin typeface="Cambria"/>
                <a:ea typeface="宋体"/>
              </a:rPr>
              <a:t>c</a:t>
            </a:r>
            <a:r>
              <a:rPr lang="en-US" altLang="zh-CN" b="1" i="0" u="none" strike="noStrike" kern="1400" baseline="30000" smtClean="0">
                <a:latin typeface="Cambria"/>
                <a:ea typeface="宋体"/>
              </a:rPr>
              <a:t>(1)</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 </a:t>
            </a:r>
            <a:r>
              <a:rPr lang="en-US" altLang="zh-CN" b="1" i="1" u="none" strike="noStrike" kern="1400" baseline="0" smtClean="0">
                <a:latin typeface="Cambria"/>
                <a:ea typeface="宋体"/>
              </a:rPr>
              <a:t>c</a:t>
            </a:r>
            <a:r>
              <a:rPr lang="en-US" altLang="zh-CN" b="1" i="0" u="none" strike="noStrike" kern="1400" baseline="30000" smtClean="0">
                <a:latin typeface="Cambria"/>
                <a:ea typeface="宋体"/>
              </a:rPr>
              <a:t>(2)</a:t>
            </a:r>
            <a:r>
              <a:rPr lang="en-US" altLang="zh-CN" b="1" i="0" u="none" strike="noStrike" kern="1400" baseline="0" smtClean="0">
                <a:latin typeface="Times New Roman"/>
                <a:ea typeface="宋体"/>
              </a:rPr>
              <a:t>,</a:t>
            </a:r>
            <a:r>
              <a:rPr lang="en-US" altLang="zh-CN" b="1" i="0" u="none" strike="noStrike" kern="1400" baseline="0" smtClean="0">
                <a:latin typeface="Cambria"/>
                <a:ea typeface="宋体"/>
              </a:rPr>
              <a:t>…</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 </a:t>
            </a:r>
            <a:r>
              <a:rPr lang="en-US" altLang="zh-CN" b="1" i="1" u="none" strike="noStrike" kern="1400" baseline="0" smtClean="0">
                <a:latin typeface="Cambria"/>
                <a:ea typeface="宋体"/>
              </a:rPr>
              <a:t>c</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m</a:t>
            </a:r>
            <a:r>
              <a:rPr lang="en-US" altLang="zh-CN" b="1" i="0" u="none" strike="noStrike" kern="1400" baseline="30000" smtClean="0">
                <a:latin typeface="Cambria"/>
                <a:ea typeface="宋体"/>
              </a:rPr>
              <a:t>)</a:t>
            </a:r>
            <a:r>
              <a:rPr lang="zh-CN" altLang="en-US" b="1" i="0" u="none" strike="noStrike" kern="1400" baseline="0" smtClean="0">
                <a:latin typeface="Cambria"/>
                <a:ea typeface="宋体"/>
              </a:rPr>
              <a:t>和</a:t>
            </a:r>
            <a:r>
              <a:rPr lang="en-US" altLang="zh-CN" b="1" i="1" u="none" strike="noStrike" kern="1400" baseline="0" smtClean="0">
                <a:latin typeface="Cambria"/>
                <a:ea typeface="宋体"/>
              </a:rPr>
              <a:t>u</a:t>
            </a:r>
            <a:r>
              <a:rPr lang="en-US" altLang="zh-CN" b="1" i="0" u="none" strike="noStrike" kern="1400" baseline="-25000" smtClean="0">
                <a:latin typeface="Cambria"/>
                <a:ea typeface="宋体"/>
              </a:rPr>
              <a:t>1</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 </a:t>
            </a:r>
            <a:r>
              <a:rPr lang="en-US" altLang="zh-CN" b="1" i="1" u="none" strike="noStrike" kern="1400" baseline="0" smtClean="0">
                <a:latin typeface="Cambria"/>
                <a:ea typeface="宋体"/>
              </a:rPr>
              <a:t>u</a:t>
            </a:r>
            <a:r>
              <a:rPr lang="en-US" altLang="zh-CN" b="1" i="0" u="none" strike="noStrike" kern="1400" baseline="-25000" smtClean="0">
                <a:latin typeface="Cambria"/>
                <a:ea typeface="宋体"/>
              </a:rPr>
              <a:t>2</a:t>
            </a:r>
            <a:r>
              <a:rPr lang="en-US" altLang="zh-CN" b="1" i="0" u="none" strike="noStrike" kern="1400" baseline="0" smtClean="0">
                <a:latin typeface="Times New Roman"/>
                <a:ea typeface="宋体"/>
              </a:rPr>
              <a:t>,</a:t>
            </a:r>
            <a:r>
              <a:rPr lang="en-US" altLang="zh-CN" b="1" i="0" u="none" strike="noStrike" kern="1400" baseline="0" smtClean="0">
                <a:latin typeface="Cambria"/>
                <a:ea typeface="宋体"/>
              </a:rPr>
              <a:t>…</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 </a:t>
            </a:r>
            <a:r>
              <a:rPr lang="en-US" altLang="zh-CN" b="1" i="1" u="none" strike="noStrike" kern="1400" baseline="0" smtClean="0">
                <a:latin typeface="Cambria"/>
                <a:ea typeface="宋体"/>
              </a:rPr>
              <a:t>u</a:t>
            </a:r>
            <a:r>
              <a:rPr lang="en-US" altLang="zh-CN" b="1" i="1" u="none" strike="noStrike" kern="1400" baseline="-25000" smtClean="0">
                <a:latin typeface="Cambria"/>
                <a:ea typeface="宋体"/>
              </a:rPr>
              <a:t>k</a:t>
            </a:r>
            <a:r>
              <a:rPr lang="zh-CN" altLang="en-US" b="1" i="0" u="none" strike="noStrike" kern="1400" baseline="0" smtClean="0">
                <a:latin typeface="Cambria"/>
                <a:ea typeface="宋体"/>
              </a:rPr>
              <a:t>算出最终的成本值。</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）记录最小的成本值，然后跳回步骤（</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），直到达到最大运算次数。</a:t>
            </a:r>
          </a:p>
          <a:p>
            <a:pPr marR="0" lvl="0" rtl="0"/>
            <a:r>
              <a:rPr lang="zh-CN" altLang="en-US" b="1" i="0" u="none" strike="noStrike" kern="1400" baseline="0" smtClean="0">
                <a:latin typeface="Cambria"/>
                <a:ea typeface="宋体"/>
              </a:rPr>
              <a:t>这样就可以适当加大运算次数，从而求出全局最优解。</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367509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11.1.3</a:t>
            </a:r>
            <a:r>
              <a:rPr lang="zh-CN" altLang="en-US" b="1" i="0" u="none" strike="noStrike" baseline="0" smtClean="0">
                <a:latin typeface="Calibri Light"/>
                <a:ea typeface="宋体"/>
              </a:rPr>
              <a:t>  选择聚类的个数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怎样选择合适的聚类个数呢？实际上聚类个数和业务有紧密的关联，例如我们要对运动鞋的尺码大小进行聚类分析，那么是分成</a:t>
            </a:r>
            <a:r>
              <a:rPr lang="en-US" altLang="zh-CN" b="1" i="0" u="none" strike="noStrike" kern="1400" baseline="0" smtClean="0">
                <a:latin typeface="Cambria"/>
                <a:ea typeface="宋体"/>
              </a:rPr>
              <a:t>5</a:t>
            </a:r>
            <a:r>
              <a:rPr lang="zh-CN" altLang="en-US" b="1" i="0" u="none" strike="noStrike" kern="1400" baseline="0" smtClean="0">
                <a:latin typeface="Cambria"/>
                <a:ea typeface="宋体"/>
              </a:rPr>
              <a:t>个尺寸等级好还是分成</a:t>
            </a:r>
            <a:r>
              <a:rPr lang="en-US" altLang="zh-CN" b="1" i="0" u="none" strike="noStrike" kern="1400" baseline="0" smtClean="0">
                <a:latin typeface="Cambria"/>
                <a:ea typeface="宋体"/>
              </a:rPr>
              <a:t>10</a:t>
            </a:r>
            <a:r>
              <a:rPr lang="zh-CN" altLang="en-US" b="1" i="0" u="none" strike="noStrike" kern="1400" baseline="0" smtClean="0">
                <a:latin typeface="Cambria"/>
                <a:ea typeface="宋体"/>
              </a:rPr>
              <a:t>个尺寸等级好呢？这个是个业务问题而非技术问题。</a:t>
            </a:r>
            <a:r>
              <a:rPr lang="en-US" altLang="zh-CN" b="1" i="0" u="none" strike="noStrike" kern="1400" baseline="0" smtClean="0">
                <a:latin typeface="Cambria"/>
                <a:ea typeface="宋体"/>
              </a:rPr>
              <a:t>5</a:t>
            </a:r>
            <a:r>
              <a:rPr lang="zh-CN" altLang="en-US" b="1" i="0" u="none" strike="noStrike" kern="1400" baseline="0" smtClean="0">
                <a:latin typeface="Cambria"/>
                <a:ea typeface="宋体"/>
              </a:rPr>
              <a:t>个尺寸等级可以给生产和销售带来便利，但客户体验可能不好；</a:t>
            </a:r>
            <a:r>
              <a:rPr lang="en-US" altLang="zh-CN" b="1" i="0" u="none" strike="noStrike" kern="1400" baseline="0" smtClean="0">
                <a:latin typeface="Cambria"/>
                <a:ea typeface="宋体"/>
              </a:rPr>
              <a:t>10</a:t>
            </a:r>
            <a:r>
              <a:rPr lang="zh-CN" altLang="en-US" b="1" i="0" u="none" strike="noStrike" kern="1400" baseline="0" smtClean="0">
                <a:latin typeface="Cambria"/>
                <a:ea typeface="宋体"/>
              </a:rPr>
              <a:t>个尺寸等级客户体验好了，可能会给生产和库存造成不便。</a:t>
            </a:r>
          </a:p>
          <a:p>
            <a:pPr marR="0" lvl="0" rtl="0"/>
            <a:r>
              <a:rPr lang="zh-CN" altLang="en-US" b="1" i="0" u="none" strike="noStrike" kern="1400" baseline="0" smtClean="0">
                <a:latin typeface="Cambria"/>
                <a:ea typeface="宋体"/>
              </a:rPr>
              <a:t>从技术角度来讲，也有一些方法可以用来做一些判断的。我们可以把聚类个数作为横坐标，成本函数作为纵坐标，把成本和聚类个数的数据画出来。大体的趋势是随着</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值越来越大，成本会越来越低。我们找出一个拐点，即在这个拐点之前成本下降比较快，在这个拐点之后，成本下降比较慢，那么很可能这个拐点所在的</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值就是要寻求的最优解。</a:t>
            </a:r>
          </a:p>
          <a:p>
            <a:pPr marR="0" lvl="0" rtl="0"/>
            <a:r>
              <a:rPr lang="zh-CN" altLang="en-US" b="1" i="0" u="none" strike="noStrike" kern="1400" baseline="0" smtClean="0">
                <a:latin typeface="Cambria"/>
                <a:ea typeface="宋体"/>
              </a:rPr>
              <a:t>当然，这个技术方法并不总是有效的，因为很可能会得到一个没有拐点的曲线，这样，就必须和业务逻辑结合以便选择合适的聚类个数。</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58293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11.2 </a:t>
            </a:r>
            <a:r>
              <a:rPr lang="zh-CN" altLang="en-US" b="1" i="0" u="none" strike="noStrike" baseline="0" smtClean="0">
                <a:latin typeface="Calibri Light"/>
                <a:ea typeface="宋体"/>
              </a:rPr>
              <a:t> </a:t>
            </a:r>
            <a:r>
              <a:rPr lang="en-US" altLang="zh-CN" b="1" i="0" u="none" strike="noStrike" baseline="0" smtClean="0">
                <a:latin typeface="Calibri Light"/>
                <a:ea typeface="宋体"/>
              </a:rPr>
              <a:t>scikit-learn</a:t>
            </a:r>
            <a:r>
              <a:rPr lang="zh-CN" altLang="en-US" b="1" i="0" u="none" strike="noStrike" baseline="0" smtClean="0">
                <a:latin typeface="Calibri Light"/>
                <a:ea typeface="宋体"/>
              </a:rPr>
              <a:t>里的</a:t>
            </a:r>
            <a:r>
              <a:rPr lang="en-US" altLang="zh-CN" b="1" i="0" u="none" strike="noStrike" baseline="0" smtClean="0">
                <a:latin typeface="Calibri Light"/>
                <a:ea typeface="宋体"/>
              </a:rPr>
              <a:t>k-</a:t>
            </a:r>
            <a:r>
              <a:rPr lang="zh-CN" altLang="en-US" b="1" i="0" u="none" strike="noStrike" baseline="0" smtClean="0">
                <a:latin typeface="Calibri Light"/>
                <a:ea typeface="宋体"/>
              </a:rPr>
              <a:t>均值算法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a:bodyPr>
          <a:lstStyle/>
          <a:p>
            <a:pPr marR="0" lvl="0" rtl="0"/>
            <a:r>
              <a:rPr lang="en-US" altLang="zh-CN" b="1" i="0" u="none" strike="noStrike" kern="1400" baseline="0" dirty="0" err="1" smtClean="0">
                <a:latin typeface="Cambria"/>
                <a:ea typeface="宋体"/>
              </a:rPr>
              <a:t>scikit</a:t>
            </a:r>
            <a:r>
              <a:rPr lang="en-US" altLang="zh-CN" b="1" i="0" u="none" strike="noStrike" kern="1400" baseline="0" dirty="0" smtClean="0">
                <a:latin typeface="Cambria"/>
                <a:ea typeface="宋体"/>
              </a:rPr>
              <a:t>-learn</a:t>
            </a:r>
            <a:r>
              <a:rPr lang="zh-CN" altLang="en-US" b="1" i="0" u="none" strike="noStrike" kern="1400" baseline="0" dirty="0" smtClean="0">
                <a:latin typeface="Cambria"/>
                <a:ea typeface="宋体"/>
              </a:rPr>
              <a:t>里的</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均值算法由</a:t>
            </a:r>
            <a:r>
              <a:rPr lang="en-US" altLang="zh-CN" b="1" i="0" u="none" strike="noStrike" kern="1400" baseline="0" dirty="0" err="1" smtClean="0">
                <a:latin typeface="Cambria"/>
                <a:ea typeface="宋体"/>
              </a:rPr>
              <a:t>sklearn.cluster.KMeans</a:t>
            </a:r>
            <a:r>
              <a:rPr lang="zh-CN" altLang="en-US" b="1" i="0" u="none" strike="noStrike" kern="1400" baseline="0" dirty="0" smtClean="0">
                <a:latin typeface="Cambria"/>
                <a:ea typeface="宋体"/>
              </a:rPr>
              <a:t>类实现。</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p:txBody>
      </p:sp>
      <p:pic>
        <p:nvPicPr>
          <p:cNvPr id="3074" name="Picture" descr="图 11-1 k-均值样本"/>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915" y="2758836"/>
            <a:ext cx="2805112" cy="186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descr="图 11-2 k = 3 的聚类拟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39" y="2758836"/>
            <a:ext cx="28797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1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7744" y="5045868"/>
            <a:ext cx="43180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386253" y="6414020"/>
            <a:ext cx="2525050"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11-3</a:t>
            </a:r>
            <a:r>
              <a:rPr lang="zh-CN" altLang="en-US" b="1" kern="1400" dirty="0">
                <a:latin typeface="Cambria"/>
              </a:rPr>
              <a:t>  不同</a:t>
            </a:r>
            <a:r>
              <a:rPr lang="en-US" altLang="zh-CN" b="1" i="1" kern="1400" dirty="0">
                <a:latin typeface="Cambria"/>
              </a:rPr>
              <a:t>k</a:t>
            </a:r>
            <a:r>
              <a:rPr lang="zh-CN" altLang="en-US" b="1" kern="1400" dirty="0">
                <a:latin typeface="Cambria"/>
              </a:rPr>
              <a:t>值的聚类</a:t>
            </a:r>
            <a:endParaRPr lang="zh-CN" altLang="en-US" b="1" kern="1400" dirty="0">
              <a:latin typeface="Times New Roman"/>
            </a:endParaRPr>
          </a:p>
        </p:txBody>
      </p:sp>
      <p:sp>
        <p:nvSpPr>
          <p:cNvPr id="5" name="矩形 4"/>
          <p:cNvSpPr/>
          <p:nvPr/>
        </p:nvSpPr>
        <p:spPr>
          <a:xfrm>
            <a:off x="5109377" y="4676536"/>
            <a:ext cx="2680542"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11-2 </a:t>
            </a:r>
            <a:r>
              <a:rPr lang="zh-CN" altLang="en-US" b="1" kern="1400" dirty="0">
                <a:latin typeface="Cambria"/>
              </a:rPr>
              <a:t> </a:t>
            </a:r>
            <a:r>
              <a:rPr lang="en-US" altLang="zh-CN" b="1" kern="1400" dirty="0">
                <a:latin typeface="Cambria"/>
              </a:rPr>
              <a:t>k = 3</a:t>
            </a:r>
            <a:r>
              <a:rPr lang="zh-CN" altLang="en-US" b="1" kern="1400" dirty="0">
                <a:latin typeface="Cambria"/>
              </a:rPr>
              <a:t>的聚类拟合</a:t>
            </a:r>
          </a:p>
        </p:txBody>
      </p:sp>
      <p:sp>
        <p:nvSpPr>
          <p:cNvPr id="6" name="矩形 5"/>
          <p:cNvSpPr/>
          <p:nvPr/>
        </p:nvSpPr>
        <p:spPr>
          <a:xfrm>
            <a:off x="1835696" y="4643844"/>
            <a:ext cx="2151551"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11-1 </a:t>
            </a:r>
            <a:r>
              <a:rPr lang="zh-CN" altLang="en-US" b="1" kern="1400" dirty="0">
                <a:latin typeface="Cambria"/>
              </a:rPr>
              <a:t> </a:t>
            </a:r>
            <a:r>
              <a:rPr lang="en-US" altLang="zh-CN" b="1" kern="1400" dirty="0">
                <a:latin typeface="Cambria"/>
              </a:rPr>
              <a:t>k-</a:t>
            </a:r>
            <a:r>
              <a:rPr lang="zh-CN" altLang="en-US" b="1" kern="1400" dirty="0">
                <a:latin typeface="Cambria"/>
              </a:rPr>
              <a:t>均值样本</a:t>
            </a:r>
          </a:p>
        </p:txBody>
      </p:sp>
    </p:spTree>
    <p:extLst>
      <p:ext uri="{BB962C8B-B14F-4D97-AF65-F5344CB8AC3E}">
        <p14:creationId xmlns:p14="http://schemas.microsoft.com/office/powerpoint/2010/main" val="204659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libri Light"/>
                <a:ea typeface="宋体"/>
              </a:rPr>
              <a:t>11.3</a:t>
            </a:r>
            <a:r>
              <a:rPr lang="zh-CN" altLang="en-US" b="1" i="0" u="none" strike="noStrike" baseline="0" smtClean="0">
                <a:latin typeface="Calibri Light"/>
                <a:ea typeface="宋体"/>
              </a:rPr>
              <a:t>  使用</a:t>
            </a:r>
            <a:r>
              <a:rPr lang="en-US" altLang="zh-CN" b="1" i="0" u="none" strike="noStrike" baseline="0" smtClean="0">
                <a:latin typeface="Calibri Light"/>
                <a:ea typeface="宋体"/>
              </a:rPr>
              <a:t>k-</a:t>
            </a:r>
            <a:r>
              <a:rPr lang="zh-CN" altLang="en-US" b="1" i="0" u="none" strike="noStrike" baseline="0" smtClean="0">
                <a:latin typeface="Calibri Light"/>
                <a:ea typeface="宋体"/>
              </a:rPr>
              <a:t>均值对文档进行聚类分析</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本节介绍如何使用</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均值算法对文档进行聚类分析。假设有一个博客平台，用户在平台上发布博客，我们如何对博客进行聚类分析，以方便展示不同类别下的热门文章呢？</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7930788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2194</Words>
  <Application>Microsoft Office PowerPoint</Application>
  <PresentationFormat>全屏显示(4:3)</PresentationFormat>
  <Paragraphs>76</Paragraphs>
  <Slides>17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19" baseType="lpstr">
      <vt:lpstr>Office 主题​​</vt:lpstr>
      <vt:lpstr>Equation.DSMT4</vt:lpstr>
      <vt:lpstr>第11章  k-均值算法</vt:lpstr>
      <vt:lpstr>11.1  算法原理</vt:lpstr>
      <vt:lpstr>PowerPoint 演示文稿</vt:lpstr>
      <vt:lpstr>11.1.1  k-均值算法成本函数</vt:lpstr>
      <vt:lpstr>11.1.2  随机初始化聚类中心点</vt:lpstr>
      <vt:lpstr>PowerPoint 演示文稿</vt:lpstr>
      <vt:lpstr>11.1.3  选择聚类的个数</vt:lpstr>
      <vt:lpstr>11.2  scikit-learn里的k-均值算法</vt:lpstr>
      <vt:lpstr>11.3  使用k-均值对文档进行聚类分析</vt:lpstr>
      <vt:lpstr>11.3.1  准备数据集</vt:lpstr>
      <vt:lpstr>11.3.2  加载数据集</vt:lpstr>
      <vt:lpstr>11.3.3  文本聚类分析</vt:lpstr>
      <vt:lpstr>11.4  聚类算法性能评估</vt:lpstr>
      <vt:lpstr>11.4.1  Adjust Rand Index</vt:lpstr>
      <vt:lpstr>11.4.2  齐次性和完整性</vt:lpstr>
      <vt:lpstr>11.4.3  轮廓系数</vt:lpstr>
      <vt:lpstr>11.5  复习题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k-均值算法</dc:title>
  <dc:creator>Windows 用户</dc:creator>
  <cp:lastModifiedBy>Windows 用户</cp:lastModifiedBy>
  <cp:revision>1</cp:revision>
  <dcterms:created xsi:type="dcterms:W3CDTF">2025-01-24T08:17:31Z</dcterms:created>
  <dcterms:modified xsi:type="dcterms:W3CDTF">2025-01-24T08:29:29Z</dcterms:modified>
</cp:coreProperties>
</file>