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AC7F-3C6D-4AFB-8393-DB05B03E2309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85BC-57B0-44DB-9419-66A1DC096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77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AC7F-3C6D-4AFB-8393-DB05B03E2309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85BC-57B0-44DB-9419-66A1DC096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29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AC7F-3C6D-4AFB-8393-DB05B03E2309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85BC-57B0-44DB-9419-66A1DC096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348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AC7F-3C6D-4AFB-8393-DB05B03E2309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85BC-57B0-44DB-9419-66A1DC096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55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AC7F-3C6D-4AFB-8393-DB05B03E2309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85BC-57B0-44DB-9419-66A1DC096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48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AC7F-3C6D-4AFB-8393-DB05B03E2309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85BC-57B0-44DB-9419-66A1DC096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01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AC7F-3C6D-4AFB-8393-DB05B03E2309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85BC-57B0-44DB-9419-66A1DC096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9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AC7F-3C6D-4AFB-8393-DB05B03E2309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85BC-57B0-44DB-9419-66A1DC096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54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AC7F-3C6D-4AFB-8393-DB05B03E2309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85BC-57B0-44DB-9419-66A1DC096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6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AC7F-3C6D-4AFB-8393-DB05B03E2309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85BC-57B0-44DB-9419-66A1DC096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92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AC7F-3C6D-4AFB-8393-DB05B03E2309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85BC-57B0-44DB-9419-66A1DC096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41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AC7F-3C6D-4AFB-8393-DB05B03E2309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85BC-57B0-44DB-9419-66A1DC096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2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BAC7F-3C6D-4AFB-8393-DB05B03E2309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185BC-57B0-44DB-9419-66A1DC096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55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tinuum.io/downloads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baseline="0" smtClean="0">
                <a:latin typeface="Calibri Light"/>
                <a:ea typeface="宋体"/>
              </a:rPr>
              <a:t>第</a:t>
            </a:r>
            <a:r>
              <a:rPr lang="en-US" altLang="zh-CN" b="1" i="0" u="none" strike="noStrike" baseline="0" smtClean="0">
                <a:latin typeface="Calibri Light"/>
                <a:ea typeface="宋体"/>
              </a:rPr>
              <a:t>2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章  </a:t>
            </a:r>
            <a:r>
              <a:rPr lang="en-US" altLang="zh-CN" b="1" i="0" u="none" strike="noStrike" baseline="0" smtClean="0">
                <a:latin typeface="Calibri Light"/>
                <a:ea typeface="宋体"/>
              </a:rPr>
              <a:t>Python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机器学习软件包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本章介绍了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scikit-learn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相关开发环境的搭建步骤，以及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IPython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、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Numpy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Pandas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、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Matplotlib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等软件包的基础知识，最后通过一个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scikit-learn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机器学习实例，介绍了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scikit-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 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learn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的一般性原理和通用规则。本章涵盖的主要内容如下：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搭建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机器学习编程环境；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熟悉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IPython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交互式编程环境；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熟悉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Numpy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包的基础操作；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熟悉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Pandas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包的基础操作；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熟悉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Matplotlib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及常用的画图操作；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熟悉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scikit-learn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软件包，并完成一个手写识别机器学习程序。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91584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2.3.2 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</a:t>
            </a:r>
            <a:r>
              <a:rPr lang="en-US" altLang="zh-CN" b="1" i="0" u="none" strike="noStrike" baseline="0" smtClean="0">
                <a:latin typeface="Calibri Light"/>
                <a:ea typeface="宋体"/>
              </a:rPr>
              <a:t>Numpy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运算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最简单的数值计算是数组和标量进行计算，计算过程是直接把数组里的元素和标量逐个进行计算：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使用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Numpy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的优点是运行速度会比较快，我们可以对比一下使用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的循环与使用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Numpy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运算在效率上的差别，从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Log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里看到运行效率相差近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100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倍。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另外一种是数组和数组的运算，数组的维度相同时，两个数组相同的行和列上的元素，逐个进行数学运算得到的结果，组成的新数组，就是最后的运算结果。。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需要注意的是，乘法是对应元素相乘，不是矩阵内积，矩阵内积使用的是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np.dot()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函数。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如果数组的维度不同，则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Numpy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会试图使用</a:t>
            </a:r>
            <a:r>
              <a:rPr lang="zh-CN" altLang="en-US" b="1" i="0" u="none" strike="noStrike" kern="1400" baseline="0" smtClean="0">
                <a:latin typeface="Arial"/>
                <a:ea typeface="黑体"/>
              </a:rPr>
              <a:t>广播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机制来进行数组运算。如果满足广播机制，就进行运算；如果不满足广播机制，则报错。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数组还可以直接进行比较，返回一个同维度的布尔数组。针对布尔数组，可以使用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all()/any()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函数来返回布尔数组的标量值。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Numpy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还提供了一些数组运算的内置函数：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Numpy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提供了一些基本的统计功能，包括求和、求平均值、求方差等：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针对二维数组或者更高维度的数组，可以根据行或列来计算。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24715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116632"/>
            <a:ext cx="8928992" cy="3096344"/>
          </a:xfrm>
        </p:spPr>
        <p:txBody>
          <a:bodyPr>
            <a:normAutofit fontScale="40000" lnSpcReduction="20000"/>
          </a:bodyPr>
          <a:lstStyle/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下面通过例子来看一下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Numpy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数值计算的应用，考察的是简单的一维随机漫步算法。比如，两个人用一个均匀的硬币来赌博，硬币抛出正面和反面的概率各占一半。硬币抛出正面时甲方输给乙方一块钱，反面时乙方输给甲方一块钱。我们来考察在这种赌博规则下，随着抛硬币次数的增加，输赢的总金额呈现怎样的分布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若要解决这个问题，我们可以让足够多的人两两组成一组参与这个赌博游戏，然后抛足够多的硬币次数，就可以用统计的方法算出输赢的平均金额。当使用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Numpy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来实现时，生成多个由</a:t>
            </a:r>
            <a:r>
              <a:rPr lang="en-US" altLang="zh-CN" b="1" i="0" u="none" strike="noStrike" kern="1400" baseline="0" dirty="0" smtClean="0">
                <a:latin typeface="宋体"/>
                <a:ea typeface="宋体"/>
              </a:rPr>
              <a:t>-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1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和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1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构成的足够长的随机数组，用来代表每次硬币抛出正面和反面的事件。这个二维数组中，每行表示一组参与赌博的人抛出正面和反面的事件序列，然后按行计算这个数组的累加和就是这每组输赢的金额，如图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2-2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所示。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在实际计算时，先求出每组输赢金额的平方，再求平均值。最后把平方根的值用绿色的点画在二维坐标上，同时画出的红色曲线，来对比两组曲线的重合情况。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上面代码可以直接在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IPython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 notebook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环境下运行，可以看到两根线基本重叠。即一维随机漫步算法的赌博法则，输赢的金额和赌博的次数之间基本呈现平方根曲线的分布，如图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2-3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所示。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感兴趣的读者，可以参阅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HandWiki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上二维随机漫步算法的描述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https://handwiki.org/wiki/Random_walk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，也可以思考一下如何使用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Numpy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来实现。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在之前的代码里，我们经常使用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np.reshape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()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进行数组维度变换，而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np.ravel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()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则正好相反，它把多维数组“摊平”，变成一维向量。</a:t>
            </a:r>
          </a:p>
          <a:p>
            <a:pPr marR="0" lvl="0" rtl="0"/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Numpy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提供的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np.polyfit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()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函数可以用多项式对数据进行拟合。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另外一个有意思的例子是，使用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Numpy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求圆周率</a:t>
            </a:r>
            <a:r>
              <a:rPr lang="el-GR" altLang="zh-CN" b="1" i="0" u="none" strike="noStrike" kern="1400" baseline="0" dirty="0" smtClean="0">
                <a:latin typeface="Cambria"/>
                <a:ea typeface="宋体"/>
              </a:rPr>
              <a:t>π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的值。使用的算法是蒙特卡罗方法（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Monte Carlo method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）。</a:t>
            </a:r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4581128"/>
            <a:ext cx="2497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kern="1400" dirty="0">
                <a:latin typeface="Cambria"/>
              </a:rPr>
              <a:t>图</a:t>
            </a:r>
            <a:r>
              <a:rPr lang="en-US" altLang="zh-CN" b="1" kern="1400" dirty="0">
                <a:latin typeface="Cambria"/>
              </a:rPr>
              <a:t>2-2 </a:t>
            </a:r>
            <a:r>
              <a:rPr lang="zh-CN" altLang="en-US" b="1" kern="1400" dirty="0">
                <a:latin typeface="Cambria"/>
              </a:rPr>
              <a:t> 硬币赌博示意图</a:t>
            </a:r>
          </a:p>
        </p:txBody>
      </p:sp>
      <p:sp>
        <p:nvSpPr>
          <p:cNvPr id="5" name="矩形 4"/>
          <p:cNvSpPr/>
          <p:nvPr/>
        </p:nvSpPr>
        <p:spPr>
          <a:xfrm>
            <a:off x="3633766" y="4653136"/>
            <a:ext cx="2730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kern="1400" dirty="0">
                <a:latin typeface="Cambria"/>
              </a:rPr>
              <a:t>图</a:t>
            </a:r>
            <a:r>
              <a:rPr lang="en-US" altLang="zh-CN" b="1" kern="1400" dirty="0">
                <a:latin typeface="Cambria"/>
              </a:rPr>
              <a:t>2-3 </a:t>
            </a:r>
            <a:r>
              <a:rPr lang="zh-CN" altLang="en-US" b="1" kern="1400" dirty="0">
                <a:latin typeface="Cambria"/>
              </a:rPr>
              <a:t> 一维随机漫步算法</a:t>
            </a:r>
          </a:p>
        </p:txBody>
      </p:sp>
      <p:sp>
        <p:nvSpPr>
          <p:cNvPr id="6" name="矩形 5"/>
          <p:cNvSpPr/>
          <p:nvPr/>
        </p:nvSpPr>
        <p:spPr>
          <a:xfrm>
            <a:off x="6763990" y="4750306"/>
            <a:ext cx="2032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kern="1400" dirty="0">
                <a:latin typeface="Cambria"/>
              </a:rPr>
              <a:t>图</a:t>
            </a:r>
            <a:r>
              <a:rPr lang="en-US" altLang="zh-CN" b="1" kern="1400" dirty="0">
                <a:latin typeface="Cambria"/>
              </a:rPr>
              <a:t>2-4 </a:t>
            </a:r>
            <a:r>
              <a:rPr lang="zh-CN" altLang="en-US" b="1" kern="1400" dirty="0">
                <a:latin typeface="Cambria"/>
              </a:rPr>
              <a:t> 多项式拟合</a:t>
            </a:r>
          </a:p>
        </p:txBody>
      </p:sp>
      <p:sp>
        <p:nvSpPr>
          <p:cNvPr id="7" name="矩形 6"/>
          <p:cNvSpPr/>
          <p:nvPr/>
        </p:nvSpPr>
        <p:spPr>
          <a:xfrm>
            <a:off x="290705" y="6322618"/>
            <a:ext cx="3427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kern="1400" dirty="0">
                <a:latin typeface="Cambria"/>
              </a:rPr>
              <a:t>图</a:t>
            </a:r>
            <a:r>
              <a:rPr lang="en-US" altLang="zh-CN" b="1" kern="1400" dirty="0">
                <a:latin typeface="Cambria"/>
              </a:rPr>
              <a:t>2-5 </a:t>
            </a:r>
            <a:r>
              <a:rPr lang="zh-CN" altLang="en-US" b="1" kern="1400" dirty="0">
                <a:latin typeface="Cambria"/>
              </a:rPr>
              <a:t> 蒙特卡罗方法计算圆周率</a:t>
            </a:r>
            <a:endParaRPr lang="zh-CN" altLang="en-US" b="1" kern="1400" dirty="0">
              <a:latin typeface="Times New Roman"/>
            </a:endParaRPr>
          </a:p>
        </p:txBody>
      </p:sp>
      <p:pic>
        <p:nvPicPr>
          <p:cNvPr id="2050" name="Picture 2" descr="2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3356992"/>
            <a:ext cx="31908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2-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356992"/>
            <a:ext cx="1925606" cy="117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" descr="图 2-5 多项式拟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326352"/>
            <a:ext cx="1664383" cy="125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" descr="图 2-6 蒙特卡罗方法计算圆周率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405" y="4887518"/>
            <a:ext cx="1443037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05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2.4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 </a:t>
            </a:r>
            <a:r>
              <a:rPr lang="en-US" altLang="zh-CN" b="1" i="0" u="none" strike="noStrike" baseline="0" smtClean="0">
                <a:latin typeface="Calibri Light"/>
                <a:ea typeface="宋体"/>
              </a:rPr>
              <a:t>Pandas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简介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Pandas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是一个强大的</a:t>
            </a:r>
            <a:r>
              <a:rPr lang="zh-CN" altLang="en-US" b="1" i="0" u="none" strike="noStrike" kern="1400" baseline="0" smtClean="0">
                <a:latin typeface="Arial"/>
                <a:ea typeface="黑体"/>
              </a:rPr>
              <a:t>时间序列数据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处理工具包，最初开发的目的是为了分析财经数据，现在已经广泛应用在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数据分析领域中。本节通过简单的介绍，让读者熟悉简单的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Pandas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概念及操作。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65746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2.4.1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 基本数据结构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Pandas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最基础的数据结构是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Series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，用它来表达一行数据，可以理解为一维的数组。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另外一个关键的数据结构为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DataFrame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，它表示的是二维数组。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DataFrame 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里的数据实际是用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Numpy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的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array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对象来保存的，读者可以输入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df.values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来查看原始数据。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DataFrame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对象的行和列都是一个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Series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对象。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Pandas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提供了简洁的数据访问功能。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DataFrame.shape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可以查看数据的维度信息：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37873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2.4.2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 数据排序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通过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DataFrame.sort_index()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函数可以方便地对索引进行排序。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96166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2.4.3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 数据访问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Pandas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可以方便地对数据进行选择和访问。我们可以通过行索引范围来访问特定几行的数据，这个和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Numpy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类似。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还可以使用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DataFrame.loc()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函数通过标签来选择某个元素，或使用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DataFrame.iloc()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函数通过数组索引来访问某个元素。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还可以通过布尔值来选择，如可以选择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C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列里所有大于</a:t>
            </a:r>
            <a:r>
              <a:rPr lang="en-US" altLang="zh-CN" b="1" i="0" u="none" strike="noStrike" kern="1400" baseline="0" smtClean="0">
                <a:latin typeface="Times New Roman"/>
                <a:ea typeface="宋体"/>
              </a:rPr>
              <a:t>0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的数据所在的行。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可以很方便地对数据进行修改，如可以添加一列，列名为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TAG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接着可以根据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TAG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列做分组统计。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57937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2.4.4 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时间序列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Pandas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提供了强大的时间序列处理功能，我们可以创建以时间序列为索引的数据集。比如，以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2000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年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1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月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1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日作为起始日期，创建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366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条记录数据：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24733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2.4.5 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数据可视化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435280" cy="2336800"/>
          </a:xfrm>
        </p:spPr>
        <p:txBody>
          <a:bodyPr>
            <a:normAutofit fontScale="70000" lnSpcReduction="20000"/>
          </a:bodyPr>
          <a:lstStyle/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我们还可以对数据进行可视化。下面的代码，先计算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ts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序列的累加值，然后把数据按照时间序列画出来，运行效果如图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2-6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所示。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还可以按月累加，并把每个月的累加值当成柱状图画出来，运行效果如图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2-7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所示。</a:t>
            </a:r>
          </a:p>
          <a:p>
            <a:pPr marR="0" lvl="0" rtl="0"/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Pandas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画图使用的工具包，就是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2.5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节要介绍的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Matplotlib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。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Pandas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只是做了相应的封装，方便调用而已。</a:t>
            </a:r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</p:txBody>
      </p:sp>
      <p:pic>
        <p:nvPicPr>
          <p:cNvPr id="3074" name="Picture" descr="图 2-7 序列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68" y="3717032"/>
            <a:ext cx="387985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547664" y="6237312"/>
            <a:ext cx="1568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kern="1400" dirty="0">
                <a:latin typeface="Cambria"/>
              </a:rPr>
              <a:t>图</a:t>
            </a:r>
            <a:r>
              <a:rPr lang="en-US" altLang="zh-CN" b="1" kern="1400" dirty="0">
                <a:latin typeface="Cambria"/>
              </a:rPr>
              <a:t>2-6 </a:t>
            </a:r>
            <a:r>
              <a:rPr lang="zh-CN" altLang="en-US" b="1" kern="1400" dirty="0">
                <a:latin typeface="Cambria"/>
              </a:rPr>
              <a:t> 序列图</a:t>
            </a:r>
          </a:p>
        </p:txBody>
      </p:sp>
      <p:sp>
        <p:nvSpPr>
          <p:cNvPr id="5" name="矩形 4"/>
          <p:cNvSpPr/>
          <p:nvPr/>
        </p:nvSpPr>
        <p:spPr>
          <a:xfrm>
            <a:off x="5660179" y="6354340"/>
            <a:ext cx="1568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kern="1400" dirty="0">
                <a:latin typeface="Cambria"/>
              </a:rPr>
              <a:t>图</a:t>
            </a:r>
            <a:r>
              <a:rPr lang="en-US" altLang="zh-CN" b="1" kern="1400" dirty="0">
                <a:latin typeface="Cambria"/>
              </a:rPr>
              <a:t>2-7</a:t>
            </a:r>
            <a:r>
              <a:rPr lang="zh-CN" altLang="en-US" b="1" kern="1400" dirty="0">
                <a:latin typeface="Cambria"/>
              </a:rPr>
              <a:t>  序列图</a:t>
            </a:r>
          </a:p>
        </p:txBody>
      </p:sp>
      <p:pic>
        <p:nvPicPr>
          <p:cNvPr id="3075" name="Picture" descr="图 2-8 序列图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671474"/>
            <a:ext cx="3600400" cy="2685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761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2.4.6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 文件读写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我们还可以使用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DataFrame.to_csv()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函数把数据保存到文件中。最常用的、本书用得最多的，还是从文件中导入数据：</a:t>
            </a:r>
          </a:p>
          <a:p>
            <a:pPr marR="0" lvl="0" rtl="0"/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78485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2.5 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</a:t>
            </a:r>
            <a:r>
              <a:rPr lang="en-US" altLang="zh-CN" b="1" i="0" u="none" strike="noStrike" baseline="0" smtClean="0">
                <a:latin typeface="Calibri Light"/>
                <a:ea typeface="宋体"/>
              </a:rPr>
              <a:t>Matplotlib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简介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Matplotlib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是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数据可视化工具包。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IPython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为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Matplotlib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专门提供了特殊的交互模式。如果要在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IPython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控制台使用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Matplotlib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，可以使用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ipython --matplotlib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命令来启动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IPython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控制台程序；如果要在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IPython notebook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里使用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Matplotlib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，则在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notebook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的开始位置插入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%matplotlib inline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魔术命令即可。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IPython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的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Matplotlib 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模式有两个优点，一是提供了非阻塞的画图操作，二是不需要显式地调用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show()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方法来显示画出来的图片。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Matplotlib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下的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pyplot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子包提供了面向对象的画图程序接口。几乎所有的画图函数都与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MATLAB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类似，连参数都类似。在实际开发工作中，有时候甚至可以访问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MATLAB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的官方文档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cn.mathworks.com/help/matlab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来查询画图的接口和参数，这些参数可以直接在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pyplot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下的画图函数里使用。使用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pyplot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的习惯性写法是：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from matplotlitb import pyplot as plt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在机器学习领域中，我们经常需要把数据可视化，以便观察数据的模式。此外，在对算法性能进行评估时，也需要把模型相关的数据可视化，才能观察出模型里需要改进的地方。例如，我们把算法的准确度和训练数据集大小的变化曲线画出来，可以清晰地看出训练数据集大小与算法准确度的关系。这就是我们需要学习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Matplotlib 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的原因。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2127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2.1 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开发环境搭建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若读者没有安装过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，一个最简单的方式是直接安装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针对科学计算而发布的开发环境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Anaconda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。访问</a:t>
            </a:r>
            <a:r>
              <a:rPr lang="en-US" altLang="zh-CN" b="1" i="0" u="none" strike="noStrike" kern="1400" baseline="0" smtClean="0">
                <a:latin typeface="Cambria"/>
                <a:ea typeface="宋体"/>
                <a:hlinkClick r:id="rId2"/>
              </a:rPr>
              <a:t>www.continuum.io/downloads</a:t>
            </a:r>
            <a:r>
              <a:rPr lang="zh-CN" altLang="en-US" b="1" i="0" u="none" strike="noStrike" kern="1400" baseline="0" smtClean="0">
                <a:latin typeface="Cambria"/>
                <a:ea typeface="宋体"/>
                <a:hlinkClick r:id="rId2"/>
              </a:rPr>
              <a:t>网站，根据你所使用的操作系统下载合适的版本直接安装即可。</a:t>
            </a:r>
            <a:r>
              <a:rPr lang="en-US" altLang="zh-CN" b="1" i="0" u="none" strike="noStrike" kern="1400" baseline="0" smtClean="0">
                <a:latin typeface="Cambria"/>
                <a:ea typeface="宋体"/>
                <a:hlinkClick r:id="rId2"/>
              </a:rPr>
              <a:t>Anaconda</a:t>
            </a:r>
            <a:r>
              <a:rPr lang="zh-CN" altLang="en-US" b="1" i="0" u="none" strike="noStrike" kern="1400" baseline="0" smtClean="0">
                <a:latin typeface="Cambria"/>
                <a:ea typeface="宋体"/>
                <a:hlinkClick r:id="rId2"/>
              </a:rPr>
              <a:t>里包含了本书要求的所有工具包，包括</a:t>
            </a:r>
            <a:r>
              <a:rPr lang="en-US" altLang="zh-CN" b="1" i="0" u="none" strike="noStrike" kern="1400" baseline="0" smtClean="0">
                <a:latin typeface="Cambria"/>
                <a:ea typeface="宋体"/>
                <a:hlinkClick r:id="rId2"/>
              </a:rPr>
              <a:t>IPython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  <a:hlinkClick r:id="rId2"/>
              </a:rPr>
              <a:t>、</a:t>
            </a:r>
            <a:r>
              <a:rPr lang="en-US" altLang="zh-CN" b="1" i="0" u="none" strike="noStrike" kern="1400" baseline="0" smtClean="0">
                <a:latin typeface="Cambria"/>
                <a:ea typeface="宋体"/>
                <a:hlinkClick r:id="rId2"/>
              </a:rPr>
              <a:t>Numpy</a:t>
            </a:r>
            <a:r>
              <a:rPr lang="zh-CN" altLang="en-US" b="1" i="0" u="none" strike="noStrike" kern="1400" baseline="0" smtClean="0">
                <a:latin typeface="Cambria"/>
                <a:ea typeface="宋体"/>
                <a:hlinkClick r:id="rId2"/>
              </a:rPr>
              <a:t>、</a:t>
            </a:r>
            <a:r>
              <a:rPr lang="en-US" altLang="zh-CN" b="1" i="0" u="none" strike="noStrike" kern="1400" baseline="0" smtClean="0">
                <a:latin typeface="Cambria"/>
                <a:ea typeface="宋体"/>
                <a:hlinkClick r:id="rId2"/>
              </a:rPr>
              <a:t>scipy</a:t>
            </a:r>
            <a:r>
              <a:rPr lang="zh-CN" altLang="en-US" b="1" i="0" u="none" strike="noStrike" kern="1400" baseline="0" smtClean="0">
                <a:latin typeface="Cambria"/>
                <a:ea typeface="宋体"/>
                <a:hlinkClick r:id="rId2"/>
              </a:rPr>
              <a:t>、</a:t>
            </a:r>
            <a:r>
              <a:rPr lang="en-US" altLang="zh-CN" b="1" i="0" u="none" strike="noStrike" kern="1400" baseline="0" smtClean="0">
                <a:latin typeface="Cambria"/>
                <a:ea typeface="宋体"/>
                <a:hlinkClick r:id="rId2"/>
              </a:rPr>
              <a:t>Matplotlib</a:t>
            </a:r>
            <a:r>
              <a:rPr lang="zh-CN" altLang="en-US" b="1" i="0" u="none" strike="noStrike" kern="1400" baseline="0" smtClean="0">
                <a:latin typeface="Cambria"/>
                <a:ea typeface="宋体"/>
                <a:hlinkClick r:id="rId2"/>
              </a:rPr>
              <a:t>和</a:t>
            </a:r>
            <a:r>
              <a:rPr lang="en-US" altLang="zh-CN" b="1" i="0" u="none" strike="noStrike" kern="1400" baseline="0" smtClean="0">
                <a:latin typeface="Cambria"/>
                <a:ea typeface="宋体"/>
                <a:hlinkClick r:id="rId2"/>
              </a:rPr>
              <a:t>scikit-learn</a:t>
            </a:r>
            <a:r>
              <a:rPr lang="zh-CN" altLang="en-US" b="1" i="0" u="none" strike="noStrike" kern="1400" baseline="0" smtClean="0">
                <a:latin typeface="Cambria"/>
                <a:ea typeface="宋体"/>
                <a:hlinkClick r:id="rId2"/>
              </a:rPr>
              <a:t>等，针对主流的操作系统</a:t>
            </a:r>
            <a:r>
              <a:rPr lang="en-US" altLang="zh-CN" b="1" i="0" u="none" strike="noStrike" kern="1400" baseline="0" smtClean="0">
                <a:latin typeface="Cambria"/>
                <a:ea typeface="宋体"/>
                <a:hlinkClick r:id="rId2"/>
              </a:rPr>
              <a:t>Windows/Linux/</a:t>
            </a:r>
            <a:r>
              <a:rPr lang="zh-CN" altLang="en-US" b="1" i="0" u="none" strike="noStrike" kern="1400" baseline="0" smtClean="0">
                <a:latin typeface="Cambria"/>
                <a:ea typeface="宋体"/>
                <a:hlinkClick r:id="rId2"/>
              </a:rPr>
              <a:t> </a:t>
            </a:r>
            <a:r>
              <a:rPr lang="en-US" altLang="zh-CN" b="1" i="0" u="none" strike="noStrike" kern="1400" baseline="0" smtClean="0">
                <a:latin typeface="Cambria"/>
                <a:ea typeface="宋体"/>
                <a:hlinkClick r:id="rId2"/>
              </a:rPr>
              <a:t>Mac</a:t>
            </a:r>
            <a:r>
              <a:rPr lang="zh-CN" altLang="en-US" b="1" i="0" u="none" strike="noStrike" kern="1400" baseline="0" smtClean="0">
                <a:latin typeface="Cambria"/>
                <a:ea typeface="宋体"/>
                <a:hlinkClick r:id="rId2"/>
              </a:rPr>
              <a:t>都提供了相应的安装包。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若读者已经安装了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或者觉得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Anaconda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安装包太大了，只想安装需要的工具包，则可以逐个安装这些工具包。这里假设已经安装了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pip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。那么可以通过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pip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命令来安装所需要的工具包：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ourier New"/>
                <a:ea typeface="宋体"/>
              </a:rPr>
              <a:t>pip install jupyter numpy matplotlib scipy scikit-learn</a:t>
            </a:r>
            <a:r>
              <a:rPr lang="zh-CN" altLang="en-US" b="1" i="0" u="none" strike="noStrike" kern="1400" baseline="0" smtClean="0">
                <a:latin typeface="Courier New"/>
                <a:ea typeface="宋体"/>
              </a:rPr>
              <a:t> </a:t>
            </a:r>
            <a:r>
              <a:rPr lang="en-US" altLang="zh-CN" b="1" i="0" u="none" strike="noStrike" kern="1400" baseline="0" smtClean="0">
                <a:latin typeface="Courier New"/>
                <a:ea typeface="宋体"/>
              </a:rPr>
              <a:t>pandas</a:t>
            </a:r>
            <a:r>
              <a:rPr lang="zh-CN" altLang="en-US" b="1" i="0" u="none" strike="noStrike" kern="1400" baseline="0" smtClean="0">
                <a:latin typeface="Courier New"/>
                <a:ea typeface="宋体"/>
              </a:rPr>
              <a:t> </a:t>
            </a:r>
            <a:r>
              <a:rPr lang="en-US" altLang="zh-CN" b="1" i="0" u="none" strike="noStrike" kern="1400" baseline="0" smtClean="0">
                <a:latin typeface="Courier New"/>
                <a:ea typeface="宋体"/>
              </a:rPr>
              <a:t>seaborn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若读者没有安装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pip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，可以参阅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pip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官方网站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pip.pypa.io/en/stable/installing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，具体步骤是下载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get-pip.py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文件，然后用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命令执行这个文件即可完成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pip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的安装。安装完成后，可以在终端输入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ipython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命令启动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IPython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，并在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IPython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环境检查我们所需要的工具包的版本号。请特别注意，笔者使用的是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 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3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环境。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16907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2.5.1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 图形样式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19256" cy="2764904"/>
          </a:xfrm>
        </p:spPr>
        <p:txBody>
          <a:bodyPr>
            <a:normAutofit fontScale="77500" lnSpcReduction="20000"/>
          </a:bodyPr>
          <a:lstStyle/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通常使用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IPython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 notebook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的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Matplotlib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模式来画图，这样画出来的图片会直接显示在网页上。要记得在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notebook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的最上面写上魔术命令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%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matplotlib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 inline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使用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Matplotlib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的默认样式在一个坐标轴上画出正弦和余弦曲线：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接着，通过修改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Matplotlib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的默认样式，画出我们需要的样式图片。如图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2-8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左侧为默认样式画出来的正余弦曲线，右侧为调整后的正余弦曲线。</a:t>
            </a:r>
          </a:p>
          <a:p>
            <a:pPr marR="0" lvl="0" rtl="0"/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</p:txBody>
      </p:sp>
      <p:pic>
        <p:nvPicPr>
          <p:cNvPr id="4098" name="Picture 2" descr="2-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509120"/>
            <a:ext cx="4278312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490242" y="6237312"/>
            <a:ext cx="2265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kern="1400" dirty="0">
                <a:latin typeface="Cambria"/>
              </a:rPr>
              <a:t>图</a:t>
            </a:r>
            <a:r>
              <a:rPr lang="en-US" altLang="zh-CN" b="1" kern="1400" dirty="0">
                <a:latin typeface="Cambria"/>
              </a:rPr>
              <a:t>2-8 </a:t>
            </a:r>
            <a:r>
              <a:rPr lang="zh-CN" altLang="en-US" b="1" kern="1400" dirty="0">
                <a:latin typeface="Cambria"/>
              </a:rPr>
              <a:t> 正弦余弦曲线</a:t>
            </a:r>
            <a:endParaRPr lang="zh-CN" altLang="en-US" b="1" kern="14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1792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接下来，我们演示逐步从左侧图片过渡到右侧图片的过程。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（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1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）把正余弦曲线的线条画粗，并且定制合适的颜色：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（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2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）设置坐标轴的长度：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（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3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）重新设置坐标轴的刻度。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X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轴的刻度使用自定义的标签，标签的文本使用了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LaTeX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来显示圆周率符号</a:t>
            </a:r>
            <a:r>
              <a:rPr lang="el-GR" altLang="zh-CN" b="1" i="0" u="none" strike="noStrike" kern="1400" baseline="0" smtClean="0">
                <a:latin typeface="Cambria"/>
                <a:ea typeface="宋体"/>
              </a:rPr>
              <a:t>π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（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4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）把左侧图片中的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4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个方向的坐标轴改为两个方向的交叉坐标轴。方法是通过设置颜色为透明色，把上方和右侧的坐标边线隐藏起来。然后移动左侧和下方的坐标边线到原点（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0, 0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）的位置。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（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5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）在图片的左上角添加一个铭牌，用来标识图片中正弦曲线和余弦曲线。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（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6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）在图片中标识出。不但把这个公式画到图片上，还在余弦曲线上标识出这个点，同时用虚线画出这个点所对应的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X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轴的坐标。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（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7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）定制坐标轴上的刻度标签的字体，同时为了避免正余弦曲线覆盖掉刻度标识，在刻度标签上添加一个半透明的方框作为背景。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这样就完成了一个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Matplotlib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样式配置的过程，把默认的样式修改成我们需要的样式。读者可参阅随书代码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ch02.04.ipynb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88948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2.5.2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 图形对象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Matplotlib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里，一个图形（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figure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）是指图片的全部可视区域，可以使用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plt.figure()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来创建。在一个图形里，可以包含多个子图（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subplot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），可以使用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plt.subplot()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来创建子图。子图按照网格形状排列显示在图形里，可以在每个子图上单独作画。坐标轴（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Axes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）和子图类似，唯一不同的是，坐标轴可以在图形上任意摆放，而不需要按照网格排列，这样显示起来更灵活，可以使用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plt.axes()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来创建坐标轴。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当我们使用默认配置进行作画时，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Matplotlib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调用 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plt.gca() 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函数来获取当前的坐标轴，并在当前坐标轴上作画。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plt.gca()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函数调用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plt.gcf()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函数来获取当前图形对象，如果当前不存在图形对象，则会调用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plt.figure()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函数创建一个图形对象。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01897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plt.figure()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函数有以下几个常用的参数。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num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：图形对象的标识符，可以是数字或字符串。当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num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所指定的图形存在时，直接返回这个图形的引用，如果不存在，则创建一个以这个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num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为标识符的新图形。最后把当前作画的图形切换到这个图形上。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figsize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：以英寸为单位的图形大小（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width, height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），是一个元组。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dpi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：指定图形的质量，每英寸多少个点。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18911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一个优美而恰当的坐标刻度对理解数据异常重要，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Matplotlib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内置提供了以下几个坐标刻度。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NullLocater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：不显示坐标刻度标签，只显示坐标刻度。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MultipleLocator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：以固定的步长显示多个坐标标签。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FixedLocator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：以列表形式显示固定的坐标标签。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IndexLocator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：以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offset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为启始位置，每隔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base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步长就画一个坐标标签。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LinearLocator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：把坐标轴的长度均分为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numticks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个数，显示坐标标签。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LogLocator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：以对数为步长显示刻度标签。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MaxNLocator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：从提供的刻度标签列表里，显示出最大不超过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nbins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个数的标签。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AutoLocator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：自动显示刻度标签。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除了内置标签外，我们也可以继承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matplotlib.ticker.Locator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类来实现自定义样式的刻度标签。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通过下面的代码把内置坐标刻度全部画出来，可以直观地观察到内置坐标刻度的样式。具体可参阅随书代码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ch02.04.ipynb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83675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2.5.3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 画图操作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147248" cy="3556992"/>
          </a:xfrm>
        </p:spPr>
        <p:txBody>
          <a:bodyPr>
            <a:normAutofit fontScale="77500" lnSpcReduction="20000"/>
          </a:bodyPr>
          <a:lstStyle/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本节通过一系列的例子，来演示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Matplotlib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的画图操作。首先给出最终的图形，接着解释思路及用到的关键函数，读者可以先试着思考如何实现，对于用到的关键接口，可以通读一下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Matplotlib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相关接口的文档。所有的示例代码均包含在随书代码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ch02.05.ipynb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中，读者可以试着改变一些参数，以便学习这些参数的用法。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在图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2-15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中左图是使用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plt.scatter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()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函数画出来的，需要特别关注命名参数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c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的使用。方法是生成一定数量的随机点，计算随机点的反正切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np.arctan2(Y, X)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，把这个值作为随机点的颜色。</a:t>
            </a:r>
          </a:p>
          <a:p>
            <a:pPr marR="0" lvl="0" rtl="0"/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</p:txBody>
      </p:sp>
      <p:pic>
        <p:nvPicPr>
          <p:cNvPr id="5122" name="Picture" descr="图 2-16 画点与填充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797152"/>
            <a:ext cx="4316412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779912" y="6327741"/>
            <a:ext cx="2169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kern="1400" dirty="0">
                <a:latin typeface="Cambria"/>
              </a:rPr>
              <a:t>图</a:t>
            </a:r>
            <a:r>
              <a:rPr lang="en-US" altLang="zh-CN" b="1" kern="1400" dirty="0">
                <a:latin typeface="Cambria"/>
              </a:rPr>
              <a:t>2-15 </a:t>
            </a:r>
            <a:r>
              <a:rPr lang="zh-CN" altLang="en-US" b="1" kern="1400" dirty="0">
                <a:latin typeface="Cambria"/>
              </a:rPr>
              <a:t> 画点与填充</a:t>
            </a:r>
            <a:endParaRPr lang="zh-CN" altLang="en-US" b="1" kern="14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2781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对于图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2-15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中的右图，是使用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plt.fill_between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()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函数来填充的，需要特别关注命名参数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where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的使用。先画出两条正弦曲线，在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x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 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= 0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这条直线和正弦曲线之间填充指定的颜色。</a:t>
            </a:r>
          </a:p>
          <a:p>
            <a:pPr marR="0" lvl="0" rtl="0"/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</p:txBody>
      </p:sp>
      <p:pic>
        <p:nvPicPr>
          <p:cNvPr id="6146" name="Picture" descr="图 2-17 柱状图的等高线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365104"/>
            <a:ext cx="5184775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249055" y="6381328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kern="1400" dirty="0">
                <a:latin typeface="Cambria"/>
              </a:rPr>
              <a:t>图</a:t>
            </a:r>
            <a:r>
              <a:rPr lang="en-US" altLang="zh-CN" b="1" kern="1400" dirty="0">
                <a:latin typeface="Cambria"/>
              </a:rPr>
              <a:t>2-16 </a:t>
            </a:r>
            <a:r>
              <a:rPr lang="zh-CN" altLang="en-US" b="1" kern="1400" dirty="0">
                <a:latin typeface="Cambria"/>
              </a:rPr>
              <a:t> 柱状图的等高线</a:t>
            </a:r>
            <a:endParaRPr lang="zh-CN" altLang="en-US" b="1" kern="14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3658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91264" cy="2476871"/>
          </a:xfrm>
        </p:spPr>
        <p:txBody>
          <a:bodyPr>
            <a:normAutofit fontScale="70000" lnSpcReduction="20000"/>
          </a:bodyPr>
          <a:lstStyle/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如图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2-16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右图所示，使用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plt.contourf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()</a:t>
            </a:r>
            <a:r>
              <a:rPr lang="zh-CN" altLang="en-US" b="1" i="0" u="none" strike="noStrike" kern="1400" baseline="0" dirty="0" smtClean="0">
                <a:latin typeface="Courier New"/>
                <a:ea typeface="宋体"/>
              </a:rPr>
              <a:t>函数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填充等高线，其中命名参数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cmap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表示颜色映射风格。数接着用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plt.contour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()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函数画出等高线。需要留意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np.meshgrid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()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函数的用法。最后使用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plt.clable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()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函数画出等高线上的数字。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如图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2-17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左图所示，使用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plt.imshow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()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函数把数组当成图片画出来，命名参数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cmap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决定了数值到颜色的映射关系，“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hot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”表示使用内置的热力图来映射。。最后使用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plt.colorbar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()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函数画出颜色条。</a:t>
            </a:r>
          </a:p>
          <a:p>
            <a:pPr marR="0" lvl="0" rtl="0"/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</p:txBody>
      </p:sp>
      <p:pic>
        <p:nvPicPr>
          <p:cNvPr id="7170" name="Picture" descr="图 2-18 热成像图及饼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0"/>
          <a:stretch>
            <a:fillRect/>
          </a:stretch>
        </p:blipFill>
        <p:spPr bwMode="auto">
          <a:xfrm>
            <a:off x="2062119" y="4221088"/>
            <a:ext cx="5026025" cy="197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254973" y="6339408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kern="1400" dirty="0">
                <a:latin typeface="Cambria"/>
              </a:rPr>
              <a:t>图</a:t>
            </a:r>
            <a:r>
              <a:rPr lang="en-US" altLang="zh-CN" b="1" kern="1400" dirty="0">
                <a:latin typeface="Cambria"/>
              </a:rPr>
              <a:t>2-17</a:t>
            </a:r>
            <a:r>
              <a:rPr lang="zh-CN" altLang="en-US" b="1" kern="1400" dirty="0">
                <a:latin typeface="Cambria"/>
              </a:rPr>
              <a:t>  热成像图及饼图</a:t>
            </a:r>
            <a:endParaRPr lang="zh-CN" altLang="en-US" b="1" kern="14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0435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如图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2-18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左图所示，使用坐标轴的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set_major_locator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()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和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set_minor_locator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()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方法把坐标刻度设置成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MultipleLocator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样式。然后再使用坐标轴的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grid()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函数在坐标轴的刻度之间画上线段，这样就生成了我们需要的网格。</a:t>
            </a:r>
          </a:p>
          <a:p>
            <a:pPr marR="0" lvl="0" rtl="0"/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</p:txBody>
      </p:sp>
      <p:pic>
        <p:nvPicPr>
          <p:cNvPr id="8194" name="Picture" descr="图 2-19 网格及极坐标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581128"/>
            <a:ext cx="4572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254973" y="6394053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kern="1400" dirty="0">
                <a:latin typeface="Cambria"/>
              </a:rPr>
              <a:t>图</a:t>
            </a:r>
            <a:r>
              <a:rPr lang="en-US" altLang="zh-CN" b="1" kern="1400" dirty="0">
                <a:latin typeface="Cambria"/>
              </a:rPr>
              <a:t>2-18 </a:t>
            </a:r>
            <a:r>
              <a:rPr lang="zh-CN" altLang="en-US" b="1" kern="1400" dirty="0">
                <a:latin typeface="Cambria"/>
              </a:rPr>
              <a:t> 网格及极坐标图</a:t>
            </a:r>
            <a:endParaRPr lang="zh-CN" altLang="en-US" b="1" kern="14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0214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2.6 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</a:t>
            </a:r>
            <a:r>
              <a:rPr lang="en-US" altLang="zh-CN" b="1" i="0" u="none" strike="noStrike" baseline="0" smtClean="0">
                <a:latin typeface="Calibri Light"/>
                <a:ea typeface="宋体"/>
              </a:rPr>
              <a:t>scikit-learn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简介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scikit-learn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是一个开源的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语言机器学习工具包，它涵盖了几乎所有主流机器学习算法的实现，并且提供了一致的调用接口。它基于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Numpy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scipy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等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数值计算库，提供了高效的算法实现。总结起来，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scikit-learn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工具包有以下几个优点。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文档齐全：官方文档齐全，更新及时。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接口易用：针对所有的算法提供了一致的接口调用规则，不管是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KNN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、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K-Mean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还是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算法全面：涵盖主流机器学习任务的算法，包括回归算法、分类算法、聚类分析、数据降维处理等。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当然，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scikit-learn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不支持分布式计算，不适合用来处理超大型数据。但这并不影响 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scikit-learn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作为一个优秀的机器学习工具库这个事实。许多知名的公司，包括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Evernote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Spotify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都使用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scikit-learn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来开发他们的机器学习应用。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52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2.2 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</a:t>
            </a:r>
            <a:r>
              <a:rPr lang="en-US" altLang="zh-CN" b="1" i="0" u="none" strike="noStrike" baseline="0" smtClean="0">
                <a:latin typeface="Calibri Light"/>
                <a:ea typeface="宋体"/>
              </a:rPr>
              <a:t>IPython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简介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IPython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是公认的现代科学计算中最重要的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工具之一。它是一个加强版的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交互式命令行工具，与系统自带的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交互环境相比，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IPython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具有以下明显的几个特点：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与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Shell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紧密关联，可以在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IPython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环境下直接执行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Shell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指令；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结合 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jupyter 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可以直接在 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Web GUI 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环境中进行绘图，在机器学习领域，探索数据模式，对数据进行可视化，绘制学习曲线时，这一功能特别有用；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更强大的交互功能，包括内省、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Tab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键自动完成、魔术命令等。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84766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2.6.1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 </a:t>
            </a:r>
            <a:r>
              <a:rPr lang="en-US" altLang="zh-CN" b="1" i="0" u="none" strike="noStrike" baseline="0" smtClean="0">
                <a:latin typeface="Calibri Light"/>
                <a:ea typeface="宋体"/>
              </a:rPr>
              <a:t>scikit-learn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示例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回顾前面章节介绍的机器学习应用开发的典型步骤，我们使用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scikit-learn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来完成一个手写数字识别的例子。这是一个有监督的学习，数据是标记过的手写数字的图片。即通过采集足够多的手写数字样本数据，选择合适的模型，并使用采集到的数据进行模型训练，最后验证手写识别程序的正确性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1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．数据采集和标记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2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．特征选择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3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．数据清洗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4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．模型选择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5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．模型训练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6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．模型测试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7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．模型保存与加载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16576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2.6.2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 </a:t>
            </a:r>
            <a:r>
              <a:rPr lang="en-US" altLang="zh-CN" b="1" i="0" u="none" strike="noStrike" baseline="0" smtClean="0">
                <a:latin typeface="Calibri Light"/>
                <a:ea typeface="宋体"/>
              </a:rPr>
              <a:t>scikit-learn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一般性原理和通用规则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scikit-learn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实现了大部分流行的机器学习算法，包括有监督学习算法（分类和回归）和无监督学习算法（聚类和数据降维）。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1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．评估模型对象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2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．模型接口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3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．模型检验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4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．模型选择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62222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2.7 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复习题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1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．根据本书材料，安装编程环境。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2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．打开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IPython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环境，体验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IPython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与普通的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解析器的区别。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3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．下载随书代码，打开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ch02.01.ipynb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并运行这个示例代码，验证编程环境安装成功。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4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．下载随书代码，打开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ch02.02.ipynb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并运行这个示例代码，熟悉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Numpy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基本操作。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5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．下载随书代码，打开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ch02.03.ipynb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并运行这个示例代码，熟悉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Pandas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基本操作。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6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．下载随书代码，打开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ch02.04.ipynb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并运行这个示例代码，熟悉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matplotlib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基本的画图操作。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7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．下载随书代码，打开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ch02.05.ipynb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并运行这个示例代码，熟悉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matplotlib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高级画图操作。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8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．下载随书代码，打开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ch02.06.ipynb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并运行这个示例代码，理解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scikit-learn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机器学习库的一般性原理和通用规则。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9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．机器学习任务的一般步骤有哪些？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97731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2.8 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拓展学习资源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1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http://scipy-lectures.org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，这是一个按照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CC 4.0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协议发布的网站，是一个优秀的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科学计算工具包的教程合集。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2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https://docs.scipy.org/doc/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numpy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scipy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的官方文档。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3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https://handwiki.org/wiki/Random_walk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 ，随机漫步算法。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4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https://handwiki.org/wiki/Sieve%20of%20Eratosthenes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 ，埃拉托斯特尼筛法。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5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https://handwiki.org/wiki/Monte%20Carlo%20method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 ，蒙特卡罗方法。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6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http://pandas.pydata.org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Pandas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官网。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7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http://matplotlib.org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matplotlib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的官方网站，包含大量的绘图实例。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8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http://scikit-learn.org/stable/documentation.html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scikit-learn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官方文档。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3850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2.2.1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 </a:t>
            </a:r>
            <a:r>
              <a:rPr lang="en-US" altLang="zh-CN" b="1" i="0" u="none" strike="noStrike" baseline="0" smtClean="0">
                <a:latin typeface="Calibri Light"/>
                <a:ea typeface="宋体"/>
              </a:rPr>
              <a:t>IPython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基础 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如果你之前没有接触过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IPython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，那么现在是打开计算机体验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IPython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的绝好时机，这种提高工作效率类的软件，单单看书是完全无法体验它的威力和便利性的。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正确安装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IPython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后，在命令行输入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ipython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即可启动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IPython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交互环境。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很多时候，并不是我们不懂审美，而是没有机会发现美。此外，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IPython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的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Tab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键自动补全功能是提高效率的秘籍。例如，输入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np.random.rand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命令后，按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Tab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键，会自动显示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np.random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命名空间下以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rand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开头的所有函数。这一功能的便利性赶上了主流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IDE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32406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记住一些快捷键，可以让你在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IPython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环境下体验健步如飞的感觉。对于熟悉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Shell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命令的读者，这些命令会有似曾相识的感觉。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Ctrl+A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：移动光标到本行的开头；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Ctrl+E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：移动光标到本行的结尾；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Ctrl+U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：删除光标所在位置之前的所有字符；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Ctrl+K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：删除光标所在位置之后的所有字符，包含当前光标所在的字符；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Ctrl+L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：清除当前屏幕上显示的内容；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Ctrl+P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：以当前输入的字符作为命令的起始字符，在历史记录里向后搜索匹配的命令；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Ctrl+N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：以当前输入的字符作为命令的起始字符，在历史记录里向前搜索匹配的命令；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Ctrl+C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：中断当前脚本的执行。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另外，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IPython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提供了强大的内省功能。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在类或变量或函数后面加两个问号“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??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”还可以直接查看源代码。结合星号“*”和问号“？”，还可以查询命名空间里的所有函数和对象。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从这些特性可以看出来，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IPython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鼓励</a:t>
            </a:r>
            <a:r>
              <a:rPr lang="zh-CN" altLang="en-US" b="1" i="0" u="none" strike="noStrike" kern="1400" baseline="0" smtClean="0">
                <a:latin typeface="Arial"/>
                <a:ea typeface="黑体"/>
              </a:rPr>
              <a:t>探索性编程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。即当你对环境还不熟悉的时候，允许通过简便快捷的方式来找到你想找的信息。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除此之外，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IPython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还提供了强大的魔术命令。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7740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2.2.2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 </a:t>
            </a:r>
            <a:r>
              <a:rPr lang="en-US" altLang="zh-CN" b="1" i="0" u="none" strike="noStrike" baseline="0" smtClean="0">
                <a:latin typeface="Calibri Light"/>
                <a:ea typeface="宋体"/>
              </a:rPr>
              <a:t>Jupyter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图形界面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07288" cy="2836911"/>
          </a:xfrm>
        </p:spPr>
        <p:txBody>
          <a:bodyPr>
            <a:normAutofit fontScale="55000" lnSpcReduction="20000"/>
          </a:bodyPr>
          <a:lstStyle/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除了控制台环境外，借助 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Jupyter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 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可以实现强大基于网页的的图形编程环境。与控制台环境相比，它有两个显著的特点：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方便编写多行代码；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可以直接把数据可视化，显示在当前页面下。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安装完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Jupyter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后，直接在命令行输入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jupter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 lab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，启动网页版的图形编程界面。它会在命令行启动一个轻量级的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Web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服务器，同时用默认浏览器打开当前目录所在的页面，在这个页面下可以直接打开某个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notebook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或者创建一个新的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notebook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。一个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notebook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是以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.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ipynb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作为后缀名的、基于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json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格式的文本文件。</a:t>
            </a:r>
          </a:p>
          <a:p>
            <a:pPr marR="0" lvl="0" rtl="0"/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我们新建一个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notebook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并且画一个正弦曲线。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运行效果如图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2-1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所示。</a:t>
            </a:r>
          </a:p>
          <a:p>
            <a:pPr marR="0" lvl="0" rtl="0"/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</p:txBody>
      </p:sp>
      <p:pic>
        <p:nvPicPr>
          <p:cNvPr id="1026" name="Picture" descr="图 2-1 正弦曲线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2" y="4199554"/>
            <a:ext cx="2443623" cy="2208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283968" y="638132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kern="1400" dirty="0">
                <a:latin typeface="Cambria"/>
              </a:rPr>
              <a:t>图</a:t>
            </a:r>
            <a:r>
              <a:rPr lang="en-US" altLang="zh-CN" b="1" kern="1400" dirty="0">
                <a:latin typeface="Cambria"/>
              </a:rPr>
              <a:t>2-1 </a:t>
            </a:r>
            <a:r>
              <a:rPr lang="zh-CN" altLang="en-US" b="1" kern="1400" dirty="0">
                <a:latin typeface="Cambria"/>
              </a:rPr>
              <a:t> 正弦曲线</a:t>
            </a:r>
            <a:endParaRPr lang="zh-CN" altLang="en-US" b="1" kern="14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018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掌握一些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Jupyter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 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notebook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特有的快捷键对效率提高不无裨益。通过选择“菜单”｜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Help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｜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Keyboard Shortcuts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命令，可以查看系统快捷键列表。不同操作系统的快捷键前导键略有不同，比如下面是几个 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Windows 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系统下常用的快捷键，分为命令模式和编辑模式。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命令模式如下。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J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：焦点上移一个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cell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；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K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：焦点下移一个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cell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，熟悉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vim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的读者对这一模式应该很习惯；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A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：在当前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cell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的上面插入一个新的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cell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；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：在当前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cell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的下面插入一个新的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cell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；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DD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：连续按两次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D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键，删除当前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cell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。这是另一个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vimer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“喜欢”的功能。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编辑模式如下。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Ctrl + Enter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：执行当前的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cell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代码。相信大部分人对这个快捷键都不陌生，很多即时聊天工具就是用这个快捷键来发送消息的。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Shift + Enter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：执行当前的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cell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代码，并把焦点移到下一个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cell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处。如果没有下一个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cell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则会自动创建一个新的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cell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掌握这些基本够用了。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Jupter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的优势和便利性，描述起来总是略显苍白，实际使用起来才能深切体验其便利性。看到这里，请读者朋友们打开 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Jupter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，输入一些代码，体验一下，快速地熟悉 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Jupyter notebook 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一些基本的界面元素及其操作要领。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1889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2.3 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</a:t>
            </a:r>
            <a:r>
              <a:rPr lang="en-US" altLang="zh-CN" b="1" i="0" u="none" strike="noStrike" baseline="0" smtClean="0">
                <a:latin typeface="Calibri Light"/>
                <a:ea typeface="宋体"/>
              </a:rPr>
              <a:t>Numpy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简介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Numpy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是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科学计算的基础库，主要提供了高性能的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维数组实现以及计算能力，还提供了和其他语言如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C/C++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集成的能力，此外还实现了一些基础的数学算法，如线性代数相关、傅里叶变换及随机数生成等。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23749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2.3.1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 </a:t>
            </a:r>
            <a:r>
              <a:rPr lang="en-US" altLang="zh-CN" b="1" i="0" u="none" strike="noStrike" baseline="0" smtClean="0">
                <a:latin typeface="Calibri Light"/>
                <a:ea typeface="宋体"/>
              </a:rPr>
              <a:t>Numpy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数组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可以直接用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Python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列表来创建数组。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可以查看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array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的属性，包括数据的维度和类型。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也可以使用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Numpy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提供的函数来创建数组。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二维数据的索引分成行和列两个维度，会更灵活一些。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另外一个索引的方法是通过布尔数组。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需要特别注意的是，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Numpy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总是试图自动地把结果转换为行向量，这一机制对熟悉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MATLAB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的读者来讲会觉得很别扭。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另外需要注意的是，在大部分情况下，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Numpy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数组是共享内存的，如果要独立保存，需要显式地备份。可以使用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np.may_share_memory()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函数来判断两个数组是否共享内存。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8146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4661</Words>
  <Application>Microsoft Office PowerPoint</Application>
  <PresentationFormat>全屏显示(4:3)</PresentationFormat>
  <Paragraphs>200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主题​​</vt:lpstr>
      <vt:lpstr>第2章  Python机器学习软件包</vt:lpstr>
      <vt:lpstr>2.1  开发环境搭建</vt:lpstr>
      <vt:lpstr>2.2  IPython简介</vt:lpstr>
      <vt:lpstr>2.2.1  IPython基础 </vt:lpstr>
      <vt:lpstr>PowerPoint 演示文稿</vt:lpstr>
      <vt:lpstr>2.2.2  Jupyter图形界面</vt:lpstr>
      <vt:lpstr>PowerPoint 演示文稿</vt:lpstr>
      <vt:lpstr>2.3  Numpy简介</vt:lpstr>
      <vt:lpstr>2.3.1  Numpy数组</vt:lpstr>
      <vt:lpstr>2.3.2  Numpy运算</vt:lpstr>
      <vt:lpstr>PowerPoint 演示文稿</vt:lpstr>
      <vt:lpstr>2.4  Pandas简介</vt:lpstr>
      <vt:lpstr>2.4.1  基本数据结构</vt:lpstr>
      <vt:lpstr>2.4.2  数据排序</vt:lpstr>
      <vt:lpstr>2.4.3  数据访问</vt:lpstr>
      <vt:lpstr>2.4.4  时间序列</vt:lpstr>
      <vt:lpstr>2.4.5  数据可视化</vt:lpstr>
      <vt:lpstr>2.4.6  文件读写</vt:lpstr>
      <vt:lpstr>2.5  Matplotlib简介</vt:lpstr>
      <vt:lpstr>2.5.1  图形样式</vt:lpstr>
      <vt:lpstr>PowerPoint 演示文稿</vt:lpstr>
      <vt:lpstr>2.5.2  图形对象</vt:lpstr>
      <vt:lpstr>PowerPoint 演示文稿</vt:lpstr>
      <vt:lpstr>PowerPoint 演示文稿</vt:lpstr>
      <vt:lpstr>2.5.3  画图操作</vt:lpstr>
      <vt:lpstr>PowerPoint 演示文稿</vt:lpstr>
      <vt:lpstr>PowerPoint 演示文稿</vt:lpstr>
      <vt:lpstr>PowerPoint 演示文稿</vt:lpstr>
      <vt:lpstr>2.6  scikit-learn简介</vt:lpstr>
      <vt:lpstr>2.6.1  scikit-learn示例</vt:lpstr>
      <vt:lpstr>2.6.2  scikit-learn一般性原理和通用规则</vt:lpstr>
      <vt:lpstr>2.7  复习题</vt:lpstr>
      <vt:lpstr>2.8  拓展学习资源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Python机器学习软件包</dc:title>
  <dc:creator>Windows 用户</dc:creator>
  <cp:lastModifiedBy>Windows 用户</cp:lastModifiedBy>
  <cp:revision>3</cp:revision>
  <dcterms:created xsi:type="dcterms:W3CDTF">2025-01-23T02:16:26Z</dcterms:created>
  <dcterms:modified xsi:type="dcterms:W3CDTF">2025-01-24T08:28:53Z</dcterms:modified>
</cp:coreProperties>
</file>