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5C22810-91CF-402C-A2D1-5F1229569D5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05857-7A7D-4313-8E41-A82EE77F79F3}" type="slidenum">
              <a:rPr lang="zh-CN" altLang="en-US" smtClean="0"/>
              <a:t>‹#›</a:t>
            </a:fld>
            <a:endParaRPr lang="zh-CN" altLang="en-US"/>
          </a:p>
        </p:txBody>
      </p:sp>
    </p:spTree>
    <p:extLst>
      <p:ext uri="{BB962C8B-B14F-4D97-AF65-F5344CB8AC3E}">
        <p14:creationId xmlns:p14="http://schemas.microsoft.com/office/powerpoint/2010/main" val="264084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C22810-91CF-402C-A2D1-5F1229569D5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05857-7A7D-4313-8E41-A82EE77F79F3}" type="slidenum">
              <a:rPr lang="zh-CN" altLang="en-US" smtClean="0"/>
              <a:t>‹#›</a:t>
            </a:fld>
            <a:endParaRPr lang="zh-CN" altLang="en-US"/>
          </a:p>
        </p:txBody>
      </p:sp>
    </p:spTree>
    <p:extLst>
      <p:ext uri="{BB962C8B-B14F-4D97-AF65-F5344CB8AC3E}">
        <p14:creationId xmlns:p14="http://schemas.microsoft.com/office/powerpoint/2010/main" val="169081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C22810-91CF-402C-A2D1-5F1229569D5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05857-7A7D-4313-8E41-A82EE77F79F3}" type="slidenum">
              <a:rPr lang="zh-CN" altLang="en-US" smtClean="0"/>
              <a:t>‹#›</a:t>
            </a:fld>
            <a:endParaRPr lang="zh-CN" altLang="en-US"/>
          </a:p>
        </p:txBody>
      </p:sp>
    </p:spTree>
    <p:extLst>
      <p:ext uri="{BB962C8B-B14F-4D97-AF65-F5344CB8AC3E}">
        <p14:creationId xmlns:p14="http://schemas.microsoft.com/office/powerpoint/2010/main" val="2580365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C22810-91CF-402C-A2D1-5F1229569D5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05857-7A7D-4313-8E41-A82EE77F79F3}" type="slidenum">
              <a:rPr lang="zh-CN" altLang="en-US" smtClean="0"/>
              <a:t>‹#›</a:t>
            </a:fld>
            <a:endParaRPr lang="zh-CN" altLang="en-US"/>
          </a:p>
        </p:txBody>
      </p:sp>
    </p:spTree>
    <p:extLst>
      <p:ext uri="{BB962C8B-B14F-4D97-AF65-F5344CB8AC3E}">
        <p14:creationId xmlns:p14="http://schemas.microsoft.com/office/powerpoint/2010/main" val="2216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5C22810-91CF-402C-A2D1-5F1229569D5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05857-7A7D-4313-8E41-A82EE77F79F3}" type="slidenum">
              <a:rPr lang="zh-CN" altLang="en-US" smtClean="0"/>
              <a:t>‹#›</a:t>
            </a:fld>
            <a:endParaRPr lang="zh-CN" altLang="en-US"/>
          </a:p>
        </p:txBody>
      </p:sp>
    </p:spTree>
    <p:extLst>
      <p:ext uri="{BB962C8B-B14F-4D97-AF65-F5344CB8AC3E}">
        <p14:creationId xmlns:p14="http://schemas.microsoft.com/office/powerpoint/2010/main" val="266241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5C22810-91CF-402C-A2D1-5F1229569D5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05857-7A7D-4313-8E41-A82EE77F79F3}" type="slidenum">
              <a:rPr lang="zh-CN" altLang="en-US" smtClean="0"/>
              <a:t>‹#›</a:t>
            </a:fld>
            <a:endParaRPr lang="zh-CN" altLang="en-US"/>
          </a:p>
        </p:txBody>
      </p:sp>
    </p:spTree>
    <p:extLst>
      <p:ext uri="{BB962C8B-B14F-4D97-AF65-F5344CB8AC3E}">
        <p14:creationId xmlns:p14="http://schemas.microsoft.com/office/powerpoint/2010/main" val="327476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5C22810-91CF-402C-A2D1-5F1229569D5A}"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B05857-7A7D-4313-8E41-A82EE77F79F3}" type="slidenum">
              <a:rPr lang="zh-CN" altLang="en-US" smtClean="0"/>
              <a:t>‹#›</a:t>
            </a:fld>
            <a:endParaRPr lang="zh-CN" altLang="en-US"/>
          </a:p>
        </p:txBody>
      </p:sp>
    </p:spTree>
    <p:extLst>
      <p:ext uri="{BB962C8B-B14F-4D97-AF65-F5344CB8AC3E}">
        <p14:creationId xmlns:p14="http://schemas.microsoft.com/office/powerpoint/2010/main" val="364521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5C22810-91CF-402C-A2D1-5F1229569D5A}" type="datetimeFigureOut">
              <a:rPr lang="zh-CN" altLang="en-US" smtClean="0"/>
              <a:t>2025/1/24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B05857-7A7D-4313-8E41-A82EE77F79F3}" type="slidenum">
              <a:rPr lang="zh-CN" altLang="en-US" smtClean="0"/>
              <a:t>‹#›</a:t>
            </a:fld>
            <a:endParaRPr lang="zh-CN" altLang="en-US"/>
          </a:p>
        </p:txBody>
      </p:sp>
    </p:spTree>
    <p:extLst>
      <p:ext uri="{BB962C8B-B14F-4D97-AF65-F5344CB8AC3E}">
        <p14:creationId xmlns:p14="http://schemas.microsoft.com/office/powerpoint/2010/main" val="386794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5C22810-91CF-402C-A2D1-5F1229569D5A}" type="datetimeFigureOut">
              <a:rPr lang="zh-CN" altLang="en-US" smtClean="0"/>
              <a:t>2025/1/24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B05857-7A7D-4313-8E41-A82EE77F79F3}" type="slidenum">
              <a:rPr lang="zh-CN" altLang="en-US" smtClean="0"/>
              <a:t>‹#›</a:t>
            </a:fld>
            <a:endParaRPr lang="zh-CN" altLang="en-US"/>
          </a:p>
        </p:txBody>
      </p:sp>
    </p:spTree>
    <p:extLst>
      <p:ext uri="{BB962C8B-B14F-4D97-AF65-F5344CB8AC3E}">
        <p14:creationId xmlns:p14="http://schemas.microsoft.com/office/powerpoint/2010/main" val="390146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C22810-91CF-402C-A2D1-5F1229569D5A}" type="datetimeFigureOut">
              <a:rPr lang="zh-CN" altLang="en-US" smtClean="0"/>
              <a:t>2025/1/24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B05857-7A7D-4313-8E41-A82EE77F79F3}" type="slidenum">
              <a:rPr lang="zh-CN" altLang="en-US" smtClean="0"/>
              <a:t>‹#›</a:t>
            </a:fld>
            <a:endParaRPr lang="zh-CN" altLang="en-US"/>
          </a:p>
        </p:txBody>
      </p:sp>
    </p:spTree>
    <p:extLst>
      <p:ext uri="{BB962C8B-B14F-4D97-AF65-F5344CB8AC3E}">
        <p14:creationId xmlns:p14="http://schemas.microsoft.com/office/powerpoint/2010/main" val="237034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C22810-91CF-402C-A2D1-5F1229569D5A}"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B05857-7A7D-4313-8E41-A82EE77F79F3}" type="slidenum">
              <a:rPr lang="zh-CN" altLang="en-US" smtClean="0"/>
              <a:t>‹#›</a:t>
            </a:fld>
            <a:endParaRPr lang="zh-CN" altLang="en-US"/>
          </a:p>
        </p:txBody>
      </p:sp>
    </p:spTree>
    <p:extLst>
      <p:ext uri="{BB962C8B-B14F-4D97-AF65-F5344CB8AC3E}">
        <p14:creationId xmlns:p14="http://schemas.microsoft.com/office/powerpoint/2010/main" val="4090910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5C22810-91CF-402C-A2D1-5F1229569D5A}"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B05857-7A7D-4313-8E41-A82EE77F79F3}" type="slidenum">
              <a:rPr lang="zh-CN" altLang="en-US" smtClean="0"/>
              <a:t>‹#›</a:t>
            </a:fld>
            <a:endParaRPr lang="zh-CN" altLang="en-US"/>
          </a:p>
        </p:txBody>
      </p:sp>
    </p:spTree>
    <p:extLst>
      <p:ext uri="{BB962C8B-B14F-4D97-AF65-F5344CB8AC3E}">
        <p14:creationId xmlns:p14="http://schemas.microsoft.com/office/powerpoint/2010/main" val="44073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22810-91CF-402C-A2D1-5F1229569D5A}" type="datetimeFigureOut">
              <a:rPr lang="zh-CN" altLang="en-US" smtClean="0"/>
              <a:t>2025/1/24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05857-7A7D-4313-8E41-A82EE77F79F3}" type="slidenum">
              <a:rPr lang="zh-CN" altLang="en-US" smtClean="0"/>
              <a:t>‹#›</a:t>
            </a:fld>
            <a:endParaRPr lang="zh-CN" altLang="en-US"/>
          </a:p>
        </p:txBody>
      </p:sp>
    </p:spTree>
    <p:extLst>
      <p:ext uri="{BB962C8B-B14F-4D97-AF65-F5344CB8AC3E}">
        <p14:creationId xmlns:p14="http://schemas.microsoft.com/office/powerpoint/2010/main" val="3870922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libri Light"/>
                <a:ea typeface="宋体"/>
              </a:rPr>
              <a:t>第</a:t>
            </a:r>
            <a:r>
              <a:rPr lang="en-US" altLang="zh-CN" b="1" i="0" u="none" strike="noStrike" baseline="0" smtClean="0">
                <a:latin typeface="Calibri Light"/>
                <a:ea typeface="宋体"/>
              </a:rPr>
              <a:t>5</a:t>
            </a:r>
            <a:r>
              <a:rPr lang="zh-CN" altLang="en-US" b="1" i="0" u="none" strike="noStrike" baseline="0" smtClean="0">
                <a:latin typeface="Calibri Light"/>
                <a:ea typeface="宋体"/>
              </a:rPr>
              <a:t>章  线性回归算法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smtClean="0">
                <a:latin typeface="Cambria"/>
                <a:ea typeface="宋体"/>
              </a:rPr>
              <a:t>线性回归算法是使用</a:t>
            </a:r>
            <a:r>
              <a:rPr lang="zh-CN" altLang="en-US" b="1" i="0" u="none" strike="noStrike" kern="1400" baseline="0" smtClean="0">
                <a:latin typeface="Arial"/>
                <a:ea typeface="黑体"/>
              </a:rPr>
              <a:t>线性方程</a:t>
            </a:r>
            <a:r>
              <a:rPr lang="zh-CN" altLang="en-US" b="1" i="0" u="none" strike="noStrike" kern="1400" baseline="0" smtClean="0">
                <a:latin typeface="Cambria"/>
                <a:ea typeface="宋体"/>
              </a:rPr>
              <a:t>对数据集进行拟合的算法，是一个非常常见的回归算法。本章首先从最简单的单变量线性回归算法开始介绍，然后介绍了多变量线性回归算法，其中成本函数以及梯度下降算法的推导过程会用到部分线性代数和偏导数；接着重点介绍了梯度下降算法的求解步骤以及性能优化方面的内容；最后通过一个房价预测模型，介绍了线性回归算法性能优化的一些常用步骤和方法。本章涵盖的内容如下：</a:t>
            </a:r>
          </a:p>
          <a:p>
            <a:pPr marR="0" lvl="0" rtl="0"/>
            <a:r>
              <a:rPr lang="zh-CN" altLang="en-US" b="1" i="0" u="none" strike="noStrike" kern="1400" baseline="0" smtClean="0">
                <a:latin typeface="Cambria"/>
                <a:ea typeface="宋体"/>
              </a:rPr>
              <a:t>单变量线性回归算法的原理；</a:t>
            </a:r>
          </a:p>
          <a:p>
            <a:pPr marR="0" lvl="0" rtl="0"/>
            <a:r>
              <a:rPr lang="zh-CN" altLang="en-US" b="1" i="0" u="none" strike="noStrike" kern="1400" baseline="0" smtClean="0">
                <a:latin typeface="Cambria"/>
                <a:ea typeface="宋体"/>
              </a:rPr>
              <a:t>多变量线性回归算法的原理；</a:t>
            </a:r>
          </a:p>
          <a:p>
            <a:pPr marR="0" lvl="0" rtl="0"/>
            <a:r>
              <a:rPr lang="zh-CN" altLang="en-US" b="1" i="0" u="none" strike="noStrike" kern="1400" baseline="0" smtClean="0">
                <a:latin typeface="Cambria"/>
                <a:ea typeface="宋体"/>
              </a:rPr>
              <a:t>梯度下降算法的原理及步骤；</a:t>
            </a:r>
          </a:p>
          <a:p>
            <a:pPr marR="0" lvl="0" rtl="0"/>
            <a:r>
              <a:rPr lang="zh-CN" altLang="en-US" b="1" i="0" u="none" strike="noStrike" kern="1400" baseline="0" smtClean="0">
                <a:latin typeface="Cambria"/>
                <a:ea typeface="宋体"/>
              </a:rPr>
              <a:t>一个房价预测的模型及其性能优化。</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740656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836712"/>
            <a:ext cx="8229600" cy="5688632"/>
          </a:xfrm>
        </p:spPr>
        <p:txBody>
          <a:bodyPr>
            <a:normAutofit fontScale="62500" lnSpcReduction="20000"/>
          </a:bodyPr>
          <a:lstStyle/>
          <a:p>
            <a:pPr marR="0" lvl="0" rtl="0"/>
            <a:r>
              <a:rPr lang="zh-CN" altLang="en-US" b="1" i="0" u="none" strike="noStrike" kern="1400" baseline="0" dirty="0" smtClean="0">
                <a:latin typeface="Arial"/>
                <a:ea typeface="黑体"/>
              </a:rPr>
              <a:t>思考：</a:t>
            </a:r>
            <a:r>
              <a:rPr lang="zh-CN" altLang="en-US" b="1" i="0" u="none" strike="noStrike" kern="1400" baseline="0" dirty="0" smtClean="0">
                <a:latin typeface="Cambria"/>
                <a:ea typeface="宋体"/>
              </a:rPr>
              <a:t>当有</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个变量</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1</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 </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2</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 </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3</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a:t>
            </a:r>
            <a:r>
              <a:rPr lang="en-US" altLang="zh-CN" b="1" i="0" u="none" strike="noStrike" kern="1400" baseline="0" dirty="0" smtClean="0">
                <a:latin typeface="Times New Roman"/>
                <a:ea typeface="宋体"/>
              </a:rPr>
              <a:t>,</a:t>
            </a:r>
            <a:r>
              <a:rPr lang="en-US" altLang="zh-CN" b="1" i="1" u="none" strike="noStrike" kern="1400" baseline="0" dirty="0" err="1" smtClean="0">
                <a:latin typeface="Cambria"/>
                <a:ea typeface="宋体"/>
              </a:rPr>
              <a:t>x</a:t>
            </a:r>
            <a:r>
              <a:rPr lang="en-US" altLang="zh-CN" b="1" i="1" u="none" strike="noStrike" kern="1400" baseline="-25000" dirty="0" err="1" smtClean="0">
                <a:latin typeface="Cambria"/>
                <a:ea typeface="宋体"/>
              </a:rPr>
              <a:t>n</a:t>
            </a:r>
            <a:r>
              <a:rPr lang="zh-CN" altLang="en-US" b="1" i="0" u="none" strike="noStrike" kern="1400" baseline="0" dirty="0" smtClean="0">
                <a:latin typeface="Cambria"/>
                <a:ea typeface="宋体"/>
              </a:rPr>
              <a:t>决定</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值的时候，训练数据集应该长什么样呢？</a:t>
            </a:r>
          </a:p>
          <a:p>
            <a:pPr marR="0" lvl="0" rtl="0"/>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．向量形式的预测函数</a:t>
            </a:r>
          </a:p>
          <a:p>
            <a:pPr marR="0" lvl="0" rtl="0"/>
            <a:r>
              <a:rPr lang="zh-CN" altLang="en-US" b="1" i="0" u="none" strike="noStrike" kern="1400" baseline="0" dirty="0" smtClean="0">
                <a:latin typeface="Cambria"/>
                <a:ea typeface="宋体"/>
              </a:rPr>
              <a:t>根据向量乘法运算法则，成本函数可重新写为：</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此处，依然假设</a:t>
            </a:r>
            <a:r>
              <a:rPr lang="en-US" altLang="zh-CN" b="1" i="1" u="none" strike="noStrike" kern="1400" baseline="0" dirty="0" smtClean="0">
                <a:latin typeface="Cambria"/>
                <a:ea typeface="宋体"/>
              </a:rPr>
              <a:t>x</a:t>
            </a:r>
            <a:r>
              <a:rPr lang="en-US" altLang="zh-CN" b="1" i="0" u="none" strike="noStrike" kern="1400" baseline="-25000" dirty="0" smtClean="0">
                <a:latin typeface="Times New Roman"/>
                <a:ea typeface="宋体"/>
              </a:rPr>
              <a:t>0</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25000" dirty="0" smtClean="0">
                <a:latin typeface="Times New Roman"/>
                <a:ea typeface="宋体"/>
              </a:rPr>
              <a:t>0</a:t>
            </a:r>
            <a:r>
              <a:rPr lang="zh-CN" altLang="en-US" b="1" i="0" u="none" strike="noStrike" kern="1400" baseline="0" dirty="0" smtClean="0">
                <a:latin typeface="Cambria"/>
                <a:ea typeface="宋体"/>
              </a:rPr>
              <a:t>称为</a:t>
            </a:r>
            <a:r>
              <a:rPr lang="zh-CN" altLang="en-US" b="1" i="0" u="none" strike="noStrike" kern="1400" baseline="0" dirty="0" smtClean="0">
                <a:latin typeface="Arial"/>
                <a:ea typeface="黑体"/>
              </a:rPr>
              <a:t>模型偏置</a:t>
            </a:r>
            <a:r>
              <a:rPr lang="en-US" altLang="zh-CN" b="1" i="0" u="none" strike="noStrike" kern="1400" baseline="0" dirty="0" smtClean="0">
                <a:latin typeface="Cambria"/>
                <a:ea typeface="宋体"/>
              </a:rPr>
              <a:t>(bias)</a:t>
            </a:r>
            <a:r>
              <a:rPr lang="zh-CN" altLang="en-US" b="1" i="0" u="none" strike="noStrike" kern="1400" baseline="0" dirty="0" smtClean="0">
                <a:latin typeface="Cambria"/>
                <a:ea typeface="宋体"/>
              </a:rPr>
              <a:t>。</a:t>
            </a:r>
          </a:p>
          <a:p>
            <a:pPr marR="0" lvl="0" rtl="0"/>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．向量形式的训练样本</a:t>
            </a:r>
          </a:p>
          <a:p>
            <a:pPr marR="0" lvl="0" rtl="0"/>
            <a:r>
              <a:rPr lang="zh-CN" altLang="en-US" b="1" i="0" u="none" strike="noStrike" kern="1400" baseline="0" dirty="0" smtClean="0">
                <a:latin typeface="Cambria"/>
                <a:ea typeface="宋体"/>
              </a:rPr>
              <a:t>假设，输入特征个数是</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，即</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1</a:t>
            </a:r>
            <a:r>
              <a:rPr lang="en-US" altLang="zh-CN" b="1" i="0" u="none" strike="noStrike" kern="1400" baseline="0" dirty="0" smtClean="0">
                <a:latin typeface="Times New Roman"/>
                <a:ea typeface="宋体"/>
              </a:rPr>
              <a:t>,</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2</a:t>
            </a:r>
            <a:r>
              <a:rPr lang="en-US" altLang="zh-CN" b="1" i="0" u="none" strike="noStrike" kern="1400" baseline="0" dirty="0" smtClean="0">
                <a:latin typeface="Times New Roman"/>
                <a:ea typeface="宋体"/>
              </a:rPr>
              <a:t>,</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3</a:t>
            </a:r>
            <a:r>
              <a:rPr lang="en-US" altLang="zh-CN" b="1" i="0" u="none" strike="noStrike" kern="1400" baseline="0" dirty="0" smtClean="0">
                <a:latin typeface="Times New Roman"/>
                <a:ea typeface="宋体"/>
              </a:rPr>
              <a:t>,</a:t>
            </a:r>
            <a:r>
              <a:rPr lang="en-US" altLang="zh-CN" b="1" i="0" u="none" strike="noStrike" kern="1400" baseline="0" dirty="0" smtClean="0">
                <a:latin typeface="Cambria"/>
                <a:ea typeface="宋体"/>
              </a:rPr>
              <a:t>…</a:t>
            </a:r>
            <a:r>
              <a:rPr lang="en-US" altLang="zh-CN" b="1" i="0" u="none" strike="noStrike" kern="1400" baseline="0" dirty="0" smtClean="0">
                <a:latin typeface="Times New Roman"/>
                <a:ea typeface="宋体"/>
              </a:rPr>
              <a:t>,</a:t>
            </a:r>
            <a:r>
              <a:rPr lang="en-US" altLang="zh-CN" b="1" i="1" u="none" strike="noStrike" kern="1400" baseline="0" dirty="0" err="1" smtClean="0">
                <a:latin typeface="Cambria"/>
                <a:ea typeface="宋体"/>
              </a:rPr>
              <a:t>x</a:t>
            </a:r>
            <a:r>
              <a:rPr lang="en-US" altLang="zh-CN" b="1" i="1" u="none" strike="noStrike" kern="1400" baseline="-25000" dirty="0" err="1" smtClean="0">
                <a:latin typeface="Cambria"/>
                <a:ea typeface="宋体"/>
              </a:rPr>
              <a:t>n</a:t>
            </a:r>
            <a:r>
              <a:rPr lang="zh-CN" altLang="en-US" b="1" i="0" u="none" strike="noStrike" kern="1400" baseline="0" dirty="0" smtClean="0">
                <a:latin typeface="Cambria"/>
                <a:ea typeface="宋体"/>
              </a:rPr>
              <a:t>，我们总共有</a:t>
            </a:r>
            <a:r>
              <a:rPr lang="en-US" altLang="zh-CN" b="1" i="1" u="none" strike="noStrike" kern="1400" baseline="0" dirty="0" smtClean="0">
                <a:latin typeface="Cambria"/>
                <a:ea typeface="宋体"/>
              </a:rPr>
              <a:t>m</a:t>
            </a:r>
            <a:r>
              <a:rPr lang="zh-CN" altLang="en-US" b="1" i="0" u="none" strike="noStrike" kern="1400" baseline="0" dirty="0" smtClean="0">
                <a:latin typeface="Cambria"/>
                <a:ea typeface="宋体"/>
              </a:rPr>
              <a:t>个训练样本，为了书写方便，假设</a:t>
            </a:r>
            <a:r>
              <a:rPr lang="en-US" altLang="zh-CN" b="1" i="1" u="none" strike="noStrike" kern="1400" baseline="0" dirty="0" smtClean="0">
                <a:latin typeface="Cambria"/>
                <a:ea typeface="宋体"/>
              </a:rPr>
              <a:t>x</a:t>
            </a:r>
            <a:r>
              <a:rPr lang="en-US" altLang="zh-CN" b="1" i="0" u="none" strike="noStrike" kern="1400" baseline="-25000" dirty="0" smtClean="0">
                <a:latin typeface="Times New Roman"/>
                <a:ea typeface="宋体"/>
              </a:rPr>
              <a:t>0</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。这样，训练样本可以写成矩阵的形式，即矩阵里每一行都是一个训练样本，总共有</a:t>
            </a:r>
            <a:r>
              <a:rPr lang="en-US" altLang="zh-CN" b="1" i="1" u="none" strike="noStrike" kern="1400" baseline="0" dirty="0" smtClean="0">
                <a:latin typeface="Cambria"/>
                <a:ea typeface="宋体"/>
              </a:rPr>
              <a:t>m</a:t>
            </a:r>
            <a:r>
              <a:rPr lang="zh-CN" altLang="en-US" b="1" i="0" u="none" strike="noStrike" kern="1400" baseline="0" dirty="0" smtClean="0">
                <a:latin typeface="Cambria"/>
                <a:ea typeface="宋体"/>
              </a:rPr>
              <a:t>行，每行有</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+ 1</a:t>
            </a:r>
            <a:r>
              <a:rPr lang="zh-CN" altLang="en-US" b="1" i="0" u="none" strike="noStrike" kern="1400" baseline="0" dirty="0" smtClean="0">
                <a:latin typeface="Cambria"/>
                <a:ea typeface="宋体"/>
              </a:rPr>
              <a:t>列。</a:t>
            </a:r>
          </a:p>
          <a:p>
            <a:pPr marR="0" lvl="0" rtl="0"/>
            <a:r>
              <a:rPr lang="zh-CN" altLang="en-US" b="1" i="0" u="none" strike="noStrike" kern="1400" baseline="0" dirty="0" smtClean="0">
                <a:latin typeface="Cambria"/>
                <a:ea typeface="宋体"/>
              </a:rPr>
              <a:t>最后，把训练样本写成一个矩阵，把预测函数的参数</a:t>
            </a:r>
            <a:r>
              <a:rPr lang="el-GR" altLang="zh-CN" b="1" i="1" u="none" strike="noStrike" kern="1400" baseline="0" dirty="0" smtClean="0">
                <a:latin typeface="Cambria"/>
                <a:ea typeface="宋体"/>
              </a:rPr>
              <a:t>θ</a:t>
            </a:r>
            <a:r>
              <a:rPr lang="zh-CN" altLang="en-US" b="1" i="0" u="none" strike="noStrike" kern="1400" baseline="0" dirty="0" smtClean="0">
                <a:latin typeface="Cambria"/>
                <a:ea typeface="宋体"/>
              </a:rPr>
              <a:t>写成列向量，其样式如下：</a:t>
            </a:r>
          </a:p>
          <a:p>
            <a:pPr marR="0" lvl="0" rtl="0"/>
            <a:endParaRPr lang="en-US" altLang="zh-CN" b="1" i="0" u="none" strike="noStrike" kern="1400" baseline="0" dirty="0" smtClean="0">
              <a:latin typeface="Times New Roman"/>
              <a:ea typeface="宋体"/>
            </a:endParaRPr>
          </a:p>
          <a:p>
            <a:pPr marR="0" lvl="0" rtl="0"/>
            <a:endParaRPr lang="en-US" altLang="zh-CN" b="1" kern="1400" dirty="0" smtClean="0">
              <a:latin typeface="Times New Roman"/>
              <a:ea typeface="宋体"/>
            </a:endParaRPr>
          </a:p>
          <a:p>
            <a:pPr marR="0" lvl="0" rtl="0"/>
            <a:endParaRPr lang="en-US" altLang="zh-CN" b="1" kern="1400" dirty="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理解训练样本矩阵的关键在于理解这些</a:t>
            </a:r>
            <a:r>
              <a:rPr lang="zh-CN" altLang="en-US" b="1" i="0" u="none" strike="noStrike" kern="1400" baseline="0" dirty="0" smtClean="0">
                <a:latin typeface="Arial"/>
                <a:ea typeface="黑体"/>
              </a:rPr>
              <a:t>上标和下标的含义</a:t>
            </a:r>
            <a:r>
              <a:rPr lang="zh-CN" altLang="en-US" b="1" i="0" u="none" strike="noStrike" kern="1400" baseline="0" dirty="0" smtClean="0">
                <a:latin typeface="Cambria"/>
                <a:ea typeface="宋体"/>
              </a:rPr>
              <a:t>。其中，带括号上标表示样本序号，从</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到</a:t>
            </a:r>
            <a:r>
              <a:rPr lang="en-US" altLang="zh-CN" b="1" i="1" u="none" strike="noStrike" kern="1400" baseline="0" dirty="0" smtClean="0">
                <a:latin typeface="Cambria"/>
                <a:ea typeface="宋体"/>
              </a:rPr>
              <a:t>m</a:t>
            </a:r>
            <a:r>
              <a:rPr lang="zh-CN" altLang="en-US" b="1" i="0" u="none" strike="noStrike" kern="1400" baseline="0" dirty="0" smtClean="0">
                <a:latin typeface="Cambria"/>
                <a:ea typeface="宋体"/>
              </a:rPr>
              <a:t>；下标表示特征序号，从</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到</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，其中</a:t>
            </a:r>
            <a:r>
              <a:rPr lang="en-US" altLang="zh-CN" b="1" i="1" u="none" strike="noStrike" kern="1400" baseline="0" dirty="0" smtClean="0">
                <a:latin typeface="Cambria"/>
                <a:ea typeface="宋体"/>
              </a:rPr>
              <a:t>x</a:t>
            </a:r>
            <a:r>
              <a:rPr lang="en-US" altLang="zh-CN" b="1" i="0" u="none" strike="noStrike" kern="1400" baseline="-25000" dirty="0" smtClean="0">
                <a:latin typeface="Times New Roman"/>
                <a:ea typeface="宋体"/>
              </a:rPr>
              <a:t>0</a:t>
            </a:r>
            <a:r>
              <a:rPr lang="zh-CN" altLang="en-US" b="1" i="0" u="none" strike="noStrike" kern="1400" baseline="0" dirty="0" smtClean="0">
                <a:latin typeface="Cambria"/>
                <a:ea typeface="宋体"/>
              </a:rPr>
              <a:t>为常数</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00663881"/>
              </p:ext>
            </p:extLst>
          </p:nvPr>
        </p:nvGraphicFramePr>
        <p:xfrm>
          <a:off x="5940152" y="1628800"/>
          <a:ext cx="2901142" cy="1152128"/>
        </p:xfrm>
        <a:graphic>
          <a:graphicData uri="http://schemas.openxmlformats.org/presentationml/2006/ole">
            <mc:AlternateContent xmlns:mc="http://schemas.openxmlformats.org/markup-compatibility/2006">
              <mc:Choice xmlns:v="urn:schemas-microsoft-com:vml" Requires="v">
                <p:oleObj spid="_x0000_s6154" r:id="rId3" imgW="1981200" imgH="825500" progId="Equation.DSMT4">
                  <p:embed/>
                </p:oleObj>
              </mc:Choice>
              <mc:Fallback>
                <p:oleObj r:id="rId3" imgW="1981200" imgH="825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447" b="3362"/>
                      <a:stretch>
                        <a:fillRect/>
                      </a:stretch>
                    </p:blipFill>
                    <p:spPr bwMode="auto">
                      <a:xfrm>
                        <a:off x="5940152" y="1628800"/>
                        <a:ext cx="2901142" cy="1152128"/>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445847750"/>
              </p:ext>
            </p:extLst>
          </p:nvPr>
        </p:nvGraphicFramePr>
        <p:xfrm>
          <a:off x="2483767" y="4077072"/>
          <a:ext cx="3090805" cy="1296144"/>
        </p:xfrm>
        <a:graphic>
          <a:graphicData uri="http://schemas.openxmlformats.org/presentationml/2006/ole">
            <mc:AlternateContent xmlns:mc="http://schemas.openxmlformats.org/markup-compatibility/2006">
              <mc:Choice xmlns:v="urn:schemas-microsoft-com:vml" Requires="v">
                <p:oleObj spid="_x0000_s6155" r:id="rId5" imgW="2362200" imgH="1028700" progId="Equation.DSMT4">
                  <p:embed/>
                </p:oleObj>
              </mc:Choice>
              <mc:Fallback>
                <p:oleObj r:id="rId5" imgW="2362200" imgH="1028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1720" b="2583"/>
                      <a:stretch>
                        <a:fillRect/>
                      </a:stretch>
                    </p:blipFill>
                    <p:spPr bwMode="auto">
                      <a:xfrm>
                        <a:off x="2483767" y="4077072"/>
                        <a:ext cx="3090805" cy="1296144"/>
                      </a:xfrm>
                      <a:prstGeom prst="rect">
                        <a:avLst/>
                      </a:prstGeom>
                      <a:noFill/>
                    </p:spPr>
                  </p:pic>
                </p:oleObj>
              </mc:Fallback>
            </mc:AlternateContent>
          </a:graphicData>
        </a:graphic>
      </p:graphicFrame>
      <p:sp>
        <p:nvSpPr>
          <p:cNvPr id="8" name="Rectangle 5"/>
          <p:cNvSpPr>
            <a:spLocks noChangeArrowheads="1"/>
          </p:cNvSpPr>
          <p:nvPr/>
        </p:nvSpPr>
        <p:spPr bwMode="auto">
          <a:xfrm>
            <a:off x="0" y="990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31251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5.2.2</a:t>
            </a:r>
            <a:r>
              <a:rPr lang="zh-CN" altLang="en-US" b="1" i="0" u="none" strike="noStrike" baseline="0" smtClean="0">
                <a:latin typeface="Calibri Light"/>
                <a:ea typeface="宋体"/>
              </a:rPr>
              <a:t>  成本函数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179512" y="1412776"/>
            <a:ext cx="8784976" cy="5328592"/>
          </a:xfrm>
        </p:spPr>
        <p:txBody>
          <a:bodyPr>
            <a:normAutofit fontScale="70000" lnSpcReduction="20000"/>
          </a:bodyPr>
          <a:lstStyle/>
          <a:p>
            <a:pPr marR="0" lvl="0" rtl="0"/>
            <a:r>
              <a:rPr lang="zh-CN" altLang="en-US" b="1" i="0" u="none" strike="noStrike" kern="1400" baseline="0" dirty="0" smtClean="0">
                <a:latin typeface="Cambria"/>
                <a:ea typeface="宋体"/>
              </a:rPr>
              <a:t>多变量线性回归算法的成本函数：</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其中，模型参数</a:t>
            </a:r>
            <a:r>
              <a:rPr lang="el-GR" altLang="zh-CN" b="1" i="1" u="none" strike="noStrike" kern="1400" baseline="0" dirty="0" smtClean="0">
                <a:latin typeface="Cambria"/>
                <a:ea typeface="宋体"/>
              </a:rPr>
              <a:t>θ</a:t>
            </a:r>
            <a:r>
              <a:rPr lang="zh-CN" altLang="en-US" b="1" i="0" u="none" strike="noStrike" kern="1400" baseline="0" dirty="0" smtClean="0">
                <a:latin typeface="Cambria"/>
                <a:ea typeface="宋体"/>
              </a:rPr>
              <a:t>为</a:t>
            </a:r>
            <a:r>
              <a:rPr lang="en-US" altLang="zh-CN" b="1" i="1" u="none" strike="noStrike" kern="1400" baseline="0" dirty="0" smtClean="0">
                <a:latin typeface="Cambria"/>
                <a:ea typeface="宋体"/>
              </a:rPr>
              <a:t>n</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维的向量，</a:t>
            </a:r>
            <a:r>
              <a:rPr lang="en-US" altLang="zh-CN" b="1" i="1" u="none" strike="noStrike" kern="1400" baseline="0" dirty="0" smtClean="0">
                <a:latin typeface="Cambria"/>
                <a:ea typeface="宋体"/>
              </a:rPr>
              <a:t>h</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0" u="none" strike="noStrike" kern="1400" baseline="0" dirty="0" smtClean="0">
                <a:latin typeface="宋体"/>
                <a:ea typeface="宋体"/>
              </a:rPr>
              <a:t>-</a:t>
            </a:r>
            <a:r>
              <a:rPr lang="en-US" altLang="zh-CN" b="1" i="1" u="none" strike="noStrike" kern="1400" baseline="0" dirty="0" smtClean="0">
                <a:latin typeface="Cambria"/>
                <a:ea typeface="宋体"/>
              </a:rPr>
              <a:t>y</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是预测值和实际值的差。这个形式和单变量线性回归算法类似。</a:t>
            </a:r>
          </a:p>
          <a:p>
            <a:pPr marR="0" lvl="0" rtl="0"/>
            <a:r>
              <a:rPr lang="zh-CN" altLang="en-US" b="1" i="0" u="none" strike="noStrike" kern="1400" baseline="0" dirty="0" smtClean="0">
                <a:latin typeface="Cambria"/>
                <a:ea typeface="宋体"/>
              </a:rPr>
              <a:t>成本函数有其对应的矩阵样式的版本：</a:t>
            </a:r>
          </a:p>
          <a:p>
            <a:pPr marR="0" lvl="0" rtl="0"/>
            <a:endParaRPr lang="zh-CN" altLang="en-US" b="1" i="0" u="none" strike="noStrike" kern="1400" baseline="-25000" dirty="0" smtClean="0">
              <a:latin typeface="Times New Roman"/>
              <a:ea typeface="宋体"/>
            </a:endParaRPr>
          </a:p>
          <a:p>
            <a:pPr marR="0" lvl="0" rtl="0"/>
            <a:r>
              <a:rPr lang="zh-CN" altLang="en-US" b="1" i="0" u="none" strike="noStrike" kern="1400" baseline="0" dirty="0" smtClean="0">
                <a:latin typeface="Cambria"/>
                <a:ea typeface="宋体"/>
              </a:rPr>
              <a:t>其中，</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为</a:t>
            </a:r>
            <a:r>
              <a:rPr lang="en-US" altLang="zh-CN" b="1" i="1" u="none" strike="noStrike" kern="1400" baseline="0" dirty="0" smtClean="0">
                <a:latin typeface="Cambria"/>
                <a:ea typeface="宋体"/>
              </a:rPr>
              <a:t>m</a:t>
            </a:r>
            <a:r>
              <a:rPr lang="en-US" altLang="zh-CN" b="1" i="0" u="none" strike="noStrike" kern="1400" baseline="0" dirty="0" smtClean="0">
                <a:latin typeface="宋体"/>
                <a:ea typeface="宋体"/>
              </a:rPr>
              <a:t>×</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n</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维的训练样本矩阵；上标</a:t>
            </a:r>
            <a:r>
              <a:rPr lang="en-US" altLang="zh-CN" b="1" i="0" u="none" strike="noStrike" kern="1400" baseline="0" dirty="0" smtClean="0">
                <a:latin typeface="Cambria"/>
                <a:ea typeface="宋体"/>
              </a:rPr>
              <a:t>T</a:t>
            </a:r>
            <a:r>
              <a:rPr lang="zh-CN" altLang="en-US" b="1" i="0" u="none" strike="noStrike" kern="1400" baseline="0" dirty="0" smtClean="0">
                <a:latin typeface="Cambria"/>
                <a:ea typeface="宋体"/>
              </a:rPr>
              <a:t>表示转置矩阵；表示由所有的训练样本的输出</a:t>
            </a:r>
            <a:r>
              <a:rPr lang="en-US" altLang="zh-CN" b="1" i="1" u="none" strike="noStrike" kern="1400" baseline="0" dirty="0" smtClean="0">
                <a:latin typeface="Cambria"/>
                <a:ea typeface="宋体"/>
              </a:rPr>
              <a:t>y</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构成的向量。这个公式的优势是：没有累加器，不需要循环，直接使用矩阵运算，就可以一次性计算出针对特定的参数</a:t>
            </a:r>
            <a:r>
              <a:rPr lang="el-GR" altLang="zh-CN" b="1" i="1" u="none" strike="noStrike" kern="1400" baseline="0" dirty="0" smtClean="0">
                <a:latin typeface="Cambria"/>
                <a:ea typeface="宋体"/>
              </a:rPr>
              <a:t>θ</a:t>
            </a:r>
            <a:r>
              <a:rPr lang="zh-CN" altLang="en-US" b="1" i="0" u="none" strike="noStrike" kern="1400" baseline="0" dirty="0" smtClean="0">
                <a:latin typeface="Cambria"/>
                <a:ea typeface="宋体"/>
              </a:rPr>
              <a:t>下模型的拟合成本。</a:t>
            </a:r>
          </a:p>
          <a:p>
            <a:pPr marR="0" lvl="0" rtl="0"/>
            <a:r>
              <a:rPr lang="zh-CN" altLang="en-US" b="1" i="0" u="none" strike="noStrike" kern="1400" baseline="0" dirty="0" smtClean="0">
                <a:latin typeface="Arial"/>
                <a:ea typeface="黑体"/>
              </a:rPr>
              <a:t>思考：</a:t>
            </a:r>
            <a:r>
              <a:rPr lang="zh-CN" altLang="en-US" b="1" i="0" u="none" strike="noStrike" kern="1400" baseline="0" dirty="0" smtClean="0">
                <a:latin typeface="Cambria"/>
                <a:ea typeface="宋体"/>
              </a:rPr>
              <a:t>矩阵运算真的不需要循环么？</a:t>
            </a:r>
          </a:p>
          <a:p>
            <a:pPr marR="0" lvl="0" rtl="0"/>
            <a:r>
              <a:rPr lang="zh-CN" altLang="en-US" b="1" i="0" u="none" strike="noStrike" kern="1400" baseline="0" dirty="0" smtClean="0">
                <a:latin typeface="Cambria"/>
                <a:ea typeface="宋体"/>
              </a:rPr>
              <a:t>这里所说的不需要循环，是指不需要在算法实现层使用循环，但在数值运算库，如 </a:t>
            </a:r>
            <a:r>
              <a:rPr lang="en-US" altLang="zh-CN" b="1" i="0" u="none" strike="noStrike" kern="1400" baseline="0" dirty="0" err="1" smtClean="0">
                <a:latin typeface="Cambria"/>
                <a:ea typeface="宋体"/>
              </a:rPr>
              <a:t>Numpy</a:t>
            </a:r>
            <a:r>
              <a:rPr lang="en-US" altLang="zh-CN" b="1" i="0" u="none" strike="noStrike" kern="1400" baseline="0" dirty="0" smtClean="0">
                <a:latin typeface="Cambria"/>
                <a:ea typeface="宋体"/>
              </a:rPr>
              <a:t> </a:t>
            </a:r>
            <a:r>
              <a:rPr lang="zh-CN" altLang="en-US" b="1" i="0" u="none" strike="noStrike" kern="1400" baseline="0" dirty="0" smtClean="0">
                <a:latin typeface="Cambria"/>
                <a:ea typeface="宋体"/>
              </a:rPr>
              <a:t>里，实现的矩阵运算还是要用到循环。虽然都是循环，但是有差别，一是在数值运算库里实现的循环效率更高，二是矩阵运算的循环可以使用分布式来实现。一个大型矩阵运算可以拆成多个子矩阵运算，然后在不同的计算机上执行运算，最终再把运算结果汇合起来。这种分布式计算对大型矩阵运算来说是一种必要的手段。</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20042523"/>
              </p:ext>
            </p:extLst>
          </p:nvPr>
        </p:nvGraphicFramePr>
        <p:xfrm>
          <a:off x="4788024" y="1340768"/>
          <a:ext cx="2016224" cy="432048"/>
        </p:xfrm>
        <a:graphic>
          <a:graphicData uri="http://schemas.openxmlformats.org/presentationml/2006/ole">
            <mc:AlternateContent xmlns:mc="http://schemas.openxmlformats.org/markup-compatibility/2006">
              <mc:Choice xmlns:v="urn:schemas-microsoft-com:vml" Requires="v">
                <p:oleObj spid="_x0000_s7179" r:id="rId3" imgW="1586811" imgH="393529" progId="Equation.DSMT4">
                  <p:embed/>
                </p:oleObj>
              </mc:Choice>
              <mc:Fallback>
                <p:oleObj r:id="rId3" imgW="1586811"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7443" b="4872"/>
                      <a:stretch>
                        <a:fillRect/>
                      </a:stretch>
                    </p:blipFill>
                    <p:spPr bwMode="auto">
                      <a:xfrm>
                        <a:off x="4788024" y="1340768"/>
                        <a:ext cx="2016224" cy="432048"/>
                      </a:xfrm>
                      <a:prstGeom prst="rect">
                        <a:avLst/>
                      </a:prstGeom>
                      <a:noFill/>
                    </p:spPr>
                  </p:pic>
                </p:oleObj>
              </mc:Fallback>
            </mc:AlternateContent>
          </a:graphicData>
        </a:graphic>
      </p:graphicFrame>
      <p:sp>
        <p:nvSpPr>
          <p:cNvPr id="6" name="Rectangle 3"/>
          <p:cNvSpPr>
            <a:spLocks noChangeArrowheads="1"/>
          </p:cNvSpPr>
          <p:nvPr/>
        </p:nvSpPr>
        <p:spPr bwMode="auto">
          <a:xfrm>
            <a:off x="0" y="342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90631807"/>
              </p:ext>
            </p:extLst>
          </p:nvPr>
        </p:nvGraphicFramePr>
        <p:xfrm>
          <a:off x="5364088" y="2708920"/>
          <a:ext cx="2376264" cy="432048"/>
        </p:xfrm>
        <a:graphic>
          <a:graphicData uri="http://schemas.openxmlformats.org/presentationml/2006/ole">
            <mc:AlternateContent xmlns:mc="http://schemas.openxmlformats.org/markup-compatibility/2006">
              <mc:Choice xmlns:v="urn:schemas-microsoft-com:vml" Requires="v">
                <p:oleObj spid="_x0000_s7180" r:id="rId5" imgW="1688367" imgH="355446" progId="Equation.DSMT4">
                  <p:embed/>
                </p:oleObj>
              </mc:Choice>
              <mc:Fallback>
                <p:oleObj r:id="rId5" imgW="1688367" imgH="355446"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t="8333" b="6218"/>
                      <a:stretch>
                        <a:fillRect/>
                      </a:stretch>
                    </p:blipFill>
                    <p:spPr bwMode="auto">
                      <a:xfrm>
                        <a:off x="5364088" y="2708920"/>
                        <a:ext cx="2376264" cy="432048"/>
                      </a:xfrm>
                      <a:prstGeom prst="rect">
                        <a:avLst/>
                      </a:prstGeom>
                      <a:noFill/>
                    </p:spPr>
                  </p:pic>
                </p:oleObj>
              </mc:Fallback>
            </mc:AlternateContent>
          </a:graphicData>
        </a:graphic>
      </p:graphicFrame>
      <p:sp>
        <p:nvSpPr>
          <p:cNvPr id="9" name="Rectangle 6"/>
          <p:cNvSpPr>
            <a:spLocks noChangeArrowheads="1"/>
          </p:cNvSpPr>
          <p:nvPr/>
        </p:nvSpPr>
        <p:spPr bwMode="auto">
          <a:xfrm>
            <a:off x="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424008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5.2.3</a:t>
            </a:r>
            <a:r>
              <a:rPr lang="zh-CN" altLang="en-US" b="1" i="0" u="none" strike="noStrike" baseline="0" smtClean="0">
                <a:latin typeface="Calibri Light"/>
                <a:ea typeface="宋体"/>
              </a:rPr>
              <a:t>  梯度下降算法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dirty="0" smtClean="0">
                <a:latin typeface="Cambria"/>
                <a:ea typeface="宋体"/>
              </a:rPr>
              <a:t>根据单变量线性回归算法里的介绍，梯度下降的公式为：</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公式中，下标</a:t>
            </a:r>
            <a:r>
              <a:rPr lang="en-US" altLang="zh-CN" b="1" i="1" u="none" strike="noStrike" kern="1400" baseline="0" dirty="0" smtClean="0">
                <a:latin typeface="Cambria"/>
                <a:ea typeface="宋体"/>
              </a:rPr>
              <a:t>j</a:t>
            </a:r>
            <a:r>
              <a:rPr lang="zh-CN" altLang="en-US" b="1" i="0" u="none" strike="noStrike" kern="1400" baseline="0" dirty="0" smtClean="0">
                <a:latin typeface="Cambria"/>
                <a:ea typeface="宋体"/>
              </a:rPr>
              <a:t>是参数的序号，其值从</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到</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a:t>
            </a:r>
            <a:r>
              <a:rPr lang="el-GR" altLang="zh-CN" b="1" i="1" u="none" strike="noStrike" kern="1400" baseline="0" dirty="0" smtClean="0">
                <a:latin typeface="Cambria"/>
                <a:ea typeface="宋体"/>
              </a:rPr>
              <a:t>α</a:t>
            </a:r>
            <a:r>
              <a:rPr lang="zh-CN" altLang="en-US" b="1" i="0" u="none" strike="noStrike" kern="1400" baseline="0" dirty="0" smtClean="0">
                <a:latin typeface="Cambria"/>
                <a:ea typeface="宋体"/>
              </a:rPr>
              <a:t>为学习率。把成本函数代入上式，利用偏导数计算法则，不难推导出梯度下降算法的参数迭代公式：</a:t>
            </a:r>
          </a:p>
          <a:p>
            <a:pPr marR="0" lvl="0" rtl="0"/>
            <a:endParaRPr lang="en-US" altLang="zh-CN"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读者可以对比一下单变量线性回归函数的参数迭代公式。实际上和多变量线性回归函数的参数迭代公式是一模一样的。唯一的区别就是因为</a:t>
            </a:r>
            <a:r>
              <a:rPr lang="en-US" altLang="zh-CN" b="1" i="1" u="none" strike="noStrike" kern="1400" baseline="0" dirty="0" smtClean="0">
                <a:latin typeface="Cambria"/>
                <a:ea typeface="宋体"/>
              </a:rPr>
              <a:t>x</a:t>
            </a:r>
            <a:r>
              <a:rPr lang="en-US" altLang="zh-CN" b="1" i="0" u="none" strike="noStrike" kern="1400" baseline="-25000" dirty="0" smtClean="0">
                <a:latin typeface="Times New Roman"/>
                <a:ea typeface="宋体"/>
              </a:rPr>
              <a:t>0</a:t>
            </a:r>
            <a:r>
              <a:rPr lang="zh-CN" altLang="en-US" b="1" i="0" u="none" strike="noStrike" kern="1400" baseline="0" dirty="0" smtClean="0">
                <a:latin typeface="Cambria"/>
                <a:ea typeface="宋体"/>
              </a:rPr>
              <a:t>为常数</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，在单变量线性回归算法的参数迭代公式中省去了。</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90444860"/>
              </p:ext>
            </p:extLst>
          </p:nvPr>
        </p:nvGraphicFramePr>
        <p:xfrm>
          <a:off x="1907703" y="2060848"/>
          <a:ext cx="1819149" cy="576064"/>
        </p:xfrm>
        <a:graphic>
          <a:graphicData uri="http://schemas.openxmlformats.org/presentationml/2006/ole">
            <mc:AlternateContent xmlns:mc="http://schemas.openxmlformats.org/markup-compatibility/2006">
              <mc:Choice xmlns:v="urn:schemas-microsoft-com:vml" Requires="v">
                <p:oleObj spid="_x0000_s8203" r:id="rId3" imgW="1143000" imgH="406400" progId="Equation.DSMT4">
                  <p:embed/>
                </p:oleObj>
              </mc:Choice>
              <mc:Fallback>
                <p:oleObj r:id="rId3" imgW="1143000" imgH="406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5287" b="5598"/>
                      <a:stretch>
                        <a:fillRect/>
                      </a:stretch>
                    </p:blipFill>
                    <p:spPr bwMode="auto">
                      <a:xfrm>
                        <a:off x="1907703" y="2060848"/>
                        <a:ext cx="1819149" cy="576064"/>
                      </a:xfrm>
                      <a:prstGeom prst="rect">
                        <a:avLst/>
                      </a:prstGeom>
                      <a:noFill/>
                    </p:spPr>
                  </p:pic>
                </p:oleObj>
              </mc:Fallback>
            </mc:AlternateContent>
          </a:graphicData>
        </a:graphic>
      </p:graphicFrame>
      <p:sp>
        <p:nvSpPr>
          <p:cNvPr id="6" name="Rectangle 3"/>
          <p:cNvSpPr>
            <a:spLocks noChangeArrowheads="1"/>
          </p:cNvSpPr>
          <p:nvPr/>
        </p:nvSpPr>
        <p:spPr bwMode="auto">
          <a:xfrm>
            <a:off x="0" y="361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105259199"/>
              </p:ext>
            </p:extLst>
          </p:nvPr>
        </p:nvGraphicFramePr>
        <p:xfrm>
          <a:off x="3419871" y="3861048"/>
          <a:ext cx="2909123" cy="504056"/>
        </p:xfrm>
        <a:graphic>
          <a:graphicData uri="http://schemas.openxmlformats.org/presentationml/2006/ole">
            <mc:AlternateContent xmlns:mc="http://schemas.openxmlformats.org/markup-compatibility/2006">
              <mc:Choice xmlns:v="urn:schemas-microsoft-com:vml" Requires="v">
                <p:oleObj spid="_x0000_s8204" r:id="rId5" imgW="1916868" imgH="393529" progId="Equation.DSMT4">
                  <p:embed/>
                </p:oleObj>
              </mc:Choice>
              <mc:Fallback>
                <p:oleObj r:id="rId5" imgW="1916868" imgH="393529"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t="9854" b="6161"/>
                      <a:stretch>
                        <a:fillRect/>
                      </a:stretch>
                    </p:blipFill>
                    <p:spPr bwMode="auto">
                      <a:xfrm>
                        <a:off x="3419871" y="3861048"/>
                        <a:ext cx="2909123" cy="504056"/>
                      </a:xfrm>
                      <a:prstGeom prst="rect">
                        <a:avLst/>
                      </a:prstGeom>
                      <a:noFill/>
                    </p:spPr>
                  </p:pic>
                </p:oleObj>
              </mc:Fallback>
            </mc:AlternateContent>
          </a:graphicData>
        </a:graphic>
      </p:graphicFrame>
      <p:sp>
        <p:nvSpPr>
          <p:cNvPr id="9" name="Rectangle 6"/>
          <p:cNvSpPr>
            <a:spLocks noChangeArrowheads="1"/>
          </p:cNvSpPr>
          <p:nvPr/>
        </p:nvSpPr>
        <p:spPr bwMode="auto">
          <a:xfrm>
            <a:off x="0" y="333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30022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这个公式怎么样用编程语言来实现呢？在编写机器学习算法的时候，一般步骤如下。</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a:t>
            </a:r>
            <a:r>
              <a:rPr lang="zh-CN" altLang="en-US" b="1" i="0" u="none" strike="noStrike" kern="1400" baseline="0" smtClean="0">
                <a:latin typeface="Arial"/>
                <a:ea typeface="黑体"/>
              </a:rPr>
              <a:t>确定学习率：</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a:t>
            </a:r>
            <a:r>
              <a:rPr lang="zh-CN" altLang="en-US" b="1" i="0" u="none" strike="noStrike" kern="1400" baseline="0" smtClean="0">
                <a:latin typeface="Arial"/>
                <a:ea typeface="黑体"/>
              </a:rPr>
              <a:t>确定参数起始点：</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a:t>
            </a:r>
            <a:r>
              <a:rPr lang="zh-CN" altLang="en-US" b="1" i="0" u="none" strike="noStrike" kern="1400" baseline="0" smtClean="0">
                <a:latin typeface="Arial"/>
                <a:ea typeface="黑体"/>
              </a:rPr>
              <a:t>计算参数的下一组值：</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a:t>
            </a:r>
            <a:r>
              <a:rPr lang="zh-CN" altLang="en-US" b="1" i="0" u="none" strike="noStrike" kern="1400" baseline="0" smtClean="0">
                <a:latin typeface="Arial"/>
                <a:ea typeface="黑体"/>
              </a:rPr>
              <a:t>确认成本函数是否收敛：</a:t>
            </a:r>
          </a:p>
        </p:txBody>
      </p:sp>
    </p:spTree>
    <p:extLst>
      <p:ext uri="{BB962C8B-B14F-4D97-AF65-F5344CB8AC3E}">
        <p14:creationId xmlns:p14="http://schemas.microsoft.com/office/powerpoint/2010/main" val="401428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libri Light"/>
                <a:ea typeface="宋体"/>
              </a:rPr>
              <a:t> </a:t>
            </a:r>
            <a:r>
              <a:rPr lang="en-US" altLang="zh-CN" b="1" i="0" u="none" strike="noStrike" baseline="0" smtClean="0">
                <a:latin typeface="Calibri Light"/>
                <a:ea typeface="宋体"/>
              </a:rPr>
              <a:t>5.3 </a:t>
            </a:r>
            <a:r>
              <a:rPr lang="zh-CN" altLang="en-US" b="1" i="0" u="none" strike="noStrike" baseline="0" smtClean="0">
                <a:latin typeface="Calibri Light"/>
                <a:ea typeface="宋体"/>
              </a:rPr>
              <a:t> 模型优化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本节介绍线性回归模型常用的优化方法，包括增加多项式特征以及数据归一化处理等。</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615007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5.3.1</a:t>
            </a:r>
            <a:r>
              <a:rPr lang="zh-CN" altLang="en-US" b="1" i="0" u="none" strike="noStrike" baseline="0" smtClean="0">
                <a:latin typeface="Calibri Light"/>
                <a:ea typeface="宋体"/>
              </a:rPr>
              <a:t>  多项式与线性回归</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smtClean="0">
                <a:latin typeface="Cambria"/>
                <a:ea typeface="宋体"/>
              </a:rPr>
              <a:t>当线性回归模型太简单导致欠拟合时，我们可以增加特征多项式来让线性回归模型更好地拟合数据。比如有两个特征</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1</a:t>
            </a:r>
            <a:r>
              <a:rPr lang="en-US" altLang="zh-CN" b="1" i="0" u="none" strike="noStrike" kern="1400" baseline="0" smtClean="0">
                <a:latin typeface="Times New Roman"/>
                <a:ea typeface="宋体"/>
              </a:rPr>
              <a:t>,</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2</a:t>
            </a:r>
            <a:r>
              <a:rPr lang="zh-CN" altLang="en-US" b="1" i="0" u="none" strike="noStrike" kern="1400" baseline="0" smtClean="0">
                <a:latin typeface="Cambria"/>
                <a:ea typeface="宋体"/>
              </a:rPr>
              <a:t>，可以增加两特征的乘积</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1</a:t>
            </a:r>
            <a:r>
              <a:rPr lang="en-US" altLang="zh-CN" b="1" i="0" u="none" strike="noStrike" kern="1400" baseline="0" smtClean="0">
                <a:latin typeface="Times New Roman"/>
                <a:ea typeface="宋体"/>
              </a:rPr>
              <a:t>,</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2</a:t>
            </a:r>
            <a:r>
              <a:rPr lang="zh-CN" altLang="en-US" b="1" i="0" u="none" strike="noStrike" kern="1400" baseline="0" smtClean="0">
                <a:latin typeface="Cambria"/>
                <a:ea typeface="宋体"/>
              </a:rPr>
              <a:t>作为新特征</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3</a:t>
            </a:r>
            <a:r>
              <a:rPr lang="zh-CN" altLang="en-US" b="1" i="0" u="none" strike="noStrike" kern="1400" baseline="0" smtClean="0">
                <a:latin typeface="Cambria"/>
                <a:ea typeface="宋体"/>
              </a:rPr>
              <a:t>。我们还可以增加作为另外一个新特征</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4</a:t>
            </a:r>
            <a:r>
              <a:rPr lang="zh-CN" altLang="en-US" b="1" i="0" u="none" strike="noStrike" kern="1400" baseline="0" smtClean="0">
                <a:latin typeface="Cambria"/>
                <a:ea typeface="宋体"/>
              </a:rPr>
              <a:t>。我们在第</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章介绍过拟合和欠拟合概念时，曾经用这个来作为例子。</a:t>
            </a:r>
          </a:p>
          <a:p>
            <a:pPr marR="0" lvl="0" rtl="0"/>
            <a:r>
              <a:rPr lang="zh-CN" altLang="en-US" b="1" i="0" u="none" strike="noStrike" kern="1400" baseline="0" smtClean="0">
                <a:latin typeface="Cambria"/>
                <a:ea typeface="宋体"/>
              </a:rPr>
              <a:t>在</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里，线性回归是由类</a:t>
            </a:r>
            <a:r>
              <a:rPr lang="en-US" altLang="zh-CN" b="1" i="0" u="none" strike="noStrike" kern="1400" baseline="0" smtClean="0">
                <a:latin typeface="Cambria"/>
                <a:ea typeface="宋体"/>
              </a:rPr>
              <a:t>sklearn.linear_model.LinearRegression</a:t>
            </a:r>
            <a:r>
              <a:rPr lang="zh-CN" altLang="en-US" b="1" i="0" u="none" strike="noStrike" kern="1400" baseline="0" smtClean="0">
                <a:latin typeface="Cambria"/>
                <a:ea typeface="宋体"/>
              </a:rPr>
              <a:t>实现，多项式由类</a:t>
            </a:r>
            <a:r>
              <a:rPr lang="en-US" altLang="zh-CN" b="1" i="0" u="none" strike="noStrike" kern="1400" baseline="0" smtClean="0">
                <a:latin typeface="Cambria"/>
                <a:ea typeface="宋体"/>
              </a:rPr>
              <a:t>sklearn.preprocessing.PolynomialFeatures</a:t>
            </a:r>
            <a:r>
              <a:rPr lang="zh-CN" altLang="en-US" b="1" i="0" u="none" strike="noStrike" kern="1400" baseline="0" smtClean="0">
                <a:latin typeface="Cambria"/>
                <a:ea typeface="宋体"/>
              </a:rPr>
              <a:t>实现。那么要怎么添加多项式特征呢？我们需要用一个管道把两个类串起来，即用</a:t>
            </a:r>
            <a:r>
              <a:rPr lang="en-US" altLang="zh-CN" b="1" i="0" u="none" strike="noStrike" kern="1400" baseline="0" smtClean="0">
                <a:latin typeface="Cambria"/>
                <a:ea typeface="宋体"/>
              </a:rPr>
              <a:t>sklearn.pipeline.Pipeline</a:t>
            </a:r>
            <a:r>
              <a:rPr lang="zh-CN" altLang="en-US" b="1" i="0" u="none" strike="noStrike" kern="1400" baseline="0" smtClean="0">
                <a:latin typeface="Cambria"/>
                <a:ea typeface="宋体"/>
              </a:rPr>
              <a:t>把两个模型串起来。</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258143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5.3.2</a:t>
            </a:r>
            <a:r>
              <a:rPr lang="zh-CN" altLang="en-US" b="1" i="0" u="none" strike="noStrike" baseline="0" smtClean="0">
                <a:latin typeface="Calibri Light"/>
                <a:ea typeface="宋体"/>
              </a:rPr>
              <a:t>  数据归一化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smtClean="0">
                <a:latin typeface="Cambria"/>
                <a:ea typeface="宋体"/>
              </a:rPr>
              <a:t>当线性回归模型有多个输入特征时，特别是使用多项式添加特征时，需要对数据进行归一化处理。比如，特征</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1</a:t>
            </a:r>
            <a:r>
              <a:rPr lang="zh-CN" altLang="en-US" b="1" i="0" u="none" strike="noStrike" kern="1400" baseline="0" smtClean="0">
                <a:latin typeface="Cambria"/>
                <a:ea typeface="宋体"/>
              </a:rPr>
              <a:t>的范围在</a:t>
            </a:r>
            <a:r>
              <a:rPr lang="en-US" altLang="zh-CN" b="1" i="0" u="none" strike="noStrike" kern="1400" baseline="0" smtClean="0">
                <a:latin typeface="Cambria"/>
                <a:ea typeface="宋体"/>
              </a:rPr>
              <a:t>[1,4]</a:t>
            </a:r>
            <a:r>
              <a:rPr lang="zh-CN" altLang="en-US" b="1" i="0" u="none" strike="noStrike" kern="1400" baseline="0" smtClean="0">
                <a:latin typeface="Cambria"/>
                <a:ea typeface="宋体"/>
              </a:rPr>
              <a:t>之间，特征</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2</a:t>
            </a:r>
            <a:r>
              <a:rPr lang="zh-CN" altLang="en-US" b="1" i="0" u="none" strike="noStrike" kern="1400" baseline="0" smtClean="0">
                <a:latin typeface="Cambria"/>
                <a:ea typeface="宋体"/>
              </a:rPr>
              <a:t>的范围在</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2</a:t>
            </a:r>
            <a:r>
              <a:rPr lang="zh-CN" altLang="en-US" b="1" i="0" u="none" strike="noStrike" kern="1400" baseline="0" smtClean="0">
                <a:latin typeface="Times New Roman"/>
                <a:ea typeface="宋体"/>
              </a:rPr>
              <a:t> </a:t>
            </a:r>
            <a:r>
              <a:rPr lang="en-US" altLang="zh-CN" b="1" i="0" u="none" strike="noStrike" kern="1400" baseline="0" smtClean="0">
                <a:latin typeface="Cambria"/>
                <a:ea typeface="宋体"/>
              </a:rPr>
              <a:t>000]</a:t>
            </a:r>
            <a:r>
              <a:rPr lang="zh-CN" altLang="en-US" b="1" i="0" u="none" strike="noStrike" kern="1400" baseline="0" smtClean="0">
                <a:latin typeface="Cambria"/>
                <a:ea typeface="宋体"/>
              </a:rPr>
              <a:t>之间，这种情况下，可以让</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1</a:t>
            </a:r>
            <a:r>
              <a:rPr lang="zh-CN" altLang="en-US" b="1" i="0" u="none" strike="noStrike" kern="1400" baseline="0" smtClean="0">
                <a:latin typeface="Cambria"/>
                <a:ea typeface="宋体"/>
              </a:rPr>
              <a:t>除以</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来作为新特征</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1</a:t>
            </a:r>
            <a:r>
              <a:rPr lang="zh-CN" altLang="en-US" b="1" i="0" u="none" strike="noStrike" kern="1400" baseline="0" smtClean="0">
                <a:latin typeface="Cambria"/>
                <a:ea typeface="宋体"/>
              </a:rPr>
              <a:t>，同时让</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2</a:t>
            </a:r>
            <a:r>
              <a:rPr lang="zh-CN" altLang="en-US" b="1" i="0" u="none" strike="noStrike" kern="1400" baseline="0" smtClean="0">
                <a:latin typeface="Cambria"/>
                <a:ea typeface="宋体"/>
              </a:rPr>
              <a:t>除以</a:t>
            </a:r>
            <a:r>
              <a:rPr lang="en-US" altLang="zh-CN" b="1" i="0" u="none" strike="noStrike" kern="1400" baseline="0" smtClean="0">
                <a:latin typeface="Cambria"/>
                <a:ea typeface="宋体"/>
              </a:rPr>
              <a:t>2</a:t>
            </a:r>
            <a:r>
              <a:rPr lang="zh-CN" altLang="en-US" b="1" i="0" u="none" strike="noStrike" kern="1400" baseline="0" smtClean="0">
                <a:latin typeface="Times New Roman"/>
                <a:ea typeface="宋体"/>
              </a:rPr>
              <a:t> </a:t>
            </a:r>
            <a:r>
              <a:rPr lang="en-US" altLang="zh-CN" b="1" i="0" u="none" strike="noStrike" kern="1400" baseline="0" smtClean="0">
                <a:latin typeface="Times New Roman"/>
                <a:ea typeface="宋体"/>
              </a:rPr>
              <a:t>000</a:t>
            </a:r>
            <a:r>
              <a:rPr lang="zh-CN" altLang="en-US" b="1" i="0" u="none" strike="noStrike" kern="1400" baseline="0" smtClean="0">
                <a:latin typeface="Cambria"/>
                <a:ea typeface="宋体"/>
              </a:rPr>
              <a:t>来作为新特征</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2</a:t>
            </a:r>
            <a:r>
              <a:rPr lang="zh-CN" altLang="en-US" b="1" i="0" u="none" strike="noStrike" kern="1400" baseline="0" smtClean="0">
                <a:latin typeface="Cambria"/>
                <a:ea typeface="宋体"/>
              </a:rPr>
              <a:t>，该过程称为</a:t>
            </a:r>
            <a:r>
              <a:rPr lang="zh-CN" altLang="en-US" b="1" i="0" u="none" strike="noStrike" kern="1400" baseline="0" smtClean="0">
                <a:latin typeface="Arial"/>
                <a:ea typeface="黑体"/>
              </a:rPr>
              <a:t>特征缩放</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feature scaling</a:t>
            </a:r>
            <a:r>
              <a:rPr lang="zh-CN" altLang="en-US" b="1" i="0" u="none" strike="noStrike" kern="1400" baseline="0" smtClean="0">
                <a:latin typeface="Cambria"/>
                <a:ea typeface="宋体"/>
              </a:rPr>
              <a:t>）。可以使用特征缩放来对训练样本进行归一化处理，处理后的特征值范围在</a:t>
            </a:r>
            <a:r>
              <a:rPr lang="en-US" altLang="zh-CN" b="1" i="0" u="none" strike="noStrike" kern="1400" baseline="0" smtClean="0">
                <a:latin typeface="Cambria"/>
                <a:ea typeface="宋体"/>
              </a:rPr>
              <a:t>[0, 1]</a:t>
            </a:r>
            <a:r>
              <a:rPr lang="zh-CN" altLang="en-US" b="1" i="0" u="none" strike="noStrike" kern="1400" baseline="0" smtClean="0">
                <a:latin typeface="Cambria"/>
                <a:ea typeface="宋体"/>
              </a:rPr>
              <a:t>之间。</a:t>
            </a:r>
          </a:p>
          <a:p>
            <a:pPr marR="0" lvl="0" rtl="0"/>
            <a:r>
              <a:rPr lang="zh-CN" altLang="en-US" b="1" i="0" u="none" strike="noStrike" kern="1400" baseline="0" smtClean="0">
                <a:latin typeface="Cambria"/>
                <a:ea typeface="宋体"/>
              </a:rPr>
              <a:t>为什么要进行数据归一化处理？归一化处理有哪些注意事项？</a:t>
            </a:r>
          </a:p>
          <a:p>
            <a:pPr marR="0" lvl="0" rtl="0"/>
            <a:r>
              <a:rPr lang="zh-CN" altLang="en-US" b="1" i="0" u="none" strike="noStrike" kern="1400" baseline="0" smtClean="0">
                <a:latin typeface="Cambria"/>
                <a:ea typeface="宋体"/>
              </a:rPr>
              <a:t>归一化处理的目的是让算法收敛更快，提升模型拟合过程中的计算效率。进行归一化处理后，当有个新的样本需要计算预测值时，也需要先进行归一化处理，再通过模型来计算预测值，计算出来的预测值要再乘以归一化处理的系数，这样得到的数据才是真实的预测数据。</a:t>
            </a:r>
          </a:p>
          <a:p>
            <a:pPr marR="0" lvl="0" rtl="0"/>
            <a:r>
              <a:rPr lang="zh-CN" altLang="en-US" b="1" i="0" u="none" strike="noStrike" kern="1400" baseline="0" smtClean="0">
                <a:latin typeface="Cambria"/>
                <a:ea typeface="宋体"/>
              </a:rPr>
              <a:t>在</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里，使用</a:t>
            </a:r>
            <a:r>
              <a:rPr lang="en-US" altLang="zh-CN" b="1" i="0" u="none" strike="noStrike" kern="1400" baseline="0" smtClean="0">
                <a:latin typeface="Cambria"/>
                <a:ea typeface="宋体"/>
              </a:rPr>
              <a:t>LinearRegression</a:t>
            </a:r>
            <a:r>
              <a:rPr lang="zh-CN" altLang="en-US" b="1" i="0" u="none" strike="noStrike" kern="1400" baseline="0" smtClean="0">
                <a:latin typeface="Cambria"/>
                <a:ea typeface="宋体"/>
              </a:rPr>
              <a:t>进行线性回归时，可以指定</a:t>
            </a:r>
            <a:r>
              <a:rPr lang="en-US" altLang="zh-CN" b="1" i="0" u="none" strike="noStrike" kern="1400" baseline="0" smtClean="0">
                <a:latin typeface="Cambria"/>
                <a:ea typeface="宋体"/>
              </a:rPr>
              <a:t>normalize=True</a:t>
            </a:r>
            <a:r>
              <a:rPr lang="zh-CN" altLang="en-US" b="1" i="0" u="none" strike="noStrike" kern="1400" baseline="0" smtClean="0">
                <a:latin typeface="Cambria"/>
                <a:ea typeface="宋体"/>
              </a:rPr>
              <a:t>来对数据进行归一化处理。具体可查阅</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文档。</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82409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1" i="0" u="none" strike="noStrike" baseline="0" smtClean="0">
                <a:latin typeface="Calibri Light"/>
                <a:ea typeface="宋体"/>
              </a:rPr>
              <a:t>5.4</a:t>
            </a:r>
            <a:r>
              <a:rPr lang="zh-CN" altLang="en-US" b="1" i="0" u="none" strike="noStrike" baseline="0" smtClean="0">
                <a:latin typeface="Calibri Light"/>
                <a:ea typeface="宋体"/>
              </a:rPr>
              <a:t>  示例：使用线性回归算法拟合正弦函数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1"/>
            <a:ext cx="8219256" cy="2404864"/>
          </a:xfrm>
        </p:spPr>
        <p:txBody>
          <a:bodyPr>
            <a:normAutofit fontScale="77500" lnSpcReduction="20000"/>
          </a:bodyPr>
          <a:lstStyle/>
          <a:p>
            <a:pPr marR="0" lvl="0" rtl="0"/>
            <a:r>
              <a:rPr lang="zh-CN" altLang="en-US" b="1" i="0" u="none" strike="noStrike" kern="1400" baseline="0" dirty="0" smtClean="0">
                <a:latin typeface="Cambria"/>
                <a:ea typeface="宋体"/>
              </a:rPr>
              <a:t>本节用线性回归算法来模拟正统函数。首先，生成</a:t>
            </a:r>
            <a:r>
              <a:rPr lang="en-US" altLang="zh-CN" b="1" i="0" u="none" strike="noStrike" kern="1400" baseline="0" dirty="0" smtClean="0">
                <a:latin typeface="Cambria"/>
                <a:ea typeface="宋体"/>
              </a:rPr>
              <a:t>200</a:t>
            </a:r>
            <a:r>
              <a:rPr lang="zh-CN" altLang="en-US" b="1" i="0" u="none" strike="noStrike" kern="1400" baseline="0" dirty="0" smtClean="0">
                <a:latin typeface="Cambria"/>
                <a:ea typeface="宋体"/>
              </a:rPr>
              <a:t>个在区间内的正弦函数上的点，并且给这些点加上一些随机的噪声。</a:t>
            </a:r>
          </a:p>
          <a:p>
            <a:pPr marR="0" lvl="0" rtl="0"/>
            <a:r>
              <a:rPr lang="zh-CN" altLang="en-US" b="1" i="0" u="none" strike="noStrike" kern="1400" baseline="0" dirty="0" smtClean="0">
                <a:latin typeface="Arial"/>
                <a:ea typeface="黑体"/>
              </a:rPr>
              <a:t>思考：</a:t>
            </a:r>
            <a:r>
              <a:rPr lang="zh-CN" altLang="en-US" b="1" i="0" u="none" strike="noStrike" kern="1400" baseline="0" dirty="0" smtClean="0">
                <a:latin typeface="Cambria"/>
                <a:ea typeface="宋体"/>
              </a:rPr>
              <a:t>在</a:t>
            </a:r>
            <a:r>
              <a:rPr lang="el-GR" altLang="zh-CN" b="1" i="0" u="none" strike="noStrike" kern="1400" baseline="0" dirty="0" smtClean="0">
                <a:latin typeface="Cambria"/>
                <a:ea typeface="宋体"/>
              </a:rPr>
              <a:t>[-2π</a:t>
            </a:r>
            <a:r>
              <a:rPr lang="el-GR"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 </a:t>
            </a:r>
            <a:r>
              <a:rPr lang="el-GR" altLang="zh-CN" b="1" i="0" u="none" strike="noStrike" kern="1400" baseline="0" dirty="0" smtClean="0">
                <a:latin typeface="Cambria"/>
                <a:ea typeface="宋体"/>
              </a:rPr>
              <a:t>2π]</a:t>
            </a:r>
            <a:r>
              <a:rPr lang="zh-CN" altLang="en-US" b="1" i="0" u="none" strike="noStrike" kern="1400" baseline="0" dirty="0" smtClean="0">
                <a:latin typeface="Cambria"/>
                <a:ea typeface="宋体"/>
              </a:rPr>
              <a:t>区间内，</a:t>
            </a:r>
            <a:r>
              <a:rPr lang="en-US" altLang="zh-CN" b="1" i="0" u="none" strike="noStrike" kern="1400" baseline="0" dirty="0" smtClean="0">
                <a:latin typeface="Cambria"/>
                <a:ea typeface="宋体"/>
              </a:rPr>
              <a:t>10</a:t>
            </a:r>
            <a:r>
              <a:rPr lang="zh-CN" altLang="en-US" b="1" i="0" u="none" strike="noStrike" kern="1400" baseline="0" dirty="0" smtClean="0">
                <a:latin typeface="Cambria"/>
                <a:ea typeface="宋体"/>
              </a:rPr>
              <a:t>阶多项式对数据拟合得非常好，读者可以试着画出这</a:t>
            </a:r>
            <a:r>
              <a:rPr lang="en-US" altLang="zh-CN" b="1" i="0" u="none" strike="noStrike" kern="1400" baseline="0" dirty="0" smtClean="0">
                <a:latin typeface="Cambria"/>
                <a:ea typeface="宋体"/>
              </a:rPr>
              <a:t>10</a:t>
            </a:r>
            <a:r>
              <a:rPr lang="zh-CN" altLang="en-US" b="1" i="0" u="none" strike="noStrike" kern="1400" baseline="0" dirty="0" smtClean="0">
                <a:latin typeface="Cambria"/>
                <a:ea typeface="宋体"/>
              </a:rPr>
              <a:t>阶模型在</a:t>
            </a:r>
            <a:r>
              <a:rPr lang="en-US" altLang="zh-CN" b="1" i="0" u="none" strike="noStrike" kern="1400" baseline="0" dirty="0" smtClean="0">
                <a:latin typeface="Cambria"/>
                <a:ea typeface="宋体"/>
              </a:rPr>
              <a:t>[-20, 20]</a:t>
            </a:r>
            <a:r>
              <a:rPr lang="zh-CN" altLang="en-US" b="1" i="0" u="none" strike="noStrike" kern="1400" baseline="0" dirty="0" smtClean="0">
                <a:latin typeface="Cambria"/>
                <a:ea typeface="宋体"/>
              </a:rPr>
              <a:t>的区域的曲线，观察一下该模型的曲线和正弦函数的差异。</a:t>
            </a:r>
            <a:endParaRPr lang="zh-CN" altLang="en-US" b="1" i="0" u="none" strike="noStrike" kern="1400" baseline="0" dirty="0" smtClean="0">
              <a:latin typeface="Times New Roman"/>
              <a:ea typeface="宋体"/>
            </a:endParaRPr>
          </a:p>
        </p:txBody>
      </p:sp>
      <p:pic>
        <p:nvPicPr>
          <p:cNvPr id="9218" name="Picture" descr="图 5-3 多项式拟合正弦函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3047" y="4470981"/>
            <a:ext cx="3602038"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419872" y="6381328"/>
            <a:ext cx="2962671"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5-3</a:t>
            </a:r>
            <a:r>
              <a:rPr lang="zh-CN" altLang="en-US" b="1" kern="1400" dirty="0">
                <a:latin typeface="Cambria"/>
              </a:rPr>
              <a:t>  多项式拟合正弦函数</a:t>
            </a:r>
          </a:p>
        </p:txBody>
      </p:sp>
    </p:spTree>
    <p:extLst>
      <p:ext uri="{BB962C8B-B14F-4D97-AF65-F5344CB8AC3E}">
        <p14:creationId xmlns:p14="http://schemas.microsoft.com/office/powerpoint/2010/main" val="121752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5.5</a:t>
            </a:r>
            <a:r>
              <a:rPr lang="zh-CN" altLang="en-US" b="1" i="0" u="none" strike="noStrike" baseline="0" smtClean="0">
                <a:latin typeface="Calibri Light"/>
                <a:ea typeface="宋体"/>
              </a:rPr>
              <a:t>  示例：测算房价</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本节使用</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自带的波士顿房价数据集来训练模型，然后用模型来测算房价。</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976633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5.5.1 </a:t>
            </a:r>
            <a:r>
              <a:rPr lang="zh-CN" altLang="en-US" b="1" i="0" u="none" strike="noStrike" baseline="0" smtClean="0">
                <a:latin typeface="Calibri Light"/>
                <a:ea typeface="宋体"/>
              </a:rPr>
              <a:t> 输入特征</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0"/>
            <a:ext cx="8435280" cy="4997152"/>
          </a:xfrm>
        </p:spPr>
        <p:txBody>
          <a:bodyPr>
            <a:normAutofit fontScale="55000" lnSpcReduction="20000"/>
          </a:bodyPr>
          <a:lstStyle/>
          <a:p>
            <a:pPr marR="0" lvl="0" rtl="0"/>
            <a:r>
              <a:rPr lang="zh-CN" altLang="en-US" b="1" i="0" u="none" strike="noStrike" kern="1400" baseline="0" dirty="0" smtClean="0">
                <a:latin typeface="Cambria"/>
                <a:ea typeface="宋体"/>
              </a:rPr>
              <a:t>房价和哪些因素有关？很多人可能对这个问题特别敏感，随时可以列出很多，如房子面积、房子地理位置、周边教育资源、周边商业资源、房子朝向、年限、小区情况等。在 </a:t>
            </a:r>
            <a:r>
              <a:rPr lang="en-US" altLang="zh-CN" b="1" i="0" u="none" strike="noStrike" kern="1400" baseline="0" dirty="0" err="1" smtClean="0">
                <a:latin typeface="Cambria"/>
                <a:ea typeface="宋体"/>
              </a:rPr>
              <a:t>scikit</a:t>
            </a:r>
            <a:r>
              <a:rPr lang="en-US" altLang="zh-CN" b="1" i="0" u="none" strike="noStrike" kern="1400" baseline="0" dirty="0" smtClean="0">
                <a:latin typeface="Cambria"/>
                <a:ea typeface="宋体"/>
              </a:rPr>
              <a:t>-learn</a:t>
            </a:r>
            <a:r>
              <a:rPr lang="zh-CN" altLang="en-US" b="1" i="0" u="none" strike="noStrike" kern="1400" baseline="0" dirty="0" smtClean="0">
                <a:latin typeface="Cambria"/>
                <a:ea typeface="宋体"/>
              </a:rPr>
              <a:t>的波士顿房价数据集里，它总共收集了</a:t>
            </a:r>
            <a:r>
              <a:rPr lang="en-US" altLang="zh-CN" b="1" i="0" u="none" strike="noStrike" kern="1400" baseline="0" dirty="0" smtClean="0">
                <a:latin typeface="Cambria"/>
                <a:ea typeface="宋体"/>
              </a:rPr>
              <a:t>13</a:t>
            </a:r>
            <a:r>
              <a:rPr lang="zh-CN" altLang="en-US" b="1" i="0" u="none" strike="noStrike" kern="1400" baseline="0" dirty="0" smtClean="0">
                <a:latin typeface="Cambria"/>
                <a:ea typeface="宋体"/>
              </a:rPr>
              <a:t>个特征，具体如下。</a:t>
            </a:r>
          </a:p>
          <a:p>
            <a:pPr marR="0" lvl="0" rtl="0"/>
            <a:r>
              <a:rPr lang="en-US" altLang="zh-CN" b="1" i="0" u="none" strike="noStrike" kern="1400" baseline="0" dirty="0" smtClean="0">
                <a:latin typeface="Cambria"/>
                <a:ea typeface="宋体"/>
              </a:rPr>
              <a:t>CRIM</a:t>
            </a:r>
            <a:r>
              <a:rPr lang="zh-CN" altLang="en-US" b="1" i="0" u="none" strike="noStrike" kern="1400" baseline="0" dirty="0" smtClean="0">
                <a:latin typeface="Cambria"/>
                <a:ea typeface="宋体"/>
              </a:rPr>
              <a:t>：城镇人均犯罪率。</a:t>
            </a:r>
          </a:p>
          <a:p>
            <a:pPr marR="0" lvl="0" rtl="0"/>
            <a:r>
              <a:rPr lang="en-US" altLang="zh-CN" b="1" i="0" u="none" strike="noStrike" kern="1400" baseline="0" dirty="0" smtClean="0">
                <a:latin typeface="Cambria"/>
                <a:ea typeface="宋体"/>
              </a:rPr>
              <a:t>ZN</a:t>
            </a:r>
            <a:r>
              <a:rPr lang="zh-CN" altLang="en-US" b="1" i="0" u="none" strike="noStrike" kern="1400" baseline="0" dirty="0" smtClean="0">
                <a:latin typeface="Cambria"/>
                <a:ea typeface="宋体"/>
              </a:rPr>
              <a:t>：城镇超过</a:t>
            </a:r>
            <a:r>
              <a:rPr lang="en-US" altLang="zh-CN" b="1" i="0" u="none" strike="noStrike" kern="1400" baseline="0" dirty="0" smtClean="0">
                <a:latin typeface="Cambria"/>
                <a:ea typeface="宋体"/>
              </a:rPr>
              <a:t>25,000</a:t>
            </a:r>
            <a:r>
              <a:rPr lang="zh-CN" altLang="en-US" b="1" i="0" u="none" strike="noStrike" kern="1400" baseline="0" dirty="0" smtClean="0">
                <a:latin typeface="Cambria"/>
                <a:ea typeface="宋体"/>
              </a:rPr>
              <a:t>平方英尺的住宅区域的占地比例。</a:t>
            </a:r>
          </a:p>
          <a:p>
            <a:pPr marR="0" lvl="0" rtl="0"/>
            <a:r>
              <a:rPr lang="en-US" altLang="zh-CN" b="1" i="0" u="none" strike="noStrike" kern="1400" baseline="0" dirty="0" smtClean="0">
                <a:latin typeface="Cambria"/>
                <a:ea typeface="宋体"/>
              </a:rPr>
              <a:t>INDUS</a:t>
            </a:r>
            <a:r>
              <a:rPr lang="zh-CN" altLang="en-US" b="1" i="0" u="none" strike="noStrike" kern="1400" baseline="0" dirty="0" smtClean="0">
                <a:latin typeface="Cambria"/>
                <a:ea typeface="宋体"/>
              </a:rPr>
              <a:t>：城镇非零售用地占地比例。</a:t>
            </a:r>
          </a:p>
          <a:p>
            <a:pPr marR="0" lvl="0" rtl="0"/>
            <a:r>
              <a:rPr lang="en-US" altLang="zh-CN" b="1" i="0" u="none" strike="noStrike" kern="1400" baseline="0" dirty="0" smtClean="0">
                <a:latin typeface="Cambria"/>
                <a:ea typeface="宋体"/>
              </a:rPr>
              <a:t>CHAS</a:t>
            </a:r>
            <a:r>
              <a:rPr lang="zh-CN" altLang="en-US" b="1" i="0" u="none" strike="noStrike" kern="1400" baseline="0" dirty="0" smtClean="0">
                <a:latin typeface="Cambria"/>
                <a:ea typeface="宋体"/>
              </a:rPr>
              <a:t>：是否靠近河边，</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为靠近，</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为远离。</a:t>
            </a:r>
          </a:p>
          <a:p>
            <a:pPr marR="0" lvl="0" rtl="0"/>
            <a:r>
              <a:rPr lang="en-US" altLang="zh-CN" b="1" i="0" u="none" strike="noStrike" kern="1400" baseline="0" dirty="0" smtClean="0">
                <a:latin typeface="Cambria"/>
                <a:ea typeface="宋体"/>
              </a:rPr>
              <a:t>NOX</a:t>
            </a:r>
            <a:r>
              <a:rPr lang="zh-CN" altLang="en-US" b="1" i="0" u="none" strike="noStrike" kern="1400" baseline="0" dirty="0" smtClean="0">
                <a:latin typeface="Cambria"/>
                <a:ea typeface="宋体"/>
              </a:rPr>
              <a:t>：一氧化氮浓度。</a:t>
            </a:r>
          </a:p>
          <a:p>
            <a:pPr marR="0" lvl="0" rtl="0"/>
            <a:r>
              <a:rPr lang="en-US" altLang="zh-CN" b="1" i="0" u="none" strike="noStrike" kern="1400" baseline="0" dirty="0" smtClean="0">
                <a:latin typeface="Cambria"/>
                <a:ea typeface="宋体"/>
              </a:rPr>
              <a:t>RM</a:t>
            </a:r>
            <a:r>
              <a:rPr lang="zh-CN" altLang="en-US" b="1" i="0" u="none" strike="noStrike" kern="1400" baseline="0" dirty="0" smtClean="0">
                <a:latin typeface="Cambria"/>
                <a:ea typeface="宋体"/>
              </a:rPr>
              <a:t>：每套房产的平均房间个数。</a:t>
            </a:r>
          </a:p>
          <a:p>
            <a:pPr marR="0" lvl="0" rtl="0"/>
            <a:r>
              <a:rPr lang="en-US" altLang="zh-CN" b="1" i="0" u="none" strike="noStrike" kern="1400" baseline="0" dirty="0" smtClean="0">
                <a:latin typeface="Cambria"/>
                <a:ea typeface="宋体"/>
              </a:rPr>
              <a:t>AGE</a:t>
            </a:r>
            <a:r>
              <a:rPr lang="zh-CN" altLang="en-US" b="1" i="0" u="none" strike="noStrike" kern="1400" baseline="0" dirty="0" smtClean="0">
                <a:latin typeface="Cambria"/>
                <a:ea typeface="宋体"/>
              </a:rPr>
              <a:t>：在</a:t>
            </a:r>
            <a:r>
              <a:rPr lang="en-US" altLang="zh-CN" b="1" i="0" u="none" strike="noStrike" kern="1400" baseline="0" dirty="0" smtClean="0">
                <a:latin typeface="Cambria"/>
                <a:ea typeface="宋体"/>
              </a:rPr>
              <a:t>194</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年之前就盖好，且业主自住的房子的比例。</a:t>
            </a:r>
          </a:p>
          <a:p>
            <a:pPr marR="0" lvl="0" rtl="0"/>
            <a:r>
              <a:rPr lang="en-US" altLang="zh-CN" b="1" i="0" u="none" strike="noStrike" kern="1400" baseline="0" dirty="0" smtClean="0">
                <a:latin typeface="Cambria"/>
                <a:ea typeface="宋体"/>
              </a:rPr>
              <a:t>DIS</a:t>
            </a:r>
            <a:r>
              <a:rPr lang="zh-CN" altLang="en-US" b="1" i="0" u="none" strike="noStrike" kern="1400" baseline="0" dirty="0" smtClean="0">
                <a:latin typeface="Cambria"/>
                <a:ea typeface="宋体"/>
              </a:rPr>
              <a:t>：与波士顿市中心的距离。</a:t>
            </a:r>
          </a:p>
          <a:p>
            <a:pPr marR="0" lvl="0" rtl="0"/>
            <a:r>
              <a:rPr lang="en-US" altLang="zh-CN" b="1" i="0" u="none" strike="noStrike" kern="1400" baseline="0" dirty="0" smtClean="0">
                <a:latin typeface="Cambria"/>
                <a:ea typeface="宋体"/>
              </a:rPr>
              <a:t>RAD</a:t>
            </a:r>
            <a:r>
              <a:rPr lang="zh-CN" altLang="en-US" b="1" i="0" u="none" strike="noStrike" kern="1400" baseline="0" dirty="0" smtClean="0">
                <a:latin typeface="Cambria"/>
                <a:ea typeface="宋体"/>
              </a:rPr>
              <a:t>：周边高速公道的便利性指数。</a:t>
            </a:r>
          </a:p>
          <a:p>
            <a:pPr marR="0" lvl="0" rtl="0"/>
            <a:r>
              <a:rPr lang="en-US" altLang="zh-CN" b="1" i="0" u="none" strike="noStrike" kern="1400" baseline="0" dirty="0" smtClean="0">
                <a:latin typeface="Cambria"/>
                <a:ea typeface="宋体"/>
              </a:rPr>
              <a:t>TAX</a:t>
            </a:r>
            <a:r>
              <a:rPr lang="zh-CN" altLang="en-US" b="1" i="0" u="none" strike="noStrike" kern="1400" baseline="0" dirty="0" smtClean="0">
                <a:latin typeface="Cambria"/>
                <a:ea typeface="宋体"/>
              </a:rPr>
              <a:t>：每</a:t>
            </a:r>
            <a:r>
              <a:rPr lang="en-US" altLang="zh-CN" b="1" i="0" u="none" strike="noStrike" kern="1400" baseline="0" dirty="0" smtClean="0">
                <a:latin typeface="Cambria"/>
                <a:ea typeface="宋体"/>
              </a:rPr>
              <a:t>10,0</a:t>
            </a:r>
            <a:r>
              <a:rPr lang="en-US" altLang="zh-CN" b="1" i="0" u="none" strike="noStrike" kern="1400" baseline="0" dirty="0" smtClean="0">
                <a:latin typeface="Times New Roman"/>
                <a:ea typeface="宋体"/>
              </a:rPr>
              <a:t>00</a:t>
            </a:r>
            <a:r>
              <a:rPr lang="zh-CN" altLang="en-US" b="1" i="0" u="none" strike="noStrike" kern="1400" baseline="0" dirty="0" smtClean="0">
                <a:latin typeface="Cambria"/>
                <a:ea typeface="宋体"/>
              </a:rPr>
              <a:t>美元的财产税率。</a:t>
            </a:r>
          </a:p>
          <a:p>
            <a:pPr marR="0" lvl="0" rtl="0"/>
            <a:r>
              <a:rPr lang="en-US" altLang="zh-CN" b="1" i="0" u="none" strike="noStrike" kern="1400" baseline="0" dirty="0" smtClean="0">
                <a:latin typeface="Cambria"/>
                <a:ea typeface="宋体"/>
              </a:rPr>
              <a:t>PTRATIO</a:t>
            </a:r>
            <a:r>
              <a:rPr lang="zh-CN" altLang="en-US" b="1" i="0" u="none" strike="noStrike" kern="1400" baseline="0" dirty="0" smtClean="0">
                <a:latin typeface="Cambria"/>
                <a:ea typeface="宋体"/>
              </a:rPr>
              <a:t>：小学老师的比例。</a:t>
            </a:r>
          </a:p>
          <a:p>
            <a:pPr marR="0" lvl="0" rtl="0"/>
            <a:r>
              <a:rPr lang="en-US" altLang="zh-CN" b="1" i="0" u="none" strike="noStrike" kern="1400" baseline="0" dirty="0" smtClean="0">
                <a:latin typeface="Cambria"/>
                <a:ea typeface="宋体"/>
              </a:rPr>
              <a:t>B</a:t>
            </a:r>
            <a:r>
              <a:rPr lang="zh-CN" altLang="en-US" b="1" i="0" u="none" strike="noStrike" kern="1400" baseline="0" dirty="0" smtClean="0">
                <a:latin typeface="Cambria"/>
                <a:ea typeface="宋体"/>
              </a:rPr>
              <a:t>：城镇黑人的比例。</a:t>
            </a:r>
          </a:p>
          <a:p>
            <a:pPr marR="0" lvl="0" rtl="0"/>
            <a:r>
              <a:rPr lang="en-US" altLang="zh-CN" b="1" i="0" u="none" strike="noStrike" kern="1400" baseline="0" dirty="0" smtClean="0">
                <a:latin typeface="Cambria"/>
                <a:ea typeface="宋体"/>
              </a:rPr>
              <a:t>LSTAT</a:t>
            </a:r>
            <a:r>
              <a:rPr lang="zh-CN" altLang="en-US" b="1" i="0" u="none" strike="noStrike" kern="1400" baseline="0" dirty="0" smtClean="0">
                <a:latin typeface="Cambria"/>
                <a:ea typeface="宋体"/>
              </a:rPr>
              <a:t>：地位较低的人口比例。</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62098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5.1</a:t>
            </a:r>
            <a:r>
              <a:rPr lang="zh-CN" altLang="en-US" b="1" i="0" u="none" strike="noStrike" baseline="0" smtClean="0">
                <a:latin typeface="Calibri Light"/>
                <a:ea typeface="宋体"/>
              </a:rPr>
              <a:t>  算法原理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我们先考虑最简单的单变量线性回归算法，即只有一个输入特征。</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42159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smtClean="0">
                <a:latin typeface="Cambria"/>
                <a:ea typeface="宋体"/>
              </a:rPr>
              <a:t>从这些指标里可以看到中美文化的一些差异。当然，这个数据是在</a:t>
            </a:r>
            <a:r>
              <a:rPr lang="en-US" altLang="zh-CN" b="1" i="0" u="none" strike="noStrike" kern="1400" baseline="0" smtClean="0">
                <a:latin typeface="Cambria"/>
                <a:ea typeface="宋体"/>
              </a:rPr>
              <a:t>1993</a:t>
            </a:r>
            <a:r>
              <a:rPr lang="zh-CN" altLang="en-US" b="1" i="0" u="none" strike="noStrike" kern="1400" baseline="0" smtClean="0">
                <a:latin typeface="Cambria"/>
                <a:ea typeface="宋体"/>
              </a:rPr>
              <a:t>年之前收集的，可能和现在会有差异。不要小看了这些指标，实际上一个模型的好坏和输入特征的选择关系密切。大家可以思考一下，如果要在中国测算房价，你会收集哪些特征数据？这些特征数据的可获得性如何？收集成本多高？</a:t>
            </a:r>
          </a:p>
          <a:p>
            <a:pPr marR="0" lvl="0" rtl="0"/>
            <a:r>
              <a:rPr lang="zh-CN" altLang="en-US" b="1" i="0" u="none" strike="noStrike" kern="1400" baseline="0" smtClean="0">
                <a:latin typeface="Cambria"/>
                <a:ea typeface="宋体"/>
              </a:rPr>
              <a:t>我们先导入数据：</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352120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5.5.2</a:t>
            </a:r>
            <a:r>
              <a:rPr lang="zh-CN" altLang="en-US" b="1" i="0" u="none" strike="noStrike" baseline="0" smtClean="0">
                <a:latin typeface="Calibri Light"/>
                <a:ea typeface="宋体"/>
              </a:rPr>
              <a:t>  模型训练</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在</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里，</a:t>
            </a:r>
            <a:r>
              <a:rPr lang="en-US" altLang="zh-CN" b="1" i="0" u="none" strike="noStrike" kern="1400" baseline="0" smtClean="0">
                <a:latin typeface="Cambria"/>
                <a:ea typeface="宋体"/>
              </a:rPr>
              <a:t>LinearRegression</a:t>
            </a:r>
            <a:r>
              <a:rPr lang="zh-CN" altLang="en-US" b="1" i="0" u="none" strike="noStrike" kern="1400" baseline="0" smtClean="0">
                <a:latin typeface="Cambria"/>
                <a:ea typeface="宋体"/>
              </a:rPr>
              <a:t>类实现了线性回归算法。在对模型进行训练之前，我们需要先把数据集分成两份，以便评估算法的准确性。</a:t>
            </a:r>
          </a:p>
          <a:p>
            <a:pPr marR="0" lvl="0" rtl="0"/>
            <a:r>
              <a:rPr lang="zh-CN" altLang="en-US" b="1" i="0" u="none" strike="noStrike" kern="1400" baseline="0" smtClean="0">
                <a:latin typeface="Cambria"/>
                <a:ea typeface="宋体"/>
              </a:rPr>
              <a:t>由于数据量较小，我们只选了</a:t>
            </a:r>
            <a:r>
              <a:rPr lang="en-US" altLang="zh-CN" b="1" i="0" u="none" strike="noStrike" kern="1400" baseline="0" smtClean="0">
                <a:latin typeface="Cambria"/>
                <a:ea typeface="宋体"/>
              </a:rPr>
              <a:t>20%</a:t>
            </a:r>
            <a:r>
              <a:rPr lang="zh-CN" altLang="en-US" b="1" i="0" u="none" strike="noStrike" kern="1400" baseline="0" smtClean="0">
                <a:latin typeface="Cambria"/>
                <a:ea typeface="宋体"/>
              </a:rPr>
              <a:t>的样本来作为测试数据集。接着，训练模型并测试模型的准确性评分：</a:t>
            </a:r>
          </a:p>
          <a:p>
            <a:pPr marR="0" lvl="0" rtl="0"/>
            <a:r>
              <a:rPr lang="zh-CN" altLang="en-US" b="1" i="0" u="none" strike="noStrike" kern="1400" baseline="0" smtClean="0">
                <a:latin typeface="Cambria"/>
                <a:ea typeface="宋体"/>
              </a:rPr>
              <a:t>我们顺便统计了模型的训练时间，除此之外，统计模型针对训练样本的准确性得分（即对训练样本拟合的好坏程度）</a:t>
            </a:r>
            <a:r>
              <a:rPr lang="en-US" altLang="zh-CN" b="1" i="0" u="none" strike="noStrike" kern="1400" baseline="0" smtClean="0">
                <a:latin typeface="Cambria"/>
                <a:ea typeface="宋体"/>
              </a:rPr>
              <a:t>train_score</a:t>
            </a:r>
            <a:r>
              <a:rPr lang="zh-CN" altLang="en-US" b="1" i="0" u="none" strike="noStrike" kern="1400" baseline="0" smtClean="0">
                <a:latin typeface="Cambria"/>
                <a:ea typeface="宋体"/>
              </a:rPr>
              <a:t>，还统计了模型针对测试样本的得分</a:t>
            </a:r>
            <a:r>
              <a:rPr lang="en-US" altLang="zh-CN" b="1" i="0" u="none" strike="noStrike" kern="1400" baseline="0" smtClean="0">
                <a:latin typeface="Cambria"/>
                <a:ea typeface="宋体"/>
              </a:rPr>
              <a:t>cv_score</a:t>
            </a:r>
            <a:r>
              <a:rPr lang="zh-CN" altLang="en-US" b="1" i="0" u="none" strike="noStrike" kern="1400" baseline="0" smtClean="0">
                <a:latin typeface="Cambria"/>
                <a:ea typeface="宋体"/>
              </a:rPr>
              <a:t>。</a:t>
            </a:r>
          </a:p>
          <a:p>
            <a:pPr marR="0" lvl="0" rtl="0"/>
            <a:r>
              <a:rPr lang="zh-CN" altLang="en-US" b="1" i="0" u="none" strike="noStrike" kern="1400" baseline="0" smtClean="0">
                <a:latin typeface="Cambria"/>
                <a:ea typeface="宋体"/>
              </a:rPr>
              <a:t>运行的结果如下：</a:t>
            </a:r>
          </a:p>
          <a:p>
            <a:pPr marR="0" lvl="0" rtl="0"/>
            <a:r>
              <a:rPr lang="en-US" altLang="zh-CN" b="1" i="0" u="none" strike="noStrike" kern="1400" baseline="0" smtClean="0">
                <a:latin typeface="Cambria"/>
                <a:ea typeface="宋体"/>
              </a:rPr>
              <a:t>elaspe: </a:t>
            </a:r>
            <a:r>
              <a:rPr lang="en-US" altLang="zh-CN" b="1" i="0" u="none" strike="noStrike" kern="1400" baseline="0" smtClean="0">
                <a:solidFill>
                  <a:srgbClr val="000000"/>
                </a:solidFill>
                <a:latin typeface="Courier New"/>
                <a:ea typeface="宋体"/>
              </a:rPr>
              <a:t>0.003699;</a:t>
            </a:r>
            <a:r>
              <a:rPr lang="zh-CN" altLang="en-US" b="1" i="0" u="none" strike="noStrike" kern="1400" baseline="0" smtClean="0">
                <a:solidFill>
                  <a:srgbClr val="000000"/>
                </a:solidFill>
                <a:latin typeface="Cambria"/>
                <a:ea typeface="宋体"/>
              </a:rPr>
              <a:t> </a:t>
            </a:r>
            <a:r>
              <a:rPr lang="en-US" altLang="zh-CN" b="1" i="0" u="none" strike="noStrike" kern="1400" baseline="0" smtClean="0">
                <a:solidFill>
                  <a:srgbClr val="000000"/>
                </a:solidFill>
                <a:latin typeface="Cambria"/>
                <a:ea typeface="宋体"/>
              </a:rPr>
              <a:t>train_score: </a:t>
            </a:r>
            <a:r>
              <a:rPr lang="en-US" altLang="zh-CN" b="1" i="0" u="none" strike="noStrike" kern="1400" baseline="0" smtClean="0">
                <a:solidFill>
                  <a:srgbClr val="000000"/>
                </a:solidFill>
                <a:latin typeface="Courier New"/>
                <a:ea typeface="宋体"/>
              </a:rPr>
              <a:t>0.723941;</a:t>
            </a:r>
            <a:r>
              <a:rPr lang="zh-CN" altLang="en-US" b="1" i="0" u="none" strike="noStrike" kern="1400" baseline="0" smtClean="0">
                <a:solidFill>
                  <a:srgbClr val="000000"/>
                </a:solidFill>
                <a:latin typeface="Cambria"/>
                <a:ea typeface="宋体"/>
              </a:rPr>
              <a:t> </a:t>
            </a:r>
            <a:r>
              <a:rPr lang="en-US" altLang="zh-CN" b="1" i="0" u="none" strike="noStrike" kern="1400" baseline="0" smtClean="0">
                <a:solidFill>
                  <a:srgbClr val="000000"/>
                </a:solidFill>
                <a:latin typeface="Cambria"/>
                <a:ea typeface="宋体"/>
              </a:rPr>
              <a:t>cv_score: </a:t>
            </a:r>
            <a:r>
              <a:rPr lang="en-US" altLang="zh-CN" b="1" i="0" u="none" strike="noStrike" kern="1400" baseline="0" smtClean="0">
                <a:solidFill>
                  <a:srgbClr val="000000"/>
                </a:solidFill>
                <a:latin typeface="Courier New"/>
                <a:ea typeface="宋体"/>
              </a:rPr>
              <a:t>0.794958</a:t>
            </a:r>
          </a:p>
          <a:p>
            <a:pPr marR="0" lvl="0" rtl="0"/>
            <a:r>
              <a:rPr lang="zh-CN" altLang="en-US" b="1" i="0" u="none" strike="noStrike" kern="1400" baseline="0" smtClean="0">
                <a:latin typeface="Cambria"/>
                <a:ea typeface="宋体"/>
              </a:rPr>
              <a:t>从得分情况来看，模型的拟合效果一般，还有没有办法来优化模型的拟合效果呢？</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089408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5.5.3</a:t>
            </a:r>
            <a:r>
              <a:rPr lang="zh-CN" altLang="en-US" b="1" i="0" u="none" strike="noStrike" baseline="0" smtClean="0">
                <a:latin typeface="Calibri Light"/>
                <a:ea typeface="宋体"/>
              </a:rPr>
              <a:t>  模型优化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a:bodyPr>
          <a:lstStyle/>
          <a:p>
            <a:pPr marR="0" lvl="0" rtl="0"/>
            <a:r>
              <a:rPr lang="zh-CN" altLang="en-US" b="1" i="0" u="none" strike="noStrike" kern="1400" baseline="0" smtClean="0">
                <a:latin typeface="Cambria"/>
                <a:ea typeface="宋体"/>
              </a:rPr>
              <a:t>首先观察一下数据，特征数据的范围相差比较大，最小的在级别，而最大的在级别，看来我们需要先把数据进行归一化处理，归一化处理最简单的方式是，创建线性回归模型时增加</a:t>
            </a:r>
            <a:r>
              <a:rPr lang="en-US" altLang="zh-CN" b="1" i="0" u="none" strike="noStrike" kern="1400" baseline="0" smtClean="0">
                <a:latin typeface="Cambria"/>
                <a:ea typeface="宋体"/>
              </a:rPr>
              <a:t>normalize=True</a:t>
            </a:r>
            <a:r>
              <a:rPr lang="zh-CN" altLang="en-US" b="1" i="0" u="none" strike="noStrike" kern="1400" baseline="0" smtClean="0">
                <a:latin typeface="Cambria"/>
                <a:ea typeface="宋体"/>
              </a:rPr>
              <a:t>参数：</a:t>
            </a:r>
          </a:p>
          <a:p>
            <a:pPr marR="0" lvl="0" rtl="0"/>
            <a:r>
              <a:rPr lang="en-US" altLang="zh-CN" b="1" i="0" u="none" strike="noStrike" kern="1400" baseline="0" smtClean="0">
                <a:latin typeface="Cambria"/>
                <a:ea typeface="宋体"/>
              </a:rPr>
              <a:t>model </a:t>
            </a:r>
            <a:r>
              <a:rPr lang="en-US" altLang="zh-CN" b="1" i="0" u="none" strike="noStrike" kern="1400" baseline="0" smtClean="0">
                <a:solidFill>
                  <a:srgbClr val="000000"/>
                </a:solidFill>
                <a:latin typeface="Courier New"/>
                <a:ea typeface="宋体"/>
              </a:rPr>
              <a:t>=</a:t>
            </a:r>
            <a:r>
              <a:rPr lang="zh-CN" altLang="en-US" b="1" i="0" u="none" strike="noStrike" kern="1400" baseline="0" smtClean="0">
                <a:solidFill>
                  <a:srgbClr val="000000"/>
                </a:solidFill>
                <a:latin typeface="Cambria"/>
                <a:ea typeface="宋体"/>
              </a:rPr>
              <a:t> </a:t>
            </a:r>
            <a:r>
              <a:rPr lang="en-US" altLang="zh-CN" b="1" i="0" u="none" strike="noStrike" kern="1400" baseline="0" smtClean="0">
                <a:solidFill>
                  <a:srgbClr val="000000"/>
                </a:solidFill>
                <a:latin typeface="Cambria"/>
                <a:ea typeface="宋体"/>
              </a:rPr>
              <a:t>LinearRegression(normalize</a:t>
            </a:r>
            <a:r>
              <a:rPr lang="en-US" altLang="zh-CN" b="1" i="0" u="none" strike="noStrike" kern="1400" baseline="0" smtClean="0">
                <a:solidFill>
                  <a:srgbClr val="000000"/>
                </a:solidFill>
                <a:latin typeface="Courier New"/>
                <a:ea typeface="宋体"/>
              </a:rPr>
              <a:t>=True</a:t>
            </a:r>
            <a:r>
              <a:rPr lang="en-US" altLang="zh-CN" b="1" i="0" u="none" strike="noStrike" kern="1400" baseline="0" smtClean="0">
                <a:solidFill>
                  <a:srgbClr val="000000"/>
                </a:solidFill>
                <a:latin typeface="Cambria"/>
                <a:ea typeface="宋体"/>
              </a:rPr>
              <a:t>)</a:t>
            </a:r>
          </a:p>
          <a:p>
            <a:pPr marR="0" lvl="0" rtl="0"/>
            <a:r>
              <a:rPr lang="zh-CN" altLang="en-US" b="1" i="0" u="none" strike="noStrike" kern="1400" baseline="0" smtClean="0">
                <a:latin typeface="Cambria"/>
                <a:ea typeface="宋体"/>
              </a:rPr>
              <a:t>当然，数据归一化处理只会加快算法收敛速度，优化算法训练的效率，无法提升算法的准确性。</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935936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1" i="0" u="none" strike="noStrike" kern="1400" baseline="0" smtClean="0">
                <a:latin typeface="Cambria"/>
                <a:ea typeface="宋体"/>
              </a:rPr>
              <a:t>怎么样优化模型准确性呢？我们回到训练分数上来，可以观察到数据针对训练样本的评分比较低</a:t>
            </a:r>
            <a:r>
              <a:rPr lang="en-US" altLang="zh-CN" b="1" i="0" u="none" strike="noStrike" kern="1400" baseline="0" smtClean="0">
                <a:latin typeface="Cambria"/>
                <a:ea typeface="宋体"/>
              </a:rPr>
              <a:t>(train_score: 0.723941)</a:t>
            </a:r>
            <a:r>
              <a:rPr lang="zh-CN" altLang="en-US" b="1" i="0" u="none" strike="noStrike" kern="1400" baseline="0" smtClean="0">
                <a:latin typeface="Cambria"/>
                <a:ea typeface="宋体"/>
              </a:rPr>
              <a:t>，即数据对训练数据的拟合成本比较高，这是个典型的</a:t>
            </a:r>
            <a:r>
              <a:rPr lang="zh-CN" altLang="en-US" b="1" i="0" u="none" strike="noStrike" kern="1400" baseline="0" smtClean="0">
                <a:latin typeface="Arial"/>
                <a:ea typeface="黑体"/>
              </a:rPr>
              <a:t>欠拟合</a:t>
            </a:r>
            <a:r>
              <a:rPr lang="zh-CN" altLang="en-US" b="1" i="0" u="none" strike="noStrike" kern="1400" baseline="0" smtClean="0">
                <a:latin typeface="Cambria"/>
                <a:ea typeface="宋体"/>
              </a:rPr>
              <a:t>现象。大家回忆一下第</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章介绍的优化欠拟合模型的方法，一是挖掘更多输入特征，二是增加多项式特征。在我们的例子里，通过使用低成本的方案，即增加多项多特征来看看能否优化模型的性能。增加多项式特征，其实就是增加模型的复杂度。</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858361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dirty="0" smtClean="0">
                <a:latin typeface="Cambria"/>
                <a:ea typeface="宋体"/>
              </a:rPr>
              <a:t>我们编写创建多项式模型的函数：</a:t>
            </a:r>
          </a:p>
          <a:p>
            <a:pPr marR="0" lvl="0" rtl="0"/>
            <a:r>
              <a:rPr lang="zh-CN" altLang="en-US" b="1" i="0" u="none" strike="noStrike" kern="1400" baseline="0" dirty="0" smtClean="0">
                <a:latin typeface="Cambria"/>
                <a:ea typeface="宋体"/>
              </a:rPr>
              <a:t>接着，我们使用二阶多项式来拟合数据：</a:t>
            </a:r>
          </a:p>
          <a:p>
            <a:pPr marR="0" lvl="0" rtl="0"/>
            <a:r>
              <a:rPr lang="zh-CN" altLang="en-US" b="1" i="0" u="none" strike="noStrike" kern="1400" baseline="0" dirty="0" smtClean="0">
                <a:latin typeface="Cambria"/>
                <a:ea typeface="宋体"/>
              </a:rPr>
              <a:t>输出结果是：</a:t>
            </a:r>
          </a:p>
          <a:p>
            <a:pPr marR="0" lvl="0" rtl="0"/>
            <a:r>
              <a:rPr lang="en-US" altLang="zh-CN" b="1" i="0" u="none" strike="noStrike" kern="1400" baseline="0" dirty="0" err="1" smtClean="0">
                <a:latin typeface="Cambria"/>
                <a:ea typeface="宋体"/>
              </a:rPr>
              <a:t>elaspe</a:t>
            </a:r>
            <a:r>
              <a:rPr lang="en-US" altLang="zh-CN" b="1" i="0" u="none" strike="noStrike" kern="1400" baseline="0" dirty="0" smtClean="0">
                <a:latin typeface="Cambria"/>
                <a:ea typeface="宋体"/>
              </a:rPr>
              <a:t>: </a:t>
            </a:r>
            <a:r>
              <a:rPr lang="en-US" altLang="zh-CN" b="1" i="0" u="none" strike="noStrike" kern="1400" baseline="0" dirty="0" smtClean="0">
                <a:solidFill>
                  <a:srgbClr val="000000"/>
                </a:solidFill>
                <a:latin typeface="Courier New"/>
                <a:ea typeface="宋体"/>
              </a:rPr>
              <a:t>0.013994;</a:t>
            </a:r>
            <a:r>
              <a:rPr lang="zh-CN" altLang="en-US" b="1" i="0" u="none" strike="noStrike" kern="1400" baseline="0" dirty="0" smtClean="0">
                <a:solidFill>
                  <a:srgbClr val="000000"/>
                </a:solidFill>
                <a:latin typeface="Cambria"/>
                <a:ea typeface="宋体"/>
              </a:rPr>
              <a:t> </a:t>
            </a:r>
            <a:r>
              <a:rPr lang="en-US" altLang="zh-CN" b="1" i="0" u="none" strike="noStrike" kern="1400" baseline="0" dirty="0" err="1" smtClean="0">
                <a:solidFill>
                  <a:srgbClr val="000000"/>
                </a:solidFill>
                <a:latin typeface="Cambria"/>
                <a:ea typeface="宋体"/>
              </a:rPr>
              <a:t>train_score</a:t>
            </a:r>
            <a:r>
              <a:rPr lang="en-US" altLang="zh-CN" b="1" i="0" u="none" strike="noStrike" kern="1400" baseline="0" dirty="0" smtClean="0">
                <a:solidFill>
                  <a:srgbClr val="000000"/>
                </a:solidFill>
                <a:latin typeface="Cambria"/>
                <a:ea typeface="宋体"/>
              </a:rPr>
              <a:t>: </a:t>
            </a:r>
            <a:r>
              <a:rPr lang="en-US" altLang="zh-CN" b="1" i="0" u="none" strike="noStrike" kern="1400" baseline="0" dirty="0" smtClean="0">
                <a:solidFill>
                  <a:srgbClr val="000000"/>
                </a:solidFill>
                <a:latin typeface="Courier New"/>
                <a:ea typeface="宋体"/>
              </a:rPr>
              <a:t>0.930547;</a:t>
            </a:r>
            <a:r>
              <a:rPr lang="zh-CN" altLang="en-US" b="1" i="0" u="none" strike="noStrike" kern="1400" baseline="0" dirty="0" smtClean="0">
                <a:solidFill>
                  <a:srgbClr val="000000"/>
                </a:solidFill>
                <a:latin typeface="Cambria"/>
                <a:ea typeface="宋体"/>
              </a:rPr>
              <a:t> </a:t>
            </a:r>
            <a:r>
              <a:rPr lang="en-US" altLang="zh-CN" b="1" i="0" u="none" strike="noStrike" kern="1400" baseline="0" dirty="0" err="1" smtClean="0">
                <a:solidFill>
                  <a:srgbClr val="000000"/>
                </a:solidFill>
                <a:latin typeface="Cambria"/>
                <a:ea typeface="宋体"/>
              </a:rPr>
              <a:t>cv_score</a:t>
            </a:r>
            <a:r>
              <a:rPr lang="en-US" altLang="zh-CN" b="1" i="0" u="none" strike="noStrike" kern="1400" baseline="0" dirty="0" smtClean="0">
                <a:solidFill>
                  <a:srgbClr val="000000"/>
                </a:solidFill>
                <a:latin typeface="Cambria"/>
                <a:ea typeface="宋体"/>
              </a:rPr>
              <a:t>: </a:t>
            </a:r>
            <a:r>
              <a:rPr lang="en-US" altLang="zh-CN" b="1" i="0" u="none" strike="noStrike" kern="1400" baseline="0" dirty="0" smtClean="0">
                <a:solidFill>
                  <a:srgbClr val="000000"/>
                </a:solidFill>
                <a:latin typeface="Courier New"/>
                <a:ea typeface="宋体"/>
              </a:rPr>
              <a:t>0.860465</a:t>
            </a:r>
          </a:p>
          <a:p>
            <a:pPr marR="0" lvl="0" rtl="0"/>
            <a:r>
              <a:rPr lang="zh-CN" altLang="en-US" b="1" i="0" u="none" strike="noStrike" kern="1400" baseline="0" dirty="0" smtClean="0">
                <a:latin typeface="Cambria"/>
                <a:ea typeface="宋体"/>
              </a:rPr>
              <a:t>训练样本分数和测试分数都提高了，看来模型确实得到了优化。我们可以把多项式改为三阶看一下结果：</a:t>
            </a:r>
          </a:p>
          <a:p>
            <a:pPr marR="0" lvl="0" rtl="0"/>
            <a:r>
              <a:rPr lang="en-US" altLang="zh-CN" b="1" i="0" u="none" strike="noStrike" kern="1400" baseline="0" dirty="0" err="1" smtClean="0">
                <a:latin typeface="Cambria"/>
                <a:ea typeface="宋体"/>
              </a:rPr>
              <a:t>elaspe</a:t>
            </a:r>
            <a:r>
              <a:rPr lang="en-US" altLang="zh-CN" b="1" i="0" u="none" strike="noStrike" kern="1400" baseline="0" dirty="0" smtClean="0">
                <a:latin typeface="Cambria"/>
                <a:ea typeface="宋体"/>
              </a:rPr>
              <a:t>: </a:t>
            </a:r>
            <a:r>
              <a:rPr lang="en-US" altLang="zh-CN" b="1" i="0" u="none" strike="noStrike" kern="1400" baseline="0" dirty="0" smtClean="0">
                <a:solidFill>
                  <a:srgbClr val="000000"/>
                </a:solidFill>
                <a:latin typeface="Courier New"/>
                <a:ea typeface="宋体"/>
              </a:rPr>
              <a:t>0.343404;</a:t>
            </a:r>
            <a:r>
              <a:rPr lang="zh-CN" altLang="en-US" b="1" i="0" u="none" strike="noStrike" kern="1400" baseline="0" dirty="0" smtClean="0">
                <a:solidFill>
                  <a:srgbClr val="000000"/>
                </a:solidFill>
                <a:latin typeface="Cambria"/>
                <a:ea typeface="宋体"/>
              </a:rPr>
              <a:t> </a:t>
            </a:r>
            <a:r>
              <a:rPr lang="en-US" altLang="zh-CN" b="1" i="0" u="none" strike="noStrike" kern="1400" baseline="0" dirty="0" err="1" smtClean="0">
                <a:solidFill>
                  <a:srgbClr val="000000"/>
                </a:solidFill>
                <a:latin typeface="Cambria"/>
                <a:ea typeface="宋体"/>
              </a:rPr>
              <a:t>train_score</a:t>
            </a:r>
            <a:r>
              <a:rPr lang="en-US" altLang="zh-CN" b="1" i="0" u="none" strike="noStrike" kern="1400" baseline="0" dirty="0" smtClean="0">
                <a:solidFill>
                  <a:srgbClr val="000000"/>
                </a:solidFill>
                <a:latin typeface="Cambria"/>
                <a:ea typeface="宋体"/>
              </a:rPr>
              <a:t>: </a:t>
            </a:r>
            <a:r>
              <a:rPr lang="en-US" altLang="zh-CN" b="1" i="0" u="none" strike="noStrike" kern="1400" baseline="0" dirty="0" smtClean="0">
                <a:solidFill>
                  <a:srgbClr val="000000"/>
                </a:solidFill>
                <a:latin typeface="Courier New"/>
                <a:ea typeface="宋体"/>
              </a:rPr>
              <a:t>1.000000;</a:t>
            </a:r>
            <a:r>
              <a:rPr lang="zh-CN" altLang="en-US" b="1" i="0" u="none" strike="noStrike" kern="1400" baseline="0" dirty="0" smtClean="0">
                <a:solidFill>
                  <a:srgbClr val="000000"/>
                </a:solidFill>
                <a:latin typeface="Cambria"/>
                <a:ea typeface="宋体"/>
              </a:rPr>
              <a:t> </a:t>
            </a:r>
            <a:r>
              <a:rPr lang="en-US" altLang="zh-CN" b="1" i="0" u="none" strike="noStrike" kern="1400" baseline="0" dirty="0" err="1" smtClean="0">
                <a:solidFill>
                  <a:srgbClr val="000000"/>
                </a:solidFill>
                <a:latin typeface="Cambria"/>
                <a:ea typeface="宋体"/>
              </a:rPr>
              <a:t>cv_score</a:t>
            </a:r>
            <a:r>
              <a:rPr lang="en-US" altLang="zh-CN" b="1" i="0" u="none" strike="noStrike" kern="1400" baseline="0" dirty="0" smtClean="0">
                <a:solidFill>
                  <a:srgbClr val="000000"/>
                </a:solidFill>
                <a:latin typeface="Cambria"/>
                <a:ea typeface="宋体"/>
              </a:rPr>
              <a:t>: </a:t>
            </a:r>
            <a:r>
              <a:rPr lang="en-US" altLang="zh-CN" b="1" i="0" u="none" strike="noStrike" kern="1400" baseline="0" dirty="0" smtClean="0">
                <a:solidFill>
                  <a:srgbClr val="000000"/>
                </a:solidFill>
                <a:latin typeface="Courier New"/>
                <a:ea typeface="宋体"/>
              </a:rPr>
              <a:t>-106.313412</a:t>
            </a:r>
          </a:p>
          <a:p>
            <a:pPr marR="0" lvl="0" rtl="0"/>
            <a:r>
              <a:rPr lang="zh-CN" altLang="en-US" b="1" i="0" u="none" strike="noStrike" kern="1400" baseline="0" dirty="0" smtClean="0">
                <a:latin typeface="Cambria"/>
                <a:ea typeface="宋体"/>
              </a:rPr>
              <a:t>改为三阶多项式后，针对训练样本的分数达到了</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，而针对测试样本的分数却是负数，说明这个模型过拟合了。</a:t>
            </a:r>
          </a:p>
          <a:p>
            <a:pPr marR="0" lvl="0" rtl="0"/>
            <a:r>
              <a:rPr lang="zh-CN" altLang="en-US" b="1" i="0" u="none" strike="noStrike" kern="1400" baseline="0" dirty="0" smtClean="0">
                <a:latin typeface="Arial"/>
                <a:ea typeface="黑体"/>
              </a:rPr>
              <a:t>思考：</a:t>
            </a:r>
            <a:r>
              <a:rPr lang="zh-CN" altLang="en-US" b="1" i="0" u="none" strike="noStrike" kern="1400" baseline="0" dirty="0" smtClean="0">
                <a:latin typeface="Cambria"/>
                <a:ea typeface="宋体"/>
              </a:rPr>
              <a:t>我们总共有</a:t>
            </a:r>
            <a:r>
              <a:rPr lang="en-US" altLang="zh-CN" b="1" i="0" u="none" strike="noStrike" kern="1400" baseline="0" dirty="0" smtClean="0">
                <a:latin typeface="Cambria"/>
                <a:ea typeface="宋体"/>
              </a:rPr>
              <a:t>13</a:t>
            </a:r>
            <a:r>
              <a:rPr lang="zh-CN" altLang="en-US" b="1" i="0" u="none" strike="noStrike" kern="1400" baseline="0" dirty="0" smtClean="0">
                <a:latin typeface="Cambria"/>
                <a:ea typeface="宋体"/>
              </a:rPr>
              <a:t>个输入特征，从一阶多项式变为二阶多项式，输入特征个数增加了多少个？</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4287517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5.5</a:t>
            </a:r>
            <a:r>
              <a:rPr lang="en-US" altLang="zh-CN" b="1" i="0" u="none" strike="noStrike" baseline="0" smtClean="0">
                <a:latin typeface="Times New Roman"/>
                <a:ea typeface="宋体"/>
              </a:rPr>
              <a:t>.</a:t>
            </a:r>
            <a:r>
              <a:rPr lang="en-US" altLang="zh-CN" b="1" i="0" u="none" strike="noStrike" baseline="0" smtClean="0">
                <a:latin typeface="Calibri Light"/>
                <a:ea typeface="宋体"/>
              </a:rPr>
              <a:t>4</a:t>
            </a:r>
            <a:r>
              <a:rPr lang="zh-CN" altLang="en-US" b="1" i="0" u="none" strike="noStrike" baseline="0" smtClean="0">
                <a:latin typeface="Calibri Light"/>
                <a:ea typeface="宋体"/>
              </a:rPr>
              <a:t>  学习曲线</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0"/>
            <a:ext cx="8363272" cy="3415877"/>
          </a:xfrm>
        </p:spPr>
        <p:txBody>
          <a:bodyPr>
            <a:normAutofit fontScale="70000" lnSpcReduction="20000"/>
          </a:bodyPr>
          <a:lstStyle/>
          <a:p>
            <a:pPr marR="0" lvl="0" rtl="0"/>
            <a:r>
              <a:rPr lang="zh-CN" altLang="en-US" b="1" i="0" u="none" strike="noStrike" kern="1400" baseline="0" dirty="0" smtClean="0">
                <a:latin typeface="Cambria"/>
                <a:ea typeface="宋体"/>
              </a:rPr>
              <a:t>更好的</a:t>
            </a:r>
            <a:r>
              <a:rPr lang="zh-CN" altLang="en-US" b="1" i="0" u="none" strike="noStrike" kern="1400" baseline="0" dirty="0" smtClean="0">
                <a:solidFill>
                  <a:prstClr val="black"/>
                </a:solidFill>
                <a:latin typeface="Cambria"/>
                <a:ea typeface="宋体"/>
              </a:rPr>
              <a:t>直观地了解模型状态的方法是画出学习曲线，这样对模型的状态以及优化的方向就一目了然了。</a:t>
            </a:r>
          </a:p>
          <a:p>
            <a:pPr marR="0" lvl="0" rtl="0"/>
            <a:r>
              <a:rPr lang="zh-CN" altLang="en-US" b="1" i="0" u="none" strike="noStrike" kern="1400" baseline="0" dirty="0" smtClean="0">
                <a:latin typeface="Cambria"/>
                <a:ea typeface="宋体"/>
              </a:rPr>
              <a:t>输出的图像如图</a:t>
            </a:r>
            <a:r>
              <a:rPr lang="en-US" altLang="zh-CN" b="1" i="0" u="none" strike="noStrike" kern="1400" baseline="0" dirty="0" smtClean="0">
                <a:latin typeface="Cambria"/>
                <a:ea typeface="宋体"/>
              </a:rPr>
              <a:t>5-4</a:t>
            </a:r>
            <a:r>
              <a:rPr lang="zh-CN" altLang="en-US" b="1" i="0" u="none" strike="noStrike" kern="1400" baseline="0" dirty="0" smtClean="0">
                <a:latin typeface="Cambria"/>
                <a:ea typeface="宋体"/>
              </a:rPr>
              <a:t>所示。</a:t>
            </a:r>
          </a:p>
          <a:p>
            <a:pPr marR="0" lvl="0" rtl="0"/>
            <a:r>
              <a:rPr lang="zh-CN" altLang="en-US" b="1" i="0" u="none" strike="noStrike" kern="1400" baseline="0" dirty="0" smtClean="0">
                <a:latin typeface="Cambria"/>
                <a:ea typeface="宋体"/>
              </a:rPr>
              <a:t>从图</a:t>
            </a:r>
            <a:r>
              <a:rPr lang="en-US" altLang="zh-CN" b="1" i="0" u="none" strike="noStrike" kern="1400" baseline="0" dirty="0" smtClean="0">
                <a:latin typeface="Cambria"/>
                <a:ea typeface="宋体"/>
              </a:rPr>
              <a:t>5-4</a:t>
            </a:r>
            <a:r>
              <a:rPr lang="zh-CN" altLang="en-US" b="1" i="0" u="none" strike="noStrike" kern="1400" baseline="0" dirty="0" smtClean="0">
                <a:latin typeface="Cambria"/>
                <a:ea typeface="宋体"/>
              </a:rPr>
              <a:t>中可以看出，一阶多项式欠拟合，因为针对训练样本的分数比较低；而三阶多项式过拟合，因为针对训练样本的分数达到</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，却看不到针对交叉验证数据集的分数。针对二阶多项式拟合的情况，虽然比一阶多项式效果好，但从图中可以明显看出来，</a:t>
            </a:r>
            <a:r>
              <a:rPr lang="zh-CN" altLang="en-US" b="1" i="0" u="none" strike="noStrike" kern="1400" baseline="0" dirty="0" smtClean="0">
                <a:latin typeface="Arial"/>
                <a:ea typeface="黑体"/>
              </a:rPr>
              <a:t>针对训练数据集的分数和针对交叉验证数据集的分数之间的间隙比较大</a:t>
            </a:r>
            <a:r>
              <a:rPr lang="zh-CN" altLang="en-US" b="1" i="0" u="none" strike="noStrike" kern="1400" baseline="0" dirty="0" smtClean="0">
                <a:latin typeface="Cambria"/>
                <a:ea typeface="宋体"/>
              </a:rPr>
              <a:t>，这一特征说明</a:t>
            </a:r>
            <a:r>
              <a:rPr lang="zh-CN" altLang="en-US" b="1" i="0" u="none" strike="noStrike" kern="1400" baseline="0" dirty="0" smtClean="0">
                <a:latin typeface="Arial"/>
                <a:ea typeface="黑体"/>
              </a:rPr>
              <a:t>训练样本数量不够</a:t>
            </a:r>
            <a:r>
              <a:rPr lang="zh-CN" altLang="en-US" b="1" i="0" u="none" strike="noStrike" kern="1400" baseline="0" dirty="0" smtClean="0">
                <a:latin typeface="Cambria"/>
                <a:ea typeface="宋体"/>
              </a:rPr>
              <a:t>，我们应该去采集更多的数据，以便提高模型的准确性。</a:t>
            </a:r>
          </a:p>
          <a:p>
            <a:pPr marR="0" lvl="0" rtl="0"/>
            <a:r>
              <a:rPr lang="zh-CN" altLang="en-US" b="1" i="0" u="none" strike="noStrike" kern="1400" baseline="0" dirty="0" smtClean="0">
                <a:latin typeface="Cambria"/>
                <a:ea typeface="宋体"/>
              </a:rPr>
              <a:t>读者可以在随书代码</a:t>
            </a:r>
            <a:r>
              <a:rPr lang="en-US" altLang="zh-CN" b="1" i="0" u="none" strike="noStrike" kern="1400" baseline="0" dirty="0" smtClean="0">
                <a:latin typeface="Cambria"/>
                <a:ea typeface="宋体"/>
              </a:rPr>
              <a:t>ch05.02.ipynb</a:t>
            </a:r>
            <a:r>
              <a:rPr lang="zh-CN" altLang="en-US" b="1" i="0" u="none" strike="noStrike" kern="1400" baseline="0" dirty="0" smtClean="0">
                <a:latin typeface="Cambria"/>
                <a:ea typeface="宋体"/>
              </a:rPr>
              <a:t>上找到本节的示例代码。</a:t>
            </a:r>
            <a:endParaRPr lang="zh-CN" altLang="en-US" b="1" i="0" u="none" strike="noStrike" kern="1400" baseline="0" dirty="0" smtClean="0">
              <a:latin typeface="Times New Roman"/>
              <a:ea typeface="宋体"/>
            </a:endParaRPr>
          </a:p>
        </p:txBody>
      </p:sp>
      <p:pic>
        <p:nvPicPr>
          <p:cNvPr id="10242" name="Picture" descr="图 5-4 学习曲线"/>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4438" y="5016078"/>
            <a:ext cx="5186363"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851920" y="6381328"/>
            <a:ext cx="1800493"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5-4</a:t>
            </a:r>
            <a:r>
              <a:rPr lang="zh-CN" altLang="en-US" b="1" kern="1400" dirty="0">
                <a:latin typeface="Cambria"/>
              </a:rPr>
              <a:t>  学习曲线</a:t>
            </a:r>
          </a:p>
        </p:txBody>
      </p:sp>
    </p:spTree>
    <p:extLst>
      <p:ext uri="{BB962C8B-B14F-4D97-AF65-F5344CB8AC3E}">
        <p14:creationId xmlns:p14="http://schemas.microsoft.com/office/powerpoint/2010/main" val="1389849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5.6</a:t>
            </a:r>
            <a:r>
              <a:rPr lang="zh-CN" altLang="en-US" b="1" i="0" u="none" strike="noStrike" baseline="0" smtClean="0">
                <a:latin typeface="Calibri Light"/>
                <a:ea typeface="宋体"/>
              </a:rPr>
              <a:t>  拓展阅读</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本节内容涉及到较多的数学知识，特别是矩阵和偏导数运算法则。如果读者阅读起来有困难，可以先跳过。对有一定数学基础的读者，这些知识对理解算法的实现细节及算法的效率有较大的帮助。</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08480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5.6.1</a:t>
            </a:r>
            <a:r>
              <a:rPr lang="zh-CN" altLang="en-US" b="1" i="0" u="none" strike="noStrike" baseline="0" smtClean="0">
                <a:latin typeface="Calibri Light"/>
                <a:ea typeface="宋体"/>
              </a:rPr>
              <a:t>  梯度下降迭代公式推导</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关于梯度下降算法迭代公式的推导过程，可以参阅笔者的一篇博客</a:t>
            </a:r>
            <a:r>
              <a:rPr lang="en-US" altLang="zh-CN" b="1" i="0" u="none" strike="noStrike" kern="1400" baseline="0" smtClean="0">
                <a:latin typeface="Cambria"/>
                <a:ea typeface="宋体"/>
              </a:rPr>
              <a:t>http://blog</a:t>
            </a:r>
            <a:r>
              <a:rPr lang="en-US" altLang="zh-CN" b="1" i="0" u="none" strike="noStrike" kern="1400" baseline="0" smtClean="0">
                <a:latin typeface="Times New Roman"/>
                <a:ea typeface="宋体"/>
              </a:rPr>
              <a:t>.</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kamidox.com/gradient-descent.html</a:t>
            </a:r>
            <a:r>
              <a:rPr lang="zh-CN" altLang="en-US" b="1" i="0" u="none" strike="noStrike" kern="1400" baseline="0" smtClean="0">
                <a:latin typeface="Cambria"/>
                <a:ea typeface="宋体"/>
              </a:rPr>
              <a:t>，或者在搜索引擎里搜索“线性回归算法</a:t>
            </a:r>
            <a:r>
              <a:rPr lang="en-US" altLang="zh-CN" b="1" i="0" u="none" strike="noStrike" kern="1400" baseline="0" smtClean="0">
                <a:latin typeface="Cambria"/>
                <a:ea typeface="宋体"/>
              </a:rPr>
              <a:t>kamidox.com</a:t>
            </a:r>
            <a:r>
              <a:rPr lang="zh-CN" altLang="en-US" b="1" i="0" u="none" strike="noStrike" kern="1400" baseline="0" smtClean="0">
                <a:latin typeface="Cambria"/>
                <a:ea typeface="宋体"/>
              </a:rPr>
              <a:t>”。博客里详细介绍了公式推导过程中用到的偏导数运算法则。</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264721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5.6.2</a:t>
            </a:r>
            <a:r>
              <a:rPr lang="zh-CN" altLang="en-US" b="1" i="0" u="none" strike="noStrike" baseline="0" smtClean="0">
                <a:latin typeface="Calibri Light"/>
                <a:ea typeface="宋体"/>
              </a:rPr>
              <a:t>  随机梯度下降算法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dirty="0" smtClean="0">
                <a:latin typeface="Cambria"/>
                <a:ea typeface="宋体"/>
              </a:rPr>
              <a:t>本章介绍的梯度下降迭代公式称为</a:t>
            </a:r>
            <a:r>
              <a:rPr lang="zh-CN" altLang="en-US" b="1" i="0" u="none" strike="noStrike" kern="1400" baseline="0" dirty="0" smtClean="0">
                <a:latin typeface="Arial"/>
                <a:ea typeface="黑体"/>
              </a:rPr>
              <a:t>批量梯度下降算法</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Batch Gradient Descent</a:t>
            </a:r>
            <a:r>
              <a:rPr lang="zh-CN" altLang="en-US" b="1" i="0" u="none" strike="noStrike" kern="1400" baseline="0" dirty="0" smtClean="0">
                <a:latin typeface="Cambria"/>
                <a:ea typeface="宋体"/>
              </a:rPr>
              <a:t>），用它对参数进行一次迭代运算，需要遍历所有的训练数据集。当训练数据集比较大时，其算法的效率会很低。考虑另外一个算法：</a:t>
            </a:r>
          </a:p>
          <a:p>
            <a:pPr marR="0" lvl="0" rtl="0"/>
            <a:endParaRPr lang="en-US" altLang="zh-CN"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这个算法的关键点是把累加器去掉，不去遍历所有的训练数据集，而是改成每次随机地从训练数据集里取一个数据进行参数迭代计算，这就是</a:t>
            </a:r>
            <a:r>
              <a:rPr lang="zh-CN" altLang="en-US" b="1" i="0" u="none" strike="noStrike" kern="1400" baseline="0" dirty="0" smtClean="0">
                <a:latin typeface="Arial"/>
                <a:ea typeface="黑体"/>
              </a:rPr>
              <a:t>随机梯度下降算法</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stochastic gradient descent</a:t>
            </a:r>
            <a:r>
              <a:rPr lang="zh-CN" altLang="en-US" b="1" i="0" u="none" strike="noStrike" kern="1400" baseline="0" dirty="0" smtClean="0">
                <a:latin typeface="Cambria"/>
                <a:ea typeface="宋体"/>
              </a:rPr>
              <a:t>）。随机梯度下降算法可以大大提高模型训练效率。</a:t>
            </a:r>
          </a:p>
          <a:p>
            <a:pPr marR="0" lvl="0" rtl="0"/>
            <a:r>
              <a:rPr lang="zh-CN" altLang="en-US" b="1" i="0" u="none" strike="noStrike" kern="1400" baseline="0" dirty="0" smtClean="0">
                <a:latin typeface="Arial"/>
                <a:ea typeface="黑体"/>
              </a:rPr>
              <a:t>思考：</a:t>
            </a:r>
            <a:r>
              <a:rPr lang="zh-CN" altLang="en-US" b="1" i="0" u="none" strike="noStrike" kern="1400" baseline="0" dirty="0" smtClean="0">
                <a:latin typeface="Cambria"/>
                <a:ea typeface="宋体"/>
              </a:rPr>
              <a:t>为什么随机取一个样本进行参数迭代是可行的？</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34177727"/>
              </p:ext>
            </p:extLst>
          </p:nvPr>
        </p:nvGraphicFramePr>
        <p:xfrm>
          <a:off x="2123728" y="2924944"/>
          <a:ext cx="3128028" cy="432048"/>
        </p:xfrm>
        <a:graphic>
          <a:graphicData uri="http://schemas.openxmlformats.org/presentationml/2006/ole">
            <mc:AlternateContent xmlns:mc="http://schemas.openxmlformats.org/markup-compatibility/2006">
              <mc:Choice xmlns:v="urn:schemas-microsoft-com:vml" Requires="v">
                <p:oleObj spid="_x0000_s11268" r:id="rId3" imgW="1727200" imgH="279400" progId="Equation.DSMT4">
                  <p:embed/>
                </p:oleObj>
              </mc:Choice>
              <mc:Fallback>
                <p:oleObj r:id="rId3" imgW="1727200" imgH="279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8467" b="5678"/>
                      <a:stretch>
                        <a:fillRect/>
                      </a:stretch>
                    </p:blipFill>
                    <p:spPr bwMode="auto">
                      <a:xfrm>
                        <a:off x="2123728" y="2924944"/>
                        <a:ext cx="3128028" cy="432048"/>
                      </a:xfrm>
                      <a:prstGeom prst="rect">
                        <a:avLst/>
                      </a:prstGeom>
                      <a:noFill/>
                    </p:spPr>
                  </p:pic>
                </p:oleObj>
              </mc:Fallback>
            </mc:AlternateContent>
          </a:graphicData>
        </a:graphic>
      </p:graphicFrame>
    </p:spTree>
    <p:extLst>
      <p:ext uri="{BB962C8B-B14F-4D97-AF65-F5344CB8AC3E}">
        <p14:creationId xmlns:p14="http://schemas.microsoft.com/office/powerpoint/2010/main" val="1073989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0"/>
            <a:ext cx="8229600" cy="4997152"/>
          </a:xfrm>
        </p:spPr>
        <p:txBody>
          <a:bodyPr>
            <a:normAutofit fontScale="70000" lnSpcReduction="20000"/>
          </a:bodyPr>
          <a:lstStyle/>
          <a:p>
            <a:pPr marR="0" lvl="0" rtl="0"/>
            <a:r>
              <a:rPr lang="zh-CN" altLang="en-US" b="1" i="0" u="none" strike="noStrike" kern="1400" baseline="0" dirty="0" smtClean="0">
                <a:latin typeface="Cambria"/>
                <a:ea typeface="宋体"/>
              </a:rPr>
              <a:t>从数学上证明批量梯度下降算法和随机梯度下降算法的等价性涉及到复杂的数学知识。这里有个直观的解释可以帮助读者理解两者的等价性。回到成本函数的定义：</a:t>
            </a:r>
          </a:p>
          <a:p>
            <a:pPr marR="0" lvl="0" rtl="0"/>
            <a:endParaRPr lang="en-US" altLang="zh-CN"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我们说过，这里累加后除以</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是为了计算方便，那么除以</a:t>
            </a:r>
            <a:r>
              <a:rPr lang="en-US" altLang="zh-CN" b="1" i="1" u="none" strike="noStrike" kern="1400" baseline="0" dirty="0" smtClean="0">
                <a:latin typeface="Cambria"/>
                <a:ea typeface="宋体"/>
              </a:rPr>
              <a:t>m</a:t>
            </a:r>
            <a:r>
              <a:rPr lang="zh-CN" altLang="en-US" b="1" i="0" u="none" strike="noStrike" kern="1400" baseline="0" dirty="0" smtClean="0">
                <a:latin typeface="Cambria"/>
                <a:ea typeface="宋体"/>
              </a:rPr>
              <a:t>是什么意思呢？答案是平均值，即所有训练数据集上的点到预测函数的距离的</a:t>
            </a:r>
            <a:r>
              <a:rPr lang="zh-CN" altLang="en-US" b="1" i="0" u="none" strike="noStrike" kern="1400" baseline="0" dirty="0" smtClean="0">
                <a:latin typeface="Arial"/>
                <a:ea typeface="黑体"/>
              </a:rPr>
              <a:t>平均值</a:t>
            </a:r>
            <a:r>
              <a:rPr lang="zh-CN" altLang="en-US" b="1" i="0" u="none" strike="noStrike" kern="1400" baseline="0" dirty="0" smtClean="0">
                <a:latin typeface="Cambria"/>
                <a:ea typeface="宋体"/>
              </a:rPr>
              <a:t>。再回到</a:t>
            </a:r>
            <a:r>
              <a:rPr lang="zh-CN" altLang="en-US" b="1" i="0" u="none" strike="noStrike" kern="1400" baseline="0" dirty="0" smtClean="0">
                <a:latin typeface="Arial"/>
                <a:ea typeface="黑体"/>
              </a:rPr>
              <a:t>随机选取训练数据集里的一个数据</a:t>
            </a:r>
            <a:r>
              <a:rPr lang="zh-CN" altLang="en-US" b="1" i="0" u="none" strike="noStrike" kern="1400" baseline="0" dirty="0" smtClean="0">
                <a:latin typeface="Cambria"/>
                <a:ea typeface="宋体"/>
              </a:rPr>
              <a:t>这个做法来看，如果计算次数足够多，并且是真正随机，那么随机选取出来的这组数据从概率的角度来看，和</a:t>
            </a:r>
            <a:r>
              <a:rPr lang="zh-CN" altLang="en-US" b="1" i="0" u="none" strike="noStrike" kern="1400" baseline="0" dirty="0" smtClean="0">
                <a:latin typeface="Arial"/>
                <a:ea typeface="黑体"/>
              </a:rPr>
              <a:t>平均值</a:t>
            </a:r>
            <a:r>
              <a:rPr lang="zh-CN" altLang="en-US" b="1" i="0" u="none" strike="noStrike" kern="1400" baseline="0" dirty="0" smtClean="0">
                <a:latin typeface="Cambria"/>
                <a:ea typeface="宋体"/>
              </a:rPr>
              <a:t>是相当的。打个比方，储钱罐里有</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角的硬币</a:t>
            </a:r>
            <a:r>
              <a:rPr lang="en-US" altLang="zh-CN" b="1" i="0" u="none" strike="noStrike" kern="1400" baseline="0" dirty="0" smtClean="0">
                <a:latin typeface="Cambria"/>
                <a:ea typeface="宋体"/>
              </a:rPr>
              <a:t>10</a:t>
            </a:r>
            <a:r>
              <a:rPr lang="zh-CN" altLang="en-US" b="1" i="0" u="none" strike="noStrike" kern="1400" baseline="0" dirty="0" smtClean="0">
                <a:latin typeface="Cambria"/>
                <a:ea typeface="宋体"/>
              </a:rPr>
              <a:t>枚，</a:t>
            </a:r>
            <a:r>
              <a:rPr lang="en-US" altLang="zh-CN" b="1" i="0" u="none" strike="noStrike" kern="1400" baseline="0" dirty="0" smtClean="0">
                <a:latin typeface="Cambria"/>
                <a:ea typeface="宋体"/>
              </a:rPr>
              <a:t>5</a:t>
            </a:r>
            <a:r>
              <a:rPr lang="zh-CN" altLang="en-US" b="1" i="0" u="none" strike="noStrike" kern="1400" baseline="0" dirty="0" smtClean="0">
                <a:latin typeface="Cambria"/>
                <a:ea typeface="宋体"/>
              </a:rPr>
              <a:t>角的硬币</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枚，</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元的硬币</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枚，总计</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元、</a:t>
            </a:r>
            <a:r>
              <a:rPr lang="en-US" altLang="zh-CN" b="1" i="0" u="none" strike="noStrike" kern="1400" baseline="0" dirty="0" smtClean="0">
                <a:latin typeface="Cambria"/>
                <a:ea typeface="宋体"/>
              </a:rPr>
              <a:t>13</a:t>
            </a:r>
            <a:r>
              <a:rPr lang="zh-CN" altLang="en-US" b="1" i="0" u="none" strike="noStrike" kern="1400" baseline="0" dirty="0" smtClean="0">
                <a:latin typeface="Cambria"/>
                <a:ea typeface="宋体"/>
              </a:rPr>
              <a:t>枚硬币。随机从里面取</a:t>
            </a:r>
            <a:r>
              <a:rPr lang="en-US" altLang="zh-CN" b="1" i="0" u="none" strike="noStrike" kern="1400" baseline="0" dirty="0" smtClean="0">
                <a:latin typeface="Cambria"/>
                <a:ea typeface="宋体"/>
              </a:rPr>
              <a:t>1</a:t>
            </a:r>
            <a:r>
              <a:rPr lang="zh-CN" altLang="en-US" b="1" i="0" u="none" strike="noStrike" kern="1400" baseline="0" dirty="0" smtClean="0">
                <a:latin typeface="Times New Roman"/>
                <a:ea typeface="宋体"/>
              </a:rPr>
              <a:t> </a:t>
            </a:r>
            <a:r>
              <a:rPr lang="en-US" altLang="zh-CN" b="1" i="0" u="none" strike="noStrike" kern="1400" baseline="0" dirty="0" smtClean="0">
                <a:latin typeface="Times New Roman"/>
                <a:ea typeface="宋体"/>
              </a:rPr>
              <a:t>000</a:t>
            </a:r>
            <a:r>
              <a:rPr lang="zh-CN" altLang="en-US" b="1" i="0" u="none" strike="noStrike" kern="1400" baseline="0" dirty="0" smtClean="0">
                <a:latin typeface="Cambria"/>
                <a:ea typeface="宋体"/>
              </a:rPr>
              <a:t>次，把每次取出来的硬币币值记录下来，然后将硬币放回储钱罐里。这样最后去算这</a:t>
            </a:r>
            <a:r>
              <a:rPr lang="en-US" altLang="zh-CN" b="1" i="0" u="none" strike="noStrike" kern="1400" baseline="0" dirty="0" smtClean="0">
                <a:latin typeface="Cambria"/>
                <a:ea typeface="宋体"/>
              </a:rPr>
              <a:t>1</a:t>
            </a:r>
            <a:r>
              <a:rPr lang="zh-CN" altLang="en-US" b="1" i="0" u="none" strike="noStrike" kern="1400" baseline="0" dirty="0" smtClean="0">
                <a:latin typeface="Times New Roman"/>
                <a:ea typeface="宋体"/>
              </a:rPr>
              <a:t> </a:t>
            </a:r>
            <a:r>
              <a:rPr lang="en-US" altLang="zh-CN" b="1" i="0" u="none" strike="noStrike" kern="1400" baseline="0" dirty="0" smtClean="0">
                <a:latin typeface="Times New Roman"/>
                <a:ea typeface="宋体"/>
              </a:rPr>
              <a:t>000</a:t>
            </a:r>
            <a:r>
              <a:rPr lang="zh-CN" altLang="en-US" b="1" i="0" u="none" strike="noStrike" kern="1400" baseline="0" dirty="0" smtClean="0">
                <a:latin typeface="Cambria"/>
                <a:ea typeface="宋体"/>
              </a:rPr>
              <a:t>次取出来的钱的平均值（</a:t>
            </a:r>
            <a:r>
              <a:rPr lang="en-US" altLang="zh-CN" b="1" i="0" u="none" strike="noStrike" kern="1400" baseline="0" dirty="0" smtClean="0">
                <a:latin typeface="Cambria"/>
                <a:ea typeface="宋体"/>
              </a:rPr>
              <a:t>1</a:t>
            </a:r>
            <a:r>
              <a:rPr lang="zh-CN" altLang="en-US" b="1" i="0" u="none" strike="noStrike" kern="1400" baseline="0" dirty="0" smtClean="0">
                <a:latin typeface="Times New Roman"/>
                <a:ea typeface="宋体"/>
              </a:rPr>
              <a:t> </a:t>
            </a:r>
            <a:r>
              <a:rPr lang="en-US" altLang="zh-CN" b="1" i="0" u="none" strike="noStrike" kern="1400" baseline="0" dirty="0" smtClean="0">
                <a:latin typeface="Times New Roman"/>
                <a:ea typeface="宋体"/>
              </a:rPr>
              <a:t>000</a:t>
            </a:r>
            <a:r>
              <a:rPr lang="zh-CN" altLang="en-US" b="1" i="0" u="none" strike="noStrike" kern="1400" baseline="0" dirty="0" smtClean="0">
                <a:latin typeface="Cambria"/>
                <a:ea typeface="宋体"/>
              </a:rPr>
              <a:t>次取出来的币值总和除以</a:t>
            </a:r>
            <a:r>
              <a:rPr lang="en-US" altLang="zh-CN" b="1" i="0" u="none" strike="noStrike" kern="1400" baseline="0" dirty="0" smtClean="0">
                <a:latin typeface="Cambria"/>
                <a:ea typeface="宋体"/>
              </a:rPr>
              <a:t>1</a:t>
            </a:r>
            <a:r>
              <a:rPr lang="zh-CN" altLang="en-US" b="1" i="0" u="none" strike="noStrike" kern="1400" baseline="0" dirty="0" smtClean="0">
                <a:latin typeface="Times New Roman"/>
                <a:ea typeface="宋体"/>
              </a:rPr>
              <a:t> </a:t>
            </a:r>
            <a:r>
              <a:rPr lang="en-US" altLang="zh-CN" b="1" i="0" u="none" strike="noStrike" kern="1400" baseline="0" dirty="0" smtClean="0">
                <a:latin typeface="Times New Roman"/>
                <a:ea typeface="宋体"/>
              </a:rPr>
              <a:t>000</a:t>
            </a:r>
            <a:r>
              <a:rPr lang="zh-CN" altLang="en-US" b="1" i="0" u="none" strike="noStrike" kern="1400" baseline="0" dirty="0" smtClean="0">
                <a:latin typeface="Cambria"/>
                <a:ea typeface="宋体"/>
              </a:rPr>
              <a:t>）和储钱罐里每枚硬币的平均值（</a:t>
            </a:r>
            <a:r>
              <a:rPr lang="en-US" altLang="zh-CN" b="1" i="0" u="none" strike="noStrike" kern="1400" baseline="0" dirty="0" smtClean="0">
                <a:latin typeface="Cambria"/>
                <a:ea typeface="宋体"/>
              </a:rPr>
              <a:t>3/13</a:t>
            </a:r>
            <a:r>
              <a:rPr lang="zh-CN" altLang="en-US" b="1" i="0" u="none" strike="noStrike" kern="1400" baseline="0" dirty="0" smtClean="0">
                <a:latin typeface="Cambria"/>
                <a:ea typeface="宋体"/>
              </a:rPr>
              <a:t>元）应该是近似相等的。</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51791171"/>
              </p:ext>
            </p:extLst>
          </p:nvPr>
        </p:nvGraphicFramePr>
        <p:xfrm>
          <a:off x="1043607" y="2492896"/>
          <a:ext cx="2315933" cy="504056"/>
        </p:xfrm>
        <a:graphic>
          <a:graphicData uri="http://schemas.openxmlformats.org/presentationml/2006/ole">
            <mc:AlternateContent xmlns:mc="http://schemas.openxmlformats.org/markup-compatibility/2006">
              <mc:Choice xmlns:v="urn:schemas-microsoft-com:vml" Requires="v">
                <p:oleObj spid="_x0000_s12292" r:id="rId3" imgW="1625600" imgH="393700" progId="Equation.DSMT4">
                  <p:embed/>
                </p:oleObj>
              </mc:Choice>
              <mc:Fallback>
                <p:oleObj r:id="rId3" imgW="16256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8052" b="4172"/>
                      <a:stretch>
                        <a:fillRect/>
                      </a:stretch>
                    </p:blipFill>
                    <p:spPr bwMode="auto">
                      <a:xfrm>
                        <a:off x="1043607" y="2492896"/>
                        <a:ext cx="2315933" cy="504056"/>
                      </a:xfrm>
                      <a:prstGeom prst="rect">
                        <a:avLst/>
                      </a:prstGeom>
                      <a:noFill/>
                    </p:spPr>
                  </p:pic>
                </p:oleObj>
              </mc:Fallback>
            </mc:AlternateContent>
          </a:graphicData>
        </a:graphic>
      </p:graphicFrame>
    </p:spTree>
    <p:extLst>
      <p:ext uri="{BB962C8B-B14F-4D97-AF65-F5344CB8AC3E}">
        <p14:creationId xmlns:p14="http://schemas.microsoft.com/office/powerpoint/2010/main" val="146059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5.1.1</a:t>
            </a:r>
            <a:r>
              <a:rPr lang="zh-CN" altLang="en-US" b="1" i="0" u="none" strike="noStrike" baseline="0" smtClean="0">
                <a:latin typeface="Calibri Light"/>
                <a:ea typeface="宋体"/>
              </a:rPr>
              <a:t>  预测函数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a:bodyPr>
          <a:lstStyle/>
          <a:p>
            <a:pPr marR="0" lvl="0" rtl="0"/>
            <a:r>
              <a:rPr lang="zh-CN" altLang="en-US" b="1" i="0" u="none" strike="noStrike" kern="1400" baseline="0" dirty="0" smtClean="0">
                <a:latin typeface="Cambria"/>
                <a:ea typeface="宋体"/>
              </a:rPr>
              <a:t>针对数据集</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和</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，预测函数会根据输入特征</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来计算输出值</a:t>
            </a:r>
            <a:r>
              <a:rPr lang="en-US" altLang="zh-CN" b="1" i="1" u="none" strike="noStrike" kern="1400" baseline="0" dirty="0" smtClean="0">
                <a:latin typeface="Cambria"/>
                <a:ea typeface="宋体"/>
              </a:rPr>
              <a:t>h</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。其输入和输出的函数关系如下：</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这个方程表达的是一条直线。我们的任务是构造一个</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0" u="none" strike="noStrike" kern="1400" baseline="0" dirty="0" smtClean="0">
                <a:latin typeface="Cambria"/>
                <a:ea typeface="宋体"/>
              </a:rPr>
              <a:t>函数，来映射数据集中的输入特征</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和输出值</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，使得预测函数</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0" u="none" strike="noStrike" kern="1400" baseline="0" dirty="0" smtClean="0">
                <a:latin typeface="Cambria"/>
                <a:ea typeface="宋体"/>
              </a:rPr>
              <a:t>计算出来的值与真实值</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的</a:t>
            </a:r>
            <a:r>
              <a:rPr lang="zh-CN" altLang="en-US" b="1" i="0" u="none" strike="noStrike" kern="1400" baseline="0" dirty="0" smtClean="0">
                <a:latin typeface="Arial"/>
                <a:ea typeface="黑体"/>
              </a:rPr>
              <a:t>整体误差最小</a:t>
            </a:r>
            <a:r>
              <a:rPr lang="zh-CN" altLang="en-US" b="1" i="0" u="none" strike="noStrike" kern="1400" baseline="0" dirty="0" smtClean="0">
                <a:latin typeface="Cambria"/>
                <a:ea typeface="宋体"/>
              </a:rPr>
              <a:t>。构造</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0" u="none" strike="noStrike" kern="1400" baseline="0" dirty="0" smtClean="0">
                <a:latin typeface="Cambria"/>
                <a:ea typeface="宋体"/>
              </a:rPr>
              <a:t>函数的关键，就是找到合适</a:t>
            </a:r>
            <a:r>
              <a:rPr lang="el-GR" altLang="zh-CN" b="1" i="1" u="none" strike="noStrike" kern="1400" baseline="0" dirty="0" smtClean="0">
                <a:latin typeface="Cambria"/>
                <a:ea typeface="宋体"/>
              </a:rPr>
              <a:t>θ</a:t>
            </a:r>
            <a:r>
              <a:rPr lang="el-GR" altLang="zh-CN" b="1" i="0" u="none" strike="noStrike" kern="1400" baseline="-25000" dirty="0" smtClean="0">
                <a:latin typeface="Times New Roman"/>
                <a:ea typeface="宋体"/>
              </a:rPr>
              <a:t>0</a:t>
            </a:r>
            <a:r>
              <a:rPr lang="el-GR" altLang="zh-CN" b="1" i="0" u="none" strike="noStrike" kern="1400" baseline="0" dirty="0" smtClean="0">
                <a:latin typeface="Times New Roman"/>
                <a:ea typeface="宋体"/>
              </a:rPr>
              <a:t>,</a:t>
            </a:r>
            <a:r>
              <a:rPr lang="el-GR" altLang="zh-CN" b="1" i="1" u="none" strike="noStrike" kern="1400" baseline="0" dirty="0" smtClean="0">
                <a:latin typeface="Cambria"/>
                <a:ea typeface="宋体"/>
              </a:rPr>
              <a:t>θ</a:t>
            </a:r>
            <a:r>
              <a:rPr lang="el-GR" altLang="zh-CN" b="1" i="0" u="none" strike="noStrike" kern="1400" baseline="-25000" dirty="0" smtClean="0">
                <a:latin typeface="Cambria"/>
                <a:ea typeface="宋体"/>
              </a:rPr>
              <a:t>1</a:t>
            </a:r>
            <a:r>
              <a:rPr lang="zh-CN" altLang="en-US" b="1" i="0" u="none" strike="noStrike" kern="1400" baseline="0" dirty="0" smtClean="0">
                <a:latin typeface="Cambria"/>
                <a:ea typeface="宋体"/>
              </a:rPr>
              <a:t>的值，</a:t>
            </a:r>
            <a:r>
              <a:rPr lang="el-GR" altLang="zh-CN" b="1" i="1" u="none" strike="noStrike" kern="1400" baseline="0" dirty="0" smtClean="0">
                <a:latin typeface="Cambria"/>
                <a:ea typeface="宋体"/>
              </a:rPr>
              <a:t>θ</a:t>
            </a:r>
            <a:r>
              <a:rPr lang="el-GR" altLang="zh-CN" b="1" i="0" u="none" strike="noStrike" kern="1400" baseline="-25000" dirty="0" smtClean="0">
                <a:latin typeface="Times New Roman"/>
                <a:ea typeface="宋体"/>
              </a:rPr>
              <a:t>0</a:t>
            </a:r>
            <a:r>
              <a:rPr lang="el-GR" altLang="zh-CN" b="1" i="0" u="none" strike="noStrike" kern="1400" baseline="0" dirty="0" smtClean="0">
                <a:latin typeface="Times New Roman"/>
                <a:ea typeface="宋体"/>
              </a:rPr>
              <a:t>,</a:t>
            </a:r>
            <a:r>
              <a:rPr lang="el-GR" altLang="zh-CN" b="1" i="1" u="none" strike="noStrike" kern="1400" baseline="0" dirty="0" smtClean="0">
                <a:latin typeface="Cambria"/>
                <a:ea typeface="宋体"/>
              </a:rPr>
              <a:t>θ</a:t>
            </a:r>
            <a:r>
              <a:rPr lang="el-GR" altLang="zh-CN" b="1" i="0" u="none" strike="noStrike" kern="1400" baseline="-25000" dirty="0" smtClean="0">
                <a:latin typeface="Cambria"/>
                <a:ea typeface="宋体"/>
              </a:rPr>
              <a:t>1</a:t>
            </a:r>
            <a:r>
              <a:rPr lang="zh-CN" altLang="en-US" b="1" i="0" u="none" strike="noStrike" kern="1400" baseline="0" dirty="0" smtClean="0">
                <a:latin typeface="Cambria"/>
                <a:ea typeface="宋体"/>
              </a:rPr>
              <a:t>称为</a:t>
            </a:r>
            <a:r>
              <a:rPr lang="zh-CN" altLang="en-US" b="1" i="0" u="none" strike="noStrike" kern="1400" baseline="0" dirty="0" smtClean="0">
                <a:latin typeface="Arial"/>
                <a:ea typeface="黑体"/>
              </a:rPr>
              <a:t>模型参数</a:t>
            </a:r>
            <a:r>
              <a:rPr lang="zh-CN" altLang="en-US" b="1" i="0" u="none" strike="noStrike" kern="1400" baseline="0" dirty="0" smtClean="0">
                <a:latin typeface="Cambria"/>
                <a:ea typeface="宋体"/>
              </a:rPr>
              <a:t>。</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48720079"/>
              </p:ext>
            </p:extLst>
          </p:nvPr>
        </p:nvGraphicFramePr>
        <p:xfrm>
          <a:off x="2195736" y="2708920"/>
          <a:ext cx="1820202" cy="360040"/>
        </p:xfrm>
        <a:graphic>
          <a:graphicData uri="http://schemas.openxmlformats.org/presentationml/2006/ole">
            <mc:AlternateContent xmlns:mc="http://schemas.openxmlformats.org/markup-compatibility/2006">
              <mc:Choice xmlns:v="urn:schemas-microsoft-com:vml" Requires="v">
                <p:oleObj spid="_x0000_s1030" r:id="rId3" imgW="876300" imgH="203200" progId="Equation.DSMT4">
                  <p:embed/>
                </p:oleObj>
              </mc:Choice>
              <mc:Fallback>
                <p:oleObj r:id="rId3" imgW="876300" imgH="203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1111" b="8888"/>
                      <a:stretch>
                        <a:fillRect/>
                      </a:stretch>
                    </p:blipFill>
                    <p:spPr bwMode="auto">
                      <a:xfrm>
                        <a:off x="2195736" y="2708920"/>
                        <a:ext cx="1820202" cy="360040"/>
                      </a:xfrm>
                      <a:prstGeom prst="rect">
                        <a:avLst/>
                      </a:prstGeom>
                      <a:noFill/>
                    </p:spPr>
                  </p:pic>
                </p:oleObj>
              </mc:Fallback>
            </mc:AlternateContent>
          </a:graphicData>
        </a:graphic>
      </p:graphicFrame>
      <p:sp>
        <p:nvSpPr>
          <p:cNvPr id="6" name="Rectangle 3"/>
          <p:cNvSpPr>
            <a:spLocks noChangeArrowheads="1"/>
          </p:cNvSpPr>
          <p:nvPr/>
        </p:nvSpPr>
        <p:spPr bwMode="auto">
          <a:xfrm>
            <a:off x="0" y="171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55398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5.6.3</a:t>
            </a:r>
            <a:r>
              <a:rPr lang="zh-CN" altLang="en-US" b="1" i="0" u="none" strike="noStrike" baseline="0" smtClean="0">
                <a:latin typeface="Calibri Light"/>
                <a:ea typeface="宋体"/>
              </a:rPr>
              <a:t>  标准方程</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dirty="0" smtClean="0">
                <a:latin typeface="Cambria"/>
                <a:ea typeface="宋体"/>
              </a:rPr>
              <a:t>梯度下降算法通过不停地迭代，从而不停地逼近成本函数的最小值来求解模型参数。另外一个方法是直接计算成本函数的微分，令微分算子为</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，求解这个方程，即可得到线性回归的解。</a:t>
            </a:r>
          </a:p>
          <a:p>
            <a:pPr marR="0" lvl="0" rtl="0"/>
            <a:r>
              <a:rPr lang="zh-CN" altLang="en-US" b="1" i="0" u="none" strike="noStrike" kern="1400" baseline="0" dirty="0" smtClean="0">
                <a:latin typeface="Cambria"/>
                <a:ea typeface="宋体"/>
              </a:rPr>
              <a:t>回忆一下线性回归算法的成本函数：</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成本函数的“斜率”为数的点，即为模型参数的解。即令          ，求解这个方程最终可以得到模型参数：</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方程求解过程可参阅</a:t>
            </a:r>
            <a:r>
              <a:rPr lang="en-US" altLang="zh-CN" b="1" i="0" u="none" strike="noStrike" kern="1400" baseline="0" dirty="0" smtClean="0">
                <a:solidFill>
                  <a:prstClr val="black"/>
                </a:solidFill>
                <a:latin typeface="Cambria"/>
                <a:ea typeface="宋体"/>
              </a:rPr>
              <a:t>https://handwiki.org/wiki/Linear%20least%20squareshttps://en.wikipedia.org/wiki/Linear_least_squares_(mathematics) #</a:t>
            </a:r>
            <a:r>
              <a:rPr lang="en-US" altLang="zh-CN" b="1" i="0" u="none" strike="noStrike" kern="1400" baseline="0" dirty="0" err="1" smtClean="0">
                <a:solidFill>
                  <a:prstClr val="black"/>
                </a:solidFill>
                <a:latin typeface="Cambria"/>
                <a:ea typeface="宋体"/>
              </a:rPr>
              <a:t>Derivation_of_the_normal_equations</a:t>
            </a:r>
            <a:r>
              <a:rPr lang="zh-CN" altLang="en-US" b="1" i="0" u="none" strike="noStrike" kern="1400" baseline="0" dirty="0" smtClean="0">
                <a:solidFill>
                  <a:prstClr val="black"/>
                </a:solidFill>
                <a:latin typeface="Cambria"/>
                <a:ea typeface="宋体"/>
              </a:rPr>
              <a:t>。</a:t>
            </a:r>
          </a:p>
          <a:p>
            <a:pPr marR="0" lvl="0" rtl="0"/>
            <a:r>
              <a:rPr lang="zh-CN" altLang="en-US" b="1" i="0" u="none" strike="noStrike" kern="1400" baseline="0" dirty="0" smtClean="0">
                <a:latin typeface="Cambria"/>
                <a:ea typeface="宋体"/>
              </a:rPr>
              <a:t>这就是我们的标准方程。它通过矩阵运算，直接从训练样本里求出参数</a:t>
            </a:r>
            <a:r>
              <a:rPr lang="el-GR" altLang="zh-CN" b="1" i="1" u="none" strike="noStrike" kern="1400" baseline="0" dirty="0" smtClean="0">
                <a:latin typeface="Cambria"/>
                <a:ea typeface="宋体"/>
              </a:rPr>
              <a:t>θ</a:t>
            </a:r>
            <a:r>
              <a:rPr lang="zh-CN" altLang="en-US" b="1" i="0" u="none" strike="noStrike" kern="1400" baseline="0" dirty="0" smtClean="0">
                <a:latin typeface="Cambria"/>
                <a:ea typeface="宋体"/>
              </a:rPr>
              <a:t>的值。其中</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为训练样本的矩阵形式，它是</a:t>
            </a:r>
            <a:r>
              <a:rPr lang="en-US" altLang="zh-CN" b="1" i="1" u="none" strike="noStrike" kern="1400" baseline="0" dirty="0" err="1" smtClean="0">
                <a:latin typeface="Cambria"/>
                <a:ea typeface="宋体"/>
              </a:rPr>
              <a:t>m</a:t>
            </a:r>
            <a:r>
              <a:rPr lang="en-US" altLang="zh-CN" b="1" i="0" u="none" strike="noStrike" kern="1400" baseline="0" dirty="0" err="1" smtClean="0">
                <a:latin typeface="Cambria"/>
                <a:ea typeface="宋体"/>
              </a:rPr>
              <a:t>×</a:t>
            </a:r>
            <a:r>
              <a:rPr lang="en-US" altLang="zh-CN" b="1" i="1" u="none" strike="noStrike" kern="1400" baseline="0" dirty="0" err="1" smtClean="0">
                <a:latin typeface="Cambria"/>
                <a:ea typeface="宋体"/>
              </a:rPr>
              <a:t>n</a:t>
            </a:r>
            <a:r>
              <a:rPr lang="zh-CN" altLang="en-US" b="1" i="0" u="none" strike="noStrike" kern="1400" baseline="0" dirty="0" smtClean="0">
                <a:latin typeface="Cambria"/>
                <a:ea typeface="宋体"/>
              </a:rPr>
              <a:t>的矩阵，</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是训练样本的结果数据，它是个</a:t>
            </a:r>
            <a:r>
              <a:rPr lang="en-US" altLang="zh-CN" b="1" i="1" u="none" strike="noStrike" kern="1400" baseline="0" dirty="0" smtClean="0">
                <a:latin typeface="Cambria"/>
                <a:ea typeface="宋体"/>
              </a:rPr>
              <a:t>m</a:t>
            </a:r>
            <a:r>
              <a:rPr lang="zh-CN" altLang="en-US" b="1" i="0" u="none" strike="noStrike" kern="1400" baseline="0" dirty="0" smtClean="0">
                <a:latin typeface="Cambria"/>
                <a:ea typeface="宋体"/>
              </a:rPr>
              <a:t>维列向量。</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p:cNvGraphicFramePr>
          <p:nvPr>
            <p:extLst>
              <p:ext uri="{D42A27DB-BD31-4B8C-83A1-F6EECF244321}">
                <p14:modId xmlns:p14="http://schemas.microsoft.com/office/powerpoint/2010/main" val="1975525838"/>
              </p:ext>
            </p:extLst>
          </p:nvPr>
        </p:nvGraphicFramePr>
        <p:xfrm>
          <a:off x="5292080" y="2492896"/>
          <a:ext cx="2088232" cy="504056"/>
        </p:xfrm>
        <a:graphic>
          <a:graphicData uri="http://schemas.openxmlformats.org/presentationml/2006/ole">
            <mc:AlternateContent xmlns:mc="http://schemas.openxmlformats.org/markup-compatibility/2006">
              <mc:Choice xmlns:v="urn:schemas-microsoft-com:vml" Requires="v">
                <p:oleObj spid="_x0000_s13322" r:id="rId3" imgW="1713756" imgH="406224" progId="Equation.DSMT4">
                  <p:embed/>
                </p:oleObj>
              </mc:Choice>
              <mc:Fallback>
                <p:oleObj r:id="rId3" imgW="1713756" imgH="406224" progId="Equation.DSMT4">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t="8865" b="1773"/>
                      <a:stretch>
                        <a:fillRect/>
                      </a:stretch>
                    </p:blipFill>
                    <p:spPr bwMode="auto">
                      <a:xfrm>
                        <a:off x="5292080" y="2492896"/>
                        <a:ext cx="2088232" cy="504056"/>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056095365"/>
              </p:ext>
            </p:extLst>
          </p:nvPr>
        </p:nvGraphicFramePr>
        <p:xfrm>
          <a:off x="7956376" y="3068960"/>
          <a:ext cx="942650" cy="432048"/>
        </p:xfrm>
        <a:graphic>
          <a:graphicData uri="http://schemas.openxmlformats.org/presentationml/2006/ole">
            <mc:AlternateContent xmlns:mc="http://schemas.openxmlformats.org/markup-compatibility/2006">
              <mc:Choice xmlns:v="urn:schemas-microsoft-com:vml" Requires="v">
                <p:oleObj spid="_x0000_s13323" r:id="rId5" imgW="685502" imgH="355446" progId="Equation.DSMT4">
                  <p:embed/>
                </p:oleObj>
              </mc:Choice>
              <mc:Fallback>
                <p:oleObj r:id="rId5" imgW="685502" imgH="355446"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7774" b="5508"/>
                      <a:stretch>
                        <a:fillRect/>
                      </a:stretch>
                    </p:blipFill>
                    <p:spPr bwMode="auto">
                      <a:xfrm>
                        <a:off x="7956376" y="3068960"/>
                        <a:ext cx="942650" cy="432048"/>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139219623"/>
              </p:ext>
            </p:extLst>
          </p:nvPr>
        </p:nvGraphicFramePr>
        <p:xfrm>
          <a:off x="4211959" y="3717032"/>
          <a:ext cx="1866447" cy="432048"/>
        </p:xfrm>
        <a:graphic>
          <a:graphicData uri="http://schemas.openxmlformats.org/presentationml/2006/ole">
            <mc:AlternateContent xmlns:mc="http://schemas.openxmlformats.org/markup-compatibility/2006">
              <mc:Choice xmlns:v="urn:schemas-microsoft-com:vml" Requires="v">
                <p:oleObj spid="_x0000_s13324" r:id="rId7" imgW="1028700" imgH="279400" progId="Equation.DSMT4">
                  <p:embed/>
                </p:oleObj>
              </mc:Choice>
              <mc:Fallback>
                <p:oleObj r:id="rId7" imgW="1028700" imgH="2794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t="8467" b="5678"/>
                      <a:stretch>
                        <a:fillRect/>
                      </a:stretch>
                    </p:blipFill>
                    <p:spPr bwMode="auto">
                      <a:xfrm>
                        <a:off x="4211959" y="3717032"/>
                        <a:ext cx="1866447" cy="432048"/>
                      </a:xfrm>
                      <a:prstGeom prst="rect">
                        <a:avLst/>
                      </a:prstGeom>
                      <a:noFill/>
                    </p:spPr>
                  </p:pic>
                </p:oleObj>
              </mc:Fallback>
            </mc:AlternateContent>
          </a:graphicData>
        </a:graphic>
      </p:graphicFrame>
    </p:spTree>
    <p:extLst>
      <p:ext uri="{BB962C8B-B14F-4D97-AF65-F5344CB8AC3E}">
        <p14:creationId xmlns:p14="http://schemas.microsoft.com/office/powerpoint/2010/main" val="3093448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5.7 </a:t>
            </a:r>
            <a:r>
              <a:rPr lang="zh-CN" altLang="en-US" b="1" i="0" u="none" strike="noStrike" baseline="0" smtClean="0">
                <a:latin typeface="Calibri Light"/>
                <a:ea typeface="宋体"/>
              </a:rPr>
              <a:t> 复习题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en-US" altLang="zh-CN" b="1" i="0" u="none" strike="noStrike" kern="1400" baseline="0" smtClean="0">
                <a:latin typeface="Cambria"/>
                <a:ea typeface="宋体"/>
              </a:rPr>
              <a:t>1</a:t>
            </a:r>
            <a:r>
              <a:rPr lang="zh-CN" altLang="en-US" b="1" i="0" u="none" strike="noStrike" kern="1400" baseline="0" smtClean="0">
                <a:latin typeface="Cambria"/>
                <a:ea typeface="宋体"/>
              </a:rPr>
              <a:t>．线性回归模型是用来解决什么问题的？</a:t>
            </a:r>
          </a:p>
          <a:p>
            <a:pPr marR="0" lvl="0" rtl="0"/>
            <a:r>
              <a:rPr lang="en-US" altLang="zh-CN" b="1" i="0" u="none" strike="noStrike" kern="1400" baseline="0" smtClean="0">
                <a:latin typeface="Cambria"/>
                <a:ea typeface="宋体"/>
              </a:rPr>
              <a:t>2</a:t>
            </a:r>
            <a:r>
              <a:rPr lang="zh-CN" altLang="en-US" b="1" i="0" u="none" strike="noStrike" kern="1400" baseline="0" smtClean="0">
                <a:latin typeface="Cambria"/>
                <a:ea typeface="宋体"/>
              </a:rPr>
              <a:t>．线性回归模型的预测函数是什么样的？其矩阵形式的写法是什么样的？</a:t>
            </a:r>
          </a:p>
          <a:p>
            <a:pPr marR="0" lvl="0" rtl="0"/>
            <a:r>
              <a:rPr lang="en-US" altLang="zh-CN" b="1" i="0" u="none" strike="noStrike" kern="1400" baseline="0" smtClean="0">
                <a:latin typeface="Cambria"/>
                <a:ea typeface="宋体"/>
              </a:rPr>
              <a:t>3</a:t>
            </a:r>
            <a:r>
              <a:rPr lang="zh-CN" altLang="en-US" b="1" i="0" u="none" strike="noStrike" kern="1400" baseline="0" smtClean="0">
                <a:latin typeface="Cambria"/>
                <a:ea typeface="宋体"/>
              </a:rPr>
              <a:t>．线性回归模型的成本函数是什么样的？</a:t>
            </a:r>
          </a:p>
          <a:p>
            <a:pPr marR="0" lvl="0" rtl="0"/>
            <a:r>
              <a:rPr lang="en-US" altLang="zh-CN" b="1" i="0" u="none" strike="noStrike" kern="1400" baseline="0" smtClean="0">
                <a:latin typeface="Cambria"/>
                <a:ea typeface="宋体"/>
              </a:rPr>
              <a:t>4</a:t>
            </a:r>
            <a:r>
              <a:rPr lang="zh-CN" altLang="en-US" b="1" i="0" u="none" strike="noStrike" kern="1400" baseline="0" smtClean="0">
                <a:latin typeface="Cambria"/>
                <a:ea typeface="宋体"/>
              </a:rPr>
              <a:t>．梯度下降算法的参数迭代公式是什么样的？</a:t>
            </a:r>
          </a:p>
          <a:p>
            <a:pPr marR="0" lvl="0" rtl="0"/>
            <a:r>
              <a:rPr lang="en-US" altLang="zh-CN" b="1" i="0" u="none" strike="noStrike" kern="1400" baseline="0" smtClean="0">
                <a:latin typeface="Cambria"/>
                <a:ea typeface="宋体"/>
              </a:rPr>
              <a:t>5</a:t>
            </a:r>
            <a:r>
              <a:rPr lang="zh-CN" altLang="en-US" b="1" i="0" u="none" strike="noStrike" kern="1400" baseline="0" smtClean="0">
                <a:latin typeface="Cambria"/>
                <a:ea typeface="宋体"/>
              </a:rPr>
              <a:t>．运行本章节示例代码</a:t>
            </a:r>
            <a:r>
              <a:rPr lang="en-US" altLang="zh-CN" b="1" i="0" u="none" strike="noStrike" kern="1400" baseline="0" smtClean="0">
                <a:latin typeface="Cambria"/>
                <a:ea typeface="宋体"/>
              </a:rPr>
              <a:t>ch05.01.ipynb</a:t>
            </a:r>
            <a:r>
              <a:rPr lang="zh-CN" altLang="en-US" b="1" i="0" u="none" strike="noStrike" kern="1400" baseline="0" smtClean="0">
                <a:latin typeface="Cambria"/>
                <a:ea typeface="宋体"/>
              </a:rPr>
              <a:t>，画出各个模型在</a:t>
            </a:r>
            <a:r>
              <a:rPr lang="en-US" altLang="zh-CN" b="1" i="0" u="none" strike="noStrike" kern="1400" baseline="0" smtClean="0">
                <a:latin typeface="Cambria"/>
                <a:ea typeface="宋体"/>
              </a:rPr>
              <a:t>[</a:t>
            </a:r>
            <a:r>
              <a:rPr lang="en-US" altLang="zh-CN" b="1" i="0" u="none" strike="noStrike" kern="1400" baseline="0" smtClean="0">
                <a:latin typeface="宋体"/>
                <a:ea typeface="宋体"/>
              </a:rPr>
              <a:t>-</a:t>
            </a:r>
            <a:r>
              <a:rPr lang="en-US" altLang="zh-CN" b="1" i="0" u="none" strike="noStrike" kern="1400" baseline="0" smtClean="0">
                <a:latin typeface="Cambria"/>
                <a:ea typeface="宋体"/>
              </a:rPr>
              <a:t>20,</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20]</a:t>
            </a:r>
            <a:r>
              <a:rPr lang="zh-CN" altLang="en-US" b="1" i="0" u="none" strike="noStrike" kern="1400" baseline="0" smtClean="0">
                <a:latin typeface="Cambria"/>
                <a:ea typeface="宋体"/>
              </a:rPr>
              <a:t>的图形，并和正弦波对比。</a:t>
            </a:r>
          </a:p>
          <a:p>
            <a:pPr marR="0" lvl="0" rtl="0"/>
            <a:r>
              <a:rPr lang="en-US" altLang="zh-CN" b="1" i="0" u="none" strike="noStrike" kern="1400" baseline="0" smtClean="0">
                <a:latin typeface="Cambria"/>
                <a:ea typeface="宋体"/>
              </a:rPr>
              <a:t>6</a:t>
            </a:r>
            <a:r>
              <a:rPr lang="zh-CN" altLang="en-US" b="1" i="0" u="none" strike="noStrike" kern="1400" baseline="0" smtClean="0">
                <a:latin typeface="Cambria"/>
                <a:ea typeface="宋体"/>
              </a:rPr>
              <a:t>．运行本章节示例代码</a:t>
            </a:r>
            <a:r>
              <a:rPr lang="en-US" altLang="zh-CN" b="1" i="0" u="none" strike="noStrike" kern="1400" baseline="0" smtClean="0">
                <a:latin typeface="Cambria"/>
                <a:ea typeface="宋体"/>
              </a:rPr>
              <a:t>ch05.02.ipynb</a:t>
            </a:r>
            <a:r>
              <a:rPr lang="zh-CN" altLang="en-US" b="1" i="0" u="none" strike="noStrike" kern="1400" baseline="0" smtClean="0">
                <a:latin typeface="Cambria"/>
                <a:ea typeface="宋体"/>
              </a:rPr>
              <a:t>，把多项式改为五阶会是什么结果？</a:t>
            </a:r>
          </a:p>
          <a:p>
            <a:pPr marR="0" lvl="0" rtl="0"/>
            <a:r>
              <a:rPr lang="en-US" altLang="zh-CN" b="1" i="0" u="none" strike="noStrike" kern="1400" baseline="0" smtClean="0">
                <a:latin typeface="Cambria"/>
                <a:ea typeface="宋体"/>
              </a:rPr>
              <a:t>7</a:t>
            </a:r>
            <a:r>
              <a:rPr lang="zh-CN" altLang="en-US" b="1" i="0" u="none" strike="noStrike" kern="1400" baseline="0" smtClean="0">
                <a:latin typeface="Cambria"/>
                <a:ea typeface="宋体"/>
              </a:rPr>
              <a:t>．为什么增加多项式特征能优化线性回归模型准确性？</a:t>
            </a:r>
          </a:p>
          <a:p>
            <a:pPr marR="0" lvl="0" rtl="0"/>
            <a:r>
              <a:rPr lang="en-US" altLang="zh-CN" b="1" i="0" u="none" strike="noStrike" kern="1400" baseline="0" smtClean="0">
                <a:latin typeface="Cambria"/>
                <a:ea typeface="宋体"/>
              </a:rPr>
              <a:t>8</a:t>
            </a:r>
            <a:r>
              <a:rPr lang="zh-CN" altLang="en-US" b="1" i="0" u="none" strike="noStrike" kern="1400" baseline="0" smtClean="0">
                <a:latin typeface="Cambria"/>
                <a:ea typeface="宋体"/>
              </a:rPr>
              <a:t>．找到</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官方文档，阅读画学习曲线的函数</a:t>
            </a:r>
            <a:r>
              <a:rPr lang="en-US" altLang="zh-CN" b="1" i="0" u="none" strike="noStrike" kern="1400" baseline="0" smtClean="0">
                <a:latin typeface="Cambria"/>
                <a:ea typeface="宋体"/>
              </a:rPr>
              <a:t>learning_curve()</a:t>
            </a:r>
            <a:r>
              <a:rPr lang="zh-CN" altLang="en-US" b="1" i="0" u="none" strike="noStrike" kern="1400" baseline="0" smtClean="0">
                <a:latin typeface="Cambria"/>
                <a:ea typeface="宋体"/>
              </a:rPr>
              <a:t>的文档。</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9580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5.1.2</a:t>
            </a:r>
            <a:r>
              <a:rPr lang="zh-CN" altLang="en-US" b="1" i="0" u="none" strike="noStrike" baseline="0" smtClean="0">
                <a:latin typeface="Calibri Light"/>
                <a:ea typeface="宋体"/>
              </a:rPr>
              <a:t>  成本函数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单变量线性回归算法的成本函数是：</a:t>
            </a:r>
          </a:p>
          <a:p>
            <a:pPr marR="0" lvl="0" rtl="0"/>
            <a:endParaRPr lang="zh-CN" altLang="en-US" b="1" i="0" u="none" strike="noStrike" kern="1400" baseline="0" smtClean="0">
              <a:latin typeface="Times New Roman"/>
              <a:ea typeface="宋体"/>
            </a:endParaRPr>
          </a:p>
          <a:p>
            <a:pPr marR="0" lvl="0" rtl="0"/>
            <a:r>
              <a:rPr lang="zh-CN" altLang="en-US" b="1" i="0" u="none" strike="noStrike" kern="1400" baseline="0" smtClean="0">
                <a:latin typeface="Cambria"/>
                <a:ea typeface="宋体"/>
              </a:rPr>
              <a:t>其中，</a:t>
            </a:r>
            <a:r>
              <a:rPr lang="en-US" altLang="zh-CN" b="1" i="1" u="none" strike="noStrike" kern="1400" baseline="0" smtClean="0">
                <a:latin typeface="Cambria"/>
                <a:ea typeface="宋体"/>
              </a:rPr>
              <a:t>h</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i</a:t>
            </a:r>
            <a:r>
              <a:rPr lang="en-US" altLang="zh-CN" b="1" i="0" u="none" strike="noStrike" kern="1400" baseline="30000" smtClean="0">
                <a:latin typeface="Cambria"/>
                <a:ea typeface="宋体"/>
              </a:rPr>
              <a:t>)</a:t>
            </a:r>
            <a:r>
              <a:rPr lang="en-US" altLang="zh-CN" b="1" i="0" u="none" strike="noStrike" kern="1400" baseline="0" smtClean="0">
                <a:latin typeface="Cambria"/>
                <a:ea typeface="宋体"/>
              </a:rPr>
              <a:t>)</a:t>
            </a:r>
            <a:r>
              <a:rPr lang="en-US" altLang="zh-CN" b="1" i="0" u="none" strike="noStrike" kern="1400" baseline="0" smtClean="0">
                <a:latin typeface="宋体"/>
                <a:ea typeface="宋体"/>
              </a:rPr>
              <a:t>-</a:t>
            </a:r>
            <a:r>
              <a:rPr lang="en-US" altLang="zh-CN" b="1" i="1" u="none" strike="noStrike" kern="1400" baseline="0" smtClean="0">
                <a:latin typeface="Cambria"/>
                <a:ea typeface="宋体"/>
              </a:rPr>
              <a:t>y</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i</a:t>
            </a:r>
            <a:r>
              <a:rPr lang="en-US" altLang="zh-CN" b="1" i="0" u="none" strike="noStrike" kern="1400" baseline="30000" smtClean="0">
                <a:latin typeface="Cambria"/>
                <a:ea typeface="宋体"/>
              </a:rPr>
              <a:t>)</a:t>
            </a:r>
            <a:r>
              <a:rPr lang="zh-CN" altLang="en-US" b="1" i="0" u="none" strike="noStrike" kern="1400" baseline="0" smtClean="0">
                <a:latin typeface="Cambria"/>
                <a:ea typeface="宋体"/>
              </a:rPr>
              <a:t>是预测值和实际值的差，故成本就是预测值和实际值的差的平方的平均值，之所以乘以</a:t>
            </a:r>
            <a:r>
              <a:rPr lang="en-US" altLang="zh-CN" b="1" i="0" u="none" strike="noStrike" kern="1400" baseline="0" smtClean="0">
                <a:latin typeface="Cambria"/>
                <a:ea typeface="宋体"/>
              </a:rPr>
              <a:t>1/2</a:t>
            </a:r>
            <a:r>
              <a:rPr lang="zh-CN" altLang="en-US" b="1" i="0" u="none" strike="noStrike" kern="1400" baseline="0" smtClean="0">
                <a:latin typeface="Cambria"/>
                <a:ea typeface="宋体"/>
              </a:rPr>
              <a:t>是为了计算方便。这个函数也称为</a:t>
            </a:r>
            <a:r>
              <a:rPr lang="zh-CN" altLang="en-US" b="1" i="0" u="none" strike="noStrike" kern="1400" baseline="0" smtClean="0">
                <a:latin typeface="Arial"/>
                <a:ea typeface="黑体"/>
              </a:rPr>
              <a:t>均方差</a:t>
            </a:r>
            <a:r>
              <a:rPr lang="zh-CN" altLang="en-US" b="1" i="0" u="none" strike="noStrike" kern="1400" baseline="0" smtClean="0">
                <a:latin typeface="Cambria"/>
                <a:ea typeface="宋体"/>
              </a:rPr>
              <a:t>方程。有了成本函数，就可以精确地测量模型对训练样本拟合的好坏程度。</a:t>
            </a:r>
            <a:endParaRPr lang="zh-CN" altLang="en-US" b="1" i="0" u="none" strike="noStrike" kern="1400" baseline="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10459821"/>
              </p:ext>
            </p:extLst>
          </p:nvPr>
        </p:nvGraphicFramePr>
        <p:xfrm>
          <a:off x="1835696" y="2204864"/>
          <a:ext cx="3365315" cy="504056"/>
        </p:xfrm>
        <a:graphic>
          <a:graphicData uri="http://schemas.openxmlformats.org/presentationml/2006/ole">
            <mc:AlternateContent xmlns:mc="http://schemas.openxmlformats.org/markup-compatibility/2006">
              <mc:Choice xmlns:v="urn:schemas-microsoft-com:vml" Requires="v">
                <p:oleObj spid="_x0000_s2054" r:id="rId3" imgW="2171700" imgH="393700" progId="Equation.DSMT4">
                  <p:embed/>
                </p:oleObj>
              </mc:Choice>
              <mc:Fallback>
                <p:oleObj r:id="rId3" imgW="21717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2126" b="6783"/>
                      <a:stretch>
                        <a:fillRect/>
                      </a:stretch>
                    </p:blipFill>
                    <p:spPr bwMode="auto">
                      <a:xfrm>
                        <a:off x="1835696" y="2204864"/>
                        <a:ext cx="3365315" cy="504056"/>
                      </a:xfrm>
                      <a:prstGeom prst="rect">
                        <a:avLst/>
                      </a:prstGeom>
                      <a:noFill/>
                    </p:spPr>
                  </p:pic>
                </p:oleObj>
              </mc:Fallback>
            </mc:AlternateContent>
          </a:graphicData>
        </a:graphic>
      </p:graphicFrame>
      <p:sp>
        <p:nvSpPr>
          <p:cNvPr id="6" name="Rectangle 3"/>
          <p:cNvSpPr>
            <a:spLocks noChangeArrowheads="1"/>
          </p:cNvSpPr>
          <p:nvPr/>
        </p:nvSpPr>
        <p:spPr bwMode="auto">
          <a:xfrm>
            <a:off x="0" y="323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71603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5.1.3</a:t>
            </a:r>
            <a:r>
              <a:rPr lang="zh-CN" altLang="en-US" b="1" i="0" u="none" strike="noStrike" baseline="0" smtClean="0">
                <a:latin typeface="Calibri Light"/>
                <a:ea typeface="宋体"/>
              </a:rPr>
              <a:t>  梯度下降算法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有了预测函数，也可以精确地测量预测函数对训练样本的拟合情况。我们要怎样求解模型参数</a:t>
            </a:r>
            <a:r>
              <a:rPr lang="el-GR" altLang="zh-CN" b="1" i="1" u="none" strike="noStrike" kern="1400" baseline="0" smtClean="0">
                <a:latin typeface="Cambria"/>
                <a:ea typeface="宋体"/>
              </a:rPr>
              <a:t>θ</a:t>
            </a:r>
            <a:r>
              <a:rPr lang="el-GR" altLang="zh-CN" b="1" i="0" u="none" strike="noStrike" kern="1400" baseline="-25000" smtClean="0">
                <a:latin typeface="Times New Roman"/>
                <a:ea typeface="宋体"/>
              </a:rPr>
              <a:t>0</a:t>
            </a:r>
            <a:r>
              <a:rPr lang="el-GR" altLang="zh-CN" b="1" i="0" u="none" strike="noStrike" kern="1400" baseline="0" smtClean="0">
                <a:latin typeface="Times New Roman"/>
                <a:ea typeface="宋体"/>
              </a:rPr>
              <a:t>,</a:t>
            </a:r>
            <a:r>
              <a:rPr lang="el-GR" altLang="zh-CN" b="1" i="1" u="none" strike="noStrike" kern="1400" baseline="0" smtClean="0">
                <a:latin typeface="Cambria"/>
                <a:ea typeface="宋体"/>
              </a:rPr>
              <a:t>θ</a:t>
            </a:r>
            <a:r>
              <a:rPr lang="el-GR" altLang="zh-CN" b="1" i="0" u="none" strike="noStrike" kern="1400" baseline="-25000" smtClean="0">
                <a:latin typeface="Cambria"/>
                <a:ea typeface="宋体"/>
              </a:rPr>
              <a:t>1</a:t>
            </a:r>
            <a:r>
              <a:rPr lang="zh-CN" altLang="en-US" b="1" i="0" u="none" strike="noStrike" kern="1400" baseline="0" smtClean="0">
                <a:latin typeface="Cambria"/>
                <a:ea typeface="宋体"/>
              </a:rPr>
              <a:t>的值呢？这时梯度下降算法就派上了用场。</a:t>
            </a:r>
          </a:p>
          <a:p>
            <a:pPr marR="0" lvl="0" rtl="0"/>
            <a:r>
              <a:rPr lang="zh-CN" altLang="en-US" b="1" i="0" u="none" strike="noStrike" kern="1400" baseline="0" smtClean="0">
                <a:latin typeface="Cambria"/>
                <a:ea typeface="宋体"/>
              </a:rPr>
              <a:t>我们的任务是找到合适的</a:t>
            </a:r>
            <a:r>
              <a:rPr lang="el-GR" altLang="zh-CN" b="1" i="1" u="none" strike="noStrike" kern="1400" baseline="0" smtClean="0">
                <a:latin typeface="Cambria"/>
                <a:ea typeface="宋体"/>
              </a:rPr>
              <a:t>θ</a:t>
            </a:r>
            <a:r>
              <a:rPr lang="el-GR" altLang="zh-CN" b="1" i="0" u="none" strike="noStrike" kern="1400" baseline="-25000" smtClean="0">
                <a:latin typeface="Times New Roman"/>
                <a:ea typeface="宋体"/>
              </a:rPr>
              <a:t>0</a:t>
            </a:r>
            <a:r>
              <a:rPr lang="el-GR" altLang="zh-CN" b="1" i="0" u="none" strike="noStrike" kern="1400" baseline="0" smtClean="0">
                <a:latin typeface="Times New Roman"/>
                <a:ea typeface="宋体"/>
              </a:rPr>
              <a:t>,</a:t>
            </a:r>
            <a:r>
              <a:rPr lang="el-GR" altLang="zh-CN" b="1" i="1" u="none" strike="noStrike" kern="1400" baseline="0" smtClean="0">
                <a:latin typeface="Cambria"/>
                <a:ea typeface="宋体"/>
              </a:rPr>
              <a:t>θ</a:t>
            </a:r>
            <a:r>
              <a:rPr lang="el-GR" altLang="zh-CN" b="1" i="0" u="none" strike="noStrike" kern="1400" baseline="-25000" smtClean="0">
                <a:latin typeface="Cambria"/>
                <a:ea typeface="宋体"/>
              </a:rPr>
              <a:t>1</a:t>
            </a:r>
            <a:r>
              <a:rPr lang="zh-CN" altLang="en-US" b="1" i="0" u="none" strike="noStrike" kern="1400" baseline="0" smtClean="0">
                <a:latin typeface="Cambria"/>
                <a:ea typeface="宋体"/>
              </a:rPr>
              <a:t>，使得成本函数</a:t>
            </a:r>
            <a:r>
              <a:rPr lang="en-US" altLang="zh-CN" b="1" i="1" u="none" strike="noStrike" kern="1400" baseline="0" smtClean="0">
                <a:latin typeface="Cambria"/>
                <a:ea typeface="宋体"/>
              </a:rPr>
              <a:t>J</a:t>
            </a:r>
            <a:r>
              <a:rPr lang="en-US" altLang="zh-CN" b="1" i="0" u="none" strike="noStrike" kern="1400" baseline="0" smtClean="0">
                <a:latin typeface="Cambria"/>
                <a:ea typeface="宋体"/>
              </a:rPr>
              <a:t>(</a:t>
            </a:r>
            <a:r>
              <a:rPr lang="el-GR" altLang="zh-CN" b="1" i="1" u="none" strike="noStrike" kern="1400" baseline="0" smtClean="0">
                <a:latin typeface="Cambria"/>
                <a:ea typeface="宋体"/>
              </a:rPr>
              <a:t>θ</a:t>
            </a:r>
            <a:r>
              <a:rPr lang="el-GR" altLang="zh-CN" b="1" i="0" u="none" strike="noStrike" kern="1400" baseline="-25000" smtClean="0">
                <a:latin typeface="Times New Roman"/>
                <a:ea typeface="宋体"/>
              </a:rPr>
              <a:t>0</a:t>
            </a:r>
            <a:r>
              <a:rPr lang="el-GR" altLang="zh-CN" b="1" i="0" u="none" strike="noStrike" kern="1400" baseline="0" smtClean="0">
                <a:latin typeface="Times New Roman"/>
                <a:ea typeface="宋体"/>
              </a:rPr>
              <a:t>,</a:t>
            </a:r>
            <a:r>
              <a:rPr lang="el-GR" altLang="zh-CN" b="1" i="1" u="none" strike="noStrike" kern="1400" baseline="0" smtClean="0">
                <a:latin typeface="Cambria"/>
                <a:ea typeface="宋体"/>
              </a:rPr>
              <a:t>θ</a:t>
            </a:r>
            <a:r>
              <a:rPr lang="el-GR" altLang="zh-CN" b="1" i="0" u="none" strike="noStrike" kern="1400" baseline="-25000" smtClean="0">
                <a:latin typeface="Cambria"/>
                <a:ea typeface="宋体"/>
              </a:rPr>
              <a:t>1</a:t>
            </a:r>
            <a:r>
              <a:rPr lang="el-GR" altLang="zh-CN" b="1" i="0" u="none" strike="noStrike" kern="1400" baseline="0" smtClean="0">
                <a:latin typeface="Cambria"/>
                <a:ea typeface="宋体"/>
              </a:rPr>
              <a:t>)</a:t>
            </a:r>
            <a:r>
              <a:rPr lang="zh-CN" altLang="en-US" b="1" i="0" u="none" strike="noStrike" kern="1400" baseline="0" smtClean="0">
                <a:latin typeface="Cambria"/>
                <a:ea typeface="宋体"/>
              </a:rPr>
              <a:t>最小。为了便于理解，我们切换到三维空间来描述这个任务。在一个三维空间里，以</a:t>
            </a:r>
            <a:r>
              <a:rPr lang="el-GR" altLang="zh-CN" b="1" i="1" u="none" strike="noStrike" kern="1400" baseline="0" smtClean="0">
                <a:latin typeface="Cambria"/>
                <a:ea typeface="宋体"/>
              </a:rPr>
              <a:t>θ</a:t>
            </a:r>
            <a:r>
              <a:rPr lang="el-GR" altLang="zh-CN" b="1" i="0" u="none" strike="noStrike" kern="1400" baseline="-25000" smtClean="0">
                <a:latin typeface="Times New Roman"/>
                <a:ea typeface="宋体"/>
              </a:rPr>
              <a:t>0</a:t>
            </a:r>
            <a:r>
              <a:rPr lang="zh-CN" altLang="en-US" b="1" i="0" u="none" strike="noStrike" kern="1400" baseline="0" smtClean="0">
                <a:latin typeface="Cambria"/>
                <a:ea typeface="宋体"/>
              </a:rPr>
              <a:t>作为</a:t>
            </a:r>
            <a:r>
              <a:rPr lang="en-US" altLang="zh-CN" b="1" i="1" u="none" strike="noStrike" kern="1400" baseline="0" smtClean="0">
                <a:latin typeface="Cambria"/>
                <a:ea typeface="宋体"/>
              </a:rPr>
              <a:t>x</a:t>
            </a:r>
            <a:r>
              <a:rPr lang="zh-CN" altLang="en-US" b="1" i="0" u="none" strike="noStrike" kern="1400" baseline="0" smtClean="0">
                <a:latin typeface="Cambria"/>
                <a:ea typeface="宋体"/>
              </a:rPr>
              <a:t>轴，以</a:t>
            </a:r>
            <a:r>
              <a:rPr lang="el-GR" altLang="zh-CN" b="1" i="1" u="none" strike="noStrike" kern="1400" baseline="0" smtClean="0">
                <a:latin typeface="Cambria"/>
                <a:ea typeface="宋体"/>
              </a:rPr>
              <a:t>θ</a:t>
            </a:r>
            <a:r>
              <a:rPr lang="el-GR" altLang="zh-CN" b="1" i="0" u="none" strike="noStrike" kern="1400" baseline="-25000" smtClean="0">
                <a:latin typeface="Cambria"/>
                <a:ea typeface="宋体"/>
              </a:rPr>
              <a:t>1</a:t>
            </a:r>
            <a:r>
              <a:rPr lang="zh-CN" altLang="en-US" b="1" i="0" u="none" strike="noStrike" kern="1400" baseline="0" smtClean="0">
                <a:latin typeface="Cambria"/>
                <a:ea typeface="宋体"/>
              </a:rPr>
              <a:t>作为</a:t>
            </a:r>
            <a:r>
              <a:rPr lang="en-US" altLang="zh-CN" b="1" i="1" u="none" strike="noStrike" kern="1400" baseline="0" smtClean="0">
                <a:latin typeface="Cambria"/>
                <a:ea typeface="宋体"/>
              </a:rPr>
              <a:t>y</a:t>
            </a:r>
            <a:r>
              <a:rPr lang="zh-CN" altLang="en-US" b="1" i="0" u="none" strike="noStrike" kern="1400" baseline="0" smtClean="0">
                <a:latin typeface="Cambria"/>
                <a:ea typeface="宋体"/>
              </a:rPr>
              <a:t>轴，以成本函数</a:t>
            </a:r>
            <a:r>
              <a:rPr lang="en-US" altLang="zh-CN" b="1" i="1" u="none" strike="noStrike" kern="1400" baseline="0" smtClean="0">
                <a:latin typeface="Cambria"/>
                <a:ea typeface="宋体"/>
              </a:rPr>
              <a:t>J</a:t>
            </a:r>
            <a:r>
              <a:rPr lang="en-US" altLang="zh-CN" b="1" i="0" u="none" strike="noStrike" kern="1400" baseline="0" smtClean="0">
                <a:latin typeface="Cambria"/>
                <a:ea typeface="宋体"/>
              </a:rPr>
              <a:t>(</a:t>
            </a:r>
            <a:r>
              <a:rPr lang="el-GR" altLang="zh-CN" b="1" i="1" u="none" strike="noStrike" kern="1400" baseline="0" smtClean="0">
                <a:latin typeface="Cambria"/>
                <a:ea typeface="宋体"/>
              </a:rPr>
              <a:t>θ</a:t>
            </a:r>
            <a:r>
              <a:rPr lang="el-GR" altLang="zh-CN" b="1" i="0" u="none" strike="noStrike" kern="1400" baseline="-25000" smtClean="0">
                <a:latin typeface="Times New Roman"/>
                <a:ea typeface="宋体"/>
              </a:rPr>
              <a:t>0</a:t>
            </a:r>
            <a:r>
              <a:rPr lang="el-GR" altLang="zh-CN" b="1" i="0" u="none" strike="noStrike" kern="1400" baseline="0" smtClean="0">
                <a:latin typeface="Times New Roman"/>
                <a:ea typeface="宋体"/>
              </a:rPr>
              <a:t>,</a:t>
            </a:r>
            <a:r>
              <a:rPr lang="el-GR" altLang="zh-CN" b="1" i="1" u="none" strike="noStrike" kern="1400" baseline="0" smtClean="0">
                <a:latin typeface="Cambria"/>
                <a:ea typeface="宋体"/>
              </a:rPr>
              <a:t>θ</a:t>
            </a:r>
            <a:r>
              <a:rPr lang="el-GR" altLang="zh-CN" b="1" i="0" u="none" strike="noStrike" kern="1400" baseline="-25000" smtClean="0">
                <a:latin typeface="Cambria"/>
                <a:ea typeface="宋体"/>
              </a:rPr>
              <a:t>1</a:t>
            </a:r>
            <a:r>
              <a:rPr lang="el-GR" altLang="zh-CN" b="1" i="0" u="none" strike="noStrike" kern="1400" baseline="0" smtClean="0">
                <a:latin typeface="Cambria"/>
                <a:ea typeface="宋体"/>
              </a:rPr>
              <a:t>)</a:t>
            </a:r>
            <a:r>
              <a:rPr lang="zh-CN" altLang="en-US" b="1" i="0" u="none" strike="noStrike" kern="1400" baseline="0" smtClean="0">
                <a:latin typeface="Cambria"/>
                <a:ea typeface="宋体"/>
              </a:rPr>
              <a:t>为</a:t>
            </a:r>
            <a:r>
              <a:rPr lang="en-US" altLang="zh-CN" b="1" i="1" u="none" strike="noStrike" kern="1400" baseline="0" smtClean="0">
                <a:latin typeface="Cambria"/>
                <a:ea typeface="宋体"/>
              </a:rPr>
              <a:t>z</a:t>
            </a:r>
            <a:r>
              <a:rPr lang="zh-CN" altLang="en-US" b="1" i="0" u="none" strike="noStrike" kern="1400" baseline="0" smtClean="0">
                <a:latin typeface="Cambria"/>
                <a:ea typeface="宋体"/>
              </a:rPr>
              <a:t>轴，那么我们的任务，就是要找出当</a:t>
            </a:r>
            <a:r>
              <a:rPr lang="en-US" altLang="zh-CN" b="1" i="1" u="none" strike="noStrike" kern="1400" baseline="0" smtClean="0">
                <a:latin typeface="Cambria"/>
                <a:ea typeface="宋体"/>
              </a:rPr>
              <a:t>z</a:t>
            </a:r>
            <a:r>
              <a:rPr lang="zh-CN" altLang="en-US" b="1" i="0" u="none" strike="noStrike" kern="1400" baseline="0" smtClean="0">
                <a:latin typeface="Cambria"/>
                <a:ea typeface="宋体"/>
              </a:rPr>
              <a:t>轴上的值最小的时候所对应的</a:t>
            </a:r>
            <a:r>
              <a:rPr lang="en-US" altLang="zh-CN" b="1" i="1" u="none" strike="noStrike" kern="1400" baseline="0" smtClean="0">
                <a:latin typeface="Cambria"/>
                <a:ea typeface="宋体"/>
              </a:rPr>
              <a:t>x</a:t>
            </a:r>
            <a:r>
              <a:rPr lang="zh-CN" altLang="en-US" b="1" i="0" u="none" strike="noStrike" kern="1400" baseline="0" smtClean="0">
                <a:latin typeface="Cambria"/>
                <a:ea typeface="宋体"/>
              </a:rPr>
              <a:t>轴上的值和</a:t>
            </a:r>
            <a:r>
              <a:rPr lang="en-US" altLang="zh-CN" b="1" i="1" u="none" strike="noStrike" kern="1400" baseline="0" smtClean="0">
                <a:latin typeface="Cambria"/>
                <a:ea typeface="宋体"/>
              </a:rPr>
              <a:t>y</a:t>
            </a:r>
            <a:r>
              <a:rPr lang="zh-CN" altLang="en-US" b="1" i="0" u="none" strike="noStrike" kern="1400" baseline="0" smtClean="0">
                <a:latin typeface="Cambria"/>
                <a:ea typeface="宋体"/>
              </a:rPr>
              <a:t>轴上的值。</a:t>
            </a:r>
          </a:p>
          <a:p>
            <a:pPr marR="0" lvl="0" rtl="0"/>
            <a:r>
              <a:rPr lang="zh-CN" altLang="en-US" b="1" i="0" u="none" strike="noStrike" kern="1400" baseline="0" smtClean="0">
                <a:latin typeface="Cambria"/>
                <a:ea typeface="宋体"/>
              </a:rPr>
              <a:t>梯度下降算法的原理是，先随机选择一组</a:t>
            </a:r>
            <a:r>
              <a:rPr lang="el-GR" altLang="zh-CN" b="1" i="1" u="none" strike="noStrike" kern="1400" baseline="0" smtClean="0">
                <a:latin typeface="Cambria"/>
                <a:ea typeface="宋体"/>
              </a:rPr>
              <a:t>θ</a:t>
            </a:r>
            <a:r>
              <a:rPr lang="el-GR" altLang="zh-CN" b="1" i="0" u="none" strike="noStrike" kern="1400" baseline="-25000" smtClean="0">
                <a:latin typeface="Times New Roman"/>
                <a:ea typeface="宋体"/>
              </a:rPr>
              <a:t>0</a:t>
            </a:r>
            <a:r>
              <a:rPr lang="el-GR" altLang="zh-CN" b="1" i="0" u="none" strike="noStrike" kern="1400" baseline="0" smtClean="0">
                <a:latin typeface="Times New Roman"/>
                <a:ea typeface="宋体"/>
              </a:rPr>
              <a:t>,</a:t>
            </a:r>
            <a:r>
              <a:rPr lang="el-GR" altLang="zh-CN" b="1" i="1" u="none" strike="noStrike" kern="1400" baseline="0" smtClean="0">
                <a:latin typeface="Cambria"/>
                <a:ea typeface="宋体"/>
              </a:rPr>
              <a:t>θ</a:t>
            </a:r>
            <a:r>
              <a:rPr lang="el-GR" altLang="zh-CN" b="1" i="0" u="none" strike="noStrike" kern="1400" baseline="-25000" smtClean="0">
                <a:latin typeface="Cambria"/>
                <a:ea typeface="宋体"/>
              </a:rPr>
              <a:t>1</a:t>
            </a:r>
            <a:r>
              <a:rPr lang="zh-CN" altLang="en-US" b="1" i="0" u="none" strike="noStrike" kern="1400" baseline="0" smtClean="0">
                <a:latin typeface="Cambria"/>
                <a:ea typeface="宋体"/>
              </a:rPr>
              <a:t>，同时选择一个参数</a:t>
            </a:r>
            <a:r>
              <a:rPr lang="el-GR" altLang="zh-CN" b="1" i="1" u="none" strike="noStrike" kern="1400" baseline="0" smtClean="0">
                <a:latin typeface="Cambria"/>
                <a:ea typeface="宋体"/>
              </a:rPr>
              <a:t>α</a:t>
            </a:r>
            <a:r>
              <a:rPr lang="zh-CN" altLang="en-US" b="1" i="0" u="none" strike="noStrike" kern="1400" baseline="0" smtClean="0">
                <a:latin typeface="Cambria"/>
                <a:ea typeface="宋体"/>
              </a:rPr>
              <a:t>作为移动的步幅。然后，让</a:t>
            </a:r>
            <a:r>
              <a:rPr lang="en-US" altLang="zh-CN" b="1" i="1" u="none" strike="noStrike" kern="1400" baseline="0" smtClean="0">
                <a:latin typeface="Cambria"/>
                <a:ea typeface="宋体"/>
              </a:rPr>
              <a:t>x</a:t>
            </a:r>
            <a:r>
              <a:rPr lang="zh-CN" altLang="en-US" b="1" i="0" u="none" strike="noStrike" kern="1400" baseline="0" smtClean="0">
                <a:latin typeface="Cambria"/>
                <a:ea typeface="宋体"/>
              </a:rPr>
              <a:t>轴上的</a:t>
            </a:r>
            <a:r>
              <a:rPr lang="el-GR" altLang="zh-CN" b="1" i="1" u="none" strike="noStrike" kern="1400" baseline="0" smtClean="0">
                <a:latin typeface="Cambria"/>
                <a:ea typeface="宋体"/>
              </a:rPr>
              <a:t>θ</a:t>
            </a:r>
            <a:r>
              <a:rPr lang="el-GR" altLang="zh-CN" b="1" i="0" u="none" strike="noStrike" kern="1400" baseline="-25000" smtClean="0">
                <a:latin typeface="Times New Roman"/>
                <a:ea typeface="宋体"/>
              </a:rPr>
              <a:t>0</a:t>
            </a:r>
            <a:r>
              <a:rPr lang="zh-CN" altLang="en-US" b="1" i="0" u="none" strike="noStrike" kern="1400" baseline="0" smtClean="0">
                <a:latin typeface="Cambria"/>
                <a:ea typeface="宋体"/>
              </a:rPr>
              <a:t>和</a:t>
            </a:r>
            <a:r>
              <a:rPr lang="en-US" altLang="zh-CN" b="1" i="1" u="none" strike="noStrike" kern="1400" baseline="0" smtClean="0">
                <a:latin typeface="Cambria"/>
                <a:ea typeface="宋体"/>
              </a:rPr>
              <a:t>y</a:t>
            </a:r>
            <a:r>
              <a:rPr lang="zh-CN" altLang="en-US" b="1" i="0" u="none" strike="noStrike" kern="1400" baseline="0" smtClean="0">
                <a:latin typeface="Cambria"/>
                <a:ea typeface="宋体"/>
              </a:rPr>
              <a:t>轴上的</a:t>
            </a:r>
            <a:r>
              <a:rPr lang="el-GR" altLang="zh-CN" b="1" i="1" u="none" strike="noStrike" kern="1400" baseline="0" smtClean="0">
                <a:latin typeface="Cambria"/>
                <a:ea typeface="宋体"/>
              </a:rPr>
              <a:t>θ</a:t>
            </a:r>
            <a:r>
              <a:rPr lang="el-GR" altLang="zh-CN" b="1" i="0" u="none" strike="noStrike" kern="1400" baseline="-25000" smtClean="0">
                <a:latin typeface="Cambria"/>
                <a:ea typeface="宋体"/>
              </a:rPr>
              <a:t>1</a:t>
            </a:r>
            <a:r>
              <a:rPr lang="zh-CN" altLang="en-US" b="1" i="0" u="none" strike="noStrike" kern="1400" baseline="0" smtClean="0">
                <a:latin typeface="Cambria"/>
                <a:ea typeface="宋体"/>
              </a:rPr>
              <a:t>分别向特定的方向移动一小步，这个步幅的大小就由参数</a:t>
            </a:r>
            <a:r>
              <a:rPr lang="el-GR" altLang="zh-CN" b="1" i="1" u="none" strike="noStrike" kern="1400" baseline="0" smtClean="0">
                <a:latin typeface="Cambria"/>
                <a:ea typeface="宋体"/>
              </a:rPr>
              <a:t>α</a:t>
            </a:r>
            <a:r>
              <a:rPr lang="zh-CN" altLang="en-US" b="1" i="0" u="none" strike="noStrike" kern="1400" baseline="0" smtClean="0">
                <a:latin typeface="Cambria"/>
                <a:ea typeface="宋体"/>
              </a:rPr>
              <a:t>指定。经过多次迭代之后，</a:t>
            </a:r>
            <a:r>
              <a:rPr lang="en-US" altLang="zh-CN" b="1" i="1" u="none" strike="noStrike" kern="1400" baseline="0" smtClean="0">
                <a:latin typeface="Cambria"/>
                <a:ea typeface="宋体"/>
              </a:rPr>
              <a:t>x</a:t>
            </a:r>
            <a:r>
              <a:rPr lang="zh-CN" altLang="en-US" b="1" i="0" u="none" strike="noStrike" kern="1400" baseline="0" smtClean="0">
                <a:latin typeface="Cambria"/>
                <a:ea typeface="宋体"/>
              </a:rPr>
              <a:t>轴和</a:t>
            </a:r>
            <a:r>
              <a:rPr lang="en-US" altLang="zh-CN" b="1" i="1" u="none" strike="noStrike" kern="1400" baseline="0" smtClean="0">
                <a:latin typeface="Cambria"/>
                <a:ea typeface="宋体"/>
              </a:rPr>
              <a:t>y</a:t>
            </a:r>
            <a:r>
              <a:rPr lang="zh-CN" altLang="en-US" b="1" i="0" u="none" strike="noStrike" kern="1400" baseline="0" smtClean="0">
                <a:latin typeface="Cambria"/>
                <a:ea typeface="宋体"/>
              </a:rPr>
              <a:t>轴上的值决定的点就慢慢地靠近</a:t>
            </a:r>
            <a:r>
              <a:rPr lang="en-US" altLang="zh-CN" b="1" i="1" u="none" strike="noStrike" kern="1400" baseline="0" smtClean="0">
                <a:latin typeface="Cambria"/>
                <a:ea typeface="宋体"/>
              </a:rPr>
              <a:t>z</a:t>
            </a:r>
            <a:r>
              <a:rPr lang="zh-CN" altLang="en-US" b="1" i="0" u="none" strike="noStrike" kern="1400" baseline="0" smtClean="0">
                <a:latin typeface="Cambria"/>
                <a:ea typeface="宋体"/>
              </a:rPr>
              <a:t>轴上的最小值处，如图</a:t>
            </a:r>
            <a:r>
              <a:rPr lang="en-US" altLang="zh-CN" b="1" i="0" u="none" strike="noStrike" kern="1400" baseline="0" smtClean="0">
                <a:latin typeface="Cambria"/>
                <a:ea typeface="宋体"/>
              </a:rPr>
              <a:t>5-1</a:t>
            </a:r>
            <a:r>
              <a:rPr lang="zh-CN" altLang="en-US" b="1" i="0" u="none" strike="noStrike" kern="1400" baseline="0" smtClean="0">
                <a:latin typeface="Cambria"/>
                <a:ea typeface="宋体"/>
              </a:rPr>
              <a:t>所示。</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70797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51520" y="188641"/>
            <a:ext cx="8640960" cy="4129360"/>
          </a:xfrm>
        </p:spPr>
        <p:txBody>
          <a:bodyPr>
            <a:normAutofit fontScale="77500" lnSpcReduction="20000"/>
          </a:bodyPr>
          <a:lstStyle/>
          <a:p>
            <a:pPr marR="0" lvl="0" rtl="0"/>
            <a:r>
              <a:rPr lang="zh-CN" altLang="en-US" b="1" i="0" u="none" strike="noStrike" kern="1400" baseline="0" dirty="0" smtClean="0">
                <a:latin typeface="Cambria"/>
                <a:ea typeface="宋体"/>
              </a:rPr>
              <a:t>这是个等高线图，就是说在我们描述的三维空间里，你的视角在正上方，看到一圈一圈</a:t>
            </a:r>
            <a:r>
              <a:rPr lang="en-US" altLang="zh-CN" b="1" i="1" u="none" strike="noStrike" kern="1400" baseline="0" dirty="0" smtClean="0">
                <a:latin typeface="Cambria"/>
                <a:ea typeface="宋体"/>
              </a:rPr>
              <a:t>z</a:t>
            </a:r>
            <a:r>
              <a:rPr lang="zh-CN" altLang="en-US" b="1" i="0" u="none" strike="noStrike" kern="1400" baseline="0" dirty="0" smtClean="0">
                <a:latin typeface="Cambria"/>
                <a:ea typeface="宋体"/>
              </a:rPr>
              <a:t>轴值相同的点构成的线。在图</a:t>
            </a:r>
            <a:r>
              <a:rPr lang="en-US" altLang="zh-CN" b="1" i="0" u="none" strike="noStrike" kern="1400" baseline="0" dirty="0" smtClean="0">
                <a:latin typeface="Cambria"/>
                <a:ea typeface="宋体"/>
              </a:rPr>
              <a:t>5-1</a:t>
            </a:r>
            <a:r>
              <a:rPr lang="zh-CN" altLang="en-US" b="1" i="0" u="none" strike="noStrike" kern="1400" baseline="0" dirty="0" smtClean="0">
                <a:latin typeface="Cambria"/>
                <a:ea typeface="宋体"/>
              </a:rPr>
              <a:t>中，随机选择的点在</a:t>
            </a:r>
            <a:r>
              <a:rPr lang="en-US" altLang="zh-CN" b="1" i="1" u="none" strike="noStrike" kern="1400" baseline="0" dirty="0" smtClean="0">
                <a:latin typeface="Cambria"/>
                <a:ea typeface="宋体"/>
              </a:rPr>
              <a:t>X</a:t>
            </a:r>
            <a:r>
              <a:rPr lang="en-US" altLang="zh-CN" b="1" i="0" u="none" strike="noStrike" kern="1400" baseline="-25000" dirty="0" smtClean="0">
                <a:latin typeface="Times New Roman"/>
                <a:ea typeface="宋体"/>
              </a:rPr>
              <a:t>0</a:t>
            </a:r>
            <a:r>
              <a:rPr lang="zh-CN" altLang="en-US" b="1" i="0" u="none" strike="noStrike" kern="1400" baseline="0" dirty="0" smtClean="0">
                <a:latin typeface="Cambria"/>
                <a:ea typeface="宋体"/>
              </a:rPr>
              <a:t>处，经过多次迭代后，慢慢地靠近圆心处，即</a:t>
            </a:r>
            <a:r>
              <a:rPr lang="en-US" altLang="zh-CN" b="1" i="1" u="none" strike="noStrike" kern="1400" baseline="0" dirty="0" smtClean="0">
                <a:latin typeface="Cambria"/>
                <a:ea typeface="宋体"/>
              </a:rPr>
              <a:t>z</a:t>
            </a:r>
            <a:r>
              <a:rPr lang="zh-CN" altLang="en-US" b="1" i="0" u="none" strike="noStrike" kern="1400" baseline="0" dirty="0" smtClean="0">
                <a:latin typeface="Cambria"/>
                <a:ea typeface="宋体"/>
              </a:rPr>
              <a:t>轴上最小值附近。</a:t>
            </a:r>
          </a:p>
          <a:p>
            <a:pPr marR="0" lvl="0" rtl="0"/>
            <a:r>
              <a:rPr lang="zh-CN" altLang="en-US" b="1" i="0" u="none" strike="noStrike" kern="1400" baseline="0" dirty="0" smtClean="0">
                <a:latin typeface="Cambria"/>
                <a:ea typeface="宋体"/>
              </a:rPr>
              <a:t>问题来了，</a:t>
            </a:r>
            <a:r>
              <a:rPr lang="en-US" altLang="zh-CN" b="1" i="1" u="none" strike="noStrike" kern="1400" baseline="0" dirty="0" smtClean="0">
                <a:latin typeface="Cambria"/>
                <a:ea typeface="宋体"/>
              </a:rPr>
              <a:t>X</a:t>
            </a:r>
            <a:r>
              <a:rPr lang="en-US" altLang="zh-CN" b="1" i="0" u="none" strike="noStrike" kern="1400" baseline="-25000" dirty="0" smtClean="0">
                <a:latin typeface="Times New Roman"/>
                <a:ea typeface="宋体"/>
              </a:rPr>
              <a:t>0</a:t>
            </a:r>
            <a:r>
              <a:rPr lang="zh-CN" altLang="en-US" b="1" i="0" u="none" strike="noStrike" kern="1400" baseline="0" dirty="0" smtClean="0">
                <a:latin typeface="Cambria"/>
                <a:ea typeface="宋体"/>
              </a:rPr>
              <a:t>（由</a:t>
            </a:r>
            <a:r>
              <a:rPr lang="el-GR"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25000" dirty="0" smtClean="0">
                <a:latin typeface="Times New Roman"/>
                <a:ea typeface="宋体"/>
              </a:rPr>
              <a:t>0</a:t>
            </a:r>
            <a:r>
              <a:rPr lang="el-GR" altLang="zh-CN" b="1" i="0" u="none" strike="noStrike" kern="1400" baseline="0" dirty="0" smtClean="0">
                <a:latin typeface="Times New Roman"/>
                <a:ea typeface="宋体"/>
              </a:rPr>
              <a:t>,</a:t>
            </a:r>
            <a:r>
              <a:rPr lang="el-GR" altLang="zh-CN" b="1" i="1" u="none" strike="noStrike" kern="1400" baseline="0" dirty="0" smtClean="0">
                <a:latin typeface="Cambria"/>
                <a:ea typeface="宋体"/>
              </a:rPr>
              <a:t>θ</a:t>
            </a:r>
            <a:r>
              <a:rPr lang="el-GR" altLang="zh-CN" b="1" i="0" u="none" strike="noStrike" kern="1400" baseline="-25000" dirty="0" smtClean="0">
                <a:latin typeface="Cambria"/>
                <a:ea typeface="宋体"/>
              </a:rPr>
              <a:t>1</a:t>
            </a:r>
            <a:r>
              <a:rPr lang="el-GR" altLang="zh-CN" b="1" i="0" u="none" strike="noStrike" kern="1400" baseline="0" dirty="0" smtClean="0">
                <a:latin typeface="Cambria"/>
                <a:ea typeface="宋体"/>
              </a:rPr>
              <a:t>]</a:t>
            </a:r>
            <a:r>
              <a:rPr lang="zh-CN" altLang="en-US" b="1" i="0" u="none" strike="noStrike" kern="1400" baseline="0" dirty="0" smtClean="0">
                <a:latin typeface="Cambria"/>
                <a:ea typeface="宋体"/>
              </a:rPr>
              <a:t>描述）怎么知道往哪个方向移动，才能靠近</a:t>
            </a:r>
            <a:r>
              <a:rPr lang="en-US" altLang="zh-CN" b="1" i="1" u="none" strike="noStrike" kern="1400" baseline="0" dirty="0" smtClean="0">
                <a:latin typeface="Cambria"/>
                <a:ea typeface="宋体"/>
              </a:rPr>
              <a:t>z</a:t>
            </a:r>
            <a:r>
              <a:rPr lang="zh-CN" altLang="en-US" b="1" i="0" u="none" strike="noStrike" kern="1400" baseline="0" dirty="0" smtClean="0">
                <a:latin typeface="Cambria"/>
                <a:ea typeface="宋体"/>
              </a:rPr>
              <a:t>轴上最小值附近？答案是往成本函数逐渐变小的方向移动。怎么表达成本函数逐渐变小的方向呢？答案是偏导数。</a:t>
            </a:r>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可以简单地把偏导数理解为斜率。我们要让</a:t>
            </a:r>
            <a:r>
              <a:rPr lang="el-GR" altLang="zh-CN" b="1" i="1" u="none" strike="noStrike" kern="1400" baseline="0" dirty="0" smtClean="0">
                <a:latin typeface="Cambria"/>
                <a:ea typeface="宋体"/>
              </a:rPr>
              <a:t>θ</a:t>
            </a:r>
            <a:r>
              <a:rPr lang="en-US" altLang="zh-CN" b="1" i="1" u="none" strike="noStrike" kern="1400" baseline="-25000" dirty="0" smtClean="0">
                <a:latin typeface="Cambria"/>
                <a:ea typeface="宋体"/>
              </a:rPr>
              <a:t>j</a:t>
            </a:r>
            <a:r>
              <a:rPr lang="zh-CN" altLang="en-US" b="1" i="0" u="none" strike="noStrike" kern="1400" baseline="0" dirty="0" smtClean="0">
                <a:latin typeface="Cambria"/>
                <a:ea typeface="宋体"/>
              </a:rPr>
              <a:t>不停地迭代，由当前</a:t>
            </a:r>
            <a:r>
              <a:rPr lang="el-GR" altLang="zh-CN" b="1" i="1" u="none" strike="noStrike" kern="1400" baseline="0" dirty="0" smtClean="0">
                <a:latin typeface="Cambria"/>
                <a:ea typeface="宋体"/>
              </a:rPr>
              <a:t>θ</a:t>
            </a:r>
            <a:r>
              <a:rPr lang="en-US" altLang="zh-CN" b="1" i="1" u="none" strike="noStrike" kern="1400" baseline="-25000" dirty="0" smtClean="0">
                <a:latin typeface="Cambria"/>
                <a:ea typeface="宋体"/>
              </a:rPr>
              <a:t>j</a:t>
            </a:r>
            <a:r>
              <a:rPr lang="zh-CN" altLang="en-US" b="1" i="0" u="none" strike="noStrike" kern="1400" baseline="0" dirty="0" smtClean="0">
                <a:latin typeface="Cambria"/>
                <a:ea typeface="宋体"/>
              </a:rPr>
              <a:t>的值，根据</a:t>
            </a:r>
            <a:r>
              <a:rPr lang="en-US" altLang="zh-CN" b="1" i="1" u="none" strike="noStrike" kern="1400" baseline="0" dirty="0" smtClean="0">
                <a:latin typeface="Cambria"/>
                <a:ea typeface="宋体"/>
              </a:rPr>
              <a:t>J</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0" dirty="0" smtClean="0">
                <a:latin typeface="Cambria"/>
                <a:ea typeface="宋体"/>
              </a:rPr>
              <a:t>)</a:t>
            </a:r>
            <a:r>
              <a:rPr lang="zh-CN" altLang="en-US" b="1" i="0" u="none" strike="noStrike" kern="1400" baseline="0" dirty="0" smtClean="0">
                <a:latin typeface="Cambria"/>
                <a:ea typeface="宋体"/>
              </a:rPr>
              <a:t>的偏导数函数，算出</a:t>
            </a:r>
            <a:r>
              <a:rPr lang="en-US" altLang="zh-CN" b="1" i="1" u="none" strike="noStrike" kern="1400" baseline="0" dirty="0" smtClean="0">
                <a:latin typeface="Cambria"/>
                <a:ea typeface="宋体"/>
              </a:rPr>
              <a:t>J</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0" dirty="0" smtClean="0">
                <a:latin typeface="Cambria"/>
                <a:ea typeface="宋体"/>
              </a:rPr>
              <a:t>)</a:t>
            </a:r>
            <a:r>
              <a:rPr lang="zh-CN" altLang="en-US" b="1" i="0" u="none" strike="noStrike" kern="1400" baseline="0" dirty="0" smtClean="0">
                <a:latin typeface="Cambria"/>
                <a:ea typeface="宋体"/>
              </a:rPr>
              <a:t>在</a:t>
            </a:r>
            <a:r>
              <a:rPr lang="el-GR" altLang="zh-CN" b="1" i="1" u="none" strike="noStrike" kern="1400" baseline="0" dirty="0" smtClean="0">
                <a:latin typeface="Cambria"/>
                <a:ea typeface="宋体"/>
              </a:rPr>
              <a:t>θ</a:t>
            </a:r>
            <a:r>
              <a:rPr lang="en-US" altLang="zh-CN" b="1" i="1" u="none" strike="noStrike" kern="1400" baseline="-25000" dirty="0" smtClean="0">
                <a:latin typeface="Cambria"/>
                <a:ea typeface="宋体"/>
              </a:rPr>
              <a:t>j</a:t>
            </a:r>
            <a:r>
              <a:rPr lang="zh-CN" altLang="en-US" b="1" i="0" u="none" strike="noStrike" kern="1400" baseline="0" dirty="0" smtClean="0">
                <a:latin typeface="Cambria"/>
                <a:ea typeface="宋体"/>
              </a:rPr>
              <a:t>上的斜率，然后再乘以学习率</a:t>
            </a:r>
            <a:r>
              <a:rPr lang="el-GR" altLang="zh-CN" b="1" i="1" u="none" strike="noStrike" kern="1400" baseline="0" dirty="0" smtClean="0">
                <a:latin typeface="Cambria"/>
                <a:ea typeface="宋体"/>
              </a:rPr>
              <a:t>α</a:t>
            </a:r>
            <a:r>
              <a:rPr lang="zh-CN" altLang="en-US" b="1" i="0" u="none" strike="noStrike" kern="1400" baseline="0" dirty="0" smtClean="0">
                <a:latin typeface="Cambria"/>
                <a:ea typeface="宋体"/>
              </a:rPr>
              <a:t>，就可以让</a:t>
            </a:r>
            <a:r>
              <a:rPr lang="el-GR" altLang="zh-CN" b="1" i="1" u="none" strike="noStrike" kern="1400" baseline="0" dirty="0" smtClean="0">
                <a:latin typeface="Cambria"/>
                <a:ea typeface="宋体"/>
              </a:rPr>
              <a:t>θ</a:t>
            </a:r>
            <a:r>
              <a:rPr lang="en-US" altLang="zh-CN" b="1" i="1" u="none" strike="noStrike" kern="1400" baseline="-25000" dirty="0" smtClean="0">
                <a:latin typeface="Cambria"/>
                <a:ea typeface="宋体"/>
              </a:rPr>
              <a:t>j</a:t>
            </a:r>
            <a:r>
              <a:rPr lang="zh-CN" altLang="en-US" b="1" i="0" u="none" strike="noStrike" kern="1400" baseline="0" dirty="0" smtClean="0">
                <a:latin typeface="Cambria"/>
                <a:ea typeface="宋体"/>
              </a:rPr>
              <a:t>往前</a:t>
            </a:r>
            <a:r>
              <a:rPr lang="en-US" altLang="zh-CN" b="1" i="1" u="none" strike="noStrike" kern="1400" baseline="0" dirty="0" smtClean="0">
                <a:latin typeface="Cambria"/>
                <a:ea typeface="宋体"/>
              </a:rPr>
              <a:t>J</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0" dirty="0" smtClean="0">
                <a:latin typeface="Cambria"/>
                <a:ea typeface="宋体"/>
              </a:rPr>
              <a:t>)</a:t>
            </a:r>
            <a:r>
              <a:rPr lang="zh-CN" altLang="en-US" b="1" i="0" u="none" strike="noStrike" kern="1400" baseline="0" dirty="0" smtClean="0">
                <a:latin typeface="Cambria"/>
                <a:ea typeface="宋体"/>
              </a:rPr>
              <a:t>变小的方向迈一小步。</a:t>
            </a:r>
            <a:endParaRPr lang="zh-CN" altLang="en-US" b="1" i="0" u="none" strike="noStrike" kern="1400" baseline="0" dirty="0" smtClean="0">
              <a:latin typeface="Times New Roman"/>
              <a:ea typeface="宋体"/>
            </a:endParaRPr>
          </a:p>
        </p:txBody>
      </p:sp>
      <p:pic>
        <p:nvPicPr>
          <p:cNvPr id="3074" name="Picture" descr="图 5-1 梯度下降等高线"/>
          <p:cNvPicPr>
            <a:picLocks noChangeAspect="1" noChangeArrowheads="1"/>
          </p:cNvPicPr>
          <p:nvPr/>
        </p:nvPicPr>
        <p:blipFill>
          <a:blip r:embed="rId2" cstate="print">
            <a:extLst>
              <a:ext uri="{28A0092B-C50C-407E-A947-70E740481C1C}">
                <a14:useLocalDpi xmlns:a14="http://schemas.microsoft.com/office/drawing/2010/main" val="0"/>
              </a:ext>
            </a:extLst>
          </a:blip>
          <a:srcRect t="3883" b="2480"/>
          <a:stretch>
            <a:fillRect/>
          </a:stretch>
        </p:blipFill>
        <p:spPr bwMode="auto">
          <a:xfrm>
            <a:off x="3640800" y="3836565"/>
            <a:ext cx="2517775"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60775" y="6381328"/>
            <a:ext cx="2497800"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5-1</a:t>
            </a:r>
            <a:r>
              <a:rPr lang="zh-CN" altLang="en-US" b="1" kern="1400" dirty="0">
                <a:latin typeface="Cambria"/>
              </a:rPr>
              <a:t>  梯度下降等高线</a:t>
            </a:r>
          </a:p>
        </p:txBody>
      </p:sp>
    </p:spTree>
    <p:extLst>
      <p:ext uri="{BB962C8B-B14F-4D97-AF65-F5344CB8AC3E}">
        <p14:creationId xmlns:p14="http://schemas.microsoft.com/office/powerpoint/2010/main" val="230961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dirty="0" smtClean="0">
                <a:latin typeface="Cambria"/>
                <a:ea typeface="宋体"/>
              </a:rPr>
              <a:t>用数学来描述上述过程，梯度下降的公式为：</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公式中，下标</a:t>
            </a:r>
            <a:r>
              <a:rPr lang="en-US" altLang="zh-CN" b="1" i="1" u="none" strike="noStrike" kern="1400" baseline="0" dirty="0" smtClean="0">
                <a:latin typeface="Cambria"/>
                <a:ea typeface="宋体"/>
              </a:rPr>
              <a:t>j</a:t>
            </a:r>
            <a:r>
              <a:rPr lang="zh-CN" altLang="en-US" b="1" i="0" u="none" strike="noStrike" kern="1400" baseline="0" dirty="0" smtClean="0">
                <a:latin typeface="Cambria"/>
                <a:ea typeface="宋体"/>
              </a:rPr>
              <a:t>就是参数的序号，针对单变量线性回归，即</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和</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a:t>
            </a:r>
            <a:r>
              <a:rPr lang="el-GR" altLang="zh-CN" b="1" i="1" u="none" strike="noStrike" kern="1400" baseline="0" dirty="0" smtClean="0">
                <a:latin typeface="Cambria"/>
                <a:ea typeface="宋体"/>
              </a:rPr>
              <a:t>α</a:t>
            </a:r>
            <a:r>
              <a:rPr lang="zh-CN" altLang="en-US" b="1" i="0" u="none" strike="noStrike" kern="1400" baseline="0" dirty="0" smtClean="0">
                <a:latin typeface="Cambria"/>
                <a:ea typeface="宋体"/>
              </a:rPr>
              <a:t>称为</a:t>
            </a:r>
            <a:r>
              <a:rPr lang="zh-CN" altLang="en-US" b="1" i="0" u="none" strike="noStrike" kern="1400" baseline="0" dirty="0" smtClean="0">
                <a:latin typeface="Arial"/>
                <a:ea typeface="黑体"/>
              </a:rPr>
              <a:t>学习率</a:t>
            </a:r>
            <a:r>
              <a:rPr lang="zh-CN" altLang="en-US" b="1" i="0" u="none" strike="noStrike" kern="1400" baseline="0" dirty="0" smtClean="0">
                <a:latin typeface="Cambria"/>
                <a:ea typeface="宋体"/>
              </a:rPr>
              <a:t>，它决定每次要移动的幅度大小，它会乘以成本函数对参数</a:t>
            </a:r>
            <a:r>
              <a:rPr lang="el-GR" altLang="zh-CN" b="1" i="1" u="none" strike="noStrike" kern="1400" baseline="0" dirty="0" smtClean="0">
                <a:latin typeface="Cambria"/>
                <a:ea typeface="宋体"/>
              </a:rPr>
              <a:t>θ</a:t>
            </a:r>
            <a:r>
              <a:rPr lang="en-US" altLang="zh-CN" b="1" i="1" u="none" strike="noStrike" kern="1400" baseline="-25000" dirty="0" smtClean="0">
                <a:latin typeface="Cambria"/>
                <a:ea typeface="宋体"/>
              </a:rPr>
              <a:t>j</a:t>
            </a:r>
            <a:r>
              <a:rPr lang="zh-CN" altLang="en-US" b="1" i="0" u="none" strike="noStrike" kern="1400" baseline="0" dirty="0" smtClean="0">
                <a:latin typeface="Cambria"/>
                <a:ea typeface="宋体"/>
              </a:rPr>
              <a:t>的偏导数，以这个结果作为参数移动的幅度。如果幅度太小，意味着要计算很多次才能到达目的地，如果幅度太大，可能会直接跨过目的地，从而无法收敛。</a:t>
            </a:r>
          </a:p>
          <a:p>
            <a:pPr marR="0" lvl="0" rtl="0"/>
            <a:r>
              <a:rPr lang="zh-CN" altLang="en-US" b="1" i="0" u="none" strike="noStrike" kern="1400" baseline="0" dirty="0" smtClean="0">
                <a:latin typeface="Cambria"/>
                <a:ea typeface="宋体"/>
              </a:rPr>
              <a:t>把成本函数</a:t>
            </a:r>
            <a:r>
              <a:rPr lang="en-US" altLang="zh-CN" b="1" i="1" u="none" strike="noStrike" kern="1400" baseline="0" dirty="0" smtClean="0">
                <a:latin typeface="Cambria"/>
                <a:ea typeface="宋体"/>
              </a:rPr>
              <a:t>J</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0" dirty="0" smtClean="0">
                <a:latin typeface="Cambria"/>
                <a:ea typeface="宋体"/>
              </a:rPr>
              <a:t>)</a:t>
            </a:r>
            <a:r>
              <a:rPr lang="zh-CN" altLang="en-US" b="1" i="0" u="none" strike="noStrike" kern="1400" baseline="0" dirty="0" smtClean="0">
                <a:latin typeface="Cambria"/>
                <a:ea typeface="宋体"/>
              </a:rPr>
              <a:t>的定义代入上面的公式中，不难推导出梯度下降算法公式：</a:t>
            </a:r>
          </a:p>
          <a:p>
            <a:pPr marR="0" lvl="0" rtl="0"/>
            <a:endParaRPr lang="en-US" altLang="zh-CN"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对公式推导过程感兴趣的读者，可以参阅本章的扩展阅读的内容。</a:t>
            </a:r>
          </a:p>
          <a:p>
            <a:pPr marR="0" lvl="0" rtl="0"/>
            <a:r>
              <a:rPr lang="zh-CN" altLang="en-US" b="1" i="0" u="none" strike="noStrike" kern="1400" baseline="0" dirty="0" smtClean="0">
                <a:latin typeface="Cambria"/>
                <a:ea typeface="宋体"/>
              </a:rPr>
              <a:t>公式中，</a:t>
            </a:r>
            <a:r>
              <a:rPr lang="el-GR" altLang="zh-CN" b="1" i="1" u="none" strike="noStrike" kern="1400" baseline="0" dirty="0" smtClean="0">
                <a:latin typeface="Cambria"/>
                <a:ea typeface="宋体"/>
              </a:rPr>
              <a:t>α</a:t>
            </a:r>
            <a:r>
              <a:rPr lang="zh-CN" altLang="en-US" b="1" i="0" u="none" strike="noStrike" kern="1400" baseline="0" dirty="0" smtClean="0">
                <a:latin typeface="Cambria"/>
                <a:ea typeface="宋体"/>
              </a:rPr>
              <a:t>是学习率；</a:t>
            </a:r>
            <a:r>
              <a:rPr lang="en-US" altLang="zh-CN" b="1" i="1" u="none" strike="noStrike" kern="1400" baseline="0" dirty="0" smtClean="0">
                <a:latin typeface="Cambria"/>
                <a:ea typeface="宋体"/>
              </a:rPr>
              <a:t>m</a:t>
            </a:r>
            <a:r>
              <a:rPr lang="zh-CN" altLang="en-US" b="1" i="0" u="none" strike="noStrike" kern="1400" baseline="0" dirty="0" smtClean="0">
                <a:latin typeface="Cambria"/>
                <a:ea typeface="宋体"/>
              </a:rPr>
              <a:t>是训练样本的个数；</a:t>
            </a:r>
            <a:r>
              <a:rPr lang="en-US" altLang="zh-CN" b="1" i="1" u="none" strike="noStrike" kern="1400" baseline="0" dirty="0" smtClean="0">
                <a:latin typeface="Cambria"/>
                <a:ea typeface="宋体"/>
              </a:rPr>
              <a:t>h</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0" u="none" strike="noStrike" kern="1400" baseline="0" dirty="0" smtClean="0">
                <a:latin typeface="宋体"/>
                <a:ea typeface="宋体"/>
              </a:rPr>
              <a:t>-</a:t>
            </a:r>
            <a:r>
              <a:rPr lang="en-US" altLang="zh-CN" b="1" i="1" u="none" strike="noStrike" kern="1400" baseline="0" dirty="0" smtClean="0">
                <a:latin typeface="Cambria"/>
                <a:ea typeface="宋体"/>
              </a:rPr>
              <a:t>y</a:t>
            </a:r>
            <a:r>
              <a:rPr lang="en-US" altLang="zh-CN" b="1" i="0" u="none" strike="noStrike" kern="1400" baseline="0" dirty="0" smtClean="0">
                <a:latin typeface="Cambria"/>
                <a:ea typeface="宋体"/>
              </a:rPr>
              <a:t>(</a:t>
            </a:r>
            <a:r>
              <a:rPr lang="en-US" altLang="zh-CN" b="1" i="1" u="none" strike="noStrike" kern="1400" baseline="0" dirty="0" err="1" smtClean="0">
                <a:latin typeface="Cambria"/>
                <a:ea typeface="宋体"/>
              </a:rPr>
              <a:t>i</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是模型预测值和真实值的误差。需要注意的是，针对</a:t>
            </a:r>
            <a:r>
              <a:rPr lang="el-GR" altLang="zh-CN" b="1" i="1" u="none" strike="noStrike" kern="1400" baseline="0" dirty="0" smtClean="0">
                <a:latin typeface="Cambria"/>
                <a:ea typeface="宋体"/>
              </a:rPr>
              <a:t>θ</a:t>
            </a:r>
            <a:r>
              <a:rPr lang="el-GR" altLang="zh-CN" b="1" i="0" u="none" strike="noStrike" kern="1400" baseline="-25000" dirty="0" smtClean="0">
                <a:latin typeface="Times New Roman"/>
                <a:ea typeface="宋体"/>
              </a:rPr>
              <a:t>0</a:t>
            </a:r>
            <a:r>
              <a:rPr lang="zh-CN" altLang="en-US" b="1" i="0" u="none" strike="noStrike" kern="1400" baseline="0" dirty="0" smtClean="0">
                <a:latin typeface="Cambria"/>
                <a:ea typeface="宋体"/>
              </a:rPr>
              <a:t>和</a:t>
            </a:r>
            <a:r>
              <a:rPr lang="el-GR" altLang="zh-CN" b="1" i="1" u="none" strike="noStrike" kern="1400" baseline="0" dirty="0" smtClean="0">
                <a:latin typeface="Cambria"/>
                <a:ea typeface="宋体"/>
              </a:rPr>
              <a:t>θ</a:t>
            </a:r>
            <a:r>
              <a:rPr lang="el-GR" altLang="zh-CN" b="1" i="0" u="none" strike="noStrike" kern="1400" baseline="-25000" dirty="0" smtClean="0">
                <a:latin typeface="Cambria"/>
                <a:ea typeface="宋体"/>
              </a:rPr>
              <a:t>1</a:t>
            </a:r>
            <a:r>
              <a:rPr lang="zh-CN" altLang="en-US" b="1" i="0" u="none" strike="noStrike" kern="1400" baseline="0" dirty="0" smtClean="0">
                <a:latin typeface="Cambria"/>
                <a:ea typeface="宋体"/>
              </a:rPr>
              <a:t>分别求出了其迭代公式，在</a:t>
            </a:r>
            <a:r>
              <a:rPr lang="el-GR" altLang="zh-CN" b="1" i="1" u="none" strike="noStrike" kern="1400" baseline="0" dirty="0" smtClean="0">
                <a:latin typeface="Cambria"/>
                <a:ea typeface="宋体"/>
              </a:rPr>
              <a:t>θ</a:t>
            </a:r>
            <a:r>
              <a:rPr lang="el-GR" altLang="zh-CN" b="1" i="0" u="none" strike="noStrike" kern="1400" baseline="-25000" dirty="0" smtClean="0">
                <a:latin typeface="Cambria"/>
                <a:ea typeface="宋体"/>
              </a:rPr>
              <a:t>1</a:t>
            </a:r>
            <a:r>
              <a:rPr lang="zh-CN" altLang="en-US" b="1" i="0" u="none" strike="noStrike" kern="1400" baseline="0" dirty="0" smtClean="0">
                <a:latin typeface="Cambria"/>
                <a:ea typeface="宋体"/>
              </a:rPr>
              <a:t>的迭代公式里，累加器中还需要乘以</a:t>
            </a:r>
            <a:r>
              <a:rPr lang="en-US" altLang="zh-CN" b="1" i="1" u="none" strike="noStrike" kern="1400" baseline="0" dirty="0" smtClean="0">
                <a:latin typeface="Cambria"/>
                <a:ea typeface="宋体"/>
              </a:rPr>
              <a:t>x</a:t>
            </a:r>
            <a:r>
              <a:rPr lang="en-US" altLang="zh-CN" b="1" i="1" u="none" strike="noStrike" kern="1400" baseline="-25000" dirty="0" smtClean="0">
                <a:latin typeface="Cambria"/>
                <a:ea typeface="宋体"/>
              </a:rPr>
              <a:t>i</a:t>
            </a:r>
            <a:r>
              <a:rPr lang="zh-CN" altLang="en-US" b="1" i="0" u="none" strike="noStrike" kern="1400" baseline="0" dirty="0" smtClean="0">
                <a:latin typeface="Cambria"/>
                <a:ea typeface="宋体"/>
              </a:rPr>
              <a:t>。</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38210575"/>
              </p:ext>
            </p:extLst>
          </p:nvPr>
        </p:nvGraphicFramePr>
        <p:xfrm>
          <a:off x="6012160" y="1484784"/>
          <a:ext cx="1591756" cy="504056"/>
        </p:xfrm>
        <a:graphic>
          <a:graphicData uri="http://schemas.openxmlformats.org/presentationml/2006/ole">
            <mc:AlternateContent xmlns:mc="http://schemas.openxmlformats.org/markup-compatibility/2006">
              <mc:Choice xmlns:v="urn:schemas-microsoft-com:vml" Requires="v">
                <p:oleObj spid="_x0000_s4112" r:id="rId3" imgW="1143000" imgH="406400" progId="Equation.DSMT4">
                  <p:embed/>
                </p:oleObj>
              </mc:Choice>
              <mc:Fallback>
                <p:oleObj r:id="rId3" imgW="1143000" imgH="406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5582" b="5901"/>
                      <a:stretch>
                        <a:fillRect/>
                      </a:stretch>
                    </p:blipFill>
                    <p:spPr bwMode="auto">
                      <a:xfrm>
                        <a:off x="6012160" y="1484784"/>
                        <a:ext cx="1591756" cy="504056"/>
                      </a:xfrm>
                      <a:prstGeom prst="rect">
                        <a:avLst/>
                      </a:prstGeom>
                      <a:noFill/>
                    </p:spPr>
                  </p:pic>
                </p:oleObj>
              </mc:Fallback>
            </mc:AlternateContent>
          </a:graphicData>
        </a:graphic>
      </p:graphicFrame>
      <p:sp>
        <p:nvSpPr>
          <p:cNvPr id="6" name="Rectangle 3"/>
          <p:cNvSpPr>
            <a:spLocks noChangeArrowheads="1"/>
          </p:cNvSpPr>
          <p:nvPr/>
        </p:nvSpPr>
        <p:spPr bwMode="auto">
          <a:xfrm>
            <a:off x="0" y="361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02284761"/>
              </p:ext>
            </p:extLst>
          </p:nvPr>
        </p:nvGraphicFramePr>
        <p:xfrm>
          <a:off x="3203848" y="3861048"/>
          <a:ext cx="1938626" cy="424433"/>
        </p:xfrm>
        <a:graphic>
          <a:graphicData uri="http://schemas.openxmlformats.org/presentationml/2006/ole">
            <mc:AlternateContent xmlns:mc="http://schemas.openxmlformats.org/markup-compatibility/2006">
              <mc:Choice xmlns:v="urn:schemas-microsoft-com:vml" Requires="v">
                <p:oleObj spid="_x0000_s4113" r:id="rId5" imgW="1600200" imgH="393700" progId="Equation.DSMT4">
                  <p:embed/>
                </p:oleObj>
              </mc:Choice>
              <mc:Fallback>
                <p:oleObj r:id="rId5" imgW="1600200" imgH="393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t="9309"/>
                      <a:stretch>
                        <a:fillRect/>
                      </a:stretch>
                    </p:blipFill>
                    <p:spPr bwMode="auto">
                      <a:xfrm>
                        <a:off x="3203848" y="3861048"/>
                        <a:ext cx="1938626" cy="424433"/>
                      </a:xfrm>
                      <a:prstGeom prst="rect">
                        <a:avLst/>
                      </a:prstGeom>
                      <a:noFill/>
                    </p:spPr>
                  </p:pic>
                </p:oleObj>
              </mc:Fallback>
            </mc:AlternateContent>
          </a:graphicData>
        </a:graphic>
      </p:graphicFrame>
      <p:sp>
        <p:nvSpPr>
          <p:cNvPr id="9" name="Rectangle 6"/>
          <p:cNvSpPr>
            <a:spLocks noChangeArrowheads="1"/>
          </p:cNvSpPr>
          <p:nvPr/>
        </p:nvSpPr>
        <p:spPr bwMode="auto">
          <a:xfrm>
            <a:off x="0" y="352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805047478"/>
              </p:ext>
            </p:extLst>
          </p:nvPr>
        </p:nvGraphicFramePr>
        <p:xfrm>
          <a:off x="3203848" y="4365104"/>
          <a:ext cx="2179521" cy="424433"/>
        </p:xfrm>
        <a:graphic>
          <a:graphicData uri="http://schemas.openxmlformats.org/presentationml/2006/ole">
            <mc:AlternateContent xmlns:mc="http://schemas.openxmlformats.org/markup-compatibility/2006">
              <mc:Choice xmlns:v="urn:schemas-microsoft-com:vml" Requires="v">
                <p:oleObj spid="_x0000_s4114" r:id="rId7" imgW="1803400" imgH="393700" progId="Equation.DSMT4">
                  <p:embed/>
                </p:oleObj>
              </mc:Choice>
              <mc:Fallback>
                <p:oleObj r:id="rId7" imgW="1803400" imgH="3937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t="9631"/>
                      <a:stretch>
                        <a:fillRect/>
                      </a:stretch>
                    </p:blipFill>
                    <p:spPr bwMode="auto">
                      <a:xfrm>
                        <a:off x="3203848" y="4365104"/>
                        <a:ext cx="2179521" cy="424433"/>
                      </a:xfrm>
                      <a:prstGeom prst="rect">
                        <a:avLst/>
                      </a:prstGeom>
                      <a:noFill/>
                    </p:spPr>
                  </p:pic>
                </p:oleObj>
              </mc:Fallback>
            </mc:AlternateContent>
          </a:graphicData>
        </a:graphic>
      </p:graphicFrame>
      <p:sp>
        <p:nvSpPr>
          <p:cNvPr id="12" name="Rectangle 9"/>
          <p:cNvSpPr>
            <a:spLocks noChangeArrowheads="1"/>
          </p:cNvSpPr>
          <p:nvPr/>
        </p:nvSpPr>
        <p:spPr bwMode="auto">
          <a:xfrm>
            <a:off x="152400" y="504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1667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5.2 </a:t>
            </a:r>
            <a:r>
              <a:rPr lang="zh-CN" altLang="en-US" b="1" i="0" u="none" strike="noStrike" baseline="0" smtClean="0">
                <a:latin typeface="Calibri Light"/>
                <a:ea typeface="宋体"/>
              </a:rPr>
              <a:t> 多变量线性回归算法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工程应用中往往不止一个输入特征。熟悉了单变量线性回归算法后，我们来探讨一下多变量线性回归算法。</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04269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5.2.1</a:t>
            </a:r>
            <a:r>
              <a:rPr lang="zh-CN" altLang="en-US" b="1" i="0" u="none" strike="noStrike" baseline="0" smtClean="0">
                <a:latin typeface="Calibri Light"/>
                <a:ea typeface="宋体"/>
              </a:rPr>
              <a:t>  预测函数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dirty="0" smtClean="0">
                <a:latin typeface="Cambria"/>
                <a:ea typeface="宋体"/>
              </a:rPr>
              <a:t>上文介绍的线性回归模型里只有一个输入特征，我们推广到更一般的情况，即多个输入特征。此时输出</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的值由</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个输入特征</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1</a:t>
            </a:r>
            <a:r>
              <a:rPr lang="en-US" altLang="zh-CN" b="1" i="0" u="none" strike="noStrike" kern="1400" baseline="0" dirty="0" smtClean="0">
                <a:latin typeface="Times New Roman"/>
                <a:ea typeface="宋体"/>
              </a:rPr>
              <a:t>,</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2</a:t>
            </a:r>
            <a:r>
              <a:rPr lang="en-US" altLang="zh-CN" b="1" i="0" u="none" strike="noStrike" kern="1400" baseline="0" dirty="0" smtClean="0">
                <a:latin typeface="Times New Roman"/>
                <a:ea typeface="宋体"/>
              </a:rPr>
              <a:t>,</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3</a:t>
            </a:r>
            <a:r>
              <a:rPr lang="en-US" altLang="zh-CN" b="1" i="0" u="none" strike="noStrike" kern="1400" baseline="0" dirty="0" smtClean="0">
                <a:latin typeface="Times New Roman"/>
                <a:ea typeface="宋体"/>
              </a:rPr>
              <a:t>,</a:t>
            </a:r>
            <a:r>
              <a:rPr lang="en-US" altLang="zh-CN" b="1" i="0" u="none" strike="noStrike" kern="1400" baseline="0" dirty="0" smtClean="0">
                <a:latin typeface="Cambria"/>
                <a:ea typeface="宋体"/>
              </a:rPr>
              <a:t>…</a:t>
            </a:r>
            <a:r>
              <a:rPr lang="en-US" altLang="zh-CN" b="1" i="0" u="none" strike="noStrike" kern="1400" baseline="0" dirty="0" smtClean="0">
                <a:latin typeface="Times New Roman"/>
                <a:ea typeface="宋体"/>
              </a:rPr>
              <a:t>,</a:t>
            </a:r>
            <a:r>
              <a:rPr lang="en-US" altLang="zh-CN" b="1" i="1" u="none" strike="noStrike" kern="1400" baseline="0" dirty="0" err="1" smtClean="0">
                <a:latin typeface="Cambria"/>
                <a:ea typeface="宋体"/>
              </a:rPr>
              <a:t>x</a:t>
            </a:r>
            <a:r>
              <a:rPr lang="en-US" altLang="zh-CN" b="1" i="1" u="none" strike="noStrike" kern="1400" baseline="-25000" dirty="0" err="1" smtClean="0">
                <a:latin typeface="Cambria"/>
                <a:ea typeface="宋体"/>
              </a:rPr>
              <a:t>n</a:t>
            </a:r>
            <a:r>
              <a:rPr lang="zh-CN" altLang="en-US" b="1" i="0" u="none" strike="noStrike" kern="1400" baseline="0" dirty="0" smtClean="0">
                <a:latin typeface="Cambria"/>
                <a:ea typeface="宋体"/>
              </a:rPr>
              <a:t>决定。那么预测函数模型可以改写如下：</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若</a:t>
            </a:r>
            <a:r>
              <a:rPr lang="en-US" altLang="zh-CN" b="1" i="1" u="none" strike="noStrike" kern="1400" baseline="0" dirty="0" smtClean="0">
                <a:latin typeface="Cambria"/>
                <a:ea typeface="宋体"/>
              </a:rPr>
              <a:t>x</a:t>
            </a:r>
            <a:r>
              <a:rPr lang="en-US" altLang="zh-CN" b="1" i="0" u="none" strike="noStrike" kern="1400" baseline="-25000" dirty="0" smtClean="0">
                <a:latin typeface="Times New Roman"/>
                <a:ea typeface="宋体"/>
              </a:rPr>
              <a:t>0</a:t>
            </a:r>
            <a:r>
              <a:rPr lang="zh-CN" altLang="en-US" b="1" i="0" u="none" strike="noStrike" kern="1400" baseline="0" dirty="0" smtClean="0">
                <a:latin typeface="Cambria"/>
                <a:ea typeface="宋体"/>
              </a:rPr>
              <a:t>为常数</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，用累加器运算符重写上面的预测函数：</a:t>
            </a:r>
          </a:p>
          <a:p>
            <a:pPr marR="0" lvl="0" rtl="0"/>
            <a:endParaRPr lang="en-US" altLang="zh-CN"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el-GR" altLang="zh-CN" b="1" i="1" u="none" strike="noStrike" kern="1400" baseline="0" dirty="0" smtClean="0">
                <a:latin typeface="Cambria"/>
                <a:ea typeface="宋体"/>
              </a:rPr>
              <a:t>θ</a:t>
            </a:r>
            <a:r>
              <a:rPr lang="el-GR" altLang="zh-CN" b="1" i="0" u="none" strike="noStrike" kern="1400" baseline="-25000" dirty="0" smtClean="0">
                <a:latin typeface="Times New Roman"/>
                <a:ea typeface="宋体"/>
              </a:rPr>
              <a:t>0</a:t>
            </a:r>
            <a:r>
              <a:rPr lang="el-GR" altLang="zh-CN" b="1" i="0" u="none" strike="noStrike" kern="1400" baseline="0" dirty="0" smtClean="0">
                <a:latin typeface="Times New Roman"/>
                <a:ea typeface="宋体"/>
              </a:rPr>
              <a:t>,</a:t>
            </a:r>
            <a:r>
              <a:rPr lang="el-GR" altLang="zh-CN" b="1" i="1" u="none" strike="noStrike" kern="1400" baseline="0" dirty="0" smtClean="0">
                <a:latin typeface="Cambria"/>
                <a:ea typeface="宋体"/>
              </a:rPr>
              <a:t>θ</a:t>
            </a:r>
            <a:r>
              <a:rPr lang="el-GR" altLang="zh-CN" b="1" i="0" u="none" strike="noStrike" kern="1400" baseline="-25000" dirty="0" smtClean="0">
                <a:latin typeface="Cambria"/>
                <a:ea typeface="宋体"/>
              </a:rPr>
              <a:t>1</a:t>
            </a:r>
            <a:r>
              <a:rPr lang="el-GR" altLang="zh-CN" b="1" i="0" u="none" strike="noStrike" kern="1400" baseline="0" dirty="0" smtClean="0">
                <a:latin typeface="Times New Roman"/>
                <a:ea typeface="宋体"/>
              </a:rPr>
              <a:t>,</a:t>
            </a:r>
            <a:r>
              <a:rPr lang="el-GR" altLang="zh-CN" b="1" i="0" u="none" strike="noStrike" kern="1400" baseline="0" dirty="0" smtClean="0">
                <a:latin typeface="Cambria"/>
                <a:ea typeface="宋体"/>
              </a:rPr>
              <a:t>…</a:t>
            </a:r>
            <a:r>
              <a:rPr lang="el-GR" altLang="zh-CN" b="1" i="0" u="none" strike="noStrike" kern="1400" baseline="0" dirty="0" smtClean="0">
                <a:latin typeface="Times New Roman"/>
                <a:ea typeface="宋体"/>
              </a:rPr>
              <a:t>,</a:t>
            </a:r>
            <a:r>
              <a:rPr lang="el-GR" altLang="zh-CN" b="1" i="1" u="none" strike="noStrike" kern="1400" baseline="0" dirty="0" smtClean="0">
                <a:latin typeface="Cambria"/>
                <a:ea typeface="宋体"/>
              </a:rPr>
              <a:t>θ</a:t>
            </a:r>
            <a:r>
              <a:rPr lang="en-US" altLang="zh-CN" b="1" i="1" u="none" strike="noStrike" kern="1400" baseline="-25000" dirty="0" smtClean="0">
                <a:latin typeface="Cambria"/>
                <a:ea typeface="宋体"/>
              </a:rPr>
              <a:t>n</a:t>
            </a:r>
            <a:r>
              <a:rPr lang="zh-CN" altLang="en-US" b="1" i="0" u="none" strike="noStrike" kern="1400" baseline="0" dirty="0" smtClean="0">
                <a:latin typeface="Cambria"/>
                <a:ea typeface="宋体"/>
              </a:rPr>
              <a:t>统称为</a:t>
            </a:r>
            <a:r>
              <a:rPr lang="el-GR" altLang="zh-CN" b="1" i="1" u="none" strike="noStrike" kern="1400" baseline="0" dirty="0" smtClean="0">
                <a:latin typeface="Cambria"/>
                <a:ea typeface="宋体"/>
              </a:rPr>
              <a:t>θ</a:t>
            </a:r>
            <a:r>
              <a:rPr lang="zh-CN" altLang="en-US" b="1" i="0" u="none" strike="noStrike" kern="1400" baseline="0" dirty="0" smtClean="0">
                <a:latin typeface="Cambria"/>
                <a:ea typeface="宋体"/>
              </a:rPr>
              <a:t>，是预测函数的</a:t>
            </a:r>
            <a:r>
              <a:rPr lang="zh-CN" altLang="en-US" b="1" i="0" u="none" strike="noStrike" kern="1400" baseline="0" dirty="0" smtClean="0">
                <a:latin typeface="Arial"/>
                <a:ea typeface="黑体"/>
              </a:rPr>
              <a:t>参数</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parameters</a:t>
            </a:r>
            <a:r>
              <a:rPr lang="zh-CN" altLang="en-US" b="1" i="0" u="none" strike="noStrike" kern="1400" baseline="0" dirty="0" smtClean="0">
                <a:latin typeface="Cambria"/>
                <a:ea typeface="宋体"/>
              </a:rPr>
              <a:t>）。即一组</a:t>
            </a:r>
            <a:r>
              <a:rPr lang="el-GR" altLang="zh-CN" b="1" i="1" u="none" strike="noStrike" kern="1400" baseline="0" dirty="0" smtClean="0">
                <a:latin typeface="Cambria"/>
                <a:ea typeface="宋体"/>
              </a:rPr>
              <a:t>θ</a:t>
            </a:r>
            <a:r>
              <a:rPr lang="zh-CN" altLang="en-US" b="1" i="0" u="none" strike="noStrike" kern="1400" baseline="0" dirty="0" smtClean="0">
                <a:latin typeface="Cambria"/>
                <a:ea typeface="宋体"/>
              </a:rPr>
              <a:t>值就决定了一个预测函数，记作</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，为了简便起见，在不引起误解的情况下我们也把它简写为</a:t>
            </a:r>
            <a:r>
              <a:rPr lang="en-US" altLang="zh-CN" b="1" i="1" u="none" strike="noStrike" kern="1400" baseline="0" dirty="0" smtClean="0">
                <a:latin typeface="Cambria"/>
                <a:ea typeface="宋体"/>
              </a:rPr>
              <a:t>h</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。理论上，预测函数有无穷多个，我们求解的目标就是找出一个最优的</a:t>
            </a:r>
            <a:r>
              <a:rPr lang="el-GR" altLang="zh-CN" b="1" i="1" u="none" strike="noStrike" kern="1400" baseline="0" dirty="0" smtClean="0">
                <a:latin typeface="Cambria"/>
                <a:ea typeface="宋体"/>
              </a:rPr>
              <a:t>θ</a:t>
            </a:r>
            <a:r>
              <a:rPr lang="zh-CN" altLang="en-US" b="1" i="0" u="none" strike="noStrike" kern="1400" baseline="0" dirty="0" smtClean="0">
                <a:latin typeface="Cambria"/>
                <a:ea typeface="宋体"/>
              </a:rPr>
              <a:t>值。</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54610804"/>
              </p:ext>
            </p:extLst>
          </p:nvPr>
        </p:nvGraphicFramePr>
        <p:xfrm>
          <a:off x="2843808" y="2780928"/>
          <a:ext cx="3880431" cy="360040"/>
        </p:xfrm>
        <a:graphic>
          <a:graphicData uri="http://schemas.openxmlformats.org/presentationml/2006/ole">
            <mc:AlternateContent xmlns:mc="http://schemas.openxmlformats.org/markup-compatibility/2006">
              <mc:Choice xmlns:v="urn:schemas-microsoft-com:vml" Requires="v">
                <p:oleObj spid="_x0000_s5131" r:id="rId3" imgW="1854200" imgH="203200" progId="Equation.DSMT4">
                  <p:embed/>
                </p:oleObj>
              </mc:Choice>
              <mc:Fallback>
                <p:oleObj r:id="rId3" imgW="1854200" imgH="203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3623"/>
                      <a:stretch>
                        <a:fillRect/>
                      </a:stretch>
                    </p:blipFill>
                    <p:spPr bwMode="auto">
                      <a:xfrm>
                        <a:off x="2843808" y="2780928"/>
                        <a:ext cx="3880431" cy="360040"/>
                      </a:xfrm>
                      <a:prstGeom prst="rect">
                        <a:avLst/>
                      </a:prstGeom>
                      <a:noFill/>
                    </p:spPr>
                  </p:pic>
                </p:oleObj>
              </mc:Fallback>
            </mc:AlternateContent>
          </a:graphicData>
        </a:graphic>
      </p:graphicFrame>
      <p:sp>
        <p:nvSpPr>
          <p:cNvPr id="6" name="Rectangle 3"/>
          <p:cNvSpPr>
            <a:spLocks noChangeArrowheads="1"/>
          </p:cNvSpPr>
          <p:nvPr/>
        </p:nvSpPr>
        <p:spPr bwMode="auto">
          <a:xfrm>
            <a:off x="0" y="171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020468807"/>
              </p:ext>
            </p:extLst>
          </p:nvPr>
        </p:nvGraphicFramePr>
        <p:xfrm>
          <a:off x="4211960" y="3717032"/>
          <a:ext cx="1080120" cy="454141"/>
        </p:xfrm>
        <a:graphic>
          <a:graphicData uri="http://schemas.openxmlformats.org/presentationml/2006/ole">
            <mc:AlternateContent xmlns:mc="http://schemas.openxmlformats.org/markup-compatibility/2006">
              <mc:Choice xmlns:v="urn:schemas-microsoft-com:vml" Requires="v">
                <p:oleObj spid="_x0000_s5132" r:id="rId5" imgW="837836" imgH="406224" progId="Equation.DSMT4">
                  <p:embed/>
                </p:oleObj>
              </mc:Choice>
              <mc:Fallback>
                <p:oleObj r:id="rId5" imgW="837836" imgH="406224"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t="10852" b="5244"/>
                      <a:stretch>
                        <a:fillRect/>
                      </a:stretch>
                    </p:blipFill>
                    <p:spPr bwMode="auto">
                      <a:xfrm>
                        <a:off x="4211960" y="3717032"/>
                        <a:ext cx="1080120" cy="454141"/>
                      </a:xfrm>
                      <a:prstGeom prst="rect">
                        <a:avLst/>
                      </a:prstGeom>
                      <a:noFill/>
                    </p:spPr>
                  </p:pic>
                </p:oleObj>
              </mc:Fallback>
            </mc:AlternateContent>
          </a:graphicData>
        </a:graphic>
      </p:graphicFrame>
      <p:sp>
        <p:nvSpPr>
          <p:cNvPr id="9" name="Rectangle 6"/>
          <p:cNvSpPr>
            <a:spLocks noChangeArrowheads="1"/>
          </p:cNvSpPr>
          <p:nvPr/>
        </p:nvSpPr>
        <p:spPr bwMode="auto">
          <a:xfrm>
            <a:off x="0" y="352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24955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3674</Words>
  <Application>Microsoft Office PowerPoint</Application>
  <PresentationFormat>全屏显示(4:3)</PresentationFormat>
  <Paragraphs>163</Paragraphs>
  <Slides>31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Office 主题​​</vt:lpstr>
      <vt:lpstr>Equation.DSMT4</vt:lpstr>
      <vt:lpstr>第5章  线性回归算法</vt:lpstr>
      <vt:lpstr>5.1  算法原理</vt:lpstr>
      <vt:lpstr>5.1.1  预测函数</vt:lpstr>
      <vt:lpstr>5.1.2  成本函数</vt:lpstr>
      <vt:lpstr>5.1.3  梯度下降算法</vt:lpstr>
      <vt:lpstr>PowerPoint 演示文稿</vt:lpstr>
      <vt:lpstr>PowerPoint 演示文稿</vt:lpstr>
      <vt:lpstr>5.2  多变量线性回归算法</vt:lpstr>
      <vt:lpstr>5.2.1  预测函数</vt:lpstr>
      <vt:lpstr>PowerPoint 演示文稿</vt:lpstr>
      <vt:lpstr>5.2.2  成本函数</vt:lpstr>
      <vt:lpstr>5.2.3  梯度下降算法</vt:lpstr>
      <vt:lpstr>PowerPoint 演示文稿</vt:lpstr>
      <vt:lpstr> 5.3  模型优化</vt:lpstr>
      <vt:lpstr>5.3.1  多项式与线性回归</vt:lpstr>
      <vt:lpstr>5.3.2  数据归一化</vt:lpstr>
      <vt:lpstr>5.4  示例：使用线性回归算法拟合正弦函数</vt:lpstr>
      <vt:lpstr>5.5  示例：测算房价</vt:lpstr>
      <vt:lpstr>5.5.1  输入特征</vt:lpstr>
      <vt:lpstr>PowerPoint 演示文稿</vt:lpstr>
      <vt:lpstr>5.5.2  模型训练</vt:lpstr>
      <vt:lpstr>5.5.3  模型优化</vt:lpstr>
      <vt:lpstr>PowerPoint 演示文稿</vt:lpstr>
      <vt:lpstr>PowerPoint 演示文稿</vt:lpstr>
      <vt:lpstr>5.5.4  学习曲线</vt:lpstr>
      <vt:lpstr>5.6  拓展阅读</vt:lpstr>
      <vt:lpstr>5.6.1  梯度下降迭代公式推导</vt:lpstr>
      <vt:lpstr>5.6.2  随机梯度下降算法</vt:lpstr>
      <vt:lpstr>PowerPoint 演示文稿</vt:lpstr>
      <vt:lpstr>5.6.3  标准方程</vt:lpstr>
      <vt:lpstr>5.7  复习题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线性回归算法</dc:title>
  <dc:creator>Windows 用户</dc:creator>
  <cp:lastModifiedBy>Windows 用户</cp:lastModifiedBy>
  <cp:revision>3</cp:revision>
  <dcterms:created xsi:type="dcterms:W3CDTF">2025-01-23T06:26:43Z</dcterms:created>
  <dcterms:modified xsi:type="dcterms:W3CDTF">2025-01-24T08:29:08Z</dcterms:modified>
</cp:coreProperties>
</file>