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B244-7E90-4C22-9453-862434A332B4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2E27-D027-4031-A8BE-8E1D58E33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9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B244-7E90-4C22-9453-862434A332B4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2E27-D027-4031-A8BE-8E1D58E33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0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B244-7E90-4C22-9453-862434A332B4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2E27-D027-4031-A8BE-8E1D58E33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887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B244-7E90-4C22-9453-862434A332B4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2E27-D027-4031-A8BE-8E1D58E33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4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B244-7E90-4C22-9453-862434A332B4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2E27-D027-4031-A8BE-8E1D58E33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2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B244-7E90-4C22-9453-862434A332B4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2E27-D027-4031-A8BE-8E1D58E33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B244-7E90-4C22-9453-862434A332B4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2E27-D027-4031-A8BE-8E1D58E33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3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B244-7E90-4C22-9453-862434A332B4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2E27-D027-4031-A8BE-8E1D58E33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9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B244-7E90-4C22-9453-862434A332B4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2E27-D027-4031-A8BE-8E1D58E33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6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B244-7E90-4C22-9453-862434A332B4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2E27-D027-4031-A8BE-8E1D58E33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52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B244-7E90-4C22-9453-862434A332B4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2E27-D027-4031-A8BE-8E1D58E33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1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B244-7E90-4C22-9453-862434A332B4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2E27-D027-4031-A8BE-8E1D58E33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4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AB244-7E90-4C22-9453-862434A332B4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2E27-D027-4031-A8BE-8E1D58E33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baseline="0" smtClean="0">
                <a:latin typeface="Calibri Light"/>
                <a:ea typeface="宋体"/>
              </a:rPr>
              <a:t>第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7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章  决策树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决策树是最经典的机器学习模型之一。它的预测结果容易理解，易于向业务部门解释，预测速度快，可以处理类别型数据和连续型数据。在机器学习的数据挖掘类求职面试中，决策树是面试官最喜欢的面试题之一。通过本章读者可以掌握以下内容：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信息熵及信息增益的概念，以及决策树的分裂的原则；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决策树的创建及剪枝算法；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scikit-learn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中决策树算法的相关参数；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使用决策树预测泰坦尼克号幸存者实例；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scikit-learn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中模型参数选择的工具及使用方法；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聚合算法及随机森林算法的原理。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55342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7.3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实例：预测泰坦尼克号幸存者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众所周知，泰坦尼克号是历史上最严重的一起海难事故的主角。我们通过决策树模型，来预测哪些人可能成为幸存者。数据集来自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https://www.kaggle.com/c/titanic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。笔者已经下载下来，并放在随书代码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datasets/titanic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目录下。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数据集中总共有两个文件，都是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csv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格式的数据。其中，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train.csv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是训练数据集，包含已标注的训练样本数据。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test.csv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是我们的模型要进行幸存者预测的数据。我们的任务就是根据 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train.csv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里的数据训练模型来，然后使用这个模型来预测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test.csv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里的数据，最后把预测结果提交到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kaggle.com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上。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0190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7.3.1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数据分析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train.csv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是一个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892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行、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12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列的数据表格。意味着我们有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891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个训练样本（扣除表头），每个样本有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12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个特征，我们需要先分析这些特征，以便决定哪个特征可以用来进行模型训练。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PassengerId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：乘客的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ID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号，这是个顺序编号，用来唯一地标识一名乘客。这个特征和幸存与否无关，我们不使用这个特征。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Survived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表示幸存，</a:t>
            </a:r>
            <a:r>
              <a:rPr lang="en-US" altLang="zh-CN" b="1" i="0" u="none" strike="noStrike" kern="1400" baseline="0" smtClean="0">
                <a:latin typeface="Times New Roman"/>
                <a:ea typeface="宋体"/>
              </a:rPr>
              <a:t>0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表示遇难。这个是我们的标注数据。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Pclass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：仓位等级，是很重要的特征。看过电影的读者都知道，高仓位等级的乘客能更快地到达甲板，从而更容易获救。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Name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：乘客名字，这个特征和幸存与否无关，我们会丢弃这个特征。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Sex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：乘客性别，看过电影的读者都知道，由于救生艇数量不够，船长让妇女和儿童先上救生艇。所以这也是个很重要的特征。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Age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：乘客性别，儿童会优先上救生艇，身强力壮者幸存概率也会高一些。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7826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536" y="332656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R="0" lvl="0" rtl="0"/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SibSp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：兄弟姐妹同在船上的数量。</a:t>
            </a:r>
          </a:p>
          <a:p>
            <a:pPr marR="0" lvl="0" rtl="0"/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Parch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：同船的父辈人员数量。</a:t>
            </a:r>
          </a:p>
          <a:p>
            <a:pPr marR="0" lvl="0" rtl="0"/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Ticket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：乘客票号。我们不使用这个特征。</a:t>
            </a:r>
          </a:p>
          <a:p>
            <a:pPr marR="0" lvl="0" rtl="0"/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Fare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：乘客的体热指标。</a:t>
            </a:r>
          </a:p>
          <a:p>
            <a:pPr marR="0" lvl="0" rtl="0"/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Cabin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：乘客所在的船舱号。实际上这个特征和幸存与否有一定的关系，比如最早被水淹没的船舱位置，其乘客的幸存概率要低一些。但由于这个特征有大量的丢失数据，而且没有更多的数据来对船舱进行归类，因此我们丢弃这个特征的数据。</a:t>
            </a:r>
          </a:p>
          <a:p>
            <a:pPr marR="0" lvl="0" rtl="0"/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Embarked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：乘客登船的港口。我们需要把港口数据转换为数值型数据。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我们需要加载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csv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数据，并做一些预处理，包括：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提取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Survived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列的数据作为模型的标注数据。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丢弃不需要的特征数据。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对数据进行转换，以便模型处理。比如性别数据，我们需要转换为</a:t>
            </a:r>
            <a:r>
              <a:rPr lang="en-US" altLang="zh-CN" b="1" i="0" u="none" strike="noStrike" kern="1400" baseline="0" dirty="0" smtClean="0">
                <a:latin typeface="Times New Roman"/>
                <a:ea typeface="宋体"/>
              </a:rPr>
              <a:t>0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和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处理缺失数据。比如年龄这个特征，有很多缺失的数据。</a:t>
            </a:r>
          </a:p>
          <a:p>
            <a:pPr marR="0" lvl="0" rtl="0"/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pandas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是完成这些任务的理想软件包。我们先把数据从文件里读取出来：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pic>
        <p:nvPicPr>
          <p:cNvPr id="4098" name="Picture" descr="图 7-5 数据样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97152"/>
            <a:ext cx="3602038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671753" y="630932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7-5</a:t>
            </a:r>
            <a:r>
              <a:rPr lang="zh-CN" altLang="en-US" b="1" kern="1400" dirty="0">
                <a:latin typeface="Cambria"/>
              </a:rPr>
              <a:t>  数据样本</a:t>
            </a:r>
            <a:endParaRPr lang="zh-CN" altLang="en-US" b="1" kern="1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137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7.3.2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模型训练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首先，需要把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Survived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列提取出来作为标签，然后在原数据集中将其丢弃。同时把数据集分成训练数据集和交叉验证数据集。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02056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7.3.3 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优化模型参数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91264" cy="2548879"/>
          </a:xfrm>
        </p:spPr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问题来了，难道我们要手动一个个地去试参数，然后找出最优的参数吗？程序员都是信奉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DRY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Do not Repeat Yourself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）原则的群体，一个最直观的解决办法是选择一系列参数的值，然后分别计算用指定参数训练出来的模型的评分数据。还可以把两者的关系画出来，直观地看到参数值与模型准确度的关系。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以模型深度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max_depth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为例，我们先创建一个函数，它使用不同的模型深度训练模型，并计算评分数据。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pic>
        <p:nvPicPr>
          <p:cNvPr id="5122" name="Picture" descr="图 7-6 模型深度与模型评分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10" y="4459733"/>
            <a:ext cx="3181881" cy="192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" descr="图 7-7 阈值与模型评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988" y="4463629"/>
            <a:ext cx="3181881" cy="191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025914" y="6381328"/>
            <a:ext cx="296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7-6 </a:t>
            </a:r>
            <a:r>
              <a:rPr lang="zh-CN" altLang="en-US" b="1" kern="1400" dirty="0">
                <a:latin typeface="Cambria"/>
              </a:rPr>
              <a:t> 模型深度与模型评分</a:t>
            </a:r>
          </a:p>
        </p:txBody>
      </p:sp>
      <p:sp>
        <p:nvSpPr>
          <p:cNvPr id="5" name="矩形 4"/>
          <p:cNvSpPr/>
          <p:nvPr/>
        </p:nvSpPr>
        <p:spPr>
          <a:xfrm>
            <a:off x="4932040" y="6381328"/>
            <a:ext cx="31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7-7</a:t>
            </a:r>
            <a:r>
              <a:rPr lang="zh-CN" altLang="en-US" b="1" kern="1400" dirty="0">
                <a:latin typeface="Cambria"/>
              </a:rPr>
              <a:t>  阈值与模型评分关系图</a:t>
            </a:r>
            <a:endParaRPr lang="zh-CN" altLang="en-US" b="1" kern="1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862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7.3.4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模型参数选择工具包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细心的读者会发现我们介绍的模型参数优化方法有两个问题。</a:t>
            </a:r>
            <a:r>
              <a:rPr lang="zh-CN" altLang="en-US" b="1" i="0" u="none" strike="noStrike" kern="1400" baseline="0" smtClean="0">
                <a:latin typeface="Arial"/>
                <a:ea typeface="黑体"/>
              </a:rPr>
              <a:t>其一，数据不稳定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。读者朋友们可以试着运行一下示例代码，每次重新把数据集划分成训练数据集和交叉验证数据集后，选择出来的模型参数就不是最优的了。例如，原来选择出来的决策树深度为 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7 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是最优的，第二次计算出来的决策树的最优深度可能变成了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6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</a:t>
            </a:r>
            <a:r>
              <a:rPr lang="zh-CN" altLang="en-US" b="1" i="0" u="none" strike="noStrike" kern="1400" baseline="0" smtClean="0">
                <a:latin typeface="Arial"/>
                <a:ea typeface="黑体"/>
              </a:rPr>
              <a:t>其二，不能一次选择多个参数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。例如，我们想要考察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max_depth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min_samples_leaf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两个结合起来的最优参数就没办法实现。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问题一的原因是，每次把数据集划分为训练样本和交叉验证样本时，是随机划分的，这样导致每次的训练数据集是有差异的，训练出来的模型也有差异。解决这个问题的方法是多次计算，求平均值。具体来讲，就是针对模型的某个特定参数值，多次划分数据集，多次训练模型，计算出这个参数值时的最低评分、最高评分及平均评分。在第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3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章介绍学习曲线时，我们使用过这个方法。问题二的解决方法比较简单，把代码再优化一下，能处理多个参数组合即可。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72248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19256" cy="2332856"/>
          </a:xfrm>
        </p:spPr>
        <p:txBody>
          <a:bodyPr>
            <a:normAutofit fontScale="925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所幸，我们不需要实现这些代码。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scikit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-learn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在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sklearn.model_selection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包里提供了大量的模型选择和评估的工具供我们使用。针对以上问题，可以使用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GridSearchCV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类来解决。下面先看一下怎样用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GridSearchCV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类选择一个参数的最优值：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pic>
        <p:nvPicPr>
          <p:cNvPr id="6146" name="Picture" descr="图 7-8 阈值与模型评分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11734"/>
            <a:ext cx="3528392" cy="22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575128" y="6349788"/>
            <a:ext cx="2497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7-8 </a:t>
            </a:r>
            <a:r>
              <a:rPr lang="zh-CN" altLang="en-US" b="1" kern="1400" dirty="0">
                <a:latin typeface="Cambria"/>
              </a:rPr>
              <a:t> 阈值与模型评分</a:t>
            </a:r>
            <a:endParaRPr lang="zh-CN" altLang="en-US" b="1" kern="1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7728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7.4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拓展阅读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22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7.4.1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熵和条件熵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在决策树创建过程中，我们会计算以某个特征创建分支后的子数据集的信息熵。用数学语言来描述实际上是计算</a:t>
            </a:r>
            <a:r>
              <a:rPr lang="zh-CN" altLang="en-US" b="1" i="0" u="none" strike="noStrike" kern="1400" baseline="0" smtClean="0">
                <a:latin typeface="Arial"/>
                <a:ea typeface="黑体"/>
              </a:rPr>
              <a:t>条件熵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，即满足某个条件的前提下的信息熵。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关于信息熵和条件熵的相关概念，感兴趣的读者可以阅读吴军老师的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《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信息的度量和作用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》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一文，其收录在吴军老师的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《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数学之美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》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这本书里。在这本书中，吴军老师用平实的语言，把复杂的数学概念解释得“入木三分”，即使你只有高中的数学水平，也可以领略到数学的“优雅”和“威力”。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52280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7.4.2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决策树的构建算法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本章重点介绍的决策树构建算法是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ID3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算法，它是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1986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年由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Ross Quinlan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提出的。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1993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年，该算法作者发布了新的决策树构建算法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 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4.5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，作为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ID3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算法的改进，主要体现在：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增加了对连续值的处理，方法是使用一个门限值作为连续值的划分条件，从而把数据离散化。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自动处理特征值缺失问题，处理方法是直接把这个样本抛弃，不参与计算信息增益比。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使用信息增益比作为特征选择标准。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采用后剪枝算法处理过拟合，即等决策树创建完之后，再通过合并叶子节点的方式进行剪枝。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此后，该算法作者又发布了改进的商业版本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 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5.0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，它运算效率更高，使用内存更小，创建出来的决策树更小，并且准确性更高，适合大数据集的决策树构建。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除了前面介绍的使用基尼不纯度来构建决策树的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CART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之外，还有其他知名的决策树构建算法，如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CHAID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、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MARS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等。感兴趣的读者可以搜索相关关键字，了解更多信息。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6500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7.1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算法原理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63272" cy="3040063"/>
          </a:xfrm>
        </p:spPr>
        <p:txBody>
          <a:bodyPr>
            <a:normAutofit fontScale="625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决策树是一个类似于流程图的树结构，分支节点表示对一个特征进行测试，根据测试结果进行分类，树叶节点代表一个类别。如图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7-1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所示，我们用决策树来决定下班后的安排。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我们分别对精力指数和情绪指数两个特征进行测试，并根据测试结果决定行为的类别。每选择一个特征进行测试，数据集就被划分成多个子数据集。接着继续在子数据集上选择特征，并进行数据集划分，直到创建出一个完整的决策树。创建好决策树模型后，只要根据下班后的精力和情绪情况，从根节点一路往下即可预测出下班后的行为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问题来了，在创建决策树的过程中，要先对哪个特征进行分裂？比如针对图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7-1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中的例子，先判断精力指数进行分裂还是先判断情绪指数进行分裂？要回答这个问题，我们需要从信息的量化谈起。</a:t>
            </a:r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pic>
        <p:nvPicPr>
          <p:cNvPr id="1026" name="Picture" descr="图 7-1 决策树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849202"/>
            <a:ext cx="2304256" cy="153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31987" y="6381328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7-1 </a:t>
            </a:r>
            <a:r>
              <a:rPr lang="zh-CN" altLang="en-US" b="1" kern="1400" dirty="0">
                <a:latin typeface="Cambria"/>
              </a:rPr>
              <a:t> 决策树</a:t>
            </a:r>
          </a:p>
        </p:txBody>
      </p:sp>
    </p:spTree>
    <p:extLst>
      <p:ext uri="{BB962C8B-B14F-4D97-AF65-F5344CB8AC3E}">
        <p14:creationId xmlns:p14="http://schemas.microsoft.com/office/powerpoint/2010/main" val="229955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7.5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集合算法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集合算法 （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Ensemble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）是一种元算法 （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Meta-algorithm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），它利用统计学采样原理，训练出成百上千个不同的算法模型。当需要预测一个新样本时，使用这些模型分别对这个样本进行预测，然后采用少数服从多数原则，决定新样本的类别。集合算法可以有效地解决过拟合问题。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scikit-learn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里，所有的集合算法都实现在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sklearn.ensemble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包里。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01428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7.5.1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自助聚合算法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Bagging</a:t>
            </a:r>
            <a:endParaRPr lang="zh-CN" altLang="en-US" b="1" i="0" u="none" strike="noStrike" baseline="0" smtClean="0">
              <a:latin typeface="Calibri Light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自助聚合在大部分英文资料里一般称为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Bagging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，它是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Bootstrap Aggregating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的缩写。它的核心思想是，采用</a:t>
            </a:r>
            <a:r>
              <a:rPr lang="zh-CN" altLang="en-US" b="1" i="0" u="none" strike="noStrike" kern="1400" baseline="0" smtClean="0">
                <a:latin typeface="Arial"/>
                <a:ea typeface="黑体"/>
              </a:rPr>
              <a:t>有放回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的采样规则，从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m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个样本的原数据集里进行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 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(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 </a:t>
            </a:r>
            <a:r>
              <a:rPr lang="zh-CN" altLang="en-US" b="1" i="0" u="none" strike="noStrike" kern="1400" baseline="0" smtClean="0">
                <a:latin typeface="宋体"/>
                <a:ea typeface="宋体"/>
              </a:rPr>
              <a:t>≤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 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m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)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次采样，构成一个包含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个样本的新训练数据集，然后拿这个新训练数据集来训练模型。重复上次过程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次，得到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个模型。当有新样本需要进行预测时，拿这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个模型分别对这个样本进行预测，然后采用投票方式（分类问题）或求平均值方式（回归问题）得到新样本的预测值。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所谓的有放回采样规则是指，在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m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个数据集里，随机取出一个样本放到新数据集里，然后把这个样本放回原数据集，继续随机采样，直到达到采样次数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为止。由此可见，随机采样出的数据集里可能有重复数据，并且原数据集里，不一定每个数据都会出现在新采样出的数据集里。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单一模型往往容易对数据噪声敏感，从而造成高方差（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High Variance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）。自助聚合算法可以降低对数据噪声的敏感性，从而提高模型准确性和稳定性。这种方法不需要额外地输入，只是简单地对同一个数据集训练出多个模型即可实现。当然，这并不是说没有代价，自助聚合算法一般会增加模型训练的计算量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scikit-learn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里，由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BaggingClassifier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BaggingRegressor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分别实现分类和回归的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Bagging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3446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7.5.2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正向激励算法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boosting</a:t>
            </a:r>
            <a:endParaRPr lang="zh-CN" altLang="en-US" b="1" i="0" u="none" strike="noStrike" baseline="0" smtClean="0">
              <a:latin typeface="Calibri Light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大部分中文文献里是直接使用英文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boosting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来称呼正向激励算法。笔者的这个翻译没有被广泛采用，但笔者认为这个翻译道出了算法原理的核心精神。其算法原理是，初始化时，针对有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m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个训练样本的数据集，给每个样本都分配一个初始权重，然后使用这个带权重的数据集来训练模型。训练出这个模型后，针对这个模型</a:t>
            </a:r>
            <a:r>
              <a:rPr lang="zh-CN" altLang="en-US" b="1" i="0" u="none" strike="noStrike" kern="1400" baseline="0" smtClean="0">
                <a:latin typeface="Arial"/>
                <a:ea typeface="黑体"/>
              </a:rPr>
              <a:t>预测错误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的样本，增加其权重值，然后拿这个新的带权重的数据集来训练出一个新模型。重复上述过程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次，训练出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个模型。它与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Bagging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算法的区别如下：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采样规则不同，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Bagging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算法是采用有放回的随机采样规则。而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boosting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是使用增大错误预测样本的权重的方法，这一方法相当于加强对错误预测的样本的学习力度，从而提高模型准确性。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训练方式不同，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Bagging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算法可以并行训练多个模型。而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boosting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算法只能串行训练，因为下一个模型依赖于上一个模型的预测结果。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模型权重不同，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Bagging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算法训练出来的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个模型权重是一样的。而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boosting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算法训练出来的模型本身带有权重信息，在对新样本进行预测时，每个模型的权重是不一样的。单个模型的权重由模型训练的效果来决定，即准确性高的模型权重更高。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boosting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算法实现有很多种，其中最著名的是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AdaBoost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算法。在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scikit-learn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里由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AdaBoostClassifier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AdaBoostRegressor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分别实现分类和回归算法。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63042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7.5.3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随机森林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随机森林在自助聚合算法的基础上更进一步，对特征应用自助聚合算法。即，每次训练时，不拿所有的特征来训练，而是随机选择一个特征的子集来进行训练。随机森林算法有两个关键参数，一是构建的决策树的个数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t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，二是构建单棵决策树特征的个数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f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。假设，针对一个有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m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个样本、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个特征的数据集，则其算法原理如下。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．单棵决策树的构建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2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．随机森林的分类结果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5954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7.5.4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ExtraTrees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算法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随机森林在构建决策树的过程中，会使用信息熵（或基尼不纯度），然后选择信息增益最大的特征来进行分裂。而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ExtraTrees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是直接从这些特征里随机选择一个特征来分裂，从而避免了过拟合问题。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scikit-learn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里，由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ExtraTreesClassifier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ExtraTreesRegressor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分别实现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ExtraTrees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分类和回归算法。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3026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7.6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复习题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．什么是信息熵？其计算公式是什么？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2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．什么是信息增益？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3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．在决策树创建过程中，用什么方法来选择特征，从而进行数据集的划分？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4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．决策树如何处理连续值的特征？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5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．除了信息增益外，还有什么标准可以用来选择决策树的特征？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6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．解决决策树过拟合的方法有哪些？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7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DecisionTreeClassifier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提供了哪些参数来解决决策树过拟合问题？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8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．运行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ch07.02.ipynb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的实例代码，试着考察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min_samples_split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这个参数的变化与模型准确性的关系。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9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．请读者登录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https://www.kaggle.com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，注册一个账号。以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ch07.02.ipynb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代码为基础，按照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https://www.kaggle.com/c/titanic#evaluation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的要求，计算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test.csv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的预测值，并把结果提交到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kaggle.com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上。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10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．针对本章的预测泰坦尼克号幸存者数据集，使用随机森林对模型进行训练，观察训练出的模型的准确性和稳定性。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3170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7.1</a:t>
            </a:r>
            <a:r>
              <a:rPr lang="en-US" altLang="zh-CN" b="1" i="0" u="none" strike="noStrike" baseline="0" smtClean="0">
                <a:latin typeface="Times New Roman"/>
                <a:ea typeface="宋体"/>
              </a:rPr>
              <a:t>.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1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信息增益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我们天天在谈论信息，那么信息要怎么样来量化呢？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1948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年，香农在他著名的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《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通信的数学原理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》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中提出了</a:t>
            </a:r>
            <a:r>
              <a:rPr lang="zh-CN" altLang="en-US" b="1" i="0" u="none" strike="noStrike" kern="1400" baseline="0" smtClean="0">
                <a:latin typeface="Arial"/>
                <a:ea typeface="黑体"/>
              </a:rPr>
              <a:t>信息熵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（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Entropy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）的概念，从而解决了信息的量化问题。香农认为，一条信息的信息量和它的不确定性有直接关系。一个问题不确定性越大，要搞清楚这个问题，需要了解的信息就越多，其信息熵就越大。信息熵的计算公式为：</a:t>
            </a:r>
          </a:p>
          <a:p>
            <a:pPr marR="0" lvl="0" rtl="0"/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其中，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P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(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x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)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表示事件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x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出现的概率。例如，一个盒子里分别有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5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个白球和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5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个红球，随机取出一个球。问：这个球是红色的还是白色的？这个问题的信息量多大呢？由于红球和白球出现的概率都是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1/2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，代入信息熵公式，可以得到其信息熵为：</a:t>
            </a:r>
          </a:p>
          <a:p>
            <a:pPr marR="0" lvl="0" rtl="0"/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108181"/>
              </p:ext>
            </p:extLst>
          </p:nvPr>
        </p:nvGraphicFramePr>
        <p:xfrm>
          <a:off x="2483767" y="3573016"/>
          <a:ext cx="240712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3" imgW="1485255" imgH="317362" progId="Equation.DSMT4">
                  <p:embed/>
                </p:oleObj>
              </mc:Choice>
              <mc:Fallback>
                <p:oleObj r:id="rId3" imgW="1485255" imgH="31736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8835" b="6184"/>
                      <a:stretch>
                        <a:fillRect/>
                      </a:stretch>
                    </p:blipFill>
                    <p:spPr bwMode="auto">
                      <a:xfrm>
                        <a:off x="2483767" y="3573016"/>
                        <a:ext cx="2407125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350271"/>
              </p:ext>
            </p:extLst>
          </p:nvPr>
        </p:nvGraphicFramePr>
        <p:xfrm>
          <a:off x="3995936" y="5589240"/>
          <a:ext cx="340401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5" imgW="1853396" imgH="355446" progId="Equation.DSMT4">
                  <p:embed/>
                </p:oleObj>
              </mc:Choice>
              <mc:Fallback>
                <p:oleObj r:id="rId5" imgW="1853396" imgH="35544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607" b="4448"/>
                      <a:stretch>
                        <a:fillRect/>
                      </a:stretch>
                    </p:blipFill>
                    <p:spPr bwMode="auto">
                      <a:xfrm>
                        <a:off x="3995936" y="5589240"/>
                        <a:ext cx="3404015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501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即，这个问题的信息量是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1 bit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。对，你没有看错，信息量的单位就是比特。我们要确定这个球是红色的还是白色的，只需要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比特的信息就够了。再举一个极端的例子，一个盒子里有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10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个白球，随机取出一个球，这个球是什么颜色的？这个问题的信息量是多少呢？答案是</a:t>
            </a:r>
            <a:r>
              <a:rPr lang="en-US" altLang="zh-CN" b="1" i="0" u="none" strike="noStrike" kern="1400" baseline="0" smtClean="0">
                <a:latin typeface="Times New Roman"/>
                <a:ea typeface="宋体"/>
              </a:rPr>
              <a:t>0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，因为这是一个确定的事件，其概率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P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(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x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)=1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，我们代入香农的信息熵公式，即可得到其信息熵为</a:t>
            </a:r>
            <a:r>
              <a:rPr lang="en-US" altLang="zh-CN" b="1" i="0" u="none" strike="noStrike" kern="1400" baseline="0" smtClean="0">
                <a:latin typeface="Times New Roman"/>
                <a:ea typeface="宋体"/>
              </a:rPr>
              <a:t>0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。即，我们不需要再获取任何新的信息，即可知道这个球一定是白色的。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回到决策树的构建问题上，当我们要构建一个决策树时，应该优先选择哪个特征来划分数据集呢？答案是：遍历所有的特征，分别计算，使用这个特征划分数据集前后信息熵的变化值，然后选择信息熵变化幅度最大的那个特征，来优先作为数据集划分依据。即选择</a:t>
            </a:r>
            <a:r>
              <a:rPr lang="zh-CN" altLang="en-US" b="1" i="0" u="none" strike="noStrike" kern="1400" baseline="0" smtClean="0">
                <a:latin typeface="Arial"/>
                <a:ea typeface="黑体"/>
              </a:rPr>
              <a:t>信息增益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最大的特征作为分裂节点。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7015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536" y="260648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下面来讨论信息增益的物理意义。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我们以概率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P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(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x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为横坐标，以信息熵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Entropy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为纵坐标，把信息熵和概率的函数关系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Entropy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=</a:t>
            </a:r>
            <a:r>
              <a:rPr lang="en-US" altLang="zh-CN" b="1" i="0" u="none" strike="noStrike" kern="1400" baseline="0" dirty="0" smtClean="0">
                <a:latin typeface="宋体"/>
                <a:ea typeface="宋体"/>
              </a:rPr>
              <a:t>-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P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(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x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)log</a:t>
            </a:r>
            <a:r>
              <a:rPr lang="en-US" altLang="zh-CN" b="1" i="0" u="none" strike="noStrike" kern="1400" baseline="-25000" dirty="0" smtClean="0">
                <a:latin typeface="Cambria"/>
                <a:ea typeface="宋体"/>
              </a:rPr>
              <a:t>2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P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(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x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在二维坐标轴上画出来，如图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7-3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所示。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从这个函数关系可以看出来，当概率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P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(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x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越接近</a:t>
            </a:r>
            <a:r>
              <a:rPr lang="en-US" altLang="zh-CN" b="1" i="0" u="none" strike="noStrike" kern="1400" baseline="0" dirty="0" smtClean="0">
                <a:latin typeface="Times New Roman"/>
                <a:ea typeface="宋体"/>
              </a:rPr>
              <a:t>0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或越接近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时，信息熵的值越小，其不确定性越小，即数据越“纯”。典型地，当概率值为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时，此时数据是最“纯净”的，因为只有一种类别的数据，已经消除了不确定性，其信息熵为</a:t>
            </a:r>
            <a:r>
              <a:rPr lang="en-US" altLang="zh-CN" b="1" i="0" u="none" strike="noStrike" kern="1400" baseline="0" dirty="0" smtClean="0">
                <a:latin typeface="Times New Roman"/>
                <a:ea typeface="宋体"/>
              </a:rPr>
              <a:t>0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。我们在特征选择时，选择信息增益最大的特征，在物理上，即让数据尽量往更纯净的方向上变换。因此，我们得出，信息增益是用来衡量数据变得更有序、更纯净的程度的指标。</a:t>
            </a:r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pic>
        <p:nvPicPr>
          <p:cNvPr id="4" name="Picture 2" descr="7-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221088"/>
            <a:ext cx="2879725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655044" y="6309320"/>
            <a:ext cx="226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7-3 </a:t>
            </a:r>
            <a:r>
              <a:rPr lang="zh-CN" altLang="en-US" b="1" kern="1400" dirty="0">
                <a:latin typeface="Cambria"/>
              </a:rPr>
              <a:t> 信息熵与概率</a:t>
            </a:r>
          </a:p>
        </p:txBody>
      </p:sp>
    </p:spTree>
    <p:extLst>
      <p:ext uri="{BB962C8B-B14F-4D97-AF65-F5344CB8AC3E}">
        <p14:creationId xmlns:p14="http://schemas.microsoft.com/office/powerpoint/2010/main" val="50984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熵是热力学中表征物质状态的参量之一，其物理意义是体系混乱程度的度量，被香农借用过来，作为信息量的度量。著名的熵增原理是这样描述的：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熵增原理就是孤立热力学系统的熵不减少，总是增大或者不变。一个孤立系统不可能朝低熵的状态发展，即不会变得有序。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用白话讲就是，如果没有外力的作用，这个世界将是越来越无序的。人活着，在于尽量让熵变低，即让世界变得更有序，降低不确定性。当我们在消费资源时，是一个增熵的过程。我们把有序的食物变成了无序的垃圾。例如，笔者在写书或读者在看书的过程，可以理解为减熵过程。我们通过写作和阅读，减少了不确定的信息，从而实现了减熵的过程。人生价值的实现，在于消费资源（增熵过程）来获取能量，经过自己的劳动付出（减熵过程），让世界变得更加纯净有序，信息增益（减熵量 </a:t>
            </a:r>
            <a:r>
              <a:rPr lang="en-US" altLang="zh-CN" b="1" i="0" u="none" strike="noStrike" kern="1400" baseline="0" smtClean="0">
                <a:latin typeface="宋体"/>
                <a:ea typeface="宋体"/>
              </a:rPr>
              <a:t>-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 增熵量）即是衡量人生价值的尺度。希望笔者在暮年之时，回首往事，能自信地说，我给这个世界带来的信息增益是正数，且已经尽力做到最大了。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3946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7.1.2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决策树的创建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决策树的构建过程，就是从训练数据集中归纳出一组分类规则，使它与训练数据矛盾较小的同时具有较强的泛化能力。有了信息增益来量化地选择数据集的划分特征，使决策树的创建过程变得容易了。决策树的创建基本上分以下几步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（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）计算数据集划分前的信息熵。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（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2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）遍历所有未作为划分条件的特征，分别计算根据每个特征划分数据集后的信息熵。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（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3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）选择信息增益最大的特征，并使用这个特征作为数据划分节点来划分数据。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（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4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）递归地处理被划分后的所有子数据集，从未被选择的特征里继续选择最优数据划分特征来划分子数据集。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问题来了，递归过程什么时候结束呢？一般来讲，有两个终止条件，一是所有的特征都用完了，即没有新的特征可以用来进一步划分数据集。二是划分后的信息增益足够小了，这个时候就可以停止递归划分了。针对这个停止条件，需要事先选择信息增益的门限值来作为结束递归的条件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使用信息增益作为特征选择指标的决策树构建算法，称为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ID3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．离散化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2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．正则项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3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．基尼不纯度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1804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 fontScale="90000"/>
          </a:bodyPr>
          <a:lstStyle/>
          <a:p>
            <a:pPr marR="0" rtl="0"/>
            <a:r>
              <a:rPr lang="en-US" altLang="zh-CN" b="1" i="0" u="none" strike="noStrike" baseline="0" dirty="0" smtClean="0">
                <a:latin typeface="Calibri Light"/>
                <a:ea typeface="宋体"/>
              </a:rPr>
              <a:t>7.1.3</a:t>
            </a:r>
            <a:r>
              <a:rPr lang="zh-CN" altLang="en-US" b="1" i="0" u="none" strike="noStrike" baseline="0" dirty="0" smtClean="0">
                <a:latin typeface="Calibri Light"/>
                <a:ea typeface="宋体"/>
              </a:rPr>
              <a:t>  剪枝算法</a:t>
            </a:r>
            <a:endParaRPr lang="zh-CN" altLang="en-US" b="1" i="0" u="none" strike="noStrike" baseline="0" dirty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8856984" cy="5688632"/>
          </a:xfrm>
        </p:spPr>
        <p:txBody>
          <a:bodyPr>
            <a:normAutofit fontScale="550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使用决策树模型拟合数据时，容易造成过拟合。解决过拟合的方法是对决策树进行剪枝处理。决策树的剪枝有两种思路：前剪枝（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Pre-Pruning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）和后剪枝（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Post-Pruning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）。</a:t>
            </a:r>
          </a:p>
          <a:p>
            <a:pPr marR="0" lvl="0" rtl="0"/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．前剪枝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前剪枝是在构造决策树的同时进行剪枝。在决策树的构建过程中，如果无法进一步降低信息熵的情况下，就会停止创建分支。为了避免过拟合，可以设定一个阈值，信息熵减小的数量小于这个阈值，即使还可以继续降低熵，也停止继续创建分支。这种方法称为前剪枝。还有一些简单的前剪枝方法，如限制叶子节点的样本个数，当样本个数小于一定的阈值时，即不再继续创建分支。</a:t>
            </a:r>
          </a:p>
          <a:p>
            <a:pPr marR="0" lvl="0" rtl="0"/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2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．后剪枝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后剪枝是指决策树构造完成后进行剪枝。剪枝的过程是对拥有同样父节点的一组节点进行检查，判断如果将其合并，信息熵的增加量是否小于某一阈值。如果小于阈值，则这一组节点可以合并一个节点。后剪枝是目前较普遍的做法。后剪枝的过程是删除一些子树，然后用子树的根节点代替，来作为新的叶子节点。这个新叶子节点所标识的类别通过大多数原则来确定，即把这个叶子节点里样本最多的类别，作为这个叶子节点的类别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后剪枝算法有很多种，其中常用的一种称为降低错误率剪枝法（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Reduced-Error Pruning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。其思路是，自底向上，从已经构建好的完全决策树中找出一个子树，然后用子树的根节点代替这棵子树，作为新的叶子节点。叶子节点所标识的类别通过大多数原则来确定。这样就构建出一个新的简化版的决策树。然后使用交叉验证数据集来测试简化版本的决策树，看看其错误率是不是降低了。如果错误率降低了，则可以使用这个简化版的决策树代替完全决策树，否则还是采用原来的决策树。通过遍历所有的子树，直到针对交叉验证数据集，无法进一步降低错误率为止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对其他剪枝算法感兴趣的读者，可以搜索 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decision tree pruning 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来获取更多信息。</a:t>
            </a:r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0444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7.2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算法参数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1600200"/>
            <a:ext cx="8856984" cy="5141168"/>
          </a:xfrm>
        </p:spPr>
        <p:txBody>
          <a:bodyPr>
            <a:normAutofit fontScale="55000" lnSpcReduction="20000"/>
          </a:bodyPr>
          <a:lstStyle/>
          <a:p>
            <a:pPr marR="0" lvl="0" rtl="0"/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scikit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-learn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使用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sklearn.tree.DecisionTreeClassifier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类来实现决策树分类算法。其中几个典型的参数解释如下。</a:t>
            </a:r>
          </a:p>
          <a:p>
            <a:pPr marR="0" lvl="0" rtl="0"/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criterion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：特征选择算法。一种是基于信息熵，另外一种是基于基尼不纯度。有研究表明，这两种算法的差异性不大，对模型的准确性没有太大的影响。相对而言，信息熵运算效率会低一些，因为它有对数运算。更详细的信息，可通过搜索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decision tree 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gini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 vs.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 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entropy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获取。</a:t>
            </a:r>
          </a:p>
          <a:p>
            <a:pPr marR="0" lvl="0" rtl="0"/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splitter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：创建决策树分支的选项，一种是选择最优的分支创建原则，另外一种是从排名靠前的特征中，随机选择一个特征来创建分支，这个方法和正则项的效果类似，可以避免过拟合问题。</a:t>
            </a:r>
          </a:p>
          <a:p>
            <a:pPr marR="0" lvl="0" rtl="0"/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max_depth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：指定决策树的最大深度。通过指定该参数，用来解决模型过拟合问题。</a:t>
            </a:r>
          </a:p>
          <a:p>
            <a:pPr marR="0" lvl="0" rtl="0"/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min_samples_split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：这个参数指定能创建分支的数据集的大小，默认是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2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。如果一个节点的数据样本个数小于这个数值，则不再创建分支。这也是一种前剪枝的方法。</a:t>
            </a:r>
          </a:p>
          <a:p>
            <a:pPr marR="0" lvl="0" rtl="0"/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min_samples_leaf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：创建分支后的节点样本数量必须大于等于这个数值，否则不再创建分支。这也是一种前剪枝的方法。</a:t>
            </a:r>
          </a:p>
          <a:p>
            <a:pPr marR="0" lvl="0" rtl="0"/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max_leaf_nodes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：除了限制最小的样本节点个数，该参数可以限制最大的样本节点个数。</a:t>
            </a:r>
          </a:p>
          <a:p>
            <a:pPr marR="0" lvl="0" rtl="0"/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min_impurity_split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：可以使用该参数来指定信息增益的阈值。决策树在创建分支时，信息增益必须大于这个阈值，否则不创建分支。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从这些参数可以看到，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scikit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-learn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有一系列的参数用来控制决策树生成的过程，从而解决过拟合问题。其他参数请参阅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scikit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-learn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官方文档。</a:t>
            </a:r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1649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4426</Words>
  <Application>Microsoft Office PowerPoint</Application>
  <PresentationFormat>全屏显示(4:3)</PresentationFormat>
  <Paragraphs>132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主题​​</vt:lpstr>
      <vt:lpstr>Equation.DSMT4</vt:lpstr>
      <vt:lpstr>第7章  决策树</vt:lpstr>
      <vt:lpstr>7.1  算法原理</vt:lpstr>
      <vt:lpstr>7.1.1  信息增益</vt:lpstr>
      <vt:lpstr>PowerPoint 演示文稿</vt:lpstr>
      <vt:lpstr>PowerPoint 演示文稿</vt:lpstr>
      <vt:lpstr>PowerPoint 演示文稿</vt:lpstr>
      <vt:lpstr>7.1.2  决策树的创建</vt:lpstr>
      <vt:lpstr>7.1.3  剪枝算法</vt:lpstr>
      <vt:lpstr>7.2  算法参数</vt:lpstr>
      <vt:lpstr>7.3  实例：预测泰坦尼克号幸存者</vt:lpstr>
      <vt:lpstr>7.3.1  数据分析</vt:lpstr>
      <vt:lpstr>PowerPoint 演示文稿</vt:lpstr>
      <vt:lpstr>7.3.2  模型训练</vt:lpstr>
      <vt:lpstr>7.3.3  优化模型参数</vt:lpstr>
      <vt:lpstr>7.3.4  模型参数选择工具包</vt:lpstr>
      <vt:lpstr>PowerPoint 演示文稿</vt:lpstr>
      <vt:lpstr>7.4  拓展阅读</vt:lpstr>
      <vt:lpstr>7.4.1  熵和条件熵</vt:lpstr>
      <vt:lpstr>7.4.2  决策树的构建算法</vt:lpstr>
      <vt:lpstr>7.5  集合算法</vt:lpstr>
      <vt:lpstr>7.5.1  自助聚合算法Bagging</vt:lpstr>
      <vt:lpstr>7.5.2  正向激励算法boosting</vt:lpstr>
      <vt:lpstr>7.5.3  随机森林</vt:lpstr>
      <vt:lpstr>7.5.4  ExtraTrees算法</vt:lpstr>
      <vt:lpstr>7.6  复习题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 决策树</dc:title>
  <dc:creator>Windows 用户</dc:creator>
  <cp:lastModifiedBy>Windows 用户</cp:lastModifiedBy>
  <cp:revision>1</cp:revision>
  <dcterms:created xsi:type="dcterms:W3CDTF">2025-01-23T08:10:17Z</dcterms:created>
  <dcterms:modified xsi:type="dcterms:W3CDTF">2025-01-24T08:29:02Z</dcterms:modified>
</cp:coreProperties>
</file>