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7" d="100"/>
          <a:sy n="107" d="100"/>
        </p:scale>
        <p:origin x="-1734"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image" Target="../media/image25.wmf"/><Relationship Id="rId1" Type="http://schemas.openxmlformats.org/officeDocument/2006/relationships/image" Target="../media/image2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1232293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12406773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20413629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169585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8727849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3914649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3260871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2309942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3282325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272848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2331538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6B559254-FA7A-44DD-87D6-5E4AD4804885}" type="datetimeFigureOut">
              <a:rPr lang="zh-CN" altLang="en-US" smtClean="0"/>
              <a:t>2025/1/24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2730538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559254-FA7A-44DD-87D6-5E4AD4804885}" type="datetimeFigureOut">
              <a:rPr lang="zh-CN" altLang="en-US" smtClean="0"/>
              <a:t>2025/1/24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CE5BA8-0702-4B49-BC7C-CB44EACA5A83}" type="slidenum">
              <a:rPr lang="zh-CN" altLang="en-US" smtClean="0"/>
              <a:t>‹#›</a:t>
            </a:fld>
            <a:endParaRPr lang="zh-CN" altLang="en-US"/>
          </a:p>
        </p:txBody>
      </p:sp>
    </p:spTree>
    <p:extLst>
      <p:ext uri="{BB962C8B-B14F-4D97-AF65-F5344CB8AC3E}">
        <p14:creationId xmlns:p14="http://schemas.microsoft.com/office/powerpoint/2010/main" val="24718701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3.wmf"/><Relationship Id="rId5" Type="http://schemas.openxmlformats.org/officeDocument/2006/relationships/oleObject" Target="../embeddings/oleObject5.bin"/><Relationship Id="rId4" Type="http://schemas.openxmlformats.org/officeDocument/2006/relationships/image" Target="../media/image12.wmf"/></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16.wmf"/><Relationship Id="rId5" Type="http://schemas.openxmlformats.org/officeDocument/2006/relationships/oleObject" Target="../embeddings/oleObject7.bin"/><Relationship Id="rId4" Type="http://schemas.openxmlformats.org/officeDocument/2006/relationships/image" Target="../media/image15.wmf"/></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12.xml"/><Relationship Id="rId1" Type="http://schemas.openxmlformats.org/officeDocument/2006/relationships/vmlDrawing" Target="../drawings/vmlDrawing5.vml"/><Relationship Id="rId4" Type="http://schemas.openxmlformats.org/officeDocument/2006/relationships/image" Target="../media/image18.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12.xml"/><Relationship Id="rId1" Type="http://schemas.openxmlformats.org/officeDocument/2006/relationships/vmlDrawing" Target="../drawings/vmlDrawing6.vml"/><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12.xml"/><Relationship Id="rId1" Type="http://schemas.openxmlformats.org/officeDocument/2006/relationships/vmlDrawing" Target="../drawings/vmlDrawing7.vml"/><Relationship Id="rId5" Type="http://schemas.openxmlformats.org/officeDocument/2006/relationships/image" Target="../media/image21.png"/><Relationship Id="rId4" Type="http://schemas.openxmlformats.org/officeDocument/2006/relationships/image" Target="../media/image20.w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12.xml"/><Relationship Id="rId1" Type="http://schemas.openxmlformats.org/officeDocument/2006/relationships/vmlDrawing" Target="../drawings/vmlDrawing8.vml"/><Relationship Id="rId6" Type="http://schemas.openxmlformats.org/officeDocument/2006/relationships/image" Target="../media/image23.wmf"/><Relationship Id="rId5" Type="http://schemas.openxmlformats.org/officeDocument/2006/relationships/oleObject" Target="../embeddings/oleObject12.bin"/><Relationship Id="rId4" Type="http://schemas.openxmlformats.org/officeDocument/2006/relationships/image" Target="../media/image22.wmf"/></Relationships>
</file>

<file path=ppt/slides/_rels/slide22.x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14.bin"/><Relationship Id="rId4" Type="http://schemas.openxmlformats.org/officeDocument/2006/relationships/image" Target="../media/image24.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2.xml"/><Relationship Id="rId1" Type="http://schemas.openxmlformats.org/officeDocument/2006/relationships/vmlDrawing" Target="../drawings/vmlDrawing2.vml"/><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zh-CN" altLang="en-US" b="1" i="0" u="none" strike="noStrike" baseline="0" smtClean="0">
                <a:latin typeface="Calibri Light"/>
                <a:ea typeface="宋体"/>
              </a:rPr>
              <a:t>第</a:t>
            </a:r>
            <a:r>
              <a:rPr lang="en-US" altLang="zh-CN" b="1" i="0" u="none" strike="noStrike" baseline="0" smtClean="0">
                <a:latin typeface="Calibri Light"/>
                <a:ea typeface="宋体"/>
              </a:rPr>
              <a:t>8</a:t>
            </a:r>
            <a:r>
              <a:rPr lang="zh-CN" altLang="en-US" b="1" i="0" u="none" strike="noStrike" baseline="0" smtClean="0">
                <a:latin typeface="Calibri Light"/>
                <a:ea typeface="宋体"/>
              </a:rPr>
              <a:t>章  支持向量机</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lnSpcReduction="10000"/>
          </a:bodyPr>
          <a:lstStyle/>
          <a:p>
            <a:pPr marR="0" lvl="0" rtl="0"/>
            <a:r>
              <a:rPr lang="zh-CN" altLang="en-US" b="1" i="0" u="none" strike="noStrike" kern="1400" baseline="0" smtClean="0">
                <a:latin typeface="Cambria"/>
                <a:ea typeface="宋体"/>
              </a:rPr>
              <a:t>支持向量机简称</a:t>
            </a:r>
            <a:r>
              <a:rPr lang="en-US" altLang="zh-CN" b="1" i="0" u="none" strike="noStrike" kern="1400" baseline="0" smtClean="0">
                <a:latin typeface="Cambria"/>
                <a:ea typeface="宋体"/>
              </a:rPr>
              <a:t>SVM</a:t>
            </a:r>
            <a:r>
              <a:rPr lang="zh-CN" altLang="en-US" b="1" i="0" u="none" strike="noStrike" kern="1400" baseline="0" smtClean="0">
                <a:latin typeface="Cambria"/>
                <a:ea typeface="宋体"/>
              </a:rPr>
              <a:t>，是</a:t>
            </a:r>
            <a:r>
              <a:rPr lang="en-US" altLang="zh-CN" b="1" i="0" u="none" strike="noStrike" kern="1400" baseline="0" smtClean="0">
                <a:latin typeface="Cambria"/>
                <a:ea typeface="宋体"/>
              </a:rPr>
              <a:t>Support Vector Machine</a:t>
            </a:r>
            <a:r>
              <a:rPr lang="zh-CN" altLang="en-US" b="1" i="0" u="none" strike="noStrike" kern="1400" baseline="0" smtClean="0">
                <a:latin typeface="Cambria"/>
                <a:ea typeface="宋体"/>
              </a:rPr>
              <a:t>的缩写。</a:t>
            </a:r>
            <a:r>
              <a:rPr lang="en-US" altLang="zh-CN" b="1" i="0" u="none" strike="noStrike" kern="1400" baseline="0" smtClean="0">
                <a:latin typeface="Cambria"/>
                <a:ea typeface="宋体"/>
              </a:rPr>
              <a:t>SVM</a:t>
            </a:r>
            <a:r>
              <a:rPr lang="zh-CN" altLang="en-US" b="1" i="0" u="none" strike="noStrike" kern="1400" baseline="0" smtClean="0">
                <a:latin typeface="Cambria"/>
                <a:ea typeface="宋体"/>
              </a:rPr>
              <a:t>是一种分类算法，在工业界和学术界都有广泛的应用。特别是针对数据集较小的情况下，往往其分类效果比神经网络好。本章涵盖的内容如下：</a:t>
            </a:r>
          </a:p>
          <a:p>
            <a:pPr marR="0" lvl="0" rtl="0"/>
            <a:r>
              <a:rPr lang="zh-CN" altLang="en-US" b="1" i="0" u="none" strike="noStrike" kern="1400" baseline="0" smtClean="0">
                <a:latin typeface="Cambria"/>
                <a:ea typeface="宋体"/>
              </a:rPr>
              <a:t>支持向量机的原理及松弛系数的作用；</a:t>
            </a:r>
          </a:p>
          <a:p>
            <a:pPr marR="0" lvl="0" rtl="0"/>
            <a:r>
              <a:rPr lang="zh-CN" altLang="en-US" b="1" i="0" u="none" strike="noStrike" kern="1400" baseline="0" smtClean="0">
                <a:latin typeface="Cambria"/>
                <a:ea typeface="宋体"/>
              </a:rPr>
              <a:t>支持向量机的核函数及常见核函数的对比；</a:t>
            </a:r>
          </a:p>
          <a:p>
            <a:pPr marR="0" lvl="0" rtl="0"/>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中的支持向量机算法；</a:t>
            </a:r>
          </a:p>
          <a:p>
            <a:pPr marR="0" lvl="0" rtl="0"/>
            <a:r>
              <a:rPr lang="zh-CN" altLang="en-US" b="1" i="0" u="none" strike="noStrike" kern="1400" baseline="0" smtClean="0">
                <a:latin typeface="Cambria"/>
                <a:ea typeface="宋体"/>
              </a:rPr>
              <a:t>使用支持向量机来实现乳腺癌检测实例。</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86517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8.2</a:t>
            </a:r>
            <a:r>
              <a:rPr lang="zh-CN" altLang="en-US" b="1" i="0" u="none" strike="noStrike" baseline="0" smtClean="0">
                <a:latin typeface="Calibri Light"/>
                <a:ea typeface="宋体"/>
              </a:rPr>
              <a:t>  核函数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smtClean="0">
                <a:latin typeface="Cambria"/>
                <a:ea typeface="宋体"/>
              </a:rPr>
              <a:t>什么是核函数？核函数是</a:t>
            </a:r>
            <a:r>
              <a:rPr lang="zh-CN" altLang="en-US" b="1" i="0" u="none" strike="noStrike" kern="1400" baseline="0" smtClean="0">
                <a:latin typeface="Arial"/>
                <a:ea typeface="黑体"/>
              </a:rPr>
              <a:t>特征转换</a:t>
            </a:r>
            <a:r>
              <a:rPr lang="zh-CN" altLang="en-US" b="1" i="0" u="none" strike="noStrike" kern="1400" baseline="0" smtClean="0">
                <a:latin typeface="Cambria"/>
                <a:ea typeface="宋体"/>
              </a:rPr>
              <a:t>函数。这是非常抽象的描述，本节的内容就是为了理解这个抽象的概念。</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219430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8.2.1</a:t>
            </a:r>
            <a:r>
              <a:rPr lang="zh-CN" altLang="en-US" b="1" i="0" u="none" strike="noStrike" baseline="0" smtClean="0">
                <a:latin typeface="Calibri Light"/>
                <a:ea typeface="宋体"/>
              </a:rPr>
              <a:t>  最简单的核函数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1" i="0" u="none" strike="noStrike" kern="1400" baseline="0" dirty="0" smtClean="0">
                <a:latin typeface="Cambria"/>
                <a:ea typeface="宋体"/>
              </a:rPr>
              <a:t>回顾</a:t>
            </a:r>
            <a:r>
              <a:rPr lang="en-US" altLang="zh-CN" b="1" i="0" u="none" strike="noStrike" kern="1400" baseline="0" dirty="0" smtClean="0">
                <a:latin typeface="Cambria"/>
                <a:ea typeface="宋体"/>
              </a:rPr>
              <a:t>8.1</a:t>
            </a:r>
            <a:r>
              <a:rPr lang="zh-CN" altLang="en-US" b="1" i="0" u="none" strike="noStrike" kern="1400" baseline="0" dirty="0" smtClean="0">
                <a:latin typeface="Cambria"/>
                <a:ea typeface="宋体"/>
              </a:rPr>
              <a:t>节介绍的内容，我们的任务是找出合适的参数</a:t>
            </a:r>
            <a:r>
              <a:rPr lang="en-US" altLang="zh-CN" b="1" i="1" u="none" strike="noStrike" kern="1400" baseline="0" dirty="0" err="1" smtClean="0">
                <a:latin typeface="Cambria"/>
                <a:ea typeface="宋体"/>
              </a:rPr>
              <a:t>w</a:t>
            </a:r>
            <a:r>
              <a:rPr lang="en-US" altLang="zh-CN" b="1" i="0" u="none" strike="noStrike" kern="1400" baseline="0" dirty="0" err="1" smtClean="0">
                <a:latin typeface="Times New Roman"/>
                <a:ea typeface="宋体"/>
              </a:rPr>
              <a:t>,</a:t>
            </a:r>
            <a:r>
              <a:rPr lang="en-US" altLang="zh-CN" b="1" i="1" u="none" strike="noStrike" kern="1400" baseline="0" dirty="0" err="1" smtClean="0">
                <a:latin typeface="Cambria"/>
                <a:ea typeface="宋体"/>
              </a:rPr>
              <a:t>b</a:t>
            </a:r>
            <a:r>
              <a:rPr lang="zh-CN" altLang="en-US" b="1" i="0" u="none" strike="noStrike" kern="1400" baseline="0" dirty="0" smtClean="0">
                <a:latin typeface="Cambria"/>
                <a:ea typeface="宋体"/>
              </a:rPr>
              <a:t>，使得由它们决定的分隔超平面、间距最大，且能正确地对数据集进行分类。间距最大是我们的优化目标，正确地对数据集进行分类是约束条件。用数学来表达，在满足约束条件</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b</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，即</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b</a:t>
            </a:r>
            <a:r>
              <a:rPr lang="en-US" altLang="zh-CN"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的前提下，求           的最小值。</a:t>
            </a:r>
          </a:p>
          <a:p>
            <a:pPr marR="0" lvl="0" rtl="0"/>
            <a:r>
              <a:rPr lang="zh-CN" altLang="en-US" b="1" i="0" u="none" strike="noStrike" kern="1400" baseline="0" dirty="0" smtClean="0">
                <a:latin typeface="Arial"/>
                <a:ea typeface="黑体"/>
              </a:rPr>
              <a:t>拉格朗日乘子法</a:t>
            </a:r>
            <a:r>
              <a:rPr lang="zh-CN" altLang="en-US" b="1" i="0" u="none" strike="noStrike" kern="1400" baseline="0" dirty="0" smtClean="0">
                <a:latin typeface="Cambria"/>
                <a:ea typeface="宋体"/>
              </a:rPr>
              <a:t>是解决约束条件下，求函数极值的理想方法。其方法是引入非负系数来作为约束条件的权重：</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492927874"/>
              </p:ext>
            </p:extLst>
          </p:nvPr>
        </p:nvGraphicFramePr>
        <p:xfrm>
          <a:off x="3203848" y="4077072"/>
          <a:ext cx="576064" cy="432048"/>
        </p:xfrm>
        <a:graphic>
          <a:graphicData uri="http://schemas.openxmlformats.org/presentationml/2006/ole">
            <mc:AlternateContent xmlns:mc="http://schemas.openxmlformats.org/markup-compatibility/2006">
              <mc:Choice xmlns:v="urn:schemas-microsoft-com:vml" Requires="v">
                <p:oleObj spid="_x0000_s7181" r:id="rId3" imgW="418918" imgH="355446" progId="Equation.DSMT4">
                  <p:embed/>
                </p:oleObj>
              </mc:Choice>
              <mc:Fallback>
                <p:oleObj r:id="rId3" imgW="418918" imgH="35544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7597" b="6525"/>
                      <a:stretch>
                        <a:fillRect/>
                      </a:stretch>
                    </p:blipFill>
                    <p:spPr bwMode="auto">
                      <a:xfrm>
                        <a:off x="3203848" y="4077072"/>
                        <a:ext cx="576064"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08207522"/>
              </p:ext>
            </p:extLst>
          </p:nvPr>
        </p:nvGraphicFramePr>
        <p:xfrm>
          <a:off x="3923928" y="5445224"/>
          <a:ext cx="3136348" cy="504056"/>
        </p:xfrm>
        <a:graphic>
          <a:graphicData uri="http://schemas.openxmlformats.org/presentationml/2006/ole">
            <mc:AlternateContent xmlns:mc="http://schemas.openxmlformats.org/markup-compatibility/2006">
              <mc:Choice xmlns:v="urn:schemas-microsoft-com:vml" Requires="v">
                <p:oleObj spid="_x0000_s7182" r:id="rId5" imgW="2133600" imgH="393700" progId="Equation.DSMT4">
                  <p:embed/>
                </p:oleObj>
              </mc:Choice>
              <mc:Fallback>
                <p:oleObj r:id="rId5" imgW="21336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7143" b="5824"/>
                      <a:stretch>
                        <a:fillRect/>
                      </a:stretch>
                    </p:blipFill>
                    <p:spPr bwMode="auto">
                      <a:xfrm>
                        <a:off x="3923928" y="5445224"/>
                        <a:ext cx="3136348" cy="504056"/>
                      </a:xfrm>
                      <a:prstGeom prst="rect">
                        <a:avLst/>
                      </a:prstGeom>
                      <a:noFill/>
                    </p:spPr>
                  </p:pic>
                </p:oleObj>
              </mc:Fallback>
            </mc:AlternateContent>
          </a:graphicData>
        </a:graphic>
      </p:graphicFrame>
    </p:spTree>
    <p:extLst>
      <p:ext uri="{BB962C8B-B14F-4D97-AF65-F5344CB8AC3E}">
        <p14:creationId xmlns:p14="http://schemas.microsoft.com/office/powerpoint/2010/main" val="3262326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8199"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23825"/>
            <a:ext cx="6457950" cy="661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66930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smtClean="0">
                <a:latin typeface="Cambria"/>
                <a:ea typeface="宋体"/>
              </a:rPr>
              <a:t>怎么求这个公式的最小值，是</a:t>
            </a:r>
            <a:r>
              <a:rPr lang="zh-CN" altLang="en-US" b="1" i="0" u="none" strike="noStrike" kern="1400" baseline="0" smtClean="0">
                <a:latin typeface="Arial"/>
                <a:ea typeface="黑体"/>
              </a:rPr>
              <a:t>数值分析</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numerical analysis</a:t>
            </a:r>
            <a:r>
              <a:rPr lang="zh-CN" altLang="en-US" b="1" i="0" u="none" strike="noStrike" kern="1400" baseline="0" smtClean="0">
                <a:latin typeface="Cambria"/>
                <a:ea typeface="宋体"/>
              </a:rPr>
              <a:t>）这个数学分支要解决的问题，这是一个典型的</a:t>
            </a:r>
            <a:r>
              <a:rPr lang="zh-CN" altLang="en-US" b="1" i="0" u="none" strike="noStrike" kern="1400" baseline="0" smtClean="0">
                <a:latin typeface="Arial"/>
                <a:ea typeface="黑体"/>
              </a:rPr>
              <a:t>二次规划</a:t>
            </a:r>
            <a:r>
              <a:rPr lang="zh-CN" altLang="en-US" b="1" i="0" u="none" strike="noStrike" kern="1400" baseline="0" smtClean="0">
                <a:latin typeface="Cambria"/>
                <a:ea typeface="宋体"/>
              </a:rPr>
              <a:t>问题。目前广泛应用的是一个称为</a:t>
            </a:r>
            <a:r>
              <a:rPr lang="en-US" altLang="zh-CN" b="1" i="0" u="none" strike="noStrike" kern="1400" baseline="0" smtClean="0">
                <a:latin typeface="Cambria"/>
                <a:ea typeface="宋体"/>
              </a:rPr>
              <a:t>SMO</a:t>
            </a:r>
            <a:r>
              <a:rPr lang="zh-CN" altLang="en-US" b="1" i="0" u="none" strike="noStrike" kern="1400" baseline="0" smtClean="0">
                <a:latin typeface="Cambria"/>
                <a:ea typeface="宋体"/>
              </a:rPr>
              <a:t>（序列最小优化）的算法。这些内容不再进一步展开，感兴趣的读者可以查阅相关资料。</a:t>
            </a:r>
          </a:p>
          <a:p>
            <a:pPr marR="0" lvl="0" rtl="0"/>
            <a:r>
              <a:rPr lang="zh-CN" altLang="en-US" b="1" i="0" u="none" strike="noStrike" kern="1400" baseline="0" smtClean="0">
                <a:latin typeface="Cambria"/>
                <a:ea typeface="宋体"/>
              </a:rPr>
              <a:t>最后求解出来的</a:t>
            </a:r>
            <a:r>
              <a:rPr lang="el-GR" altLang="zh-CN" b="1" i="1" u="none" strike="noStrike" kern="1400" baseline="0" smtClean="0">
                <a:latin typeface="Cambria"/>
                <a:ea typeface="宋体"/>
              </a:rPr>
              <a:t>α</a:t>
            </a:r>
            <a:r>
              <a:rPr lang="zh-CN" altLang="en-US" b="1" i="0" u="none" strike="noStrike" kern="1400" baseline="0" smtClean="0">
                <a:latin typeface="Cambria"/>
                <a:ea typeface="宋体"/>
              </a:rPr>
              <a:t>有个明显的特点，即大部分</a:t>
            </a:r>
            <a:r>
              <a:rPr lang="el-GR" altLang="zh-CN" b="1" i="1" u="none" strike="noStrike" kern="1400" baseline="0" smtClean="0">
                <a:latin typeface="Cambria"/>
                <a:ea typeface="宋体"/>
              </a:rPr>
              <a:t>α</a:t>
            </a:r>
            <a:r>
              <a:rPr lang="en-US" altLang="zh-CN" b="1" i="1" u="none" strike="noStrike" kern="1400" baseline="-25000" smtClean="0">
                <a:latin typeface="Cambria"/>
                <a:ea typeface="宋体"/>
              </a:rPr>
              <a:t>i</a:t>
            </a:r>
            <a:r>
              <a:rPr lang="en-US" altLang="zh-CN" b="1" i="0" u="none" strike="noStrike" kern="1400" baseline="0" smtClean="0">
                <a:latin typeface="Cambria"/>
                <a:ea typeface="宋体"/>
              </a:rPr>
              <a:t>=0</a:t>
            </a:r>
            <a:r>
              <a:rPr lang="zh-CN" altLang="en-US" b="1" i="0" u="none" strike="noStrike" kern="1400" baseline="0" smtClean="0">
                <a:latin typeface="Cambria"/>
                <a:ea typeface="宋体"/>
              </a:rPr>
              <a:t>，这个结论背后的原因很直观，因为只有那些支持向量所对应的样本，直接决定了间隙的大小，其他离分隔超平面太远的样本，对间隙大小根本没有影响。读者可以参考本章开头的图</a:t>
            </a:r>
            <a:r>
              <a:rPr lang="en-US" altLang="zh-CN" b="1" i="0" u="none" strike="noStrike" kern="1400" baseline="0" smtClean="0">
                <a:latin typeface="Cambria"/>
                <a:ea typeface="宋体"/>
              </a:rPr>
              <a:t>8-1</a:t>
            </a:r>
            <a:r>
              <a:rPr lang="zh-CN" altLang="en-US" b="1" i="0" u="none" strike="noStrike" kern="1400" baseline="0" smtClean="0">
                <a:latin typeface="Cambria"/>
                <a:ea typeface="宋体"/>
              </a:rPr>
              <a:t>加深一下印象。</a:t>
            </a:r>
          </a:p>
          <a:p>
            <a:pPr marR="0" lvl="0" rtl="0"/>
            <a:r>
              <a:rPr lang="zh-CN" altLang="en-US" b="1" i="0" u="none" strike="noStrike" kern="1400" baseline="0" smtClean="0">
                <a:latin typeface="Cambria"/>
                <a:ea typeface="宋体"/>
              </a:rPr>
              <a:t>读到这里，相信读者心里会有疑问：你用拉格朗日乘子法加上一大堆偏导数运算，最后推导出来的公式复杂到无法展开进一步论述其求解方法，那么做这些事情和公式推导的意义在哪里呢？实际上，推导出这个公式的主要目的是为了引入支持向量机的另外一个核心概念</a:t>
            </a:r>
            <a:r>
              <a:rPr lang="zh-CN" altLang="en-US" b="1" i="0" u="none" strike="noStrike" kern="1400" baseline="0" smtClean="0">
                <a:latin typeface="Arial"/>
                <a:ea typeface="黑体"/>
              </a:rPr>
              <a:t>：核函数</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8228606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我们注意到</a:t>
            </a:r>
            <a:r>
              <a:rPr lang="en-US" altLang="zh-CN" b="1" i="1" u="none" strike="noStrike" kern="1400" baseline="0" dirty="0" smtClean="0">
                <a:latin typeface="Cambria"/>
                <a:ea typeface="宋体"/>
              </a:rPr>
              <a:t>L</a:t>
            </a:r>
            <a:r>
              <a:rPr lang="zh-CN" altLang="en-US" b="1" i="0" u="none" strike="noStrike" kern="1400" baseline="0" dirty="0" smtClean="0">
                <a:latin typeface="Cambria"/>
                <a:ea typeface="宋体"/>
              </a:rPr>
              <a:t>里的</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zh-CN" altLang="en-US" b="1" i="1" u="none" strike="noStrike" kern="1400" baseline="30000" dirty="0" smtClean="0">
                <a:latin typeface="Cambria"/>
                <a:ea typeface="宋体"/>
              </a:rPr>
              <a:t> </a:t>
            </a:r>
            <a:r>
              <a:rPr lang="en-US" altLang="zh-CN" b="1" i="0" u="none" strike="noStrike" kern="1400" baseline="30000" dirty="0" smtClean="0">
                <a:latin typeface="Cambria"/>
                <a:ea typeface="宋体"/>
              </a:rPr>
              <a:t>)</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a:t>
            </a:r>
            <a:r>
              <a:rPr lang="zh-CN" altLang="en-US"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部分，其中</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zh-CN" altLang="en-US" b="1" i="1" u="none" strike="noStrike" kern="1400" baseline="30000" dirty="0" smtClean="0">
                <a:latin typeface="Cambria"/>
                <a:ea typeface="宋体"/>
              </a:rPr>
              <a:t> </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是一个特征向量，所以</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zh-CN" altLang="en-US" b="1" i="1" u="none" strike="noStrike" kern="1400" baseline="30000" dirty="0" smtClean="0">
                <a:latin typeface="Cambria"/>
                <a:ea typeface="宋体"/>
              </a:rPr>
              <a:t> </a:t>
            </a:r>
            <a:r>
              <a:rPr lang="en-US" altLang="zh-CN" b="1" i="0" u="none" strike="noStrike" kern="1400" baseline="30000" dirty="0" smtClean="0">
                <a:latin typeface="Cambria"/>
                <a:ea typeface="宋体"/>
              </a:rPr>
              <a:t>)</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a:t>
            </a:r>
            <a:r>
              <a:rPr lang="zh-CN" altLang="en-US"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是一个数值，它是两个输入特征向量的内积。另外，我们的预测函数为：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当时，我们预测为类别</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，当时，我们预测为类别</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。注意到预测函数里也包含式子</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zh-CN" altLang="en-US" b="1" i="1" u="none" strike="noStrike" kern="1400" baseline="30000" dirty="0" smtClean="0">
                <a:latin typeface="Cambria"/>
                <a:ea typeface="宋体"/>
              </a:rPr>
              <a:t> </a:t>
            </a:r>
            <a:r>
              <a:rPr lang="en-US" altLang="zh-CN" b="1" i="0" u="none" strike="noStrike" kern="1400" baseline="30000" dirty="0" smtClean="0">
                <a:latin typeface="Cambria"/>
                <a:ea typeface="宋体"/>
              </a:rPr>
              <a:t>)</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zh-CN" altLang="en-US" b="1" i="0" u="none" strike="noStrike" kern="1400" baseline="0" dirty="0" smtClean="0">
                <a:latin typeface="Cambria"/>
                <a:ea typeface="宋体"/>
              </a:rPr>
              <a:t>。我们把</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zh-CN" altLang="en-US" b="1" i="1" u="none" strike="noStrike" kern="1400" baseline="30000" dirty="0" smtClean="0">
                <a:latin typeface="Cambria"/>
                <a:ea typeface="宋体"/>
              </a:rPr>
              <a:t> </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zh-CN" altLang="en-US"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称为</a:t>
            </a:r>
            <a:r>
              <a:rPr lang="zh-CN" altLang="en-US" b="1" i="0" u="none" strike="noStrike" kern="1400" baseline="0" dirty="0" smtClean="0">
                <a:latin typeface="Arial"/>
                <a:ea typeface="黑体"/>
              </a:rPr>
              <a:t>核函数</a:t>
            </a:r>
            <a:r>
              <a:rPr lang="zh-CN" altLang="en-US"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是两个向量内积，它的物理含义是衡量两个向量的</a:t>
            </a:r>
            <a:r>
              <a:rPr lang="zh-CN" altLang="en-US" b="1" i="0" u="none" strike="noStrike" kern="1400" baseline="0" dirty="0" smtClean="0">
                <a:latin typeface="Arial"/>
                <a:ea typeface="黑体"/>
              </a:rPr>
              <a:t>相似性</a:t>
            </a:r>
            <a:r>
              <a:rPr lang="zh-CN" altLang="en-US" b="1" i="0" u="none" strike="noStrike" kern="1400" baseline="0" dirty="0" smtClean="0">
                <a:latin typeface="Cambria"/>
                <a:ea typeface="宋体"/>
              </a:rPr>
              <a:t>，典型地，当这两个向量相互垂直时，即完全线性无关，此时</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。引入核函数后，我们的预测函数就变成：</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Arial"/>
                <a:ea typeface="黑体"/>
              </a:rPr>
              <a:t>思考：</a:t>
            </a:r>
            <a:r>
              <a:rPr lang="zh-CN" altLang="en-US" b="1" i="0" u="none" strike="noStrike" kern="1400" baseline="0" dirty="0" smtClean="0">
                <a:latin typeface="Cambria"/>
                <a:ea typeface="宋体"/>
              </a:rPr>
              <a:t>在</a:t>
            </a:r>
            <a:r>
              <a:rPr lang="en-US" altLang="zh-CN" b="1" i="0" u="none" strike="noStrike" kern="1400" baseline="0" dirty="0" smtClean="0">
                <a:latin typeface="Cambria"/>
                <a:ea typeface="宋体"/>
              </a:rPr>
              <a:t>8.1</a:t>
            </a:r>
            <a:r>
              <a:rPr lang="zh-CN" altLang="en-US" b="1" i="0" u="none" strike="noStrike" kern="1400" baseline="0" dirty="0" smtClean="0">
                <a:latin typeface="Cambria"/>
                <a:ea typeface="宋体"/>
              </a:rPr>
              <a:t>节内容中，根据图</a:t>
            </a:r>
            <a:r>
              <a:rPr lang="en-US" altLang="zh-CN" b="1" i="0" u="none" strike="noStrike" kern="1400" baseline="0" dirty="0" smtClean="0">
                <a:latin typeface="Cambria"/>
                <a:ea typeface="宋体"/>
              </a:rPr>
              <a:t>8-2</a:t>
            </a:r>
            <a:r>
              <a:rPr lang="zh-CN" altLang="en-US" b="1" i="0" u="none" strike="noStrike" kern="1400" baseline="0" dirty="0" smtClean="0">
                <a:latin typeface="Cambria"/>
                <a:ea typeface="宋体"/>
              </a:rPr>
              <a:t>，我们把方形类别的约束定义为</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b</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，把圆形类别的约束定义为</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b</a:t>
            </a:r>
            <a:r>
              <a:rPr lang="zh-CN" altLang="en-US"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。而这里的预测函数，又以</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为分界点，即针对输入特征向量</a:t>
            </a:r>
            <a:r>
              <a:rPr lang="en-US" altLang="zh-CN" b="1" i="1" u="none" strike="noStrike" kern="1400" baseline="0" dirty="0" smtClean="0">
                <a:latin typeface="Cambria"/>
                <a:ea typeface="宋体"/>
              </a:rPr>
              <a:t>x</a:t>
            </a:r>
            <a:r>
              <a:rPr lang="zh-CN" altLang="en-US" b="1" i="0" u="none" strike="noStrike" kern="1400" baseline="0" dirty="0" smtClean="0">
                <a:latin typeface="Cambria"/>
                <a:ea typeface="宋体"/>
              </a:rPr>
              <a:t>，当</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b</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时，预测为方形类别，这是为什么呢？</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51721751"/>
              </p:ext>
            </p:extLst>
          </p:nvPr>
        </p:nvGraphicFramePr>
        <p:xfrm>
          <a:off x="3059831" y="2204864"/>
          <a:ext cx="2388971" cy="432048"/>
        </p:xfrm>
        <a:graphic>
          <a:graphicData uri="http://schemas.openxmlformats.org/presentationml/2006/ole">
            <mc:AlternateContent xmlns:mc="http://schemas.openxmlformats.org/markup-compatibility/2006">
              <mc:Choice xmlns:v="urn:schemas-microsoft-com:vml" Requires="v">
                <p:oleObj spid="_x0000_s9225" r:id="rId3" imgW="1790700" imgH="393700" progId="Equation.DSMT4">
                  <p:embed/>
                </p:oleObj>
              </mc:Choice>
              <mc:Fallback>
                <p:oleObj r:id="rId3" imgW="1790700" imgH="3937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609" b="6290"/>
                      <a:stretch>
                        <a:fillRect/>
                      </a:stretch>
                    </p:blipFill>
                    <p:spPr bwMode="auto">
                      <a:xfrm>
                        <a:off x="3059831" y="2204864"/>
                        <a:ext cx="2388971"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925963658"/>
              </p:ext>
            </p:extLst>
          </p:nvPr>
        </p:nvGraphicFramePr>
        <p:xfrm>
          <a:off x="1907704" y="4221088"/>
          <a:ext cx="2208950" cy="504056"/>
        </p:xfrm>
        <a:graphic>
          <a:graphicData uri="http://schemas.openxmlformats.org/presentationml/2006/ole">
            <mc:AlternateContent xmlns:mc="http://schemas.openxmlformats.org/markup-compatibility/2006">
              <mc:Choice xmlns:v="urn:schemas-microsoft-com:vml" Requires="v">
                <p:oleObj spid="_x0000_s9226" r:id="rId5" imgW="1422400" imgH="393700" progId="Equation.DSMT4">
                  <p:embed/>
                </p:oleObj>
              </mc:Choice>
              <mc:Fallback>
                <p:oleObj r:id="rId5" imgW="1422400" imgH="3937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1308" b="6599"/>
                      <a:stretch>
                        <a:fillRect/>
                      </a:stretch>
                    </p:blipFill>
                    <p:spPr bwMode="auto">
                      <a:xfrm>
                        <a:off x="1907704" y="4221088"/>
                        <a:ext cx="2208950" cy="504056"/>
                      </a:xfrm>
                      <a:prstGeom prst="rect">
                        <a:avLst/>
                      </a:prstGeom>
                      <a:noFill/>
                    </p:spPr>
                  </p:pic>
                </p:oleObj>
              </mc:Fallback>
            </mc:AlternateContent>
          </a:graphicData>
        </a:graphic>
      </p:graphicFrame>
    </p:spTree>
    <p:extLst>
      <p:ext uri="{BB962C8B-B14F-4D97-AF65-F5344CB8AC3E}">
        <p14:creationId xmlns:p14="http://schemas.microsoft.com/office/powerpoint/2010/main" val="688988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8.2.2</a:t>
            </a:r>
            <a:r>
              <a:rPr lang="zh-CN" altLang="en-US" b="1" i="0" u="none" strike="noStrike" baseline="0" smtClean="0">
                <a:latin typeface="Calibri Light"/>
                <a:ea typeface="宋体"/>
              </a:rPr>
              <a:t>  相似性函数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67544" y="1600201"/>
            <a:ext cx="8219256" cy="2332856"/>
          </a:xfrm>
        </p:spPr>
        <p:txBody>
          <a:bodyPr>
            <a:normAutofit fontScale="92500" lnSpcReduction="20000"/>
          </a:bodyPr>
          <a:lstStyle/>
          <a:p>
            <a:pPr marR="0" lvl="0" rtl="0"/>
            <a:r>
              <a:rPr lang="zh-CN" altLang="en-US" b="1" i="0" u="none" strike="noStrike" kern="1400" baseline="0" dirty="0" smtClean="0">
                <a:latin typeface="Cambria"/>
                <a:ea typeface="宋体"/>
              </a:rPr>
              <a:t>请读者朋友思考一下，为什么我们需要引入核函数？假设我们有一个数据集，只有一个输入特征，要对这个数据集进行分类。由于只有一个输入特征，这些训练样本分布在一条直线上，此时我们很难找出一个分隔超平面来分隔这个数据集，如图</a:t>
            </a:r>
            <a:r>
              <a:rPr lang="en-US" altLang="zh-CN" b="1" i="0" u="none" strike="noStrike" kern="1400" baseline="0" dirty="0" smtClean="0">
                <a:latin typeface="Cambria"/>
                <a:ea typeface="宋体"/>
              </a:rPr>
              <a:t>8-5</a:t>
            </a:r>
            <a:r>
              <a:rPr lang="zh-CN" altLang="en-US" b="1" i="0" u="none" strike="noStrike" kern="1400" baseline="0" dirty="0" smtClean="0">
                <a:latin typeface="Cambria"/>
                <a:ea typeface="宋体"/>
              </a:rPr>
              <a:t>左图所示。</a:t>
            </a:r>
          </a:p>
          <a:p>
            <a:pPr marR="0" lvl="0" rtl="0"/>
            <a:endParaRPr lang="zh-CN" altLang="en-US" b="1" i="0" u="none" strike="noStrike" kern="1400" baseline="0" dirty="0" smtClean="0">
              <a:latin typeface="Times New Roman"/>
              <a:ea typeface="宋体"/>
            </a:endParaRPr>
          </a:p>
        </p:txBody>
      </p:sp>
      <p:pic>
        <p:nvPicPr>
          <p:cNvPr id="10242" name="Picture" descr="图 8-5 相似性转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51720" y="3861048"/>
            <a:ext cx="4681538" cy="242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376024" y="6381328"/>
            <a:ext cx="2032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8-5</a:t>
            </a:r>
            <a:r>
              <a:rPr lang="zh-CN" altLang="en-US" b="1" kern="1400" dirty="0">
                <a:latin typeface="Cambria"/>
              </a:rPr>
              <a:t>  相似性转换</a:t>
            </a:r>
            <a:endParaRPr lang="zh-CN" altLang="en-US" b="1" kern="1400" dirty="0">
              <a:latin typeface="Times New Roman"/>
            </a:endParaRPr>
          </a:p>
        </p:txBody>
      </p:sp>
    </p:spTree>
    <p:extLst>
      <p:ext uri="{BB962C8B-B14F-4D97-AF65-F5344CB8AC3E}">
        <p14:creationId xmlns:p14="http://schemas.microsoft.com/office/powerpoint/2010/main" val="2814427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为了解决这个问题，我们可以想办法，用一定的规则把这些无法进行线性分隔的样本，映射到更高维度的空间里，然后在高维度空间里找出分隔超平面。针对这个例子，把一维空间上的样本映射到二维空间，这样很容易就能找出一个分隔超平面把这些样本分离开，如图</a:t>
            </a:r>
            <a:r>
              <a:rPr lang="en-US" altLang="zh-CN" b="1" i="0" u="none" strike="noStrike" kern="1400" baseline="0" smtClean="0">
                <a:latin typeface="Cambria"/>
                <a:ea typeface="宋体"/>
              </a:rPr>
              <a:t>8-5</a:t>
            </a:r>
            <a:r>
              <a:rPr lang="zh-CN" altLang="en-US" b="1" i="0" u="none" strike="noStrike" kern="1400" baseline="0" smtClean="0">
                <a:latin typeface="Cambria"/>
                <a:ea typeface="宋体"/>
              </a:rPr>
              <a:t>右图所示。</a:t>
            </a:r>
          </a:p>
          <a:p>
            <a:pPr marR="0" lvl="0" rtl="0"/>
            <a:r>
              <a:rPr lang="en-US" altLang="zh-CN" b="1" i="0" u="none" strike="noStrike" kern="1400" baseline="0" smtClean="0">
                <a:latin typeface="Cambria"/>
                <a:ea typeface="宋体"/>
              </a:rPr>
              <a:t>SVM</a:t>
            </a:r>
            <a:r>
              <a:rPr lang="zh-CN" altLang="en-US" b="1" i="0" u="none" strike="noStrike" kern="1400" baseline="0" smtClean="0">
                <a:latin typeface="Cambria"/>
                <a:ea typeface="宋体"/>
              </a:rPr>
              <a:t>的核函数就是为了实现这种</a:t>
            </a:r>
            <a:r>
              <a:rPr lang="zh-CN" altLang="en-US" b="1" i="0" u="none" strike="noStrike" kern="1400" baseline="0" smtClean="0">
                <a:latin typeface="Arial"/>
                <a:ea typeface="黑体"/>
              </a:rPr>
              <a:t>相似性映射</a:t>
            </a:r>
            <a:r>
              <a:rPr lang="zh-CN" altLang="en-US" b="1" i="0" u="none" strike="noStrike" kern="1400" baseline="0" smtClean="0">
                <a:latin typeface="Cambria"/>
                <a:ea typeface="宋体"/>
              </a:rPr>
              <a:t>。从</a:t>
            </a:r>
            <a:r>
              <a:rPr lang="en-US" altLang="zh-CN" b="1" i="0" u="none" strike="noStrike" kern="1400" baseline="0" smtClean="0">
                <a:latin typeface="Cambria"/>
                <a:ea typeface="宋体"/>
              </a:rPr>
              <a:t>8.1</a:t>
            </a:r>
            <a:r>
              <a:rPr lang="zh-CN" altLang="en-US" b="1" i="0" u="none" strike="noStrike" kern="1400" baseline="0" smtClean="0">
                <a:latin typeface="Cambria"/>
                <a:ea typeface="宋体"/>
              </a:rPr>
              <a:t>节的内容我们知，最简单的核函数是</a:t>
            </a:r>
            <a:r>
              <a:rPr lang="en-US" altLang="zh-CN" b="1" i="1" u="none" strike="noStrike" kern="1400" baseline="0" smtClean="0">
                <a:latin typeface="Cambria"/>
                <a:ea typeface="宋体"/>
              </a:rPr>
              <a:t>K</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en-US" altLang="zh-CN" b="1" i="0" u="none" strike="noStrike" kern="1400" baseline="0" smtClean="0">
                <a:latin typeface="Times New Roman"/>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 </a:t>
            </a:r>
            <a:r>
              <a:rPr lang="en-US" altLang="zh-CN" b="1" i="1" u="none" strike="noStrike" kern="1400" baseline="30000" smtClean="0">
                <a:latin typeface="Cambria"/>
                <a:ea typeface="宋体"/>
              </a:rPr>
              <a:t>j</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 </a:t>
            </a:r>
            <a:r>
              <a:rPr lang="en-US" altLang="zh-CN" b="1" i="1" u="none" strike="noStrike" kern="1400" baseline="30000" smtClean="0">
                <a:latin typeface="Cambria"/>
                <a:ea typeface="宋体"/>
              </a:rPr>
              <a:t>j</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，它衡量的是两个输入特征向量的相似性。可以通过定义核函数</a:t>
            </a:r>
            <a:r>
              <a:rPr lang="en-US" altLang="zh-CN" b="1" i="1" u="none" strike="noStrike" kern="1400" baseline="0" smtClean="0">
                <a:latin typeface="Cambria"/>
                <a:ea typeface="宋体"/>
              </a:rPr>
              <a:t>K</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en-US" altLang="zh-CN" b="1" i="0" u="none" strike="noStrike" kern="1400" baseline="0" smtClean="0">
                <a:latin typeface="Times New Roman"/>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 </a:t>
            </a:r>
            <a:r>
              <a:rPr lang="en-US" altLang="zh-CN" b="1" i="1" u="none" strike="noStrike" kern="1400" baseline="30000" smtClean="0">
                <a:latin typeface="Cambria"/>
                <a:ea typeface="宋体"/>
              </a:rPr>
              <a:t>j</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来重新定义相似性，从而得到想要的映射。例如在基因测序领域，我们需要根据 </a:t>
            </a:r>
            <a:r>
              <a:rPr lang="en-US" altLang="zh-CN" b="1" i="0" u="none" strike="noStrike" kern="1400" baseline="0" smtClean="0">
                <a:latin typeface="Cambria"/>
                <a:ea typeface="宋体"/>
              </a:rPr>
              <a:t>DNA</a:t>
            </a:r>
            <a:r>
              <a:rPr lang="zh-CN" altLang="en-US" b="1" i="0" u="none" strike="noStrike" kern="1400" baseline="0" smtClean="0">
                <a:latin typeface="Cambria"/>
                <a:ea typeface="宋体"/>
              </a:rPr>
              <a:t>分子的特征来定义相似性函数，即核函数。在文本处理领域，也可以自己定义核函数来衡量两个词之间的相似性。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400597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smtClean="0">
                <a:latin typeface="Cambria"/>
                <a:ea typeface="宋体"/>
              </a:rPr>
              <a:t>怎样把低维度的空间映射到高维度的空间呢？大家是否还记得我们介绍过的一个解决欠拟合的方法，就是使用多项式来增加特征数，这个本质上就是从低维度映射到高维度。针对图</a:t>
            </a:r>
            <a:r>
              <a:rPr lang="en-US" altLang="zh-CN" b="1" i="0" u="none" strike="noStrike" kern="1400" baseline="0" smtClean="0">
                <a:latin typeface="Cambria"/>
                <a:ea typeface="宋体"/>
              </a:rPr>
              <a:t>8-5</a:t>
            </a:r>
            <a:r>
              <a:rPr lang="zh-CN" altLang="en-US" b="1" i="0" u="none" strike="noStrike" kern="1400" baseline="0" smtClean="0">
                <a:latin typeface="Cambria"/>
                <a:ea typeface="宋体"/>
              </a:rPr>
              <a:t>中的例子，我们的输入特征是一维的，即只有</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25000" smtClean="0">
                <a:latin typeface="Cambria"/>
                <a:ea typeface="宋体"/>
              </a:rPr>
              <a:t>1</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变量，如果我们要变成二维的，一个方法是把输入特征变为，此时的输入特征就变成了一个二维的向量。定义这种特征映射的函数为</a:t>
            </a:r>
            <a:r>
              <a:rPr lang="el-GR" altLang="zh-CN" b="1" i="1" u="none" strike="noStrike" kern="1400" baseline="0" smtClean="0">
                <a:latin typeface="Cambria"/>
                <a:ea typeface="宋体"/>
              </a:rPr>
              <a:t>Φ</a:t>
            </a:r>
            <a:r>
              <a:rPr lang="el-GR"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，称之为相似性函数。针对输入特征向量</a:t>
            </a:r>
            <a:r>
              <a:rPr lang="en-US" altLang="zh-CN" b="1" i="1" u="none" strike="noStrike" kern="1400" baseline="0" smtClean="0">
                <a:latin typeface="Cambria"/>
                <a:ea typeface="宋体"/>
              </a:rPr>
              <a:t>x</a:t>
            </a:r>
            <a:r>
              <a:rPr lang="zh-CN" altLang="en-US" b="1" i="0" u="none" strike="noStrike" kern="1400" baseline="0" smtClean="0">
                <a:latin typeface="Cambria"/>
                <a:ea typeface="宋体"/>
              </a:rPr>
              <a:t>，经过</a:t>
            </a:r>
            <a:r>
              <a:rPr lang="el-GR" altLang="zh-CN" b="1" i="1" u="none" strike="noStrike" kern="1400" baseline="0" smtClean="0">
                <a:latin typeface="Cambria"/>
                <a:ea typeface="宋体"/>
              </a:rPr>
              <a:t>Φ</a:t>
            </a:r>
            <a:r>
              <a:rPr lang="el-GR"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作用后，会变成一个新的、更高维度的输入特征向量。这样在原来低维度计算相似性的运算</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 </a:t>
            </a:r>
            <a:r>
              <a:rPr lang="en-US" altLang="zh-CN" b="1" i="1" u="none" strike="noStrike" kern="1400" baseline="30000" smtClean="0">
                <a:latin typeface="Cambria"/>
                <a:ea typeface="宋体"/>
              </a:rPr>
              <a:t>j</a:t>
            </a:r>
            <a:r>
              <a:rPr lang="en-US" altLang="zh-CN" b="1" i="0" u="none" strike="noStrike" kern="1400" baseline="30000" smtClean="0">
                <a:latin typeface="Cambria"/>
                <a:ea typeface="宋体"/>
              </a:rPr>
              <a:t>)</a:t>
            </a:r>
            <a:r>
              <a:rPr lang="zh-CN" altLang="en-US" b="1" i="0" u="none" strike="noStrike" kern="1400" baseline="0" smtClean="0">
                <a:latin typeface="Cambria"/>
                <a:ea typeface="宋体"/>
              </a:rPr>
              <a:t>，就可以转换为高维度空间里进行相似性运算</a:t>
            </a:r>
            <a:r>
              <a:rPr lang="el-GR" altLang="zh-CN" b="1" i="1" u="none" strike="noStrike" kern="1400" baseline="0" smtClean="0">
                <a:latin typeface="Cambria"/>
                <a:ea typeface="宋体"/>
              </a:rPr>
              <a:t>Φ</a:t>
            </a:r>
            <a:r>
              <a:rPr lang="el-GR"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en-US" altLang="zh-CN" b="1" i="0" u="none" strike="noStrike" kern="1400" baseline="30000" smtClean="0">
                <a:latin typeface="Cambria"/>
                <a:ea typeface="宋体"/>
              </a:rPr>
              <a:t>T</a:t>
            </a:r>
            <a:r>
              <a:rPr lang="el-GR" altLang="zh-CN" b="1" i="1" u="none" strike="noStrike" kern="1400" baseline="0" smtClean="0">
                <a:latin typeface="Cambria"/>
                <a:ea typeface="宋体"/>
              </a:rPr>
              <a:t>Φ</a:t>
            </a:r>
            <a:r>
              <a:rPr lang="el-GR"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 </a:t>
            </a:r>
            <a:r>
              <a:rPr lang="en-US" altLang="zh-CN" b="1" i="1" u="none" strike="noStrike" kern="1400" baseline="30000" smtClean="0">
                <a:latin typeface="Cambria"/>
                <a:ea typeface="宋体"/>
              </a:rPr>
              <a:t>j</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a:t>
            </a:r>
          </a:p>
          <a:p>
            <a:pPr marR="0" lvl="0" rtl="0"/>
            <a:r>
              <a:rPr lang="zh-CN" altLang="en-US" b="1" i="0" u="none" strike="noStrike" kern="1400" baseline="0" smtClean="0">
                <a:latin typeface="Arial"/>
                <a:ea typeface="黑体"/>
              </a:rPr>
              <a:t>思考：</a:t>
            </a:r>
            <a:r>
              <a:rPr lang="zh-CN" altLang="en-US" b="1" i="0" u="none" strike="noStrike" kern="1400" baseline="0" smtClean="0">
                <a:latin typeface="Cambria"/>
                <a:ea typeface="宋体"/>
              </a:rPr>
              <a:t>核函数</a:t>
            </a:r>
            <a:r>
              <a:rPr lang="en-US" altLang="zh-CN" b="1" i="1" u="none" strike="noStrike" kern="1400" baseline="0" smtClean="0">
                <a:latin typeface="Cambria"/>
                <a:ea typeface="宋体"/>
              </a:rPr>
              <a:t>K</a:t>
            </a:r>
            <a:r>
              <a:rPr lang="en-US"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a:t>
            </a:r>
            <a:r>
              <a:rPr lang="en-US" altLang="zh-CN" b="1" i="1" u="none" strike="noStrike" kern="1400" baseline="30000" smtClean="0">
                <a:latin typeface="Cambria"/>
                <a:ea typeface="宋体"/>
              </a:rPr>
              <a:t>i</a:t>
            </a:r>
            <a:r>
              <a:rPr lang="en-US" altLang="zh-CN" b="1" i="0" u="none" strike="noStrike" kern="1400" baseline="30000" smtClean="0">
                <a:latin typeface="Cambria"/>
                <a:ea typeface="宋体"/>
              </a:rPr>
              <a:t>)</a:t>
            </a:r>
            <a:r>
              <a:rPr lang="en-US" altLang="zh-CN" b="1" i="0" u="none" strike="noStrike" kern="1400" baseline="0" smtClean="0">
                <a:latin typeface="Times New Roman"/>
                <a:ea typeface="宋体"/>
              </a:rPr>
              <a:t>,</a:t>
            </a:r>
            <a:r>
              <a:rPr lang="zh-CN" altLang="en-US" b="1" i="1" u="none" strike="noStrike" kern="1400" baseline="0" smtClean="0">
                <a:latin typeface="Cambria"/>
                <a:ea typeface="宋体"/>
              </a:rPr>
              <a:t> </a:t>
            </a:r>
            <a:r>
              <a:rPr lang="en-US" altLang="zh-CN" b="1" i="1" u="none" strike="noStrike" kern="1400" baseline="0" smtClean="0">
                <a:latin typeface="Cambria"/>
                <a:ea typeface="宋体"/>
              </a:rPr>
              <a:t>x</a:t>
            </a:r>
            <a:r>
              <a:rPr lang="en-US" altLang="zh-CN" b="1" i="0" u="none" strike="noStrike" kern="1400" baseline="30000" smtClean="0">
                <a:latin typeface="Cambria"/>
                <a:ea typeface="宋体"/>
              </a:rPr>
              <a:t>( </a:t>
            </a:r>
            <a:r>
              <a:rPr lang="en-US" altLang="zh-CN" b="1" i="1" u="none" strike="noStrike" kern="1400" baseline="30000" smtClean="0">
                <a:latin typeface="Cambria"/>
                <a:ea typeface="宋体"/>
              </a:rPr>
              <a:t>j</a:t>
            </a:r>
            <a:r>
              <a:rPr lang="en-US" altLang="zh-CN" b="1" i="0" u="none" strike="noStrike" kern="1400" baseline="30000" smtClean="0">
                <a:latin typeface="Cambria"/>
                <a:ea typeface="宋体"/>
              </a:rPr>
              <a:t>)</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和相似性函数</a:t>
            </a:r>
            <a:r>
              <a:rPr lang="el-GR" altLang="zh-CN" b="1" i="1" u="none" strike="noStrike" kern="1400" baseline="0" smtClean="0">
                <a:latin typeface="Cambria"/>
                <a:ea typeface="宋体"/>
              </a:rPr>
              <a:t>Φ</a:t>
            </a:r>
            <a:r>
              <a:rPr lang="el-GR" altLang="zh-CN" b="1" i="0" u="none" strike="noStrike" kern="1400" baseline="0" smtClean="0">
                <a:latin typeface="Cambria"/>
                <a:ea typeface="宋体"/>
              </a:rPr>
              <a:t>(</a:t>
            </a:r>
            <a:r>
              <a:rPr lang="en-US" altLang="zh-CN" b="1" i="1" u="none" strike="noStrike" kern="1400" baseline="0" smtClean="0">
                <a:latin typeface="Cambria"/>
                <a:ea typeface="宋体"/>
              </a:rPr>
              <a:t>x</a:t>
            </a:r>
            <a:r>
              <a:rPr lang="en-US" altLang="zh-CN" b="1" i="0" u="none" strike="noStrike" kern="1400" baseline="0" smtClean="0">
                <a:latin typeface="Cambria"/>
                <a:ea typeface="宋体"/>
              </a:rPr>
              <a:t>)</a:t>
            </a:r>
            <a:r>
              <a:rPr lang="zh-CN" altLang="en-US" b="1" i="0" u="none" strike="noStrike" kern="1400" baseline="0" smtClean="0">
                <a:latin typeface="Cambria"/>
                <a:ea typeface="宋体"/>
              </a:rPr>
              <a:t>有什么关系？</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2027751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zh-CN" altLang="en-US" b="1" i="0" u="none" strike="noStrike" kern="1400" baseline="0" dirty="0" smtClean="0">
                <a:latin typeface="Cambria"/>
                <a:ea typeface="宋体"/>
              </a:rPr>
              <a:t>相似性函数是特征映射函数，比如针对二维的特征向量</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Times New Roman"/>
                <a:ea typeface="宋体"/>
              </a:rPr>
              <a:t>,</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，我们可以定义相似性函数                          。经过相似性函数转换后，二维的特征向量就变成了五维的特征向量。而核函数定义为特征向量的内积，经过相似性函数</a:t>
            </a:r>
            <a:r>
              <a:rPr lang="el-GR" altLang="zh-CN" b="1" i="1" u="none" strike="noStrike" kern="1400" baseline="0" dirty="0" smtClean="0">
                <a:latin typeface="Cambria"/>
                <a:ea typeface="宋体"/>
              </a:rPr>
              <a:t>Φ</a:t>
            </a:r>
            <a:r>
              <a:rPr lang="el-GR"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转换后，核函数即变为两个五维特征向量的内积，即</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pl-PL" altLang="zh-CN" b="1" i="1" u="none" strike="noStrike" kern="1400" baseline="0" dirty="0" smtClean="0">
                <a:latin typeface="Cambria"/>
                <a:ea typeface="宋体"/>
              </a:rPr>
              <a:t>x</a:t>
            </a:r>
            <a:r>
              <a:rPr lang="pl-PL" altLang="zh-CN" b="1" i="0" u="none" strike="noStrike" kern="1400" baseline="30000" dirty="0" smtClean="0">
                <a:latin typeface="Cambria"/>
                <a:ea typeface="宋体"/>
              </a:rPr>
              <a:t>( </a:t>
            </a:r>
            <a:r>
              <a:rPr lang="pl-PL" altLang="zh-CN" b="1" i="1" u="none" strike="noStrike" kern="1400" baseline="30000" dirty="0" smtClean="0">
                <a:latin typeface="Cambria"/>
                <a:ea typeface="宋体"/>
              </a:rPr>
              <a:t>j</a:t>
            </a:r>
            <a:r>
              <a:rPr lang="pl-PL" altLang="zh-CN" b="1" i="0" u="none" strike="noStrike" kern="1400" baseline="30000" dirty="0" smtClean="0">
                <a:latin typeface="Cambria"/>
                <a:ea typeface="宋体"/>
              </a:rPr>
              <a:t>)</a:t>
            </a:r>
            <a:r>
              <a:rPr lang="pl-PL" altLang="zh-CN" b="1" i="0" u="none" strike="noStrike" kern="1400" baseline="0" dirty="0" smtClean="0">
                <a:latin typeface="Cambria"/>
                <a:ea typeface="宋体"/>
              </a:rPr>
              <a:t>)=</a:t>
            </a:r>
            <a:r>
              <a:rPr lang="pl-PL" altLang="zh-CN" b="1" i="1" u="none" strike="noStrike" kern="1400" baseline="0" dirty="0" smtClean="0">
                <a:latin typeface="Cambria"/>
                <a:ea typeface="宋体"/>
              </a:rPr>
              <a:t>Φ</a:t>
            </a:r>
            <a:r>
              <a:rPr lang="pl-PL" altLang="zh-CN" b="1" i="0" u="none" strike="noStrike" kern="1400" baseline="0" dirty="0" smtClean="0">
                <a:latin typeface="Cambria"/>
                <a:ea typeface="宋体"/>
              </a:rPr>
              <a:t>(</a:t>
            </a:r>
            <a:r>
              <a:rPr lang="pl-PL" altLang="zh-CN" b="1" i="1" u="none" strike="noStrike" kern="1400" baseline="0" dirty="0" smtClean="0">
                <a:latin typeface="Cambria"/>
                <a:ea typeface="宋体"/>
              </a:rPr>
              <a:t>x</a:t>
            </a:r>
            <a:r>
              <a:rPr lang="pl-PL" altLang="zh-CN" b="1" i="0" u="none" strike="noStrike" kern="1400" baseline="30000" dirty="0" smtClean="0">
                <a:latin typeface="Cambria"/>
                <a:ea typeface="宋体"/>
              </a:rPr>
              <a:t>(</a:t>
            </a:r>
            <a:r>
              <a:rPr lang="pl-PL" altLang="zh-CN" b="1" i="1" u="none" strike="noStrike" kern="1400" baseline="30000" dirty="0" smtClean="0">
                <a:latin typeface="Cambria"/>
                <a:ea typeface="宋体"/>
              </a:rPr>
              <a:t>i</a:t>
            </a:r>
            <a:r>
              <a:rPr lang="pl-PL" altLang="zh-CN" b="1" i="0" u="none" strike="noStrike" kern="1400" baseline="30000" dirty="0" smtClean="0">
                <a:latin typeface="Cambria"/>
                <a:ea typeface="宋体"/>
              </a:rPr>
              <a:t>)</a:t>
            </a:r>
            <a:r>
              <a:rPr lang="pl-PL" altLang="zh-CN" b="1" i="0" u="none" strike="noStrike" kern="1400" baseline="0" dirty="0" smtClean="0">
                <a:latin typeface="Cambria"/>
                <a:ea typeface="宋体"/>
              </a:rPr>
              <a:t>)</a:t>
            </a:r>
            <a:r>
              <a:rPr lang="pl-PL" altLang="zh-CN" b="1" i="0" u="none" strike="noStrike" kern="1400" baseline="30000" dirty="0" smtClean="0">
                <a:latin typeface="Cambria"/>
                <a:ea typeface="宋体"/>
              </a:rPr>
              <a:t>T</a:t>
            </a:r>
            <a:r>
              <a:rPr lang="pl-PL" altLang="zh-CN" b="1" i="1" u="none" strike="noStrike" kern="1400" baseline="0" dirty="0" smtClean="0">
                <a:latin typeface="Cambria"/>
                <a:ea typeface="宋体"/>
              </a:rPr>
              <a:t>Φ</a:t>
            </a:r>
            <a:r>
              <a:rPr lang="pl-PL" altLang="zh-CN" b="1" i="0" u="none" strike="noStrike" kern="1400" baseline="0" dirty="0" smtClean="0">
                <a:latin typeface="Cambria"/>
                <a:ea typeface="宋体"/>
              </a:rPr>
              <a:t>(</a:t>
            </a:r>
            <a:r>
              <a:rPr lang="pl-PL" altLang="zh-CN" b="1" i="1" u="none" strike="noStrike" kern="1400" baseline="0" dirty="0" smtClean="0">
                <a:latin typeface="Cambria"/>
                <a:ea typeface="宋体"/>
              </a:rPr>
              <a:t>x</a:t>
            </a:r>
            <a:r>
              <a:rPr lang="pl-PL" altLang="zh-CN" b="1" i="0" u="none" strike="noStrike" kern="1400" baseline="30000" dirty="0" smtClean="0">
                <a:latin typeface="Cambria"/>
                <a:ea typeface="宋体"/>
              </a:rPr>
              <a:t>( </a:t>
            </a:r>
            <a:r>
              <a:rPr lang="pl-PL" altLang="zh-CN" b="1" i="1" u="none" strike="noStrike" kern="1400" baseline="30000" dirty="0" smtClean="0">
                <a:latin typeface="Cambria"/>
                <a:ea typeface="宋体"/>
              </a:rPr>
              <a:t>j</a:t>
            </a:r>
            <a:r>
              <a:rPr lang="pl-PL" altLang="zh-CN" b="1" i="0" u="none" strike="noStrike" kern="1400" baseline="30000" dirty="0" smtClean="0">
                <a:latin typeface="Cambria"/>
                <a:ea typeface="宋体"/>
              </a:rPr>
              <a:t>)</a:t>
            </a:r>
            <a:r>
              <a:rPr lang="pl-PL" altLang="zh-CN" b="1" i="0" u="none" strike="noStrike" kern="1400" baseline="0" dirty="0" smtClean="0">
                <a:latin typeface="Cambria"/>
                <a:ea typeface="宋体"/>
              </a:rPr>
              <a:t>)</a:t>
            </a:r>
            <a:r>
              <a:rPr lang="zh-CN" altLang="en-US" b="1" i="0" u="none" strike="noStrike" kern="1400" baseline="0" dirty="0" smtClean="0">
                <a:latin typeface="Cambria"/>
                <a:ea typeface="宋体"/>
              </a:rPr>
              <a:t> 。</a:t>
            </a:r>
          </a:p>
          <a:p>
            <a:pPr marR="0" lvl="0" rtl="0"/>
            <a:r>
              <a:rPr lang="zh-CN" altLang="en-US" b="1" i="0" u="none" strike="noStrike" kern="1400" baseline="0" dirty="0" smtClean="0">
                <a:latin typeface="Cambria"/>
                <a:ea typeface="宋体"/>
              </a:rPr>
              <a:t>这里我们介绍相似性函数</a:t>
            </a:r>
            <a:r>
              <a:rPr lang="el-GR" altLang="zh-CN" b="1" i="1" u="none" strike="noStrike" kern="1400" baseline="0" dirty="0" smtClean="0">
                <a:latin typeface="Cambria"/>
                <a:ea typeface="宋体"/>
              </a:rPr>
              <a:t>Φ</a:t>
            </a:r>
            <a:r>
              <a:rPr lang="el-GR"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的目的，是为了帮助大家理解核函数的生成过程有其背后的思想。在实际计算的过程中，我们不会计算相似性函数及其映射值，因为这样做的计算效率很低。例如，我们把二维的空间映射到</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维的空间，如果</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非常大，要在</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维的空间里计算两个向量的内积，需要</a:t>
            </a:r>
            <a:r>
              <a:rPr lang="en-US" altLang="zh-CN" b="1" i="1" u="none" strike="noStrike" kern="1400" baseline="0" dirty="0" smtClean="0">
                <a:latin typeface="Cambria"/>
                <a:ea typeface="宋体"/>
              </a:rPr>
              <a:t>n</a:t>
            </a:r>
            <a:r>
              <a:rPr lang="en-US" altLang="zh-CN" b="1" i="0" u="none" strike="noStrike" kern="1400" baseline="30000" dirty="0" smtClean="0">
                <a:latin typeface="Cambria"/>
                <a:ea typeface="宋体"/>
              </a:rPr>
              <a:t>2</a:t>
            </a:r>
            <a:r>
              <a:rPr lang="zh-CN" altLang="en-US" b="1" i="0" u="none" strike="noStrike" kern="1400" baseline="0" dirty="0" smtClean="0">
                <a:latin typeface="Cambria"/>
                <a:ea typeface="宋体"/>
              </a:rPr>
              <a:t>次运算才可以完成，这个计算成本是非常高的。</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78184855"/>
              </p:ext>
            </p:extLst>
          </p:nvPr>
        </p:nvGraphicFramePr>
        <p:xfrm>
          <a:off x="5580112" y="1988840"/>
          <a:ext cx="2088232" cy="236404"/>
        </p:xfrm>
        <a:graphic>
          <a:graphicData uri="http://schemas.openxmlformats.org/presentationml/2006/ole">
            <mc:AlternateContent xmlns:mc="http://schemas.openxmlformats.org/markup-compatibility/2006">
              <mc:Choice xmlns:v="urn:schemas-microsoft-com:vml" Requires="v">
                <p:oleObj spid="_x0000_s11269" r:id="rId3" imgW="1511300" imgH="215900" progId="Equation.DSMT4">
                  <p:embed/>
                </p:oleObj>
              </mc:Choice>
              <mc:Fallback>
                <p:oleObj r:id="rId3" imgW="15113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2131" b="5344"/>
                      <a:stretch>
                        <a:fillRect/>
                      </a:stretch>
                    </p:blipFill>
                    <p:spPr bwMode="auto">
                      <a:xfrm>
                        <a:off x="5580112" y="1988840"/>
                        <a:ext cx="2088232" cy="236404"/>
                      </a:xfrm>
                      <a:prstGeom prst="rect">
                        <a:avLst/>
                      </a:prstGeom>
                      <a:noFill/>
                    </p:spPr>
                  </p:pic>
                </p:oleObj>
              </mc:Fallback>
            </mc:AlternateContent>
          </a:graphicData>
        </a:graphic>
      </p:graphicFrame>
    </p:spTree>
    <p:extLst>
      <p:ext uri="{BB962C8B-B14F-4D97-AF65-F5344CB8AC3E}">
        <p14:creationId xmlns:p14="http://schemas.microsoft.com/office/powerpoint/2010/main" val="8371046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8.2.3</a:t>
            </a:r>
            <a:r>
              <a:rPr lang="zh-CN" altLang="en-US" b="1" i="0" u="none" strike="noStrike" baseline="0" smtClean="0">
                <a:latin typeface="Calibri Light"/>
                <a:ea typeface="宋体"/>
              </a:rPr>
              <a:t>  常用的核函数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核函数一般和应用场景相关，例如我们说的在基因测序领域和在文本处理领域，它们的核函数可能是不一样的，有专门针对特定应用领域进行核函数开发和建模的科研人员在从事这方面的研究。虽然核函数和应用场景相关，但实际上还是有一些通用的、“万金油”式的核函数。常用的核函数有两种，一种是</a:t>
            </a:r>
            <a:r>
              <a:rPr lang="zh-CN" altLang="en-US" b="1" i="0" u="none" strike="noStrike" kern="1400" baseline="0" dirty="0" smtClean="0">
                <a:latin typeface="Arial"/>
                <a:ea typeface="黑体"/>
              </a:rPr>
              <a:t>多项式核函数</a:t>
            </a:r>
            <a:r>
              <a:rPr lang="zh-CN" altLang="en-US" b="1" i="0" u="none" strike="noStrike" kern="1400" baseline="0" dirty="0" smtClean="0">
                <a:latin typeface="Cambria"/>
                <a:ea typeface="宋体"/>
              </a:rPr>
              <a:t>，顾名思义，是对输入特征向量增加多项式的一种相似性映射函，其数学表达为：</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a:t>
            </a:r>
            <a:r>
              <a:rPr lang="el-GR" altLang="zh-CN" b="1" i="1" u="none" strike="noStrike" kern="1400" baseline="0" dirty="0" smtClean="0">
                <a:latin typeface="Cambria"/>
                <a:ea typeface="宋体"/>
              </a:rPr>
              <a:t>γ</a:t>
            </a:r>
            <a:r>
              <a:rPr lang="zh-CN" altLang="en-US" b="1" i="0" u="none" strike="noStrike" kern="1400" baseline="0" dirty="0" smtClean="0">
                <a:latin typeface="Cambria"/>
                <a:ea typeface="宋体"/>
              </a:rPr>
              <a:t>为正数，</a:t>
            </a:r>
            <a:r>
              <a:rPr lang="en-US" altLang="zh-CN" b="1" i="0" u="none" strike="noStrike" kern="1400" baseline="0" dirty="0" smtClean="0">
                <a:latin typeface="Cambria"/>
                <a:ea typeface="宋体"/>
              </a:rPr>
              <a:t>c</a:t>
            </a:r>
            <a:r>
              <a:rPr lang="zh-CN" altLang="en-US" b="1" i="0" u="none" strike="noStrike" kern="1400" baseline="0" dirty="0" smtClean="0">
                <a:latin typeface="Cambria"/>
                <a:ea typeface="宋体"/>
              </a:rPr>
              <a:t>为非负数。我们介绍过的线性核函数</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是多项式核函数在</a:t>
            </a:r>
            <a:r>
              <a:rPr lang="en-US" altLang="zh-CN" b="1" i="1" u="none" strike="noStrike" kern="1400" baseline="0" dirty="0" smtClean="0">
                <a:latin typeface="Cambria"/>
                <a:ea typeface="宋体"/>
              </a:rPr>
              <a:t>n</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 </a:t>
            </a:r>
            <a:r>
              <a:rPr lang="el-GR" altLang="zh-CN" b="1" i="1" u="none" strike="noStrike" kern="1400" baseline="0" dirty="0" smtClean="0">
                <a:latin typeface="Cambria"/>
                <a:ea typeface="宋体"/>
              </a:rPr>
              <a:t>γ</a:t>
            </a:r>
            <a:r>
              <a:rPr lang="el-GR" altLang="zh-CN" b="1" i="0" u="none" strike="noStrike" kern="1400" baseline="0" dirty="0" smtClean="0">
                <a:latin typeface="Cambria"/>
                <a:ea typeface="宋体"/>
              </a:rPr>
              <a:t>=1,</a:t>
            </a:r>
            <a:r>
              <a:rPr lang="zh-CN" altLang="en-US" b="1" i="0" u="none" strike="noStrike" kern="1400" baseline="0" dirty="0" smtClean="0">
                <a:latin typeface="Cambria"/>
                <a:ea typeface="宋体"/>
              </a:rPr>
              <a:t> </a:t>
            </a:r>
            <a:r>
              <a:rPr lang="en-US" altLang="zh-CN" b="1" i="1" u="none" strike="noStrike" kern="1400" baseline="0" dirty="0" smtClean="0">
                <a:latin typeface="Cambria"/>
                <a:ea typeface="宋体"/>
              </a:rPr>
              <a:t>c</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处的一种特例。在二维空间里，</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 </a:t>
            </a:r>
            <a:r>
              <a:rPr lang="en-US" altLang="zh-CN" b="1" i="1" u="none" strike="noStrike" kern="1400" baseline="30000" dirty="0" smtClean="0">
                <a:latin typeface="Cambria"/>
                <a:ea typeface="宋体"/>
              </a:rPr>
              <a:t>j</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只能表达直线的分隔超平面，而多项式核函数</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pt-BR" altLang="zh-CN" b="1" i="1" u="none" strike="noStrike" kern="1400" baseline="0" dirty="0" smtClean="0">
                <a:latin typeface="Cambria"/>
                <a:ea typeface="宋体"/>
              </a:rPr>
              <a:t>x</a:t>
            </a:r>
            <a:r>
              <a:rPr lang="pt-BR" altLang="zh-CN" b="1" i="0" u="none" strike="noStrike" kern="1400" baseline="30000" dirty="0" smtClean="0">
                <a:latin typeface="Cambria"/>
                <a:ea typeface="宋体"/>
              </a:rPr>
              <a:t>( </a:t>
            </a:r>
            <a:r>
              <a:rPr lang="pt-BR" altLang="zh-CN" b="1" i="1" u="none" strike="noStrike" kern="1400" baseline="30000" dirty="0" smtClean="0">
                <a:latin typeface="Cambria"/>
                <a:ea typeface="宋体"/>
              </a:rPr>
              <a:t>j</a:t>
            </a:r>
            <a:r>
              <a:rPr lang="pt-BR" altLang="zh-CN" b="1" i="0" u="none" strike="noStrike" kern="1400" baseline="30000" dirty="0" smtClean="0">
                <a:latin typeface="Cambria"/>
                <a:ea typeface="宋体"/>
              </a:rPr>
              <a:t>)</a:t>
            </a:r>
            <a:r>
              <a:rPr lang="pt-BR" altLang="zh-CN" b="1" i="0" u="none" strike="noStrike" kern="1400" baseline="0" dirty="0" smtClean="0">
                <a:latin typeface="Cambria"/>
                <a:ea typeface="宋体"/>
              </a:rPr>
              <a:t>)=(</a:t>
            </a:r>
            <a:r>
              <a:rPr lang="pt-BR" altLang="zh-CN" b="1" i="1" u="none" strike="noStrike" kern="1400" baseline="0" dirty="0" smtClean="0">
                <a:latin typeface="Cambria"/>
                <a:ea typeface="宋体"/>
              </a:rPr>
              <a:t>γx</a:t>
            </a:r>
            <a:r>
              <a:rPr lang="pt-BR" altLang="zh-CN" b="1" i="0" u="none" strike="noStrike" kern="1400" baseline="30000" dirty="0" smtClean="0">
                <a:latin typeface="Cambria"/>
                <a:ea typeface="宋体"/>
              </a:rPr>
              <a:t>(</a:t>
            </a:r>
            <a:r>
              <a:rPr lang="pt-BR" altLang="zh-CN" b="1" i="1" u="none" strike="noStrike" kern="1400" baseline="30000" dirty="0" smtClean="0">
                <a:latin typeface="Cambria"/>
                <a:ea typeface="宋体"/>
              </a:rPr>
              <a:t>i</a:t>
            </a:r>
            <a:r>
              <a:rPr lang="pt-BR" altLang="zh-CN" b="1" i="0" u="none" strike="noStrike" kern="1400" baseline="30000" dirty="0" smtClean="0">
                <a:latin typeface="Cambria"/>
                <a:ea typeface="宋体"/>
              </a:rPr>
              <a:t>)T</a:t>
            </a:r>
            <a:r>
              <a:rPr lang="pt-BR" altLang="zh-CN" b="1" i="1" u="none" strike="noStrike" kern="1400" baseline="0" dirty="0" smtClean="0">
                <a:latin typeface="Cambria"/>
                <a:ea typeface="宋体"/>
              </a:rPr>
              <a:t>x</a:t>
            </a:r>
            <a:r>
              <a:rPr lang="pt-BR" altLang="zh-CN" b="1" i="0" u="none" strike="noStrike" kern="1400" baseline="30000" dirty="0" smtClean="0">
                <a:latin typeface="Cambria"/>
                <a:ea typeface="宋体"/>
              </a:rPr>
              <a:t>( </a:t>
            </a:r>
            <a:r>
              <a:rPr lang="pt-BR" altLang="zh-CN" b="1" i="1" u="none" strike="noStrike" kern="1400" baseline="30000" dirty="0" smtClean="0">
                <a:latin typeface="Cambria"/>
                <a:ea typeface="宋体"/>
              </a:rPr>
              <a:t>j</a:t>
            </a:r>
            <a:r>
              <a:rPr lang="pt-BR" altLang="zh-CN" b="1" i="0" u="none" strike="noStrike" kern="1400" baseline="30000" dirty="0" smtClean="0">
                <a:latin typeface="Cambria"/>
                <a:ea typeface="宋体"/>
              </a:rPr>
              <a:t>)</a:t>
            </a:r>
            <a:r>
              <a:rPr lang="pt-BR" altLang="zh-CN" b="1" i="0" u="none" strike="noStrike" kern="1400" baseline="0" dirty="0" smtClean="0">
                <a:latin typeface="Cambria"/>
                <a:ea typeface="宋体"/>
              </a:rPr>
              <a:t>+</a:t>
            </a:r>
            <a:r>
              <a:rPr lang="pt-BR" altLang="zh-CN" b="1" i="1" u="none" strike="noStrike" kern="1400" baseline="0" dirty="0" smtClean="0">
                <a:latin typeface="Cambria"/>
                <a:ea typeface="宋体"/>
              </a:rPr>
              <a:t>c</a:t>
            </a:r>
            <a:r>
              <a:rPr lang="pt-BR" altLang="zh-CN" b="1" i="0" u="none" strike="noStrike" kern="1400" baseline="0" dirty="0" smtClean="0">
                <a:latin typeface="Cambria"/>
                <a:ea typeface="宋体"/>
              </a:rPr>
              <a:t>)</a:t>
            </a:r>
            <a:r>
              <a:rPr lang="pt-BR" altLang="zh-CN" b="1" i="1" u="none" strike="noStrike" kern="1400" baseline="30000" dirty="0" smtClean="0">
                <a:latin typeface="Cambria"/>
                <a:ea typeface="宋体"/>
              </a:rPr>
              <a:t>n</a:t>
            </a:r>
            <a:r>
              <a:rPr lang="zh-CN" altLang="en-US" b="1" i="0" u="none" strike="noStrike" kern="1400" baseline="0" dirty="0" smtClean="0">
                <a:latin typeface="Cambria"/>
                <a:ea typeface="宋体"/>
              </a:rPr>
              <a:t>在</a:t>
            </a:r>
            <a:r>
              <a:rPr lang="en-US" altLang="zh-CN" b="1" i="1" u="none" strike="noStrike" kern="1400" baseline="0" dirty="0" smtClean="0">
                <a:latin typeface="Cambria"/>
                <a:ea typeface="宋体"/>
              </a:rPr>
              <a:t>n</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时，可以表达更复杂的、非直线的分隔超平面。</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103581"/>
              </p:ext>
            </p:extLst>
          </p:nvPr>
        </p:nvGraphicFramePr>
        <p:xfrm>
          <a:off x="5004047" y="3284984"/>
          <a:ext cx="2784309" cy="288032"/>
        </p:xfrm>
        <a:graphic>
          <a:graphicData uri="http://schemas.openxmlformats.org/presentationml/2006/ole">
            <mc:AlternateContent xmlns:mc="http://schemas.openxmlformats.org/markup-compatibility/2006">
              <mc:Choice xmlns:v="urn:schemas-microsoft-com:vml" Requires="v">
                <p:oleObj spid="_x0000_s12293" r:id="rId3" imgW="1651000" imgH="215900" progId="Equation.DSMT4">
                  <p:embed/>
                </p:oleObj>
              </mc:Choice>
              <mc:Fallback>
                <p:oleObj r:id="rId3" imgW="1651000" imgH="2159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1815" b="10120"/>
                      <a:stretch>
                        <a:fillRect/>
                      </a:stretch>
                    </p:blipFill>
                    <p:spPr bwMode="auto">
                      <a:xfrm>
                        <a:off x="5004047" y="3284984"/>
                        <a:ext cx="2784309" cy="288032"/>
                      </a:xfrm>
                      <a:prstGeom prst="rect">
                        <a:avLst/>
                      </a:prstGeom>
                      <a:noFill/>
                    </p:spPr>
                  </p:pic>
                </p:oleObj>
              </mc:Fallback>
            </mc:AlternateContent>
          </a:graphicData>
        </a:graphic>
      </p:graphicFrame>
    </p:spTree>
    <p:extLst>
      <p:ext uri="{BB962C8B-B14F-4D97-AF65-F5344CB8AC3E}">
        <p14:creationId xmlns:p14="http://schemas.microsoft.com/office/powerpoint/2010/main" val="413975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8.1 </a:t>
            </a:r>
            <a:r>
              <a:rPr lang="zh-CN" altLang="en-US" b="1" i="0" u="none" strike="noStrike" baseline="0" smtClean="0">
                <a:latin typeface="Calibri Light"/>
                <a:ea typeface="宋体"/>
              </a:rPr>
              <a:t> 算法原理</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en-US" altLang="zh-CN" b="1" i="0" u="none" strike="noStrike" kern="1400" baseline="0" smtClean="0">
                <a:latin typeface="Cambria"/>
                <a:ea typeface="宋体"/>
              </a:rPr>
              <a:t>SVM</a:t>
            </a:r>
            <a:r>
              <a:rPr lang="zh-CN" altLang="en-US" b="1" i="0" u="none" strike="noStrike" kern="1400" baseline="0" smtClean="0">
                <a:latin typeface="Cambria"/>
                <a:ea typeface="宋体"/>
              </a:rPr>
              <a:t>的最大特点是能构造出</a:t>
            </a:r>
            <a:r>
              <a:rPr lang="zh-CN" altLang="en-US" b="1" i="0" u="none" strike="noStrike" kern="1400" baseline="0" smtClean="0">
                <a:latin typeface="Arial"/>
                <a:ea typeface="黑体"/>
              </a:rPr>
              <a:t>最大间距</a:t>
            </a:r>
            <a:r>
              <a:rPr lang="zh-CN" altLang="en-US" b="1" i="0" u="none" strike="noStrike" kern="1400" baseline="0" smtClean="0">
                <a:latin typeface="Cambria"/>
                <a:ea typeface="宋体"/>
              </a:rPr>
              <a:t>的决策边界，从而提高分类算法的鲁棒性。</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953333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147248" cy="2908919"/>
          </a:xfrm>
        </p:spPr>
        <p:txBody>
          <a:bodyPr>
            <a:normAutofit fontScale="77500" lnSpcReduction="20000"/>
          </a:bodyPr>
          <a:lstStyle/>
          <a:p>
            <a:pPr marR="0" lvl="0" rtl="0"/>
            <a:r>
              <a:rPr lang="zh-CN" altLang="en-US" b="1" i="0" u="none" strike="noStrike" kern="1400" baseline="0" dirty="0" smtClean="0">
                <a:latin typeface="Cambria"/>
                <a:ea typeface="宋体"/>
              </a:rPr>
              <a:t>另外一个常用的核函数是</a:t>
            </a:r>
            <a:r>
              <a:rPr lang="zh-CN" altLang="en-US" b="1" i="0" u="none" strike="noStrike" kern="1400" baseline="0" dirty="0" smtClean="0">
                <a:latin typeface="Arial"/>
                <a:ea typeface="黑体"/>
              </a:rPr>
              <a:t>高斯核函数，</a:t>
            </a:r>
            <a:r>
              <a:rPr lang="zh-CN" altLang="en-US" b="1" i="0" u="none" strike="noStrike" kern="1400" baseline="0" dirty="0" smtClean="0">
                <a:latin typeface="Cambria"/>
                <a:ea typeface="宋体"/>
              </a:rPr>
              <a:t>其数学表达式为：</a:t>
            </a:r>
            <a:endParaRPr lang="en-US" altLang="zh-CN" b="1" i="0" u="none" strike="noStrike" kern="1400" baseline="0" dirty="0" smtClean="0">
              <a:latin typeface="Cambria"/>
              <a:ea typeface="宋体"/>
            </a:endParaRPr>
          </a:p>
          <a:p>
            <a:pPr marR="0" lvl="0" rtl="0"/>
            <a:endParaRPr lang="zh-CN" altLang="en-US" b="1" i="0" u="none" strike="noStrike" kern="1400" baseline="0" dirty="0" smtClean="0">
              <a:latin typeface="Cambria"/>
              <a:ea typeface="宋体"/>
            </a:endParaRPr>
          </a:p>
          <a:p>
            <a:pPr marR="0" lvl="0" rtl="0"/>
            <a:r>
              <a:rPr lang="zh-CN" altLang="en-US" b="1" i="0" u="none" strike="noStrike" kern="1400" baseline="0" dirty="0" smtClean="0">
                <a:latin typeface="Cambria"/>
                <a:ea typeface="宋体"/>
              </a:rPr>
              <a:t>如果我们的输入特征是一维的标量，那么高斯核函数对应的形状就是一个反钟形的曲线，其参数</a:t>
            </a:r>
            <a:r>
              <a:rPr lang="el-GR" altLang="zh-CN" b="1" i="1" u="none" strike="noStrike" kern="1400" baseline="0" dirty="0" smtClean="0">
                <a:latin typeface="Cambria"/>
                <a:ea typeface="宋体"/>
              </a:rPr>
              <a:t>σ</a:t>
            </a:r>
            <a:r>
              <a:rPr lang="zh-CN" altLang="en-US" b="1" i="0" u="none" strike="noStrike" kern="1400" baseline="0" dirty="0" smtClean="0">
                <a:latin typeface="Cambria"/>
                <a:ea typeface="宋体"/>
              </a:rPr>
              <a:t>控制反钟形的宽度，如图</a:t>
            </a:r>
            <a:r>
              <a:rPr lang="en-US" altLang="zh-CN" b="1" i="0" u="none" strike="noStrike" kern="1400" baseline="0" dirty="0" smtClean="0">
                <a:latin typeface="Cambria"/>
                <a:ea typeface="宋体"/>
              </a:rPr>
              <a:t>8-6</a:t>
            </a:r>
            <a:r>
              <a:rPr lang="zh-CN" altLang="en-US" b="1" i="0" u="none" strike="noStrike" kern="1400" baseline="0" dirty="0" smtClean="0">
                <a:latin typeface="Cambria"/>
                <a:ea typeface="宋体"/>
              </a:rPr>
              <a:t>所示。</a:t>
            </a:r>
          </a:p>
          <a:p>
            <a:pPr marR="0" lvl="0" rtl="0"/>
            <a:r>
              <a:rPr lang="zh-CN" altLang="en-US" b="1" i="0" u="none" strike="noStrike" kern="1400" baseline="0" dirty="0" smtClean="0">
                <a:latin typeface="Cambria"/>
                <a:ea typeface="宋体"/>
              </a:rPr>
              <a:t>由于</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pl-PL" altLang="zh-CN" b="1" i="1" u="none" strike="noStrike" kern="1400" baseline="0" dirty="0" smtClean="0">
                <a:latin typeface="Cambria"/>
                <a:ea typeface="宋体"/>
              </a:rPr>
              <a:t>x</a:t>
            </a:r>
            <a:r>
              <a:rPr lang="pl-PL" altLang="zh-CN" b="1" i="0" u="none" strike="noStrike" kern="1400" baseline="30000" dirty="0" smtClean="0">
                <a:latin typeface="Cambria"/>
                <a:ea typeface="宋体"/>
              </a:rPr>
              <a:t>( </a:t>
            </a:r>
            <a:r>
              <a:rPr lang="pl-PL" altLang="zh-CN" b="1" i="1" u="none" strike="noStrike" kern="1400" baseline="30000" dirty="0" smtClean="0">
                <a:latin typeface="Cambria"/>
                <a:ea typeface="宋体"/>
              </a:rPr>
              <a:t>j</a:t>
            </a:r>
            <a:r>
              <a:rPr lang="pl-PL" altLang="zh-CN" b="1" i="0" u="none" strike="noStrike" kern="1400" baseline="30000" dirty="0" smtClean="0">
                <a:latin typeface="Cambria"/>
                <a:ea typeface="宋体"/>
              </a:rPr>
              <a:t>)</a:t>
            </a:r>
            <a:r>
              <a:rPr lang="pl-PL" altLang="zh-CN" b="1" i="0" u="none" strike="noStrike" kern="1400" baseline="0" dirty="0" smtClean="0">
                <a:latin typeface="Cambria"/>
                <a:ea typeface="宋体"/>
              </a:rPr>
              <a:t>)=</a:t>
            </a:r>
            <a:r>
              <a:rPr lang="pl-PL" altLang="zh-CN" b="1" i="1" u="none" strike="noStrike" kern="1400" baseline="0" dirty="0" smtClean="0">
                <a:latin typeface="Cambria"/>
                <a:ea typeface="宋体"/>
              </a:rPr>
              <a:t>Φ</a:t>
            </a:r>
            <a:r>
              <a:rPr lang="pl-PL" altLang="zh-CN" b="1" i="0" u="none" strike="noStrike" kern="1400" baseline="0" dirty="0" smtClean="0">
                <a:latin typeface="Cambria"/>
                <a:ea typeface="宋体"/>
              </a:rPr>
              <a:t>(</a:t>
            </a:r>
            <a:r>
              <a:rPr lang="pl-PL" altLang="zh-CN" b="1" i="1" u="none" strike="noStrike" kern="1400" baseline="0" dirty="0" smtClean="0">
                <a:latin typeface="Cambria"/>
                <a:ea typeface="宋体"/>
              </a:rPr>
              <a:t>x</a:t>
            </a:r>
            <a:r>
              <a:rPr lang="pl-PL" altLang="zh-CN" b="1" i="0" u="none" strike="noStrike" kern="1400" baseline="30000" dirty="0" smtClean="0">
                <a:latin typeface="Cambria"/>
                <a:ea typeface="宋体"/>
              </a:rPr>
              <a:t>(</a:t>
            </a:r>
            <a:r>
              <a:rPr lang="pl-PL" altLang="zh-CN" b="1" i="1" u="none" strike="noStrike" kern="1400" baseline="30000" dirty="0" smtClean="0">
                <a:latin typeface="Cambria"/>
                <a:ea typeface="宋体"/>
              </a:rPr>
              <a:t>i</a:t>
            </a:r>
            <a:r>
              <a:rPr lang="pl-PL" altLang="zh-CN" b="1" i="0" u="none" strike="noStrike" kern="1400" baseline="30000" dirty="0" smtClean="0">
                <a:latin typeface="Cambria"/>
                <a:ea typeface="宋体"/>
              </a:rPr>
              <a:t>)</a:t>
            </a:r>
            <a:r>
              <a:rPr lang="pl-PL" altLang="zh-CN" b="1" i="0" u="none" strike="noStrike" kern="1400" baseline="0" dirty="0" smtClean="0">
                <a:latin typeface="Cambria"/>
                <a:ea typeface="宋体"/>
              </a:rPr>
              <a:t>)</a:t>
            </a:r>
            <a:r>
              <a:rPr lang="pl-PL" altLang="zh-CN" b="1" i="0" u="none" strike="noStrike" kern="1400" baseline="30000" dirty="0" smtClean="0">
                <a:latin typeface="Cambria"/>
                <a:ea typeface="宋体"/>
              </a:rPr>
              <a:t>T</a:t>
            </a:r>
            <a:r>
              <a:rPr lang="pl-PL" altLang="zh-CN" b="1" i="1" u="none" strike="noStrike" kern="1400" baseline="0" dirty="0" smtClean="0">
                <a:latin typeface="Cambria"/>
                <a:ea typeface="宋体"/>
              </a:rPr>
              <a:t>Φ</a:t>
            </a:r>
            <a:r>
              <a:rPr lang="pl-PL" altLang="zh-CN" b="1" i="0" u="none" strike="noStrike" kern="1400" baseline="0" dirty="0" smtClean="0">
                <a:latin typeface="Cambria"/>
                <a:ea typeface="宋体"/>
              </a:rPr>
              <a:t>(</a:t>
            </a:r>
            <a:r>
              <a:rPr lang="pl-PL" altLang="zh-CN" b="1" i="1" u="none" strike="noStrike" kern="1400" baseline="0" dirty="0" smtClean="0">
                <a:latin typeface="Cambria"/>
                <a:ea typeface="宋体"/>
              </a:rPr>
              <a:t>x</a:t>
            </a:r>
            <a:r>
              <a:rPr lang="pl-PL" altLang="zh-CN" b="1" i="0" u="none" strike="noStrike" kern="1400" baseline="30000" dirty="0" smtClean="0">
                <a:latin typeface="Cambria"/>
                <a:ea typeface="宋体"/>
              </a:rPr>
              <a:t>( </a:t>
            </a:r>
            <a:r>
              <a:rPr lang="pl-PL" altLang="zh-CN" b="1" i="1" u="none" strike="noStrike" kern="1400" baseline="30000" dirty="0" smtClean="0">
                <a:latin typeface="Cambria"/>
                <a:ea typeface="宋体"/>
              </a:rPr>
              <a:t>j</a:t>
            </a:r>
            <a:r>
              <a:rPr lang="pl-PL" altLang="zh-CN" b="1" i="0" u="none" strike="noStrike" kern="1400" baseline="30000" dirty="0" smtClean="0">
                <a:latin typeface="Cambria"/>
                <a:ea typeface="宋体"/>
              </a:rPr>
              <a:t>)</a:t>
            </a:r>
            <a:r>
              <a:rPr lang="pl-PL" altLang="zh-CN" b="1" i="0" u="none" strike="noStrike" kern="1400" baseline="0" dirty="0" smtClean="0">
                <a:latin typeface="Cambria"/>
                <a:ea typeface="宋体"/>
              </a:rPr>
              <a:t>)</a:t>
            </a:r>
            <a:r>
              <a:rPr lang="zh-CN" altLang="en-US" b="1" i="0" u="none" strike="noStrike" kern="1400" baseline="0" dirty="0" smtClean="0">
                <a:latin typeface="Cambria"/>
                <a:ea typeface="宋体"/>
              </a:rPr>
              <a:t>，经过合适的数学变换，可得高斯核函数对应的特征转换函数为：</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55439144"/>
              </p:ext>
            </p:extLst>
          </p:nvPr>
        </p:nvGraphicFramePr>
        <p:xfrm>
          <a:off x="1835696" y="1988840"/>
          <a:ext cx="2937926" cy="576064"/>
        </p:xfrm>
        <a:graphic>
          <a:graphicData uri="http://schemas.openxmlformats.org/presentationml/2006/ole">
            <mc:AlternateContent xmlns:mc="http://schemas.openxmlformats.org/markup-compatibility/2006">
              <mc:Choice xmlns:v="urn:schemas-microsoft-com:vml" Requires="v">
                <p:oleObj spid="_x0000_s13318" r:id="rId3" imgW="1943100" imgH="419100" progId="Equation.DSMT4">
                  <p:embed/>
                </p:oleObj>
              </mc:Choice>
              <mc:Fallback>
                <p:oleObj r:id="rId3" imgW="1943100" imgH="4191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4236" b="4236"/>
                      <a:stretch>
                        <a:fillRect/>
                      </a:stretch>
                    </p:blipFill>
                    <p:spPr bwMode="auto">
                      <a:xfrm>
                        <a:off x="1835696" y="1988840"/>
                        <a:ext cx="2937926" cy="576064"/>
                      </a:xfrm>
                      <a:prstGeom prst="rect">
                        <a:avLst/>
                      </a:prstGeom>
                      <a:noFill/>
                    </p:spPr>
                  </p:pic>
                </p:oleObj>
              </mc:Fallback>
            </mc:AlternateContent>
          </a:graphicData>
        </a:graphic>
      </p:graphicFrame>
      <p:pic>
        <p:nvPicPr>
          <p:cNvPr id="13315" name="Picture" descr="图 8-6 高斯核函数"/>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051720" y="4365104"/>
            <a:ext cx="4681538" cy="160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3376024" y="6093296"/>
            <a:ext cx="2032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8-6</a:t>
            </a:r>
            <a:r>
              <a:rPr lang="zh-CN" altLang="en-US" b="1" kern="1400" dirty="0">
                <a:latin typeface="Cambria"/>
              </a:rPr>
              <a:t>  高斯核函数</a:t>
            </a:r>
          </a:p>
        </p:txBody>
      </p:sp>
    </p:spTree>
    <p:extLst>
      <p:ext uri="{BB962C8B-B14F-4D97-AF65-F5344CB8AC3E}">
        <p14:creationId xmlns:p14="http://schemas.microsoft.com/office/powerpoint/2010/main" val="9462078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0000" lnSpcReduction="20000"/>
          </a:bodyPr>
          <a:lstStyle/>
          <a:p>
            <a:pPr marR="0" lvl="0" rtl="0"/>
            <a:r>
              <a:rPr lang="zh-CN" altLang="en-US" b="1" i="0" u="none" strike="noStrike" kern="1400" baseline="0" dirty="0" smtClean="0">
                <a:latin typeface="Cambria"/>
                <a:ea typeface="宋体"/>
              </a:rPr>
              <a:t>注意前面无限多项的累加器          ，其物理意义就是把特征向量转换到无限多维向量空间里，即高斯核函数</a:t>
            </a:r>
            <a:r>
              <a:rPr lang="zh-CN" altLang="en-US" b="1" i="0" u="none" strike="noStrike" kern="1400" baseline="0" dirty="0" smtClean="0">
                <a:latin typeface="Arial"/>
                <a:ea typeface="黑体"/>
              </a:rPr>
              <a:t>可以把输入特征向量扩展到无限维空间里。</a:t>
            </a:r>
            <a:r>
              <a:rPr lang="zh-CN" altLang="en-US" b="1" i="0" u="none" strike="noStrike" kern="1400" baseline="0" dirty="0" smtClean="0">
                <a:latin typeface="Cambria"/>
                <a:ea typeface="宋体"/>
              </a:rPr>
              <a:t>公式的推导过程会用到</a:t>
            </a:r>
            <a:r>
              <a:rPr lang="zh-CN" altLang="en-US" b="1" i="0" u="none" strike="noStrike" kern="1400" baseline="0" dirty="0" smtClean="0">
                <a:latin typeface="Arial"/>
                <a:ea typeface="黑体"/>
              </a:rPr>
              <a:t>泰勒展开式</a:t>
            </a:r>
            <a:r>
              <a:rPr lang="zh-CN" altLang="en-US" b="1" i="0" u="none" strike="noStrike" kern="1400" baseline="0" dirty="0" smtClean="0">
                <a:latin typeface="Cambria"/>
                <a:ea typeface="宋体"/>
              </a:rPr>
              <a:t>，感兴趣的读者可以在</a:t>
            </a:r>
            <a:r>
              <a:rPr lang="en-US" altLang="zh-CN" b="1" i="0" u="none" strike="noStrike" kern="1400" baseline="0" dirty="0" smtClean="0">
                <a:latin typeface="Cambria"/>
                <a:ea typeface="宋体"/>
              </a:rPr>
              <a:t>YouTube</a:t>
            </a:r>
            <a:r>
              <a:rPr lang="zh-CN" altLang="en-US" b="1" i="0" u="none" strike="noStrike" kern="1400" baseline="0" dirty="0" smtClean="0">
                <a:latin typeface="Cambria"/>
                <a:ea typeface="宋体"/>
              </a:rPr>
              <a:t>上搜索</a:t>
            </a:r>
            <a:r>
              <a:rPr lang="en-US" altLang="zh-CN" b="1" i="0" u="none" strike="noStrike" kern="1400" baseline="0" dirty="0" smtClean="0">
                <a:latin typeface="Cambria"/>
                <a:ea typeface="宋体"/>
              </a:rPr>
              <a:t>Gaussian Kernel </a:t>
            </a:r>
            <a:r>
              <a:rPr lang="en-US" altLang="zh-CN" b="1" i="0" u="none" strike="noStrike" kern="1400" baseline="0" dirty="0" err="1" smtClean="0">
                <a:latin typeface="Cambria"/>
                <a:ea typeface="宋体"/>
              </a:rPr>
              <a:t>Hsuan</a:t>
            </a:r>
            <a:r>
              <a:rPr lang="en-US" altLang="zh-CN" b="1" i="0" u="none" strike="noStrike" kern="1400" baseline="0" dirty="0" smtClean="0">
                <a:latin typeface="Cambria"/>
                <a:ea typeface="宋体"/>
              </a:rPr>
              <a:t>-Tien Lin</a:t>
            </a:r>
            <a:r>
              <a:rPr lang="zh-CN" altLang="en-US" b="1" i="0" u="none" strike="noStrike" kern="1400" baseline="0" dirty="0" smtClean="0">
                <a:latin typeface="Cambria"/>
                <a:ea typeface="宋体"/>
              </a:rPr>
              <a:t>，这是林轩田的一个机器学习视频。</a:t>
            </a:r>
          </a:p>
          <a:p>
            <a:pPr marR="0" lvl="0" rtl="0"/>
            <a:r>
              <a:rPr lang="zh-CN" altLang="en-US" b="1" i="0" u="none" strike="noStrike" kern="1400" baseline="0" dirty="0" smtClean="0">
                <a:latin typeface="Cambria"/>
                <a:ea typeface="宋体"/>
              </a:rPr>
              <a:t>接下来看一下高斯核函数对应的预测函数：</a:t>
            </a: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K</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Times New Roman"/>
                <a:ea typeface="宋体"/>
              </a:rPr>
              <a:t>,</a:t>
            </a:r>
            <a:r>
              <a:rPr lang="zh-CN" altLang="en-US" b="1" i="1" u="none" strike="noStrike" kern="1400" baseline="0" dirty="0" smtClean="0">
                <a:latin typeface="Cambria"/>
                <a:ea typeface="宋体"/>
              </a:rPr>
              <a:t> </a:t>
            </a:r>
            <a:r>
              <a:rPr lang="en-US" altLang="zh-CN" b="1" i="1" u="none" strike="noStrike" kern="1400" baseline="0" dirty="0" smtClean="0">
                <a:latin typeface="Cambria"/>
                <a:ea typeface="宋体"/>
              </a:rPr>
              <a:t>x</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是高斯核函数，而</a:t>
            </a:r>
            <a:r>
              <a:rPr lang="el-GR" altLang="zh-CN" b="1" i="1" u="none" strike="noStrike" kern="1400" baseline="0" dirty="0" smtClean="0">
                <a:latin typeface="Cambria"/>
                <a:ea typeface="宋体"/>
              </a:rPr>
              <a:t>α</a:t>
            </a:r>
            <a:r>
              <a:rPr lang="en-US" altLang="zh-CN" b="1" i="1" u="none" strike="noStrike" kern="1400" baseline="-25000" dirty="0" err="1" smtClean="0">
                <a:latin typeface="Cambria"/>
                <a:ea typeface="宋体"/>
              </a:rPr>
              <a:t>i</a:t>
            </a:r>
            <a:r>
              <a:rPr lang="zh-CN" altLang="en-US" b="1" i="0" u="none" strike="noStrike" kern="1400" baseline="0" dirty="0" smtClean="0">
                <a:latin typeface="Cambria"/>
                <a:ea typeface="宋体"/>
              </a:rPr>
              <a:t>只在支持向量对应的样本处不为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，其他的样本为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。由此得知，</a:t>
            </a:r>
            <a:r>
              <a:rPr lang="zh-CN" altLang="en-US" b="1" i="0" u="none" strike="noStrike" kern="1400" baseline="0" dirty="0" smtClean="0">
                <a:latin typeface="Arial"/>
                <a:ea typeface="黑体"/>
              </a:rPr>
              <a:t>预测函数是中心点在支持向量处的高斯函数的线性组合</a:t>
            </a:r>
            <a:r>
              <a:rPr lang="zh-CN" altLang="en-US" b="1" i="0" u="none" strike="noStrike" kern="1400" baseline="0" dirty="0" smtClean="0">
                <a:latin typeface="Cambria"/>
                <a:ea typeface="宋体"/>
              </a:rPr>
              <a:t>，其线性组合的系数为</a:t>
            </a:r>
            <a:r>
              <a:rPr lang="el-GR" altLang="zh-CN" b="1" i="1" u="none" strike="noStrike" kern="1400" baseline="0" dirty="0" smtClean="0">
                <a:latin typeface="Cambria"/>
                <a:ea typeface="宋体"/>
              </a:rPr>
              <a:t>α</a:t>
            </a:r>
            <a:r>
              <a:rPr lang="en-US" altLang="zh-CN" b="1" i="1" u="none" strike="noStrike" kern="1400" baseline="-25000" dirty="0" err="1" smtClean="0">
                <a:latin typeface="Cambria"/>
                <a:ea typeface="宋体"/>
              </a:rPr>
              <a:t>i</a:t>
            </a:r>
            <a:r>
              <a:rPr lang="zh-CN" altLang="en-US" b="1" i="1" u="none" strike="noStrike" kern="1400" baseline="-25000" dirty="0" smtClean="0">
                <a:latin typeface="Cambria"/>
                <a:ea typeface="宋体"/>
              </a:rPr>
              <a:t> </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。因此，高斯核函数也称为</a:t>
            </a:r>
            <a:r>
              <a:rPr lang="en-US" altLang="zh-CN" b="1" i="0" u="none" strike="noStrike" kern="1400" baseline="0" dirty="0" smtClean="0">
                <a:latin typeface="Cambria"/>
                <a:ea typeface="宋体"/>
              </a:rPr>
              <a:t>RBF</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Radial Basis Function</a:t>
            </a:r>
            <a:r>
              <a:rPr lang="zh-CN" altLang="en-US" b="1" i="0" u="none" strike="noStrike" kern="1400" baseline="0" dirty="0" smtClean="0">
                <a:latin typeface="Cambria"/>
                <a:ea typeface="宋体"/>
              </a:rPr>
              <a:t>）核函数，即反钟形函数的线性组合。</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940939429"/>
              </p:ext>
            </p:extLst>
          </p:nvPr>
        </p:nvGraphicFramePr>
        <p:xfrm>
          <a:off x="6156176" y="2996952"/>
          <a:ext cx="1877609" cy="504056"/>
        </p:xfrm>
        <a:graphic>
          <a:graphicData uri="http://schemas.openxmlformats.org/presentationml/2006/ole">
            <mc:AlternateContent xmlns:mc="http://schemas.openxmlformats.org/markup-compatibility/2006">
              <mc:Choice xmlns:v="urn:schemas-microsoft-com:vml" Requires="v">
                <p:oleObj spid="_x0000_s14345" r:id="rId3" imgW="1422400" imgH="431800" progId="Equation.DSMT4">
                  <p:embed/>
                </p:oleObj>
              </mc:Choice>
              <mc:Fallback>
                <p:oleObj r:id="rId3" imgW="1422400" imgH="431800"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5255" b="6549"/>
                      <a:stretch>
                        <a:fillRect/>
                      </a:stretch>
                    </p:blipFill>
                    <p:spPr bwMode="auto">
                      <a:xfrm>
                        <a:off x="6156176" y="2996952"/>
                        <a:ext cx="1877609" cy="504056"/>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517175030"/>
              </p:ext>
            </p:extLst>
          </p:nvPr>
        </p:nvGraphicFramePr>
        <p:xfrm>
          <a:off x="4283968" y="1556792"/>
          <a:ext cx="190500" cy="333375"/>
        </p:xfrm>
        <a:graphic>
          <a:graphicData uri="http://schemas.openxmlformats.org/presentationml/2006/ole">
            <mc:AlternateContent xmlns:mc="http://schemas.openxmlformats.org/markup-compatibility/2006">
              <mc:Choice xmlns:v="urn:schemas-microsoft-com:vml" Requires="v">
                <p:oleObj spid="_x0000_s14346" r:id="rId5" imgW="190417" imgH="393529" progId="Equation.DSMT4">
                  <p:embed/>
                </p:oleObj>
              </mc:Choice>
              <mc:Fallback>
                <p:oleObj r:id="rId5" imgW="190417" imgH="393529"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10611" b="6076"/>
                      <a:stretch>
                        <a:fillRect/>
                      </a:stretch>
                    </p:blipFill>
                    <p:spPr bwMode="auto">
                      <a:xfrm>
                        <a:off x="4283968" y="1556792"/>
                        <a:ext cx="19050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703865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8.2.4</a:t>
            </a:r>
            <a:r>
              <a:rPr lang="zh-CN" altLang="en-US" b="1" i="0" u="none" strike="noStrike" baseline="0" smtClean="0">
                <a:latin typeface="Calibri Light"/>
                <a:ea typeface="宋体"/>
              </a:rPr>
              <a:t>  核函数的对比</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pPr marR="0" lvl="0" rtl="0"/>
            <a:r>
              <a:rPr lang="zh-CN" altLang="en-US" b="1" i="0" u="none" strike="noStrike" kern="1400" baseline="0" dirty="0" smtClean="0">
                <a:latin typeface="Cambria"/>
                <a:ea typeface="宋体"/>
              </a:rPr>
              <a:t>本节将对我们学习的几个核函数进行对比，看看它们各有哪些优缺点。</a:t>
            </a:r>
          </a:p>
          <a:p>
            <a:pPr marR="0" lvl="0" rtl="0"/>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．线性函数</a:t>
            </a:r>
          </a:p>
          <a:p>
            <a:pPr marR="0" lvl="0" rtl="0"/>
            <a:endParaRPr lang="zh-CN" altLang="en-US" b="1" i="0" u="none" strike="noStrike" kern="1400" baseline="0" dirty="0" smtClean="0">
              <a:latin typeface="Times New Roman"/>
              <a:ea typeface="宋体"/>
            </a:endParaRPr>
          </a:p>
          <a:p>
            <a:pPr marR="0" lvl="0" rtl="0"/>
            <a:r>
              <a:rPr lang="en-US" altLang="zh-CN" b="1" i="0" u="none" strike="noStrike" kern="1400" baseline="0" dirty="0" smtClean="0">
                <a:latin typeface="Cambria"/>
                <a:ea typeface="宋体"/>
              </a:rPr>
              <a:t>2</a:t>
            </a:r>
            <a:r>
              <a:rPr lang="zh-CN" altLang="en-US" b="1" i="0" u="none" strike="noStrike" kern="1400" baseline="0" dirty="0" smtClean="0">
                <a:latin typeface="Cambria"/>
                <a:ea typeface="宋体"/>
              </a:rPr>
              <a:t>．多项式核函数</a:t>
            </a:r>
          </a:p>
          <a:p>
            <a:pPr marR="0" lvl="0" rtl="0"/>
            <a:endParaRPr lang="zh-CN" altLang="en-US" b="1" i="0" u="none" strike="noStrike" kern="1400" baseline="0" dirty="0" smtClean="0">
              <a:latin typeface="Times New Roman"/>
              <a:ea typeface="宋体"/>
            </a:endParaRPr>
          </a:p>
          <a:p>
            <a:pPr marR="0" lvl="0" rtl="0"/>
            <a:r>
              <a:rPr lang="en-US" altLang="zh-CN" b="1" i="0" u="none" strike="noStrike" kern="1400" baseline="0" dirty="0" smtClean="0">
                <a:latin typeface="Cambria"/>
                <a:ea typeface="宋体"/>
              </a:rPr>
              <a:t>3</a:t>
            </a:r>
            <a:r>
              <a:rPr lang="zh-CN" altLang="en-US" b="1" i="0" u="none" strike="noStrike" kern="1400" baseline="0" dirty="0" smtClean="0">
                <a:latin typeface="Cambria"/>
                <a:ea typeface="宋体"/>
              </a:rPr>
              <a:t>．高斯核函数</a:t>
            </a:r>
          </a:p>
          <a:p>
            <a:pPr marR="0" lvl="0" rtl="0"/>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27776549"/>
              </p:ext>
            </p:extLst>
          </p:nvPr>
        </p:nvGraphicFramePr>
        <p:xfrm>
          <a:off x="2339752" y="3429000"/>
          <a:ext cx="3144349" cy="432048"/>
        </p:xfrm>
        <a:graphic>
          <a:graphicData uri="http://schemas.openxmlformats.org/presentationml/2006/ole">
            <mc:AlternateContent xmlns:mc="http://schemas.openxmlformats.org/markup-compatibility/2006">
              <mc:Choice xmlns:v="urn:schemas-microsoft-com:vml" Requires="v">
                <p:oleObj spid="_x0000_s15373" r:id="rId3" imgW="1244060" imgH="215806" progId="Equation.DSMT4">
                  <p:embed/>
                </p:oleObj>
              </mc:Choice>
              <mc:Fallback>
                <p:oleObj r:id="rId3" imgW="1244060" imgH="215806"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t="10983" b="11090"/>
                      <a:stretch>
                        <a:fillRect/>
                      </a:stretch>
                    </p:blipFill>
                    <p:spPr bwMode="auto">
                      <a:xfrm>
                        <a:off x="2339752" y="3429000"/>
                        <a:ext cx="3144349" cy="432048"/>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429733643"/>
              </p:ext>
            </p:extLst>
          </p:nvPr>
        </p:nvGraphicFramePr>
        <p:xfrm>
          <a:off x="2267744" y="4509120"/>
          <a:ext cx="3297208" cy="360040"/>
        </p:xfrm>
        <a:graphic>
          <a:graphicData uri="http://schemas.openxmlformats.org/presentationml/2006/ole">
            <mc:AlternateContent xmlns:mc="http://schemas.openxmlformats.org/markup-compatibility/2006">
              <mc:Choice xmlns:v="urn:schemas-microsoft-com:vml" Requires="v">
                <p:oleObj spid="_x0000_s15374" r:id="rId5" imgW="1651000" imgH="215900" progId="Equation.DSMT4">
                  <p:embed/>
                </p:oleObj>
              </mc:Choice>
              <mc:Fallback>
                <p:oleObj r:id="rId5" imgW="1651000" imgH="215900" progId="Equation.DSMT4">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t="8382" b="10693"/>
                      <a:stretch>
                        <a:fillRect/>
                      </a:stretch>
                    </p:blipFill>
                    <p:spPr bwMode="auto">
                      <a:xfrm>
                        <a:off x="2267744" y="4509120"/>
                        <a:ext cx="3297208" cy="360040"/>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82340718"/>
              </p:ext>
            </p:extLst>
          </p:nvPr>
        </p:nvGraphicFramePr>
        <p:xfrm>
          <a:off x="2195735" y="5661248"/>
          <a:ext cx="3305167" cy="648072"/>
        </p:xfrm>
        <a:graphic>
          <a:graphicData uri="http://schemas.openxmlformats.org/presentationml/2006/ole">
            <mc:AlternateContent xmlns:mc="http://schemas.openxmlformats.org/markup-compatibility/2006">
              <mc:Choice xmlns:v="urn:schemas-microsoft-com:vml" Requires="v">
                <p:oleObj spid="_x0000_s15375" r:id="rId7" imgW="1943100" imgH="419100" progId="Equation.DSMT4">
                  <p:embed/>
                </p:oleObj>
              </mc:Choice>
              <mc:Fallback>
                <p:oleObj r:id="rId7" imgW="1943100" imgH="4191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t="3474" b="5287"/>
                      <a:stretch>
                        <a:fillRect/>
                      </a:stretch>
                    </p:blipFill>
                    <p:spPr bwMode="auto">
                      <a:xfrm>
                        <a:off x="2195735" y="5661248"/>
                        <a:ext cx="3305167" cy="648072"/>
                      </a:xfrm>
                      <a:prstGeom prst="rect">
                        <a:avLst/>
                      </a:prstGeom>
                      <a:noFill/>
                    </p:spPr>
                  </p:pic>
                </p:oleObj>
              </mc:Fallback>
            </mc:AlternateContent>
          </a:graphicData>
        </a:graphic>
      </p:graphicFrame>
    </p:spTree>
    <p:extLst>
      <p:ext uri="{BB962C8B-B14F-4D97-AF65-F5344CB8AC3E}">
        <p14:creationId xmlns:p14="http://schemas.microsoft.com/office/powerpoint/2010/main" val="3925262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8.3</a:t>
            </a:r>
            <a:r>
              <a:rPr lang="zh-CN" altLang="en-US" b="1" i="0" u="none" strike="noStrike" baseline="0" smtClean="0">
                <a:latin typeface="Calibri Light"/>
                <a:ea typeface="宋体"/>
              </a:rPr>
              <a:t>  </a:t>
            </a:r>
            <a:r>
              <a:rPr lang="en-US" altLang="zh-CN" b="1" i="0" u="none" strike="noStrike" baseline="0" smtClean="0">
                <a:latin typeface="Calibri Light"/>
                <a:ea typeface="宋体"/>
              </a:rPr>
              <a:t>scikit-learn</a:t>
            </a:r>
            <a:r>
              <a:rPr lang="zh-CN" altLang="en-US" b="1" i="0" u="none" strike="noStrike" baseline="0" smtClean="0">
                <a:latin typeface="Calibri Light"/>
                <a:ea typeface="宋体"/>
              </a:rPr>
              <a:t>里的</a:t>
            </a:r>
            <a:r>
              <a:rPr lang="en-US" altLang="zh-CN" b="1" i="0" u="none" strike="noStrike" baseline="0" smtClean="0">
                <a:latin typeface="Calibri Light"/>
                <a:ea typeface="宋体"/>
              </a:rPr>
              <a:t>SVM</a:t>
            </a:r>
            <a:endParaRPr lang="zh-CN" altLang="en-US" b="1" i="0" u="none" strike="noStrike" baseline="0" smtClean="0">
              <a:latin typeface="Calibri Light"/>
              <a:ea typeface="宋体"/>
            </a:endParaRPr>
          </a:p>
        </p:txBody>
      </p:sp>
      <p:sp>
        <p:nvSpPr>
          <p:cNvPr id="3" name="文本占位符 2"/>
          <p:cNvSpPr>
            <a:spLocks noGrp="1"/>
          </p:cNvSpPr>
          <p:nvPr>
            <p:ph type="body" idx="1"/>
          </p:nvPr>
        </p:nvSpPr>
        <p:spPr/>
        <p:txBody>
          <a:bodyPr>
            <a:normAutofit fontScale="62500" lnSpcReduction="20000"/>
          </a:bodyPr>
          <a:lstStyle/>
          <a:p>
            <a:pPr marR="0" lvl="0" rtl="0"/>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里对</a:t>
            </a:r>
            <a:r>
              <a:rPr lang="en-US" altLang="zh-CN" b="1" i="0" u="none" strike="noStrike" kern="1400" baseline="0" smtClean="0">
                <a:latin typeface="Cambria"/>
                <a:ea typeface="宋体"/>
              </a:rPr>
              <a:t>SVM</a:t>
            </a:r>
            <a:r>
              <a:rPr lang="zh-CN" altLang="en-US" b="1" i="0" u="none" strike="noStrike" kern="1400" baseline="0" smtClean="0">
                <a:latin typeface="Cambria"/>
                <a:ea typeface="宋体"/>
              </a:rPr>
              <a:t>的算法实现都在包</a:t>
            </a:r>
            <a:r>
              <a:rPr lang="en-US" altLang="zh-CN" b="1" i="0" u="none" strike="noStrike" kern="1400" baseline="0" smtClean="0">
                <a:latin typeface="Cambria"/>
                <a:ea typeface="宋体"/>
              </a:rPr>
              <a:t>sklearn.svm</a:t>
            </a:r>
            <a:r>
              <a:rPr lang="zh-CN" altLang="en-US" b="1" i="0" u="none" strike="noStrike" kern="1400" baseline="0" smtClean="0">
                <a:latin typeface="Cambria"/>
                <a:ea typeface="宋体"/>
              </a:rPr>
              <a:t>下面，其中</a:t>
            </a:r>
            <a:r>
              <a:rPr lang="en-US" altLang="zh-CN" b="1" i="0" u="none" strike="noStrike" kern="1400" baseline="0" smtClean="0">
                <a:latin typeface="Cambria"/>
                <a:ea typeface="宋体"/>
              </a:rPr>
              <a:t>SVC</a:t>
            </a:r>
            <a:r>
              <a:rPr lang="zh-CN" altLang="en-US" b="1" i="0" u="none" strike="noStrike" kern="1400" baseline="0" smtClean="0">
                <a:latin typeface="Cambria"/>
                <a:ea typeface="宋体"/>
              </a:rPr>
              <a:t>类是用来</a:t>
            </a:r>
            <a:r>
              <a:rPr lang="zh-CN" altLang="en-US" b="1" i="0" u="none" strike="noStrike" kern="1400" baseline="0" smtClean="0">
                <a:solidFill>
                  <a:prstClr val="black"/>
                </a:solidFill>
                <a:latin typeface="Cambria"/>
                <a:ea typeface="宋体"/>
              </a:rPr>
              <a:t>在进行进行分类的任务中，</a:t>
            </a:r>
            <a:r>
              <a:rPr lang="en-US" altLang="zh-CN" b="1" i="0" u="none" strike="noStrike" kern="1400" baseline="0" smtClean="0">
                <a:solidFill>
                  <a:prstClr val="black"/>
                </a:solidFill>
                <a:latin typeface="Cambria"/>
                <a:ea typeface="宋体"/>
              </a:rPr>
              <a:t>SVR</a:t>
            </a:r>
            <a:r>
              <a:rPr lang="zh-CN" altLang="en-US" b="1" i="0" u="none" strike="noStrike" kern="1400" baseline="0" smtClean="0">
                <a:solidFill>
                  <a:prstClr val="black"/>
                </a:solidFill>
                <a:latin typeface="Cambria"/>
                <a:ea typeface="宋体"/>
              </a:rPr>
              <a:t>是用来进行在数值回归任务中的。读者可能会有疑问，</a:t>
            </a:r>
            <a:r>
              <a:rPr lang="en-US" altLang="zh-CN" b="1" i="0" u="none" strike="noStrike" kern="1400" baseline="0" smtClean="0">
                <a:solidFill>
                  <a:prstClr val="black"/>
                </a:solidFill>
                <a:latin typeface="Cambria"/>
                <a:ea typeface="宋体"/>
              </a:rPr>
              <a:t>SVM</a:t>
            </a:r>
            <a:r>
              <a:rPr lang="zh-CN" altLang="en-US" b="1" i="0" u="none" strike="noStrike" kern="1400" baseline="0" smtClean="0">
                <a:solidFill>
                  <a:prstClr val="black"/>
                </a:solidFill>
                <a:latin typeface="Cambria"/>
                <a:ea typeface="宋体"/>
              </a:rPr>
              <a:t>是不是用来进行分类的算法吗，为什么可以用来进行数值回归？实际上，这只是数学上的一些扩展而已，在计算机里领域，可以用离散的数值计算来代替连续的数值回归。我们在</a:t>
            </a:r>
            <a:r>
              <a:rPr lang="en-US" altLang="zh-CN" b="1" i="0" u="none" strike="noStrike" kern="1400" baseline="0" smtClean="0">
                <a:solidFill>
                  <a:prstClr val="black"/>
                </a:solidFill>
                <a:latin typeface="Cambria"/>
                <a:ea typeface="宋体"/>
              </a:rPr>
              <a:t>k-</a:t>
            </a:r>
            <a:r>
              <a:rPr lang="zh-CN" altLang="en-US" b="1" i="0" u="none" strike="noStrike" kern="1400" baseline="0" smtClean="0">
                <a:solidFill>
                  <a:prstClr val="black"/>
                </a:solidFill>
                <a:latin typeface="Cambria"/>
                <a:ea typeface="宋体"/>
              </a:rPr>
              <a:t>近邻算法里已经看到过这种扩展实现。</a:t>
            </a:r>
          </a:p>
          <a:p>
            <a:pPr marR="0" lvl="0" rtl="0"/>
            <a:r>
              <a:rPr lang="zh-CN" altLang="en-US" b="1" i="0" u="none" strike="noStrike" kern="1400" baseline="0" smtClean="0">
                <a:latin typeface="Cambria"/>
                <a:ea typeface="宋体"/>
              </a:rPr>
              <a:t>我们以</a:t>
            </a:r>
            <a:r>
              <a:rPr lang="en-US" altLang="zh-CN" b="1" i="0" u="none" strike="noStrike" kern="1400" baseline="0" smtClean="0">
                <a:latin typeface="Cambria"/>
                <a:ea typeface="宋体"/>
              </a:rPr>
              <a:t>SVC</a:t>
            </a:r>
            <a:r>
              <a:rPr lang="zh-CN" altLang="en-US" b="1" i="0" u="none" strike="noStrike" kern="1400" baseline="0" smtClean="0">
                <a:latin typeface="Cambria"/>
                <a:ea typeface="宋体"/>
              </a:rPr>
              <a:t>为例，首先需要选择</a:t>
            </a:r>
            <a:r>
              <a:rPr lang="en-US" altLang="zh-CN" b="1" i="0" u="none" strike="noStrike" kern="1400" baseline="0" smtClean="0">
                <a:latin typeface="Cambria"/>
                <a:ea typeface="宋体"/>
              </a:rPr>
              <a:t>SVM</a:t>
            </a:r>
            <a:r>
              <a:rPr lang="zh-CN" altLang="en-US" b="1" i="0" u="none" strike="noStrike" kern="1400" baseline="0" smtClean="0">
                <a:latin typeface="Cambria"/>
                <a:ea typeface="宋体"/>
              </a:rPr>
              <a:t>的核函数，由参数</a:t>
            </a:r>
            <a:r>
              <a:rPr lang="en-US" altLang="zh-CN" b="1" i="0" u="none" strike="noStrike" kern="1400" baseline="0" smtClean="0">
                <a:latin typeface="Cambria"/>
                <a:ea typeface="宋体"/>
              </a:rPr>
              <a:t>kernel</a:t>
            </a:r>
            <a:r>
              <a:rPr lang="zh-CN" altLang="en-US" b="1" i="0" u="none" strike="noStrike" kern="1400" baseline="0" smtClean="0">
                <a:latin typeface="Cambria"/>
                <a:ea typeface="宋体"/>
              </a:rPr>
              <a:t>指定，其中</a:t>
            </a:r>
            <a:r>
              <a:rPr lang="en-US" altLang="zh-CN" b="1" i="0" u="none" strike="noStrike" kern="1400" baseline="0" smtClean="0">
                <a:latin typeface="Cambria"/>
                <a:ea typeface="宋体"/>
              </a:rPr>
              <a:t>linear</a:t>
            </a:r>
            <a:r>
              <a:rPr lang="zh-CN" altLang="en-US" b="1" i="0" u="none" strike="noStrike" kern="1400" baseline="0" smtClean="0">
                <a:latin typeface="Cambria"/>
                <a:ea typeface="宋体"/>
              </a:rPr>
              <a:t>表示本章介绍的线性函数，它只能产生直线形状的分隔超平面；</a:t>
            </a:r>
            <a:r>
              <a:rPr lang="en-US" altLang="zh-CN" b="1" i="0" u="none" strike="noStrike" kern="1400" baseline="0" smtClean="0">
                <a:latin typeface="Cambria"/>
                <a:ea typeface="宋体"/>
              </a:rPr>
              <a:t>poly</a:t>
            </a:r>
            <a:r>
              <a:rPr lang="zh-CN" altLang="en-US" b="1" i="0" u="none" strike="noStrike" kern="1400" baseline="0" smtClean="0">
                <a:latin typeface="Cambria"/>
                <a:ea typeface="宋体"/>
              </a:rPr>
              <a:t>表示本章介绍的多项式核函数，用它可以构建出复杂形状的分隔超平面；</a:t>
            </a:r>
            <a:r>
              <a:rPr lang="en-US" altLang="zh-CN" b="1" i="0" u="none" strike="noStrike" kern="1400" baseline="0" smtClean="0">
                <a:latin typeface="Cambria"/>
                <a:ea typeface="宋体"/>
              </a:rPr>
              <a:t>rbf</a:t>
            </a:r>
            <a:r>
              <a:rPr lang="zh-CN" altLang="en-US" b="1" i="0" u="none" strike="noStrike" kern="1400" baseline="0" smtClean="0">
                <a:latin typeface="Cambria"/>
                <a:ea typeface="宋体"/>
              </a:rPr>
              <a:t>表示高斯核函数。</a:t>
            </a:r>
          </a:p>
          <a:p>
            <a:pPr marR="0" lvl="0" rtl="0"/>
            <a:r>
              <a:rPr lang="zh-CN" altLang="en-US" b="1" i="0" u="none" strike="noStrike" kern="1400" baseline="0" smtClean="0">
                <a:latin typeface="Cambria"/>
                <a:ea typeface="宋体"/>
              </a:rPr>
              <a:t>不同的核函数需要指定不同的参数。针对线性函数，只需要指定参数</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，它表示对不符合最大间距规则的样本的惩罚力度，即在</a:t>
            </a:r>
            <a:r>
              <a:rPr lang="en-US" altLang="zh-CN" b="1" i="0" u="none" strike="noStrike" kern="1400" baseline="0" smtClean="0">
                <a:latin typeface="Cambria"/>
                <a:ea typeface="宋体"/>
              </a:rPr>
              <a:t>8.1.2</a:t>
            </a:r>
            <a:r>
              <a:rPr lang="zh-CN" altLang="en-US" b="1" i="0" u="none" strike="noStrike" kern="1400" baseline="0" smtClean="0">
                <a:latin typeface="Cambria"/>
                <a:ea typeface="宋体"/>
              </a:rPr>
              <a:t>节介绍的系数</a:t>
            </a:r>
            <a:r>
              <a:rPr lang="en-US" altLang="zh-CN" b="1" i="1" u="none" strike="noStrike" kern="1400" baseline="0" smtClean="0">
                <a:latin typeface="Cambria"/>
                <a:ea typeface="宋体"/>
              </a:rPr>
              <a:t>R</a:t>
            </a:r>
            <a:r>
              <a:rPr lang="zh-CN" altLang="en-US" b="1" i="0" u="none" strike="noStrike" kern="1400" baseline="0" smtClean="0">
                <a:latin typeface="Cambria"/>
                <a:ea typeface="宋体"/>
              </a:rPr>
              <a:t>。针对多项式核函数，除了参数</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外，还需要指定</a:t>
            </a:r>
            <a:r>
              <a:rPr lang="en-US" altLang="zh-CN" b="1" i="0" u="none" strike="noStrike" kern="1400" baseline="0" smtClean="0">
                <a:latin typeface="Cambria"/>
                <a:ea typeface="宋体"/>
              </a:rPr>
              <a:t>degree</a:t>
            </a:r>
            <a:r>
              <a:rPr lang="zh-CN" altLang="en-US" b="1" i="0" u="none" strike="noStrike" kern="1400" baseline="0" smtClean="0">
                <a:latin typeface="Cambria"/>
                <a:ea typeface="宋体"/>
              </a:rPr>
              <a:t>，它表示多项式的阶数。针对高斯核函数，除了参数</a:t>
            </a:r>
            <a:r>
              <a:rPr lang="en-US" altLang="zh-CN" b="1" i="0" u="none" strike="noStrike" kern="1400" baseline="0" smtClean="0">
                <a:latin typeface="Cambria"/>
                <a:ea typeface="宋体"/>
              </a:rPr>
              <a:t>C</a:t>
            </a:r>
            <a:r>
              <a:rPr lang="zh-CN" altLang="en-US" b="1" i="0" u="none" strike="noStrike" kern="1400" baseline="0" smtClean="0">
                <a:latin typeface="Cambria"/>
                <a:ea typeface="宋体"/>
              </a:rPr>
              <a:t>外，还需要指定</a:t>
            </a:r>
            <a:r>
              <a:rPr lang="en-US" altLang="zh-CN" b="1" i="0" u="none" strike="noStrike" kern="1400" baseline="0" smtClean="0">
                <a:latin typeface="Cambria"/>
                <a:ea typeface="宋体"/>
              </a:rPr>
              <a:t>gamma</a:t>
            </a:r>
            <a:r>
              <a:rPr lang="zh-CN" altLang="en-US" b="1" i="0" u="none" strike="noStrike" kern="1400" baseline="0" smtClean="0">
                <a:latin typeface="Cambria"/>
                <a:ea typeface="宋体"/>
              </a:rPr>
              <a:t>值，这个值对应的是</a:t>
            </a:r>
            <a:r>
              <a:rPr lang="en-US" altLang="zh-CN" b="1" i="0" u="none" strike="noStrike" kern="1400" baseline="0" smtClean="0">
                <a:latin typeface="Cambria"/>
                <a:ea typeface="宋体"/>
              </a:rPr>
              <a:t>8.2.3</a:t>
            </a:r>
            <a:r>
              <a:rPr lang="zh-CN" altLang="en-US" b="1" i="0" u="none" strike="noStrike" kern="1400" baseline="0" smtClean="0">
                <a:latin typeface="Cambria"/>
                <a:ea typeface="宋体"/>
              </a:rPr>
              <a:t>节中介绍的高斯核函数公式里的的值。</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112439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8.4 </a:t>
            </a:r>
            <a:r>
              <a:rPr lang="zh-CN" altLang="en-US" b="1" i="0" u="none" strike="noStrike" baseline="0" smtClean="0">
                <a:latin typeface="Calibri Light"/>
                <a:ea typeface="宋体"/>
              </a:rPr>
              <a:t> 实例：乳腺癌检测</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558490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8.5</a:t>
            </a:r>
            <a:r>
              <a:rPr lang="zh-CN" altLang="en-US" b="1" i="0" u="none" strike="noStrike" baseline="0" smtClean="0">
                <a:latin typeface="Calibri Light"/>
                <a:ea typeface="宋体"/>
              </a:rPr>
              <a:t>  复习题</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1" i="0" u="none" strike="noStrike" kern="1400" baseline="0" smtClean="0">
                <a:latin typeface="Cambria"/>
                <a:ea typeface="宋体"/>
              </a:rPr>
              <a:t>1</a:t>
            </a:r>
            <a:r>
              <a:rPr lang="zh-CN" altLang="en-US" b="1" i="0" u="none" strike="noStrike" kern="1400" baseline="0" smtClean="0">
                <a:latin typeface="Cambria"/>
                <a:ea typeface="宋体"/>
              </a:rPr>
              <a:t>．一句话总结支持向量机算法的最大特点。</a:t>
            </a:r>
          </a:p>
          <a:p>
            <a:pPr marR="0" lvl="0" rtl="0"/>
            <a:r>
              <a:rPr lang="en-US" altLang="zh-CN" b="1" i="0" u="none" strike="noStrike" kern="1400" baseline="0" smtClean="0">
                <a:latin typeface="Cambria"/>
                <a:ea typeface="宋体"/>
              </a:rPr>
              <a:t>2</a:t>
            </a:r>
            <a:r>
              <a:rPr lang="zh-CN" altLang="en-US" b="1" i="0" u="none" strike="noStrike" kern="1400" baseline="0" smtClean="0">
                <a:latin typeface="Cambria"/>
                <a:ea typeface="宋体"/>
              </a:rPr>
              <a:t>．在支持向量机里，为什么把类别标识定义为</a:t>
            </a:r>
            <a:r>
              <a:rPr lang="en-US" altLang="zh-CN" b="1" i="0" u="none" strike="noStrike" kern="1400" baseline="0" smtClean="0">
                <a:latin typeface="Cambria"/>
                <a:ea typeface="宋体"/>
              </a:rPr>
              <a:t>[</a:t>
            </a:r>
            <a:r>
              <a:rPr lang="en-US" altLang="zh-CN" b="1" i="0" u="none" strike="noStrike" kern="1400" baseline="0" smtClean="0">
                <a:latin typeface="宋体"/>
                <a:ea typeface="宋体"/>
              </a:rPr>
              <a:t>-</a:t>
            </a:r>
            <a:r>
              <a:rPr lang="en-US" altLang="zh-CN" b="1" i="0" u="none" strike="noStrike" kern="1400" baseline="0" smtClean="0">
                <a:latin typeface="Cambria"/>
                <a:ea typeface="宋体"/>
              </a:rPr>
              <a:t>1, 1]</a:t>
            </a:r>
            <a:r>
              <a:rPr lang="zh-CN" altLang="en-US" b="1" i="0" u="none" strike="noStrike" kern="1400" baseline="0" smtClean="0">
                <a:latin typeface="Cambria"/>
                <a:ea typeface="宋体"/>
              </a:rPr>
              <a:t>？</a:t>
            </a:r>
          </a:p>
          <a:p>
            <a:pPr marR="0" lvl="0" rtl="0"/>
            <a:r>
              <a:rPr lang="en-US" altLang="zh-CN" b="1" i="0" u="none" strike="noStrike" kern="1400" baseline="0" smtClean="0">
                <a:latin typeface="Cambria"/>
                <a:ea typeface="宋体"/>
              </a:rPr>
              <a:t>3</a:t>
            </a:r>
            <a:r>
              <a:rPr lang="zh-CN" altLang="en-US" b="1" i="0" u="none" strike="noStrike" kern="1400" baseline="0" smtClean="0">
                <a:latin typeface="Cambria"/>
                <a:ea typeface="宋体"/>
              </a:rPr>
              <a:t>．什么是松弛系数，它有什么作用？</a:t>
            </a:r>
          </a:p>
          <a:p>
            <a:pPr marR="0" lvl="0" rtl="0"/>
            <a:r>
              <a:rPr lang="en-US" altLang="zh-CN" b="1" i="0" u="none" strike="noStrike" kern="1400" baseline="0" smtClean="0">
                <a:latin typeface="Cambria"/>
                <a:ea typeface="宋体"/>
              </a:rPr>
              <a:t>4</a:t>
            </a:r>
            <a:r>
              <a:rPr lang="zh-CN" altLang="en-US" b="1" i="0" u="none" strike="noStrike" kern="1400" baseline="0" smtClean="0">
                <a:latin typeface="Cambria"/>
                <a:ea typeface="宋体"/>
              </a:rPr>
              <a:t>．一句话总结什么是核函数？什么是相似性函数？两者有什么关系？</a:t>
            </a:r>
          </a:p>
          <a:p>
            <a:pPr marR="0" lvl="0" rtl="0"/>
            <a:r>
              <a:rPr lang="en-US" altLang="zh-CN" b="1" i="0" u="none" strike="noStrike" kern="1400" baseline="0" smtClean="0">
                <a:latin typeface="Cambria"/>
                <a:ea typeface="宋体"/>
              </a:rPr>
              <a:t>5</a:t>
            </a:r>
            <a:r>
              <a:rPr lang="zh-CN" altLang="en-US" b="1" i="0" u="none" strike="noStrike" kern="1400" baseline="0" smtClean="0">
                <a:latin typeface="Cambria"/>
                <a:ea typeface="宋体"/>
              </a:rPr>
              <a:t>．常用的核函数有哪些？分别有什么特点？</a:t>
            </a:r>
          </a:p>
          <a:p>
            <a:pPr marR="0" lvl="0" rtl="0"/>
            <a:r>
              <a:rPr lang="en-US" altLang="zh-CN" b="1" i="0" u="none" strike="noStrike" kern="1400" baseline="0" smtClean="0">
                <a:latin typeface="Cambria"/>
                <a:ea typeface="宋体"/>
              </a:rPr>
              <a:t>6</a:t>
            </a:r>
            <a:r>
              <a:rPr lang="zh-CN" altLang="en-US" b="1" i="0" u="none" strike="noStrike" kern="1400" baseline="0" smtClean="0">
                <a:latin typeface="Cambria"/>
                <a:ea typeface="宋体"/>
              </a:rPr>
              <a:t>．运行随书代码</a:t>
            </a:r>
            <a:r>
              <a:rPr lang="en-US" altLang="zh-CN" b="1" i="0" u="none" strike="noStrike" kern="1400" baseline="0" smtClean="0">
                <a:latin typeface="Cambria"/>
                <a:ea typeface="宋体"/>
              </a:rPr>
              <a:t>ch08.02.ipynb</a:t>
            </a:r>
            <a:r>
              <a:rPr lang="zh-CN" altLang="en-US" b="1" i="0" u="none" strike="noStrike" kern="1400" baseline="0" smtClean="0">
                <a:latin typeface="Cambria"/>
                <a:ea typeface="宋体"/>
              </a:rPr>
              <a:t>，修改模型的参数，观察结果有什么变化。</a:t>
            </a:r>
          </a:p>
          <a:p>
            <a:pPr marR="0" lvl="0" rtl="0"/>
            <a:r>
              <a:rPr lang="en-US" altLang="zh-CN" b="1" i="0" u="none" strike="noStrike" kern="1400" baseline="0" smtClean="0">
                <a:latin typeface="Cambria"/>
                <a:ea typeface="宋体"/>
              </a:rPr>
              <a:t>7</a:t>
            </a:r>
            <a:r>
              <a:rPr lang="zh-CN" altLang="en-US" b="1" i="0" u="none" strike="noStrike" kern="1400" baseline="0" smtClean="0">
                <a:latin typeface="Cambria"/>
                <a:ea typeface="宋体"/>
              </a:rPr>
              <a:t>．阅读</a:t>
            </a:r>
            <a:r>
              <a:rPr lang="en-US" altLang="zh-CN" b="1" i="0" u="none" strike="noStrike" kern="1400" baseline="0" smtClean="0">
                <a:latin typeface="Cambria"/>
                <a:ea typeface="宋体"/>
              </a:rPr>
              <a:t>scikit-learn</a:t>
            </a:r>
            <a:r>
              <a:rPr lang="zh-CN" altLang="en-US" b="1" i="0" u="none" strike="noStrike" kern="1400" baseline="0" smtClean="0">
                <a:latin typeface="Cambria"/>
                <a:ea typeface="宋体"/>
              </a:rPr>
              <a:t>官方文档，试着用</a:t>
            </a:r>
            <a:r>
              <a:rPr lang="en-US" altLang="zh-CN" b="1" i="0" u="none" strike="noStrike" kern="1400" baseline="0" smtClean="0">
                <a:latin typeface="Cambria"/>
                <a:ea typeface="宋体"/>
              </a:rPr>
              <a:t>svm.LinearSVC</a:t>
            </a:r>
            <a:r>
              <a:rPr lang="zh-CN" altLang="en-US" b="1" i="0" u="none" strike="noStrike" kern="1400" baseline="0" smtClean="0">
                <a:latin typeface="Cambria"/>
                <a:ea typeface="宋体"/>
              </a:rPr>
              <a:t>来解决乳腺癌检测问题，并与逻辑回归模型对比看看哪个效果更好。提示：可以尝试指定</a:t>
            </a:r>
            <a:r>
              <a:rPr lang="en-US" altLang="zh-CN" b="1" i="0" u="none" strike="noStrike" kern="1400" baseline="0" smtClean="0">
                <a:latin typeface="Cambria"/>
                <a:ea typeface="宋体"/>
              </a:rPr>
              <a:t>penalty</a:t>
            </a:r>
            <a:r>
              <a:rPr lang="zh-CN" altLang="en-US" b="1" i="0" u="none" strike="noStrike" kern="1400" baseline="0" smtClean="0">
                <a:latin typeface="Cambria"/>
                <a:ea typeface="宋体"/>
              </a:rPr>
              <a:t>参数，使用</a:t>
            </a:r>
            <a:r>
              <a:rPr lang="en-US" altLang="zh-CN" b="1" i="0" u="none" strike="noStrike" kern="1400" baseline="0" smtClean="0">
                <a:latin typeface="Cambria"/>
                <a:ea typeface="宋体"/>
              </a:rPr>
              <a:t>L1</a:t>
            </a:r>
            <a:r>
              <a:rPr lang="zh-CN" altLang="en-US" b="1" i="0" u="none" strike="noStrike" kern="1400" baseline="0" smtClean="0">
                <a:latin typeface="Cambria"/>
                <a:ea typeface="宋体"/>
              </a:rPr>
              <a:t>范数作为正则项来构造支持向量机模型，并使用</a:t>
            </a:r>
            <a:r>
              <a:rPr lang="en-US" altLang="zh-CN" b="1" i="0" u="none" strike="noStrike" kern="1400" baseline="0" smtClean="0">
                <a:latin typeface="Cambria"/>
                <a:ea typeface="宋体"/>
              </a:rPr>
              <a:t>PolynomialFeatures</a:t>
            </a:r>
            <a:r>
              <a:rPr lang="zh-CN" altLang="en-US" b="1" i="0" u="none" strike="noStrike" kern="1400" baseline="0" smtClean="0">
                <a:latin typeface="Cambria"/>
                <a:ea typeface="宋体"/>
              </a:rPr>
              <a:t>来引入二阶多项式特征。</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004998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8.1.1</a:t>
            </a:r>
            <a:r>
              <a:rPr lang="zh-CN" altLang="en-US" b="1" i="0" u="none" strike="noStrike" baseline="0" smtClean="0">
                <a:latin typeface="Calibri Light"/>
                <a:ea typeface="宋体"/>
              </a:rPr>
              <a:t>  大间距分类算法</a:t>
            </a:r>
            <a:r>
              <a:rPr lang="zh-CN" altLang="en-US" b="1" i="0" u="none" strike="noStrike" baseline="0" smtClean="0">
                <a:latin typeface="Times New Roman"/>
                <a:ea typeface="宋体"/>
              </a:rPr>
              <a:t>	</a:t>
            </a:r>
          </a:p>
        </p:txBody>
      </p:sp>
      <p:sp>
        <p:nvSpPr>
          <p:cNvPr id="3" name="文本占位符 2"/>
          <p:cNvSpPr>
            <a:spLocks noGrp="1"/>
          </p:cNvSpPr>
          <p:nvPr>
            <p:ph type="body" idx="1"/>
          </p:nvPr>
        </p:nvSpPr>
        <p:spPr/>
        <p:txBody>
          <a:bodyPr>
            <a:normAutofit fontScale="85000" lnSpcReduction="20000"/>
          </a:bodyPr>
          <a:lstStyle/>
          <a:p>
            <a:pPr marR="0" lvl="0" rtl="0"/>
            <a:r>
              <a:rPr lang="zh-CN" altLang="en-US" b="1" i="0" u="none" strike="noStrike" kern="1400" baseline="0" smtClean="0">
                <a:latin typeface="Cambria"/>
                <a:ea typeface="宋体"/>
              </a:rPr>
              <a:t>假设要对一个数据集进行分类，如图</a:t>
            </a:r>
            <a:r>
              <a:rPr lang="en-US" altLang="zh-CN" b="1" i="0" u="none" strike="noStrike" kern="1400" baseline="0" smtClean="0">
                <a:latin typeface="Cambria"/>
                <a:ea typeface="宋体"/>
              </a:rPr>
              <a:t>8-1</a:t>
            </a:r>
            <a:r>
              <a:rPr lang="zh-CN" altLang="en-US" b="1" i="0" u="none" strike="noStrike" kern="1400" baseline="0" smtClean="0">
                <a:latin typeface="Cambria"/>
                <a:ea typeface="宋体"/>
              </a:rPr>
              <a:t>所示，可以构造一个分隔线把圆形的点和方形的点分开。这个分隔线称为</a:t>
            </a:r>
            <a:r>
              <a:rPr lang="zh-CN" altLang="en-US" b="1" i="0" u="none" strike="noStrike" kern="1400" baseline="0" smtClean="0">
                <a:latin typeface="Arial"/>
                <a:ea typeface="黑体"/>
              </a:rPr>
              <a:t>分隔超平面</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Separating hyperplane</a:t>
            </a:r>
            <a:r>
              <a:rPr lang="zh-CN" altLang="en-US" b="1" i="0" u="none" strike="noStrike" kern="1400" baseline="0" smtClean="0">
                <a:latin typeface="Cambria"/>
                <a:ea typeface="宋体"/>
              </a:rPr>
              <a:t>）。</a:t>
            </a:r>
          </a:p>
          <a:p>
            <a:pPr marR="0" lvl="0" rtl="0"/>
            <a:r>
              <a:rPr lang="zh-CN" altLang="en-US" b="1" i="0" u="none" strike="noStrike" kern="1400" baseline="0" smtClean="0">
                <a:latin typeface="Cambria"/>
                <a:ea typeface="宋体"/>
              </a:rPr>
              <a:t>从图</a:t>
            </a:r>
            <a:r>
              <a:rPr lang="en-US" altLang="zh-CN" b="1" i="0" u="none" strike="noStrike" kern="1400" baseline="0" smtClean="0">
                <a:latin typeface="Cambria"/>
                <a:ea typeface="宋体"/>
              </a:rPr>
              <a:t>8-1</a:t>
            </a:r>
            <a:r>
              <a:rPr lang="zh-CN" altLang="en-US" b="1" i="0" u="none" strike="noStrike" kern="1400" baseline="0" smtClean="0">
                <a:latin typeface="Cambria"/>
                <a:ea typeface="宋体"/>
              </a:rPr>
              <a:t>中可以明显看出，实线的分隔线比虚线的分隔线更好，因为使用实线的分隔线进行分类时，离分隔线最近的点到分隔线上的距离更大，即</a:t>
            </a:r>
            <a:r>
              <a:rPr lang="en-US" altLang="zh-CN" b="1" i="0" u="none" strike="noStrike" kern="1400" baseline="0" smtClean="0">
                <a:latin typeface="Cambria"/>
                <a:ea typeface="宋体"/>
              </a:rPr>
              <a:t>margin2 &gt; margin1 </a:t>
            </a:r>
            <a:r>
              <a:rPr lang="zh-CN" altLang="en-US" b="1" i="0" u="none" strike="noStrike" kern="1400" baseline="0" smtClean="0">
                <a:latin typeface="Cambria"/>
                <a:ea typeface="宋体"/>
              </a:rPr>
              <a:t>。这段距离的两倍，称为</a:t>
            </a:r>
            <a:r>
              <a:rPr lang="zh-CN" altLang="en-US" b="1" i="0" u="none" strike="noStrike" kern="1400" baseline="0" smtClean="0">
                <a:latin typeface="Arial"/>
                <a:ea typeface="黑体"/>
              </a:rPr>
              <a:t>间距</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margin</a:t>
            </a:r>
            <a:r>
              <a:rPr lang="zh-CN" altLang="en-US" b="1" i="0" u="none" strike="noStrike" kern="1400" baseline="0" smtClean="0">
                <a:latin typeface="Cambria"/>
                <a:ea typeface="宋体"/>
              </a:rPr>
              <a:t>）。那些离分隔超平面最近的点，称为</a:t>
            </a:r>
            <a:r>
              <a:rPr lang="zh-CN" altLang="en-US" b="1" i="0" u="none" strike="noStrike" kern="1400" baseline="0" smtClean="0">
                <a:latin typeface="Arial"/>
                <a:ea typeface="黑体"/>
              </a:rPr>
              <a:t>支持向量</a:t>
            </a:r>
            <a:r>
              <a:rPr lang="zh-CN" altLang="en-US" b="1" i="0" u="none" strike="noStrike" kern="1400" baseline="0" smtClean="0">
                <a:latin typeface="Cambria"/>
                <a:ea typeface="宋体"/>
              </a:rPr>
              <a:t>（</a:t>
            </a:r>
            <a:r>
              <a:rPr lang="en-US" altLang="zh-CN" b="1" i="0" u="none" strike="noStrike" kern="1400" baseline="0" smtClean="0">
                <a:latin typeface="Cambria"/>
                <a:ea typeface="宋体"/>
              </a:rPr>
              <a:t>support vector</a:t>
            </a:r>
            <a:r>
              <a:rPr lang="zh-CN" altLang="en-US" b="1" i="0" u="none" strike="noStrike" kern="1400" baseline="0" smtClean="0">
                <a:latin typeface="Cambria"/>
                <a:ea typeface="宋体"/>
              </a:rPr>
              <a:t>）。为了达到最好的分类效果，</a:t>
            </a:r>
            <a:r>
              <a:rPr lang="en-US" altLang="zh-CN" b="1" i="0" u="none" strike="noStrike" kern="1400" baseline="0" smtClean="0">
                <a:latin typeface="Cambria"/>
                <a:ea typeface="宋体"/>
              </a:rPr>
              <a:t>SVM</a:t>
            </a:r>
            <a:r>
              <a:rPr lang="zh-CN" altLang="en-US" b="1" i="0" u="none" strike="noStrike" kern="1400" baseline="0" smtClean="0">
                <a:latin typeface="Cambria"/>
                <a:ea typeface="宋体"/>
              </a:rPr>
              <a:t>的算法原理就是要找到一个分隔超平面，它能</a:t>
            </a:r>
            <a:r>
              <a:rPr lang="zh-CN" altLang="en-US" b="1" i="0" u="none" strike="noStrike" kern="1400" baseline="0" smtClean="0">
                <a:latin typeface="Arial"/>
                <a:ea typeface="黑体"/>
              </a:rPr>
              <a:t>把数据集正确地分类</a:t>
            </a:r>
            <a:r>
              <a:rPr lang="zh-CN" altLang="en-US" b="1" i="0" u="none" strike="noStrike" kern="1400" baseline="0" smtClean="0">
                <a:latin typeface="Cambria"/>
                <a:ea typeface="宋体"/>
              </a:rPr>
              <a:t>，并且</a:t>
            </a:r>
            <a:r>
              <a:rPr lang="zh-CN" altLang="en-US" b="1" i="0" u="none" strike="noStrike" kern="1400" baseline="0" smtClean="0">
                <a:latin typeface="Arial"/>
                <a:ea typeface="黑体"/>
              </a:rPr>
              <a:t>间距最大</a:t>
            </a:r>
            <a:r>
              <a:rPr lang="zh-CN" altLang="en-US" b="1" i="0" u="none" strike="noStrike" kern="1400" baseline="0" smtClean="0">
                <a:latin typeface="Cambria"/>
                <a:ea typeface="宋体"/>
              </a:rPr>
              <a:t>。</a:t>
            </a:r>
            <a:endParaRPr lang="zh-CN" altLang="en-US" b="1" i="0" u="none" strike="noStrike" kern="1400" baseline="0" smtClean="0">
              <a:latin typeface="Times New Roman"/>
              <a:ea typeface="宋体"/>
            </a:endParaRPr>
          </a:p>
        </p:txBody>
      </p:sp>
    </p:spTree>
    <p:extLst>
      <p:ext uri="{BB962C8B-B14F-4D97-AF65-F5344CB8AC3E}">
        <p14:creationId xmlns:p14="http://schemas.microsoft.com/office/powerpoint/2010/main" val="358285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0"/>
            <a:ext cx="8291264" cy="2289175"/>
          </a:xfrm>
        </p:spPr>
        <p:txBody>
          <a:bodyPr>
            <a:normAutofit fontScale="77500" lnSpcReduction="20000"/>
          </a:bodyPr>
          <a:lstStyle/>
          <a:p>
            <a:pPr marR="0" lvl="0" rtl="0"/>
            <a:r>
              <a:rPr lang="zh-CN" altLang="en-US" b="1" i="0" u="none" strike="noStrike" kern="1400" baseline="0" dirty="0" smtClean="0">
                <a:latin typeface="Cambria"/>
                <a:ea typeface="宋体"/>
              </a:rPr>
              <a:t>首先，我们来看怎么计算间距。在二维空间里，可以使用方程</a:t>
            </a:r>
            <a:r>
              <a:rPr lang="en-US" altLang="zh-CN" b="1" i="1" u="none" strike="noStrike" kern="1400" baseline="0" dirty="0" smtClean="0">
                <a:latin typeface="Cambria"/>
                <a:ea typeface="宋体"/>
              </a:rPr>
              <a:t>w</a:t>
            </a:r>
            <a:r>
              <a:rPr lang="en-US" altLang="zh-CN" b="1" i="0" u="none" strike="noStrike" kern="1400" baseline="-25000" dirty="0" smtClean="0">
                <a:latin typeface="Cambria"/>
                <a:ea typeface="宋体"/>
              </a:rPr>
              <a:t>1</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1</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w</a:t>
            </a:r>
            <a:r>
              <a:rPr lang="en-US" altLang="zh-CN" b="1" i="0" u="none" strike="noStrike" kern="1400" baseline="-25000" dirty="0" smtClean="0">
                <a:latin typeface="Cambria"/>
                <a:ea typeface="宋体"/>
              </a:rPr>
              <a:t>2</a:t>
            </a:r>
            <a:r>
              <a:rPr lang="en-US" altLang="zh-CN" b="1" i="1" u="none" strike="noStrike" kern="1400" baseline="0" dirty="0" smtClean="0">
                <a:latin typeface="Cambria"/>
                <a:ea typeface="宋体"/>
              </a:rPr>
              <a:t>x</a:t>
            </a:r>
            <a:r>
              <a:rPr lang="en-US" altLang="zh-CN" b="1" i="0" u="none" strike="noStrike" kern="1400" baseline="-25000" dirty="0" smtClean="0">
                <a:latin typeface="Cambria"/>
                <a:ea typeface="宋体"/>
              </a:rPr>
              <a:t>2</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b</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来表示分隔超平面。针对高维度空间，可写成一般化的向量形式，即</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b</a:t>
            </a:r>
            <a:r>
              <a:rPr lang="en-US" altLang="zh-CN" b="1" i="0" u="none" strike="noStrike" kern="1400" baseline="0" dirty="0" smtClean="0">
                <a:latin typeface="Cambria"/>
                <a:ea typeface="宋体"/>
              </a:rPr>
              <a:t>=0</a:t>
            </a:r>
            <a:r>
              <a:rPr lang="zh-CN" altLang="en-US" b="1" i="0" u="none" strike="noStrike" kern="1400" baseline="0" dirty="0" smtClean="0">
                <a:latin typeface="Cambria"/>
                <a:ea typeface="宋体"/>
              </a:rPr>
              <a:t>。我们画出与分隔超平面平行的两条直线，分别穿过两个类别的支持向量（离分隔超平面距离最近的点）。这两条直线的方程分别为</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b</a:t>
            </a:r>
            <a:r>
              <a:rPr lang="en-US" altLang="zh-CN" b="1" i="0" u="none" strike="noStrike" kern="1400" baseline="0" dirty="0" smtClean="0">
                <a:latin typeface="Cambria"/>
                <a:ea typeface="宋体"/>
              </a:rPr>
              <a:t>=</a:t>
            </a:r>
            <a:r>
              <a:rPr lang="en-US" altLang="zh-CN" b="1" i="0" u="none" strike="noStrike" kern="1400" baseline="0" dirty="0" smtClean="0">
                <a:latin typeface="宋体"/>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和</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0" dirty="0" err="1" smtClean="0">
                <a:latin typeface="Cambria"/>
                <a:ea typeface="宋体"/>
              </a:rPr>
              <a:t>+</a:t>
            </a:r>
            <a:r>
              <a:rPr lang="en-US" altLang="zh-CN" b="1" i="1" u="none" strike="noStrike" kern="1400" baseline="0" dirty="0" err="1" smtClean="0">
                <a:latin typeface="Cambria"/>
                <a:ea typeface="宋体"/>
              </a:rPr>
              <a:t>b</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，如图</a:t>
            </a:r>
            <a:r>
              <a:rPr lang="en-US" altLang="zh-CN" b="1" i="0" u="none" strike="noStrike" kern="1400" baseline="0" dirty="0" smtClean="0">
                <a:latin typeface="Cambria"/>
                <a:ea typeface="宋体"/>
              </a:rPr>
              <a:t>8-2</a:t>
            </a:r>
            <a:r>
              <a:rPr lang="zh-CN" altLang="en-US" b="1" i="0" u="none" strike="noStrike" kern="1400" baseline="0" dirty="0" smtClean="0">
                <a:latin typeface="Cambria"/>
                <a:ea typeface="宋体"/>
              </a:rPr>
              <a:t>所示。</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pic>
        <p:nvPicPr>
          <p:cNvPr id="1026" name="Picture" descr="图 8-1 分隔超平面"/>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5994" y="4443900"/>
            <a:ext cx="2385757" cy="186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1043608" y="6309320"/>
            <a:ext cx="2032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8-1 </a:t>
            </a:r>
            <a:r>
              <a:rPr lang="zh-CN" altLang="en-US" b="1" kern="1400" dirty="0">
                <a:latin typeface="Cambria"/>
              </a:rPr>
              <a:t> 分隔超平面</a:t>
            </a:r>
          </a:p>
        </p:txBody>
      </p:sp>
      <p:sp>
        <p:nvSpPr>
          <p:cNvPr id="5" name="矩形 4"/>
          <p:cNvSpPr/>
          <p:nvPr/>
        </p:nvSpPr>
        <p:spPr>
          <a:xfrm>
            <a:off x="5558873" y="6309320"/>
            <a:ext cx="2032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8-2 </a:t>
            </a:r>
            <a:r>
              <a:rPr lang="zh-CN" altLang="en-US" b="1" kern="1400" dirty="0">
                <a:latin typeface="Cambria"/>
              </a:rPr>
              <a:t> 支持向量机</a:t>
            </a:r>
            <a:endParaRPr lang="zh-CN" altLang="en-US" b="1" kern="1400" dirty="0">
              <a:latin typeface="Times New Roman"/>
            </a:endParaRPr>
          </a:p>
        </p:txBody>
      </p:sp>
      <p:pic>
        <p:nvPicPr>
          <p:cNvPr id="1027" name="Picture 3" descr="8-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06784" y="4424155"/>
            <a:ext cx="2389970" cy="186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57150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0"/>
            <a:ext cx="5810250" cy="6543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94218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793" y="66123"/>
            <a:ext cx="3997383" cy="19227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5170" y="1954536"/>
            <a:ext cx="4211448" cy="2554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6" y="4444626"/>
            <a:ext cx="4032448" cy="22967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75357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1" i="0" u="none" strike="noStrike" baseline="0" smtClean="0">
                <a:latin typeface="Calibri Light"/>
                <a:ea typeface="宋体"/>
              </a:rPr>
              <a:t>8.1.2</a:t>
            </a:r>
            <a:r>
              <a:rPr lang="zh-CN" altLang="en-US" b="1" i="0" u="none" strike="noStrike" baseline="0" smtClean="0">
                <a:latin typeface="Calibri Light"/>
                <a:ea typeface="宋体"/>
              </a:rPr>
              <a:t>  松弛系数</a:t>
            </a:r>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19256" cy="2044824"/>
          </a:xfrm>
        </p:spPr>
        <p:txBody>
          <a:bodyPr>
            <a:normAutofit fontScale="92500" lnSpcReduction="20000"/>
          </a:bodyPr>
          <a:lstStyle/>
          <a:p>
            <a:pPr marR="0" lvl="0" rtl="0"/>
            <a:r>
              <a:rPr lang="zh-CN" altLang="en-US" b="1" i="0" u="none" strike="noStrike" kern="1400" baseline="0" dirty="0" smtClean="0">
                <a:latin typeface="Cambria"/>
                <a:ea typeface="宋体"/>
              </a:rPr>
              <a:t>针对线性不可分的数据集，</a:t>
            </a:r>
            <a:r>
              <a:rPr lang="en-US" altLang="zh-CN" b="1" i="0" u="none" strike="noStrike" kern="1400" baseline="0" dirty="0" smtClean="0">
                <a:latin typeface="Cambria"/>
                <a:ea typeface="宋体"/>
              </a:rPr>
              <a:t>8.1.1</a:t>
            </a:r>
            <a:r>
              <a:rPr lang="zh-CN" altLang="en-US" b="1" i="0" u="none" strike="noStrike" kern="1400" baseline="0" dirty="0" smtClean="0">
                <a:latin typeface="Cambria"/>
                <a:ea typeface="宋体"/>
              </a:rPr>
              <a:t>节介绍的方法就失灵了，因为无法找到最大间距的分隔超平面，如图</a:t>
            </a:r>
            <a:r>
              <a:rPr lang="en-US" altLang="zh-CN" b="1" i="0" u="none" strike="noStrike" kern="1400" baseline="0" dirty="0" smtClean="0">
                <a:latin typeface="Cambria"/>
                <a:ea typeface="宋体"/>
              </a:rPr>
              <a:t>8-3</a:t>
            </a:r>
            <a:r>
              <a:rPr lang="zh-CN" altLang="en-US" b="1" i="0" u="none" strike="noStrike" kern="1400" baseline="0" dirty="0" smtClean="0">
                <a:latin typeface="Cambria"/>
                <a:ea typeface="宋体"/>
              </a:rPr>
              <a:t>左图所示。</a:t>
            </a:r>
          </a:p>
          <a:p>
            <a:pPr marR="0" lvl="0" rtl="0"/>
            <a:r>
              <a:rPr lang="zh-CN" altLang="en-US" b="1" i="0" u="none" strike="noStrike" kern="1400" baseline="0" dirty="0" smtClean="0">
                <a:latin typeface="Cambria"/>
                <a:ea typeface="宋体"/>
              </a:rPr>
              <a:t>解决这个问题的办法是引入一个参数</a:t>
            </a:r>
            <a:r>
              <a:rPr lang="el-GR" altLang="zh-CN" b="1" i="1" u="none" strike="noStrike" kern="1400" baseline="0" dirty="0" smtClean="0">
                <a:latin typeface="Cambria"/>
                <a:ea typeface="宋体"/>
              </a:rPr>
              <a:t>ε</a:t>
            </a:r>
            <a:r>
              <a:rPr lang="zh-CN" altLang="en-US" b="1" i="0" u="none" strike="noStrike" kern="1400" baseline="0" dirty="0" smtClean="0">
                <a:latin typeface="Cambria"/>
                <a:ea typeface="宋体"/>
              </a:rPr>
              <a:t>，称为</a:t>
            </a:r>
            <a:r>
              <a:rPr lang="zh-CN" altLang="en-US" b="1" i="0" u="none" strike="noStrike" kern="1400" baseline="0" dirty="0" smtClean="0">
                <a:latin typeface="Arial"/>
                <a:ea typeface="黑体"/>
              </a:rPr>
              <a:t>松弛系数</a:t>
            </a:r>
            <a:r>
              <a:rPr lang="zh-CN" altLang="en-US" b="1" i="0" u="none" strike="noStrike" kern="1400" baseline="0" dirty="0" smtClean="0">
                <a:latin typeface="Cambria"/>
                <a:ea typeface="宋体"/>
              </a:rPr>
              <a:t>。然后把优化的目标函数变为：</a:t>
            </a:r>
          </a:p>
          <a:p>
            <a:pPr marR="0" lvl="0" rtl="0"/>
            <a:endParaRPr lang="zh-CN" altLang="en-US"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p:txBody>
      </p:sp>
      <p:pic>
        <p:nvPicPr>
          <p:cNvPr id="4098" name="Picture" descr="图 8-3 线性不可分"/>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35696" y="3717032"/>
            <a:ext cx="5181600"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35102511"/>
              </p:ext>
            </p:extLst>
          </p:nvPr>
        </p:nvGraphicFramePr>
        <p:xfrm>
          <a:off x="7164288" y="3645024"/>
          <a:ext cx="1613826" cy="432048"/>
        </p:xfrm>
        <a:graphic>
          <a:graphicData uri="http://schemas.openxmlformats.org/presentationml/2006/ole">
            <mc:AlternateContent xmlns:mc="http://schemas.openxmlformats.org/markup-compatibility/2006">
              <mc:Choice xmlns:v="urn:schemas-microsoft-com:vml" Requires="v">
                <p:oleObj spid="_x0000_s4105" r:id="rId4" imgW="1218671" imgH="393529" progId="Equation.DSMT4">
                  <p:embed/>
                </p:oleObj>
              </mc:Choice>
              <mc:Fallback>
                <p:oleObj r:id="rId4" imgW="1218671" imgH="393529"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t="11488" b="6299"/>
                      <a:stretch>
                        <a:fillRect/>
                      </a:stretch>
                    </p:blipFill>
                    <p:spPr bwMode="auto">
                      <a:xfrm>
                        <a:off x="7164288" y="3645024"/>
                        <a:ext cx="1613826" cy="432048"/>
                      </a:xfrm>
                      <a:prstGeom prst="rect">
                        <a:avLst/>
                      </a:prstGeom>
                      <a:noFill/>
                    </p:spPr>
                  </p:pic>
                </p:oleObj>
              </mc:Fallback>
            </mc:AlternateContent>
          </a:graphicData>
        </a:graphic>
      </p:graphicFrame>
      <p:sp>
        <p:nvSpPr>
          <p:cNvPr id="6" name="矩形 5"/>
          <p:cNvSpPr/>
          <p:nvPr/>
        </p:nvSpPr>
        <p:spPr>
          <a:xfrm>
            <a:off x="3565397" y="6309320"/>
            <a:ext cx="2032929"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8-3 </a:t>
            </a:r>
            <a:r>
              <a:rPr lang="zh-CN" altLang="en-US" b="1" kern="1400" dirty="0">
                <a:latin typeface="Cambria"/>
              </a:rPr>
              <a:t> 线性不可分</a:t>
            </a:r>
            <a:endParaRPr lang="zh-CN" altLang="en-US" b="1" kern="1400" dirty="0">
              <a:latin typeface="Times New Roman"/>
            </a:endParaRPr>
          </a:p>
        </p:txBody>
      </p:sp>
    </p:spTree>
    <p:extLst>
      <p:ext uri="{BB962C8B-B14F-4D97-AF65-F5344CB8AC3E}">
        <p14:creationId xmlns:p14="http://schemas.microsoft.com/office/powerpoint/2010/main" val="388444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205814"/>
            <a:ext cx="8507288" cy="5959490"/>
          </a:xfrm>
        </p:spPr>
        <p:txBody>
          <a:bodyPr>
            <a:normAutofit fontScale="70000" lnSpcReduction="20000"/>
          </a:bodyPr>
          <a:lstStyle/>
          <a:p>
            <a:pPr marR="0" lvl="0" rtl="0"/>
            <a:r>
              <a:rPr lang="zh-CN" altLang="en-US" b="1" i="0" u="none" strike="noStrike" kern="1400" baseline="0" dirty="0" smtClean="0">
                <a:latin typeface="Cambria"/>
                <a:ea typeface="宋体"/>
              </a:rPr>
              <a:t>其中，</a:t>
            </a:r>
            <a:r>
              <a:rPr lang="en-US" altLang="zh-CN" b="1" i="1" u="none" strike="noStrike" kern="1400" baseline="0" dirty="0" smtClean="0">
                <a:latin typeface="Cambria"/>
                <a:ea typeface="宋体"/>
              </a:rPr>
              <a:t>m</a:t>
            </a:r>
            <a:r>
              <a:rPr lang="zh-CN" altLang="en-US" b="1" i="0" u="none" strike="noStrike" kern="1400" baseline="0" dirty="0" smtClean="0">
                <a:latin typeface="Cambria"/>
                <a:ea typeface="宋体"/>
              </a:rPr>
              <a:t>为数据集的个数，</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为算法参数。其约束条件相应地变为：</a:t>
            </a:r>
          </a:p>
          <a:p>
            <a:pPr marR="0" lvl="0" rtl="0"/>
            <a:endParaRPr lang="en-US" altLang="zh-CN" b="1" i="0" u="none" strike="noStrike" kern="1400" baseline="0" dirty="0" smtClean="0">
              <a:latin typeface="Times New Roman"/>
              <a:ea typeface="宋体"/>
            </a:endParaRPr>
          </a:p>
          <a:p>
            <a:pPr marR="0" lvl="0" rtl="0"/>
            <a:endParaRPr lang="zh-CN" altLang="en-US" b="1" i="0" u="none" strike="noStrike" kern="1400" baseline="0" dirty="0" smtClean="0">
              <a:latin typeface="Times New Roman"/>
              <a:ea typeface="宋体"/>
            </a:endParaRPr>
          </a:p>
          <a:p>
            <a:pPr marR="0" lvl="0" rtl="0"/>
            <a:r>
              <a:rPr lang="zh-CN" altLang="en-US" b="1" i="0" u="none" strike="noStrike" kern="1400" baseline="0" dirty="0" smtClean="0">
                <a:latin typeface="Cambria"/>
                <a:ea typeface="宋体"/>
              </a:rPr>
              <a:t>怎么理解松弛系数呢？我们可以把</a:t>
            </a:r>
            <a:r>
              <a:rPr lang="el-GR" altLang="zh-CN" b="1" i="1" u="none" strike="noStrike" kern="1400" baseline="0" dirty="0" smtClean="0">
                <a:latin typeface="Cambria"/>
                <a:ea typeface="宋体"/>
              </a:rPr>
              <a:t>ε</a:t>
            </a:r>
            <a:r>
              <a:rPr lang="en-US" altLang="zh-CN" b="1" i="1" u="none" strike="noStrike" kern="1400" baseline="-25000" dirty="0" err="1" smtClean="0">
                <a:latin typeface="Cambria"/>
                <a:ea typeface="宋体"/>
              </a:rPr>
              <a:t>i</a:t>
            </a:r>
            <a:r>
              <a:rPr lang="zh-CN" altLang="en-US" b="1" i="0" u="none" strike="noStrike" kern="1400" baseline="0" dirty="0" smtClean="0">
                <a:latin typeface="Cambria"/>
                <a:ea typeface="宋体"/>
              </a:rPr>
              <a:t>理解为数据样本</a:t>
            </a:r>
            <a:r>
              <a:rPr lang="en-US" altLang="zh-CN" b="1" i="1" u="none" strike="noStrike" kern="1400" baseline="0" dirty="0"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zh-CN" altLang="en-US" b="1" i="0" u="none" strike="noStrike" kern="1400" baseline="0" dirty="0" smtClean="0">
                <a:latin typeface="Cambria"/>
                <a:ea typeface="宋体"/>
              </a:rPr>
              <a:t>违反最大间距规则的程度，如图</a:t>
            </a:r>
            <a:r>
              <a:rPr lang="en-US" altLang="zh-CN" b="1" i="0" u="none" strike="noStrike" kern="1400" baseline="0" dirty="0" smtClean="0">
                <a:latin typeface="Cambria"/>
                <a:ea typeface="宋体"/>
              </a:rPr>
              <a:t>8-3</a:t>
            </a:r>
            <a:r>
              <a:rPr lang="zh-CN" altLang="en-US" b="1" i="0" u="none" strike="noStrike" kern="1400" baseline="0" dirty="0" smtClean="0">
                <a:latin typeface="Cambria"/>
                <a:ea typeface="宋体"/>
              </a:rPr>
              <a:t>右图所示，针对大部分“正常”的样本，即满足约束条件的样本</a:t>
            </a:r>
            <a:r>
              <a:rPr lang="el-GR" altLang="zh-CN" b="1" i="1" u="none" strike="noStrike" kern="1400" baseline="0" dirty="0" smtClean="0">
                <a:latin typeface="Cambria"/>
                <a:ea typeface="宋体"/>
              </a:rPr>
              <a:t>ε</a:t>
            </a:r>
            <a:r>
              <a:rPr lang="el-GR" altLang="zh-CN" b="1" i="0" u="none" strike="noStrike" kern="1400" baseline="0" dirty="0" smtClean="0">
                <a:latin typeface="Cambria"/>
                <a:ea typeface="宋体"/>
              </a:rPr>
              <a:t>=0</a:t>
            </a:r>
            <a:r>
              <a:rPr lang="zh-CN" altLang="en-US" b="1" i="0" u="none" strike="noStrike" kern="1400" baseline="0" dirty="0" smtClean="0">
                <a:latin typeface="Cambria"/>
                <a:ea typeface="宋体"/>
              </a:rPr>
              <a:t>。而对部分违反最大间距规则的样本</a:t>
            </a:r>
            <a:r>
              <a:rPr lang="el-GR" altLang="zh-CN" b="1" i="1" u="none" strike="noStrike" kern="1400" baseline="0" dirty="0" smtClean="0">
                <a:latin typeface="Cambria"/>
                <a:ea typeface="宋体"/>
              </a:rPr>
              <a:t>ε</a:t>
            </a:r>
            <a:r>
              <a:rPr lang="zh-CN" altLang="en-US" b="1" i="0" u="none" strike="noStrike" kern="1400" baseline="0" dirty="0" smtClean="0">
                <a:latin typeface="Cambria"/>
                <a:ea typeface="宋体"/>
              </a:rPr>
              <a:t>＞</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。而参数</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则表示对违反最大间距规则的样本的“惩罚”力度。当</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选择一个很大的值时，我们的目标函数对违反最大间距规则的点的“惩罚力度”将变得很大。当</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选择一个比较小的值时，针对那些违反最大间距规则的样本，其“付出的代价”不是特别大，我们的模型就会倾向于允许部分点违反最大间距规则。我们可以把</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b</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作为横坐标，把样本由于违反约束条件所付出的代价</a:t>
            </a:r>
            <a:r>
              <a:rPr lang="en-US" altLang="zh-CN" b="1" i="1" u="none" strike="noStrike" kern="1400" baseline="0" dirty="0" smtClean="0">
                <a:latin typeface="Cambria"/>
                <a:ea typeface="宋体"/>
              </a:rPr>
              <a:t>J</a:t>
            </a:r>
            <a:r>
              <a:rPr lang="en-US" altLang="zh-CN" b="1" i="1" u="none" strike="noStrike" kern="1400" baseline="-25000" dirty="0" smtClean="0">
                <a:latin typeface="Cambria"/>
                <a:ea typeface="宋体"/>
              </a:rPr>
              <a:t>i</a:t>
            </a:r>
            <a:r>
              <a:rPr lang="zh-CN" altLang="en-US" b="1" i="0" u="none" strike="noStrike" kern="1400" baseline="0" dirty="0" smtClean="0">
                <a:latin typeface="Cambria"/>
                <a:ea typeface="宋体"/>
              </a:rPr>
              <a:t>作为纵坐标，可以画出如图</a:t>
            </a:r>
            <a:r>
              <a:rPr lang="en-US" altLang="zh-CN" b="1" i="0" u="none" strike="noStrike" kern="1400" baseline="0" dirty="0" smtClean="0">
                <a:latin typeface="Cambria"/>
                <a:ea typeface="宋体"/>
              </a:rPr>
              <a:t>8-4</a:t>
            </a:r>
            <a:r>
              <a:rPr lang="zh-CN" altLang="en-US" b="1" i="0" u="none" strike="noStrike" kern="1400" baseline="0" dirty="0" smtClean="0">
                <a:latin typeface="Cambria"/>
                <a:ea typeface="宋体"/>
              </a:rPr>
              <a:t>所示的关系图。</a:t>
            </a:r>
          </a:p>
          <a:p>
            <a:pPr marR="0" lvl="0" rtl="0"/>
            <a:r>
              <a:rPr lang="zh-CN" altLang="en-US" b="1" i="0" u="none" strike="noStrike" kern="1400" baseline="0" dirty="0" smtClean="0">
                <a:latin typeface="Cambria"/>
                <a:ea typeface="宋体"/>
              </a:rPr>
              <a:t>从图</a:t>
            </a:r>
            <a:r>
              <a:rPr lang="en-US" altLang="zh-CN" b="1" i="0" u="none" strike="noStrike" kern="1400" baseline="0" dirty="0" smtClean="0">
                <a:latin typeface="Cambria"/>
                <a:ea typeface="宋体"/>
              </a:rPr>
              <a:t>8-4</a:t>
            </a:r>
            <a:r>
              <a:rPr lang="zh-CN" altLang="en-US" b="1" i="0" u="none" strike="noStrike" kern="1400" baseline="0" dirty="0" smtClean="0">
                <a:latin typeface="Cambria"/>
                <a:ea typeface="宋体"/>
              </a:rPr>
              <a:t>可以清楚地看出来，针对那些没有违反约束条件</a:t>
            </a:r>
            <a:r>
              <a:rPr lang="en-US" altLang="zh-CN" b="1" i="1" u="none" strike="noStrike" kern="1400" baseline="0" dirty="0" smtClean="0">
                <a:latin typeface="Cambria"/>
                <a:ea typeface="宋体"/>
              </a:rPr>
              <a:t>y</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err="1" smtClean="0">
                <a:latin typeface="Cambria"/>
                <a:ea typeface="宋体"/>
              </a:rPr>
              <a:t>w</a:t>
            </a:r>
            <a:r>
              <a:rPr lang="en-US" altLang="zh-CN" b="1" i="0" u="none" strike="noStrike" kern="1400" baseline="30000" dirty="0" err="1" smtClean="0">
                <a:latin typeface="Cambria"/>
                <a:ea typeface="宋体"/>
              </a:rPr>
              <a:t>T</a:t>
            </a:r>
            <a:r>
              <a:rPr lang="en-US" altLang="zh-CN" b="1" i="1" u="none" strike="noStrike" kern="1400" baseline="0" dirty="0" err="1" smtClean="0">
                <a:latin typeface="Cambria"/>
                <a:ea typeface="宋体"/>
              </a:rPr>
              <a:t>x</a:t>
            </a:r>
            <a:r>
              <a:rPr lang="en-US" altLang="zh-CN" b="1" i="0" u="none" strike="noStrike" kern="1400" baseline="30000" dirty="0" smtClean="0">
                <a:latin typeface="Cambria"/>
                <a:ea typeface="宋体"/>
              </a:rPr>
              <a:t>(</a:t>
            </a:r>
            <a:r>
              <a:rPr lang="en-US" altLang="zh-CN" b="1" i="1" u="none" strike="noStrike" kern="1400" baseline="30000" dirty="0" err="1" smtClean="0">
                <a:latin typeface="Cambria"/>
                <a:ea typeface="宋体"/>
              </a:rPr>
              <a:t>i</a:t>
            </a:r>
            <a:r>
              <a:rPr lang="en-US" altLang="zh-CN" b="1" i="0" u="none" strike="noStrike" kern="1400" baseline="30000" dirty="0" smtClean="0">
                <a:latin typeface="Cambria"/>
                <a:ea typeface="宋体"/>
              </a:rPr>
              <a:t>)</a:t>
            </a:r>
            <a:r>
              <a:rPr lang="en-US" altLang="zh-CN" b="1" i="0" u="none" strike="noStrike" kern="1400" baseline="0" dirty="0" smtClean="0">
                <a:latin typeface="Cambria"/>
                <a:ea typeface="宋体"/>
              </a:rPr>
              <a:t>+</a:t>
            </a:r>
            <a:r>
              <a:rPr lang="en-US" altLang="zh-CN" b="1" i="1" u="none" strike="noStrike" kern="1400" baseline="0" dirty="0" smtClean="0">
                <a:latin typeface="Cambria"/>
                <a:ea typeface="宋体"/>
              </a:rPr>
              <a:t>b</a:t>
            </a:r>
            <a:r>
              <a:rPr lang="en-US" altLang="zh-CN" b="1" i="0" u="none" strike="noStrike" kern="1400" baseline="0" dirty="0" smtClean="0">
                <a:latin typeface="Cambria"/>
                <a:ea typeface="宋体"/>
              </a:rPr>
              <a:t>)</a:t>
            </a:r>
            <a:r>
              <a:rPr lang="zh-CN" altLang="en-US" b="1" i="0" u="none" strike="noStrike" kern="1400" baseline="0" dirty="0" smtClean="0">
                <a:latin typeface="Cambria"/>
                <a:ea typeface="宋体"/>
              </a:rPr>
              <a:t>≥</a:t>
            </a:r>
            <a:r>
              <a:rPr lang="en-US" altLang="zh-CN" b="1" i="0" u="none" strike="noStrike" kern="1400" baseline="0" dirty="0" smtClean="0">
                <a:latin typeface="Cambria"/>
                <a:ea typeface="宋体"/>
              </a:rPr>
              <a:t>1</a:t>
            </a:r>
            <a:r>
              <a:rPr lang="zh-CN" altLang="en-US" b="1" i="0" u="none" strike="noStrike" kern="1400" baseline="0" dirty="0" smtClean="0">
                <a:latin typeface="Cambria"/>
                <a:ea typeface="宋体"/>
              </a:rPr>
              <a:t>的 样本，其成本为</a:t>
            </a:r>
            <a:r>
              <a:rPr lang="en-US" altLang="zh-CN" b="1" i="0" u="none" strike="noStrike" kern="1400" baseline="0" dirty="0" smtClean="0">
                <a:latin typeface="Times New Roman"/>
                <a:ea typeface="宋体"/>
              </a:rPr>
              <a:t>0</a:t>
            </a:r>
            <a:r>
              <a:rPr lang="zh-CN" altLang="en-US" b="1" i="0" u="none" strike="noStrike" kern="1400" baseline="0" dirty="0" smtClean="0">
                <a:latin typeface="Cambria"/>
                <a:ea typeface="宋体"/>
              </a:rPr>
              <a:t>。而针对那些违反了约束条件的样本                             ，其成本与</a:t>
            </a:r>
            <a:r>
              <a:rPr lang="el-GR" altLang="zh-CN" b="1" i="1" u="none" strike="noStrike" kern="1400" baseline="0" dirty="0" smtClean="0">
                <a:latin typeface="Cambria"/>
                <a:ea typeface="宋体"/>
              </a:rPr>
              <a:t>ε</a:t>
            </a:r>
            <a:r>
              <a:rPr lang="zh-CN" altLang="en-US" b="1" i="0" u="none" strike="noStrike" kern="1400" baseline="0" dirty="0" smtClean="0">
                <a:latin typeface="Cambria"/>
                <a:ea typeface="宋体"/>
              </a:rPr>
              <a:t>成正比，如图</a:t>
            </a:r>
            <a:r>
              <a:rPr lang="en-US" altLang="zh-CN" b="1" i="0" u="none" strike="noStrike" kern="1400" baseline="0" dirty="0" smtClean="0">
                <a:latin typeface="Cambria"/>
                <a:ea typeface="宋体"/>
              </a:rPr>
              <a:t>8-4</a:t>
            </a:r>
            <a:r>
              <a:rPr lang="zh-CN" altLang="en-US" b="1" i="0" u="none" strike="noStrike" kern="1400" baseline="0" dirty="0" smtClean="0">
                <a:latin typeface="Cambria"/>
                <a:ea typeface="宋体"/>
              </a:rPr>
              <a:t>中的斜线所示，斜线的斜率为</a:t>
            </a:r>
            <a:r>
              <a:rPr lang="en-US" altLang="zh-CN" b="1" i="1" u="none" strike="noStrike" kern="1400" baseline="0" dirty="0" smtClean="0">
                <a:latin typeface="Cambria"/>
                <a:ea typeface="宋体"/>
              </a:rPr>
              <a:t>R</a:t>
            </a:r>
            <a:r>
              <a:rPr lang="zh-CN" altLang="en-US" b="1" i="0" u="none" strike="noStrike" kern="1400" baseline="0" dirty="0" smtClean="0">
                <a:latin typeface="Cambria"/>
                <a:ea typeface="宋体"/>
              </a:rPr>
              <a:t>。</a:t>
            </a:r>
            <a:endParaRPr lang="zh-CN" altLang="en-US" b="1" i="0" u="none" strike="noStrike" kern="1400" baseline="0" dirty="0" smtClean="0">
              <a:latin typeface="Times New Roman"/>
              <a:ea typeface="宋体"/>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57267155"/>
              </p:ext>
            </p:extLst>
          </p:nvPr>
        </p:nvGraphicFramePr>
        <p:xfrm>
          <a:off x="1331640" y="548680"/>
          <a:ext cx="2644134" cy="432048"/>
        </p:xfrm>
        <a:graphic>
          <a:graphicData uri="http://schemas.openxmlformats.org/presentationml/2006/ole">
            <mc:AlternateContent xmlns:mc="http://schemas.openxmlformats.org/markup-compatibility/2006">
              <mc:Choice xmlns:v="urn:schemas-microsoft-com:vml" Requires="v">
                <p:oleObj spid="_x0000_s5135" r:id="rId3" imgW="1459866" imgH="241195" progId="Equation.DSMT4">
                  <p:embed/>
                </p:oleObj>
              </mc:Choice>
              <mc:Fallback>
                <p:oleObj r:id="rId3" imgW="1459866" imgH="241195" progId="Equation.DSMT4">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640" y="548680"/>
                        <a:ext cx="2644134" cy="432048"/>
                      </a:xfrm>
                      <a:prstGeom prst="rect">
                        <a:avLst/>
                      </a:prstGeom>
                      <a:noFill/>
                    </p:spPr>
                  </p:pic>
                </p:oleObj>
              </mc:Fallback>
            </mc:AlternateContent>
          </a:graphicData>
        </a:graphic>
      </p:graphicFrame>
      <p:sp>
        <p:nvSpPr>
          <p:cNvPr id="6" name="Rectangle 3"/>
          <p:cNvSpPr>
            <a:spLocks noChangeArrowheads="1"/>
          </p:cNvSpPr>
          <p:nvPr/>
        </p:nvSpPr>
        <p:spPr bwMode="auto">
          <a:xfrm>
            <a:off x="0" y="2381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7"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1160818178"/>
              </p:ext>
            </p:extLst>
          </p:nvPr>
        </p:nvGraphicFramePr>
        <p:xfrm>
          <a:off x="2051720" y="4869160"/>
          <a:ext cx="1323975" cy="171450"/>
        </p:xfrm>
        <a:graphic>
          <a:graphicData uri="http://schemas.openxmlformats.org/presentationml/2006/ole">
            <mc:AlternateContent xmlns:mc="http://schemas.openxmlformats.org/markup-compatibility/2006">
              <mc:Choice xmlns:v="urn:schemas-microsoft-com:vml" Requires="v">
                <p:oleObj spid="_x0000_s5136" r:id="rId5" imgW="1320227" imgH="241195" progId="Equation.DSMT4">
                  <p:embed/>
                </p:oleObj>
              </mc:Choice>
              <mc:Fallback>
                <p:oleObj r:id="rId5" imgW="1320227" imgH="241195"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t="10324" b="21248"/>
                      <a:stretch>
                        <a:fillRect/>
                      </a:stretch>
                    </p:blipFill>
                    <p:spPr bwMode="auto">
                      <a:xfrm>
                        <a:off x="2051720" y="4869160"/>
                        <a:ext cx="1323975" cy="171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9247686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endParaRPr lang="zh-CN" altLang="en-US" b="1" i="0" u="none" strike="noStrike" baseline="0" smtClean="0">
              <a:latin typeface="Times New Roman"/>
              <a:ea typeface="宋体"/>
            </a:endParaRPr>
          </a:p>
        </p:txBody>
      </p:sp>
      <p:sp>
        <p:nvSpPr>
          <p:cNvPr id="3" name="文本占位符 2"/>
          <p:cNvSpPr>
            <a:spLocks noGrp="1"/>
          </p:cNvSpPr>
          <p:nvPr>
            <p:ph type="body" idx="1"/>
          </p:nvPr>
        </p:nvSpPr>
        <p:spPr>
          <a:xfrm>
            <a:off x="457200" y="1600201"/>
            <a:ext cx="8219256" cy="2116832"/>
          </a:xfrm>
        </p:spPr>
        <p:txBody>
          <a:bodyPr>
            <a:normAutofit fontScale="85000" lnSpcReduction="20000"/>
          </a:bodyPr>
          <a:lstStyle/>
          <a:p>
            <a:pPr marR="0" lvl="0" rtl="0"/>
            <a:r>
              <a:rPr lang="zh-CN" altLang="en-US" b="1" i="0" u="none" strike="noStrike" kern="1400" baseline="0" dirty="0" smtClean="0">
                <a:latin typeface="Cambria"/>
                <a:ea typeface="宋体"/>
              </a:rPr>
              <a:t>从这里的描述可知，引入松弛系数类似于逻辑回归算法里的成本函数引入正则项，目的都是为了纠正过拟合问题，让支持向量机对噪声数据有更强的适应性。如图</a:t>
            </a:r>
            <a:r>
              <a:rPr lang="en-US" altLang="zh-CN" b="1" i="0" u="none" strike="noStrike" kern="1400" baseline="0" dirty="0" smtClean="0">
                <a:latin typeface="Cambria"/>
                <a:ea typeface="宋体"/>
              </a:rPr>
              <a:t>8-3</a:t>
            </a:r>
            <a:r>
              <a:rPr lang="zh-CN" altLang="en-US" b="1" i="0" u="none" strike="noStrike" kern="1400" baseline="0" dirty="0" smtClean="0">
                <a:latin typeface="Cambria"/>
                <a:ea typeface="宋体"/>
              </a:rPr>
              <a:t>右图所示，当出现一些违反大间距规则的噪声样本时，仍然希望我们的分隔超平面是原来的样子，这就是松弛系数的作用。</a:t>
            </a:r>
          </a:p>
          <a:p>
            <a:pPr marR="0" lvl="0" rtl="0"/>
            <a:endParaRPr lang="zh-CN" altLang="en-US" b="1" i="0" u="none" strike="noStrike" kern="1400" baseline="0" dirty="0" smtClean="0">
              <a:latin typeface="Times New Roman"/>
              <a:ea typeface="宋体"/>
            </a:endParaRPr>
          </a:p>
        </p:txBody>
      </p:sp>
      <p:pic>
        <p:nvPicPr>
          <p:cNvPr id="6146" name="Picture 2" descr="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95761" y="3819872"/>
            <a:ext cx="4681538"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矩形 3"/>
          <p:cNvSpPr/>
          <p:nvPr/>
        </p:nvSpPr>
        <p:spPr>
          <a:xfrm>
            <a:off x="3203848" y="6401872"/>
            <a:ext cx="2265364" cy="369332"/>
          </a:xfrm>
          <a:prstGeom prst="rect">
            <a:avLst/>
          </a:prstGeom>
        </p:spPr>
        <p:txBody>
          <a:bodyPr wrap="none">
            <a:spAutoFit/>
          </a:bodyPr>
          <a:lstStyle/>
          <a:p>
            <a:pPr lvl="0"/>
            <a:r>
              <a:rPr lang="zh-CN" altLang="en-US" b="1" kern="1400" dirty="0">
                <a:latin typeface="Cambria"/>
              </a:rPr>
              <a:t>图</a:t>
            </a:r>
            <a:r>
              <a:rPr lang="en-US" altLang="zh-CN" b="1" kern="1400" dirty="0">
                <a:latin typeface="Cambria"/>
              </a:rPr>
              <a:t>8-4  </a:t>
            </a:r>
            <a:r>
              <a:rPr lang="zh-CN" altLang="en-US" b="1" kern="1400" dirty="0">
                <a:latin typeface="Cambria"/>
              </a:rPr>
              <a:t>样本成本函数</a:t>
            </a:r>
            <a:endParaRPr lang="zh-CN" altLang="en-US" b="1" kern="1400" dirty="0">
              <a:latin typeface="Times New Roman"/>
            </a:endParaRPr>
          </a:p>
        </p:txBody>
      </p:sp>
    </p:spTree>
    <p:extLst>
      <p:ext uri="{BB962C8B-B14F-4D97-AF65-F5344CB8AC3E}">
        <p14:creationId xmlns:p14="http://schemas.microsoft.com/office/powerpoint/2010/main" val="24743704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2913</Words>
  <Application>Microsoft Office PowerPoint</Application>
  <PresentationFormat>全屏显示(4:3)</PresentationFormat>
  <Paragraphs>81</Paragraphs>
  <Slides>25</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25</vt:i4>
      </vt:variant>
    </vt:vector>
  </HeadingPairs>
  <TitlesOfParts>
    <vt:vector size="27" baseType="lpstr">
      <vt:lpstr>Office 主题​​</vt:lpstr>
      <vt:lpstr>Equation.DSMT4</vt:lpstr>
      <vt:lpstr>第8章  支持向量机</vt:lpstr>
      <vt:lpstr>8.1  算法原理</vt:lpstr>
      <vt:lpstr>8.1.1  大间距分类算法 </vt:lpstr>
      <vt:lpstr>PowerPoint 演示文稿</vt:lpstr>
      <vt:lpstr>PowerPoint 演示文稿</vt:lpstr>
      <vt:lpstr>PowerPoint 演示文稿</vt:lpstr>
      <vt:lpstr>8.1.2  松弛系数</vt:lpstr>
      <vt:lpstr>PowerPoint 演示文稿</vt:lpstr>
      <vt:lpstr>PowerPoint 演示文稿</vt:lpstr>
      <vt:lpstr>8.2  核函数</vt:lpstr>
      <vt:lpstr>8.2.1  最简单的核函数</vt:lpstr>
      <vt:lpstr>PowerPoint 演示文稿</vt:lpstr>
      <vt:lpstr>PowerPoint 演示文稿</vt:lpstr>
      <vt:lpstr>PowerPoint 演示文稿</vt:lpstr>
      <vt:lpstr>8.2.2  相似性函数</vt:lpstr>
      <vt:lpstr>PowerPoint 演示文稿</vt:lpstr>
      <vt:lpstr>PowerPoint 演示文稿</vt:lpstr>
      <vt:lpstr>PowerPoint 演示文稿</vt:lpstr>
      <vt:lpstr>8.2.3  常用的核函数</vt:lpstr>
      <vt:lpstr>PowerPoint 演示文稿</vt:lpstr>
      <vt:lpstr>PowerPoint 演示文稿</vt:lpstr>
      <vt:lpstr>8.2.4  核函数的对比</vt:lpstr>
      <vt:lpstr>8.3  scikit-learn里的SVM</vt:lpstr>
      <vt:lpstr>8.4  实例：乳腺癌检测</vt:lpstr>
      <vt:lpstr>8.5  复习题</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支持向量机</dc:title>
  <dc:creator>Windows 用户</dc:creator>
  <cp:lastModifiedBy>Windows 用户</cp:lastModifiedBy>
  <cp:revision>4</cp:revision>
  <dcterms:created xsi:type="dcterms:W3CDTF">2025-01-23T08:29:33Z</dcterms:created>
  <dcterms:modified xsi:type="dcterms:W3CDTF">2025-01-24T08:29:00Z</dcterms:modified>
</cp:coreProperties>
</file>