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5" r:id="rId7"/>
    <p:sldId id="266" r:id="rId8"/>
    <p:sldId id="267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467B-DA6B-D133-F51E-0D6B4CDDF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321F2-153E-7089-A2EE-1F3321608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6823E-E33F-6900-2E6F-9D13476E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1F4F-DA9F-7344-9BF7-6E13E989FC55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0B421-245A-241B-1A55-18C0C8C2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63E18-C0E9-5AE5-94AF-8E84670D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B4FF-82A7-E44B-BA6E-DD960000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0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4C5C-B15F-74D8-2D22-33A768DF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FFEBC-CA88-FCE8-7D8C-DABBDFAAF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1C0E9-906A-9BB6-80BA-929A1AB3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1F4F-DA9F-7344-9BF7-6E13E989FC55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92908-DFE8-0936-5F55-83ECFFF3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98638-E4A4-F1D2-1784-A08B29FE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B4FF-82A7-E44B-BA6E-DD960000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D0640-8E5D-4F0A-E040-BDECF5B41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91808-B60E-0475-93D1-9B9C34486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92F6A-F5C0-BB52-E00C-F881F863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1F4F-DA9F-7344-9BF7-6E13E989FC55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6D5DB-DE97-7B9A-FB05-D05BF84D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42A8-FA31-4428-5BC0-8AB0B439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B4FF-82A7-E44B-BA6E-DD960000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0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3F6C-2A79-556E-6106-4C20C2B6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60992-D094-DF69-7E18-AB4723B5D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B0346-5A6D-9803-568B-1B0C41FE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1F4F-DA9F-7344-9BF7-6E13E989FC55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46331-4108-A9B3-C953-89EA645A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EED98-2AFA-1AA5-6FD3-52D5FBC0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B4FF-82A7-E44B-BA6E-DD960000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5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46B0-906E-7140-1D50-27F89570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6C82D-6813-233D-A925-FD673E9A7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14955-26C6-4177-9F36-C07D5CB4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1F4F-DA9F-7344-9BF7-6E13E989FC55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18686-DCEC-9099-2F9F-FA5E046C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AA408-DB7E-EB23-4C53-93D9F992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B4FF-82A7-E44B-BA6E-DD960000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5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39C2-5C03-66CE-9FE9-EDCE57DA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5DFFB-E104-CD64-6A43-056AA8E85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5760F-37E7-63C9-154D-1FD562EA3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C282E-3500-CF68-68D3-BEA8E64D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1F4F-DA9F-7344-9BF7-6E13E989FC55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D4038-5337-088D-64A9-A04EFF42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39CC5-ED5B-8984-8FB8-D276CA18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B4FF-82A7-E44B-BA6E-DD960000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4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BA55-11CF-232D-B541-6E942B58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65D94-68AE-9E1A-8CE6-628BC9361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59DF7-2DC2-90C9-DA89-74B8902E2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495DB-63E6-82A5-BC5D-E7473ED45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C033D-B185-9D62-C96C-04E798279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E6F8F-387C-618E-48BC-D279184C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1F4F-DA9F-7344-9BF7-6E13E989FC55}" type="datetimeFigureOut">
              <a:rPr lang="en-US" smtClean="0"/>
              <a:t>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E603B-0ACF-8448-4655-0DAAE545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9FF62-D026-EA84-5E13-BD709159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B4FF-82A7-E44B-BA6E-DD960000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9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E289-4049-9634-70EB-5898F0EC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11BA8-47F0-2B7D-6403-CF15CF7B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1F4F-DA9F-7344-9BF7-6E13E989FC55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FDC0E-4DB6-6847-AC49-DA5B144E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16B28-69ED-A2EE-35B5-9137B66D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B4FF-82A7-E44B-BA6E-DD960000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7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77D92-6FCA-A782-2756-72CDB53B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1F4F-DA9F-7344-9BF7-6E13E989FC55}" type="datetimeFigureOut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60367-DFB6-99DD-5D18-9AE2F1D8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374F1-4C7C-8696-FB14-B2C40216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B4FF-82A7-E44B-BA6E-DD960000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4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48E9-2FC4-D061-816A-289ACED1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BDF25-4A96-8328-2B4A-1E9FD8B1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94D2E-C70A-FCC1-FB6C-F272881CD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1F8AC-1186-2B5A-B75D-24B6EDAD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1F4F-DA9F-7344-9BF7-6E13E989FC55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D0189-C3EC-8D90-49C4-74D012E9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AB629-BFAF-7C31-D093-6657052D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B4FF-82A7-E44B-BA6E-DD960000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4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C195-259D-7D26-C751-B5A7FCDA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A6378-F7E9-408A-8E16-4480E9710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C7633-2674-A7AD-D3EB-E16BC480D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7255C-7A7C-FE95-6627-F9864E94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1F4F-DA9F-7344-9BF7-6E13E989FC55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B1447-7E8F-3FC8-1759-8BD49BC6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04C79-0730-4643-95A5-60788B2F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B4FF-82A7-E44B-BA6E-DD960000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2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781E2-4E1A-BDB1-962E-EEA0642A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BB9E1-6B62-0248-84E3-1C6597BDD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1B9F5-7DB5-3D88-035B-27EA7B2E6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D1F4F-DA9F-7344-9BF7-6E13E989FC55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49B68-EFCA-1C49-5680-1FD4D2788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542FD-BDB8-86ED-F885-4E57AC007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1B4FF-82A7-E44B-BA6E-DD960000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5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s.fast.ai/t/are-there-any-successful-vision-models-that-use-3d-convolutions/52503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F7FC-B701-9D8B-05BD-485AA0B78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Hyperspectral Imaging Deep Learning Case Study</a:t>
            </a:r>
          </a:p>
        </p:txBody>
      </p:sp>
    </p:spTree>
    <p:extLst>
      <p:ext uri="{BB962C8B-B14F-4D97-AF65-F5344CB8AC3E}">
        <p14:creationId xmlns:p14="http://schemas.microsoft.com/office/powerpoint/2010/main" val="2745589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EFC0-96AD-00BA-8A6D-4551211F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4- Indian Pines with Conv3d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08D47-C0A0-E21B-BF31-A119CD619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564045" cy="823912"/>
          </a:xfrm>
        </p:spPr>
        <p:txBody>
          <a:bodyPr/>
          <a:lstStyle/>
          <a:p>
            <a:r>
              <a:rPr lang="en-US" dirty="0" err="1"/>
              <a:t>PLS_Toolbox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CC277-6FF6-5D99-C1DF-ECB6C96C8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238225" cy="3684588"/>
          </a:xfrm>
        </p:spPr>
        <p:txBody>
          <a:bodyPr>
            <a:normAutofit/>
          </a:bodyPr>
          <a:lstStyle/>
          <a:p>
            <a:r>
              <a:rPr lang="en-US" dirty="0"/>
              <a:t>21025x220</a:t>
            </a:r>
          </a:p>
          <a:p>
            <a:r>
              <a:rPr lang="en-US" dirty="0"/>
              <a:t>145x145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D45C5-8840-D610-3AA2-7CCF6E965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02162" y="1681163"/>
            <a:ext cx="4353226" cy="823912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62CB2-9631-B9C9-C8C0-600D33783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02162" y="2505075"/>
            <a:ext cx="4353225" cy="3684588"/>
          </a:xfrm>
        </p:spPr>
        <p:txBody>
          <a:bodyPr>
            <a:normAutofit/>
          </a:bodyPr>
          <a:lstStyle/>
          <a:p>
            <a:r>
              <a:rPr lang="en-US" dirty="0"/>
              <a:t>21025x19x19x40x1</a:t>
            </a:r>
          </a:p>
          <a:p>
            <a:r>
              <a:rPr lang="en-US" dirty="0"/>
              <a:t>145x145</a:t>
            </a:r>
          </a:p>
          <a:p>
            <a:r>
              <a:rPr lang="en-US" dirty="0"/>
              <a:t>19x19x40x1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Creates image cubes with a window size of 19 and pads with 0’s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602002-EFAC-E41B-D80D-DD26B8844CB4}"/>
              </a:ext>
            </a:extLst>
          </p:cNvPr>
          <p:cNvSpPr txBox="1"/>
          <p:nvPr/>
        </p:nvSpPr>
        <p:spPr>
          <a:xfrm>
            <a:off x="4151587" y="2505075"/>
            <a:ext cx="26154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Size before training</a:t>
            </a:r>
          </a:p>
          <a:p>
            <a:endParaRPr lang="en-US" dirty="0"/>
          </a:p>
          <a:p>
            <a:r>
              <a:rPr lang="en-US" dirty="0"/>
              <a:t>Pixel size</a:t>
            </a:r>
          </a:p>
          <a:p>
            <a:endParaRPr lang="en-US" dirty="0"/>
          </a:p>
          <a:p>
            <a:r>
              <a:rPr lang="en-US" dirty="0"/>
              <a:t>Input Shape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9D0898F-1645-1FA9-8E85-B46662E40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44" y="1898421"/>
            <a:ext cx="8552793" cy="3629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7813D2-AEA0-9DB1-B314-D9D3617BE45A}"/>
              </a:ext>
            </a:extLst>
          </p:cNvPr>
          <p:cNvSpPr txBox="1"/>
          <p:nvPr/>
        </p:nvSpPr>
        <p:spPr>
          <a:xfrm>
            <a:off x="273269" y="6004997"/>
            <a:ext cx="919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https://forums.fast.ai/t/are-there-any-successful-vision-models-that-use-3d-convolutions/52503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7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AAE1C898-133F-819F-D7CE-37F8ABFB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56" y="1075882"/>
            <a:ext cx="8423481" cy="4706235"/>
          </a:xfrm>
          <a:prstGeom prst="rect">
            <a:avLst/>
          </a:prstGeom>
        </p:spPr>
      </p:pic>
      <p:pic>
        <p:nvPicPr>
          <p:cNvPr id="4" name="Picture 3" descr="A white cube with blue squares&#10;&#10;Description automatically generated">
            <a:extLst>
              <a:ext uri="{FF2B5EF4-FFF2-40B4-BE49-F238E27FC236}">
                <a16:creationId xmlns:a16="http://schemas.microsoft.com/office/drawing/2014/main" id="{C4BE3DAC-8E04-C85E-A608-66FF6FBE3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110" y="2310545"/>
            <a:ext cx="4375369" cy="31749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E05204-87F9-B78D-EB7B-B67F1220D0D3}"/>
              </a:ext>
            </a:extLst>
          </p:cNvPr>
          <p:cNvSpPr txBox="1"/>
          <p:nvPr/>
        </p:nvSpPr>
        <p:spPr>
          <a:xfrm>
            <a:off x="9123649" y="4422913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Output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AC9387-3CC6-EE5E-E260-D35E2F017D1C}"/>
              </a:ext>
            </a:extLst>
          </p:cNvPr>
          <p:cNvCxnSpPr/>
          <p:nvPr/>
        </p:nvCxnSpPr>
        <p:spPr>
          <a:xfrm flipH="1" flipV="1">
            <a:off x="7911548" y="3329609"/>
            <a:ext cx="1331843" cy="92433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4A8E34-B7A3-6A77-0004-8DEF6655E057}"/>
              </a:ext>
            </a:extLst>
          </p:cNvPr>
          <p:cNvCxnSpPr>
            <a:cxnSpLocks/>
          </p:cNvCxnSpPr>
          <p:nvPr/>
        </p:nvCxnSpPr>
        <p:spPr>
          <a:xfrm flipH="1" flipV="1">
            <a:off x="3160643" y="4422913"/>
            <a:ext cx="5810100" cy="8325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41CE6A-CFE1-76C4-C121-4E7B6A40CB14}"/>
              </a:ext>
            </a:extLst>
          </p:cNvPr>
          <p:cNvSpPr txBox="1"/>
          <p:nvPr/>
        </p:nvSpPr>
        <p:spPr>
          <a:xfrm>
            <a:off x="160638" y="1841157"/>
            <a:ext cx="932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Filter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329AC6-7346-FD19-C24F-ED8AAEC2A827}"/>
              </a:ext>
            </a:extLst>
          </p:cNvPr>
          <p:cNvCxnSpPr/>
          <p:nvPr/>
        </p:nvCxnSpPr>
        <p:spPr>
          <a:xfrm flipV="1">
            <a:off x="1179204" y="1618735"/>
            <a:ext cx="4886489" cy="4201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3EF772-C00C-A86C-D65E-0C4973727F31}"/>
              </a:ext>
            </a:extLst>
          </p:cNvPr>
          <p:cNvCxnSpPr>
            <a:cxnSpLocks/>
          </p:cNvCxnSpPr>
          <p:nvPr/>
        </p:nvCxnSpPr>
        <p:spPr>
          <a:xfrm>
            <a:off x="1331604" y="2191265"/>
            <a:ext cx="2684342" cy="11383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3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layer of squares&#10;&#10;Description automatically generated">
            <a:extLst>
              <a:ext uri="{FF2B5EF4-FFF2-40B4-BE49-F238E27FC236}">
                <a16:creationId xmlns:a16="http://schemas.microsoft.com/office/drawing/2014/main" id="{F2F83972-7CA7-4B82-B317-E27149582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01959"/>
            <a:ext cx="7772400" cy="385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6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8717-5D5C-7D3F-A6BB-B367C935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+ paper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935DA35-CFCC-5D70-A7FE-25A5736C2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5230" y="1355109"/>
            <a:ext cx="7856770" cy="4351338"/>
          </a:xfrm>
        </p:spPr>
      </p:pic>
      <p:pic>
        <p:nvPicPr>
          <p:cNvPr id="7" name="Picture 6" descr="A diagram of a machine&#10;&#10;Description automatically generated">
            <a:extLst>
              <a:ext uri="{FF2B5EF4-FFF2-40B4-BE49-F238E27FC236}">
                <a16:creationId xmlns:a16="http://schemas.microsoft.com/office/drawing/2014/main" id="{1B386012-B1A4-1D95-9B9B-94DFCEBCC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4" y="1902940"/>
            <a:ext cx="4079540" cy="325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8717-5D5C-7D3F-A6BB-B367C935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0D938-9CF8-35BE-5963-D85AB9321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do preprocessing </a:t>
            </a:r>
            <a:r>
              <a:rPr lang="en-US"/>
              <a:t>then reshaping next</a:t>
            </a:r>
          </a:p>
        </p:txBody>
      </p:sp>
    </p:spTree>
    <p:extLst>
      <p:ext uri="{BB962C8B-B14F-4D97-AF65-F5344CB8AC3E}">
        <p14:creationId xmlns:p14="http://schemas.microsoft.com/office/powerpoint/2010/main" val="159880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EFC0-96AD-00BA-8A6D-4551211F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1- Indian Pines with SVM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08D47-C0A0-E21B-BF31-A119CD619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564045" cy="823912"/>
          </a:xfrm>
        </p:spPr>
        <p:txBody>
          <a:bodyPr/>
          <a:lstStyle/>
          <a:p>
            <a:r>
              <a:rPr lang="en-US" dirty="0" err="1"/>
              <a:t>PLS_Toolbox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CC277-6FF6-5D99-C1DF-ECB6C96C8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238225" cy="3684588"/>
          </a:xfrm>
        </p:spPr>
        <p:txBody>
          <a:bodyPr/>
          <a:lstStyle/>
          <a:p>
            <a:r>
              <a:rPr lang="en-US" dirty="0"/>
              <a:t>21025x</a:t>
            </a:r>
            <a:r>
              <a:rPr lang="en-US" dirty="0">
                <a:highlight>
                  <a:srgbClr val="FFFF00"/>
                </a:highlight>
              </a:rPr>
              <a:t>220</a:t>
            </a:r>
          </a:p>
          <a:p>
            <a:r>
              <a:rPr lang="en-US" dirty="0"/>
              <a:t>145x145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D45C5-8840-D610-3AA2-7CCF6E965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02162" y="1681163"/>
            <a:ext cx="4353226" cy="823912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62CB2-9631-B9C9-C8C0-600D33783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02162" y="2505075"/>
            <a:ext cx="4353225" cy="3684588"/>
          </a:xfrm>
        </p:spPr>
        <p:txBody>
          <a:bodyPr/>
          <a:lstStyle/>
          <a:p>
            <a:r>
              <a:rPr lang="en-US" dirty="0"/>
              <a:t>21025x</a:t>
            </a:r>
            <a:r>
              <a:rPr lang="en-US" dirty="0">
                <a:highlight>
                  <a:srgbClr val="FFFF00"/>
                </a:highlight>
              </a:rPr>
              <a:t>200</a:t>
            </a:r>
          </a:p>
          <a:p>
            <a:r>
              <a:rPr lang="en-US" dirty="0"/>
              <a:t>145x145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602002-EFAC-E41B-D80D-DD26B8844CB4}"/>
              </a:ext>
            </a:extLst>
          </p:cNvPr>
          <p:cNvSpPr txBox="1"/>
          <p:nvPr/>
        </p:nvSpPr>
        <p:spPr>
          <a:xfrm>
            <a:off x="4151587" y="2505075"/>
            <a:ext cx="2615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Size before training</a:t>
            </a:r>
          </a:p>
          <a:p>
            <a:endParaRPr lang="en-US" dirty="0"/>
          </a:p>
          <a:p>
            <a:r>
              <a:rPr lang="en-US" dirty="0"/>
              <a:t>Pixel size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17ED3-ABEB-0130-489B-DF9D0BE91732}"/>
              </a:ext>
            </a:extLst>
          </p:cNvPr>
          <p:cNvSpPr txBox="1"/>
          <p:nvPr/>
        </p:nvSpPr>
        <p:spPr>
          <a:xfrm>
            <a:off x="840827" y="4849050"/>
            <a:ext cx="7126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Size of pixels are folded into the sample mode (145x145 = 21025).</a:t>
            </a:r>
          </a:p>
          <a:p>
            <a:r>
              <a:rPr lang="en-US" dirty="0">
                <a:solidFill>
                  <a:srgbClr val="FF0000"/>
                </a:solidFill>
              </a:rPr>
              <a:t>So each “sample” SVM sees is a pixel.</a:t>
            </a:r>
          </a:p>
        </p:txBody>
      </p:sp>
      <p:pic>
        <p:nvPicPr>
          <p:cNvPr id="12" name="Picture 11" descr="A close up of a text&#10;&#10;Description automatically generated">
            <a:extLst>
              <a:ext uri="{FF2B5EF4-FFF2-40B4-BE49-F238E27FC236}">
                <a16:creationId xmlns:a16="http://schemas.microsoft.com/office/drawing/2014/main" id="{6CBD0E6F-0C13-64FC-828E-576F0E9F8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974" y="4055377"/>
            <a:ext cx="3945006" cy="2034894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1B23DC28-9059-2052-0853-94E0CD511D8A}"/>
              </a:ext>
            </a:extLst>
          </p:cNvPr>
          <p:cNvSpPr/>
          <p:nvPr/>
        </p:nvSpPr>
        <p:spPr>
          <a:xfrm>
            <a:off x="7841974" y="4734893"/>
            <a:ext cx="4035287" cy="874644"/>
          </a:xfrm>
          <a:prstGeom prst="frame">
            <a:avLst>
              <a:gd name="adj1" fmla="val 56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08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EFC0-96AD-00BA-8A6D-4551211F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2- Indian Pines with Conv1d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08D47-C0A0-E21B-BF31-A119CD619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564045" cy="823912"/>
          </a:xfrm>
        </p:spPr>
        <p:txBody>
          <a:bodyPr/>
          <a:lstStyle/>
          <a:p>
            <a:r>
              <a:rPr lang="en-US" dirty="0" err="1"/>
              <a:t>PLS_Toolbox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CC277-6FF6-5D99-C1DF-ECB6C96C8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238225" cy="3684588"/>
          </a:xfrm>
        </p:spPr>
        <p:txBody>
          <a:bodyPr/>
          <a:lstStyle/>
          <a:p>
            <a:r>
              <a:rPr lang="en-US" dirty="0"/>
              <a:t>21025x220</a:t>
            </a:r>
          </a:p>
          <a:p>
            <a:r>
              <a:rPr lang="en-US" dirty="0"/>
              <a:t>145x145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D45C5-8840-D610-3AA2-7CCF6E965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02162" y="1681163"/>
            <a:ext cx="4353226" cy="823912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62CB2-9631-B9C9-C8C0-600D33783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02162" y="2505075"/>
            <a:ext cx="4353225" cy="3684588"/>
          </a:xfrm>
        </p:spPr>
        <p:txBody>
          <a:bodyPr/>
          <a:lstStyle/>
          <a:p>
            <a:r>
              <a:rPr lang="en-US" dirty="0"/>
              <a:t>21025x200x1</a:t>
            </a:r>
          </a:p>
          <a:p>
            <a:r>
              <a:rPr lang="en-US" dirty="0"/>
              <a:t>145x145</a:t>
            </a:r>
          </a:p>
          <a:p>
            <a:r>
              <a:rPr lang="en-US" dirty="0"/>
              <a:t>200x1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602002-EFAC-E41B-D80D-DD26B8844CB4}"/>
              </a:ext>
            </a:extLst>
          </p:cNvPr>
          <p:cNvSpPr txBox="1"/>
          <p:nvPr/>
        </p:nvSpPr>
        <p:spPr>
          <a:xfrm>
            <a:off x="4151587" y="2505075"/>
            <a:ext cx="26154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Size before training</a:t>
            </a:r>
          </a:p>
          <a:p>
            <a:endParaRPr lang="en-US" dirty="0"/>
          </a:p>
          <a:p>
            <a:r>
              <a:rPr lang="en-US" dirty="0"/>
              <a:t>Pixel size</a:t>
            </a:r>
          </a:p>
          <a:p>
            <a:endParaRPr lang="en-US" dirty="0"/>
          </a:p>
          <a:p>
            <a:r>
              <a:rPr lang="en-US" dirty="0"/>
              <a:t>Input Shape</a:t>
            </a:r>
          </a:p>
        </p:txBody>
      </p:sp>
    </p:spTree>
    <p:extLst>
      <p:ext uri="{BB962C8B-B14F-4D97-AF65-F5344CB8AC3E}">
        <p14:creationId xmlns:p14="http://schemas.microsoft.com/office/powerpoint/2010/main" val="298135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4569-141B-563A-919B-9BAE0FD8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understand conv1d in this context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8BD4DB-B482-DDBD-C7FB-E1DACC361761}"/>
              </a:ext>
            </a:extLst>
          </p:cNvPr>
          <p:cNvSpPr txBox="1"/>
          <p:nvPr/>
        </p:nvSpPr>
        <p:spPr>
          <a:xfrm>
            <a:off x="1550010" y="32584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FC20A-DA1F-7501-9492-B54C9A526CB9}"/>
              </a:ext>
            </a:extLst>
          </p:cNvPr>
          <p:cNvSpPr txBox="1"/>
          <p:nvPr/>
        </p:nvSpPr>
        <p:spPr>
          <a:xfrm>
            <a:off x="570338" y="252036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145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F37FEEF5-EEB0-01E3-3ABD-F243CD108BC5}"/>
              </a:ext>
            </a:extLst>
          </p:cNvPr>
          <p:cNvSpPr/>
          <p:nvPr/>
        </p:nvSpPr>
        <p:spPr>
          <a:xfrm>
            <a:off x="1210595" y="1597837"/>
            <a:ext cx="1731388" cy="1632380"/>
          </a:xfrm>
          <a:prstGeom prst="cube">
            <a:avLst>
              <a:gd name="adj" fmla="val 422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77CE0-64C8-0F5C-4055-611D45E14995}"/>
              </a:ext>
            </a:extLst>
          </p:cNvPr>
          <p:cNvSpPr txBox="1"/>
          <p:nvPr/>
        </p:nvSpPr>
        <p:spPr>
          <a:xfrm>
            <a:off x="2892287" y="285253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86EA40-E8B9-3D79-6E13-AAC13763A7C6}"/>
              </a:ext>
            </a:extLst>
          </p:cNvPr>
          <p:cNvCxnSpPr>
            <a:cxnSpLocks/>
          </p:cNvCxnSpPr>
          <p:nvPr/>
        </p:nvCxnSpPr>
        <p:spPr>
          <a:xfrm>
            <a:off x="3498574" y="2226365"/>
            <a:ext cx="118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5C3E55F-CCEC-2178-5085-320EB43A808E}"/>
              </a:ext>
            </a:extLst>
          </p:cNvPr>
          <p:cNvSpPr/>
          <p:nvPr/>
        </p:nvSpPr>
        <p:spPr>
          <a:xfrm>
            <a:off x="5088835" y="1279784"/>
            <a:ext cx="1007165" cy="2675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F3F5BB-6611-DB54-3CC7-D099804C334F}"/>
              </a:ext>
            </a:extLst>
          </p:cNvPr>
          <p:cNvSpPr txBox="1"/>
          <p:nvPr/>
        </p:nvSpPr>
        <p:spPr>
          <a:xfrm>
            <a:off x="4319072" y="272125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21025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035C00-6397-0211-DDB2-FB367EDC6CF8}"/>
              </a:ext>
            </a:extLst>
          </p:cNvPr>
          <p:cNvSpPr txBox="1"/>
          <p:nvPr/>
        </p:nvSpPr>
        <p:spPr>
          <a:xfrm>
            <a:off x="5324555" y="40750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205617-0FEE-E11F-9180-779473CA3216}"/>
              </a:ext>
            </a:extLst>
          </p:cNvPr>
          <p:cNvCxnSpPr>
            <a:cxnSpLocks/>
          </p:cNvCxnSpPr>
          <p:nvPr/>
        </p:nvCxnSpPr>
        <p:spPr>
          <a:xfrm>
            <a:off x="6404113" y="2226365"/>
            <a:ext cx="118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be 17">
            <a:extLst>
              <a:ext uri="{FF2B5EF4-FFF2-40B4-BE49-F238E27FC236}">
                <a16:creationId xmlns:a16="http://schemas.microsoft.com/office/drawing/2014/main" id="{80F5BFF4-E804-B073-1971-690AD03C3E29}"/>
              </a:ext>
            </a:extLst>
          </p:cNvPr>
          <p:cNvSpPr/>
          <p:nvPr/>
        </p:nvSpPr>
        <p:spPr>
          <a:xfrm>
            <a:off x="8358809" y="1597837"/>
            <a:ext cx="1013791" cy="3033798"/>
          </a:xfrm>
          <a:prstGeom prst="cube">
            <a:avLst>
              <a:gd name="adj" fmla="val 63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CF62BE-8109-D7BF-2284-AD3A3604C8FA}"/>
              </a:ext>
            </a:extLst>
          </p:cNvPr>
          <p:cNvSpPr txBox="1"/>
          <p:nvPr/>
        </p:nvSpPr>
        <p:spPr>
          <a:xfrm>
            <a:off x="7682948" y="29718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21025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DE5E2B-EA13-0111-B6DF-DFDB3FB330F3}"/>
              </a:ext>
            </a:extLst>
          </p:cNvPr>
          <p:cNvSpPr txBox="1"/>
          <p:nvPr/>
        </p:nvSpPr>
        <p:spPr>
          <a:xfrm>
            <a:off x="8597842" y="460181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D50D7C-2A54-DB7F-E5FA-75178D1DC37F}"/>
              </a:ext>
            </a:extLst>
          </p:cNvPr>
          <p:cNvSpPr txBox="1"/>
          <p:nvPr/>
        </p:nvSpPr>
        <p:spPr>
          <a:xfrm>
            <a:off x="9309947" y="46018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7033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4569-141B-563A-919B-9BAE0FD8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understand conv1d in this context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80F5BFF4-E804-B073-1971-690AD03C3E29}"/>
              </a:ext>
            </a:extLst>
          </p:cNvPr>
          <p:cNvSpPr/>
          <p:nvPr/>
        </p:nvSpPr>
        <p:spPr>
          <a:xfrm>
            <a:off x="1412393" y="1568019"/>
            <a:ext cx="1013791" cy="3033798"/>
          </a:xfrm>
          <a:prstGeom prst="cube">
            <a:avLst>
              <a:gd name="adj" fmla="val 63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CF62BE-8109-D7BF-2284-AD3A3604C8FA}"/>
              </a:ext>
            </a:extLst>
          </p:cNvPr>
          <p:cNvSpPr txBox="1"/>
          <p:nvPr/>
        </p:nvSpPr>
        <p:spPr>
          <a:xfrm>
            <a:off x="453318" y="279182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21025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DE5E2B-EA13-0111-B6DF-DFDB3FB330F3}"/>
              </a:ext>
            </a:extLst>
          </p:cNvPr>
          <p:cNvSpPr txBox="1"/>
          <p:nvPr/>
        </p:nvSpPr>
        <p:spPr>
          <a:xfrm>
            <a:off x="1651426" y="46515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D50D7C-2A54-DB7F-E5FA-75178D1DC37F}"/>
              </a:ext>
            </a:extLst>
          </p:cNvPr>
          <p:cNvSpPr txBox="1"/>
          <p:nvPr/>
        </p:nvSpPr>
        <p:spPr>
          <a:xfrm>
            <a:off x="2313810" y="4552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5F72FC80-FF45-C3E8-81CF-64BBA8086329}"/>
              </a:ext>
            </a:extLst>
          </p:cNvPr>
          <p:cNvSpPr/>
          <p:nvPr/>
        </p:nvSpPr>
        <p:spPr>
          <a:xfrm>
            <a:off x="2971800" y="2097157"/>
            <a:ext cx="626165" cy="23853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749B4-C029-9F7C-00BF-B9741221FC8C}"/>
              </a:ext>
            </a:extLst>
          </p:cNvPr>
          <p:cNvSpPr txBox="1"/>
          <p:nvPr/>
        </p:nvSpPr>
        <p:spPr>
          <a:xfrm>
            <a:off x="3075530" y="23728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F18D0-33A6-03C3-5DF2-7CB3E78A7E99}"/>
              </a:ext>
            </a:extLst>
          </p:cNvPr>
          <p:cNvSpPr txBox="1"/>
          <p:nvPr/>
        </p:nvSpPr>
        <p:spPr>
          <a:xfrm>
            <a:off x="3521791" y="2216426"/>
            <a:ext cx="51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23" name="Picture 22" descr="A green board with text and numbers&#10;&#10;Description automatically generated">
            <a:extLst>
              <a:ext uri="{FF2B5EF4-FFF2-40B4-BE49-F238E27FC236}">
                <a16:creationId xmlns:a16="http://schemas.microsoft.com/office/drawing/2014/main" id="{4EA56DFD-98D9-C83C-3B05-46B6F6C7D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714" y="1521325"/>
            <a:ext cx="5801432" cy="24416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1F73B1D-E4C0-EA24-0FFA-D88E24FD3264}"/>
              </a:ext>
            </a:extLst>
          </p:cNvPr>
          <p:cNvSpPr txBox="1"/>
          <p:nvPr/>
        </p:nvSpPr>
        <p:spPr>
          <a:xfrm>
            <a:off x="2584498" y="1707107"/>
            <a:ext cx="181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just 1 filter</a:t>
            </a:r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97C66362-6F46-8834-8D31-F9E781FA6833}"/>
              </a:ext>
            </a:extLst>
          </p:cNvPr>
          <p:cNvSpPr/>
          <p:nvPr/>
        </p:nvSpPr>
        <p:spPr>
          <a:xfrm>
            <a:off x="1412393" y="1571130"/>
            <a:ext cx="626165" cy="238539"/>
          </a:xfrm>
          <a:prstGeom prst="cube">
            <a:avLst/>
          </a:prstGeom>
          <a:solidFill>
            <a:srgbClr val="FFFF00">
              <a:alpha val="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A0DFA52C-0F30-AE9C-4768-CB437EC91A8B}"/>
              </a:ext>
            </a:extLst>
          </p:cNvPr>
          <p:cNvSpPr/>
          <p:nvPr/>
        </p:nvSpPr>
        <p:spPr>
          <a:xfrm>
            <a:off x="1408116" y="1799735"/>
            <a:ext cx="626165" cy="238539"/>
          </a:xfrm>
          <a:prstGeom prst="cube">
            <a:avLst/>
          </a:prstGeom>
          <a:solidFill>
            <a:srgbClr val="FFFF00">
              <a:alpha val="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E979EA81-5011-3523-4FA5-29BC91C79F6C}"/>
              </a:ext>
            </a:extLst>
          </p:cNvPr>
          <p:cNvSpPr/>
          <p:nvPr/>
        </p:nvSpPr>
        <p:spPr>
          <a:xfrm>
            <a:off x="1389132" y="3171334"/>
            <a:ext cx="626165" cy="238539"/>
          </a:xfrm>
          <a:prstGeom prst="cube">
            <a:avLst/>
          </a:prstGeom>
          <a:solidFill>
            <a:srgbClr val="FFFF00">
              <a:alpha val="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2A8A63-2FF8-7359-47E3-F6EC8399A506}"/>
              </a:ext>
            </a:extLst>
          </p:cNvPr>
          <p:cNvSpPr txBox="1"/>
          <p:nvPr/>
        </p:nvSpPr>
        <p:spPr>
          <a:xfrm>
            <a:off x="1575314" y="2154173"/>
            <a:ext cx="2535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.</a:t>
            </a:r>
          </a:p>
          <a:p>
            <a:r>
              <a:rPr lang="en-US" sz="2000" b="1" dirty="0"/>
              <a:t>.</a:t>
            </a:r>
          </a:p>
          <a:p>
            <a:r>
              <a:rPr lang="en-US" sz="2000" b="1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1F1EFD-3881-CDC0-D71E-694FCCA973B8}"/>
                  </a:ext>
                </a:extLst>
              </p:cNvPr>
              <p:cNvSpPr txBox="1"/>
              <p:nvPr/>
            </p:nvSpPr>
            <p:spPr>
              <a:xfrm>
                <a:off x="2656777" y="3169836"/>
                <a:ext cx="3521676" cy="770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𝑓𝑙𝑜𝑜𝑟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+ 1=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200+0 −24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= 177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1F1EFD-3881-CDC0-D71E-694FCCA97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777" y="3169836"/>
                <a:ext cx="3521676" cy="770980"/>
              </a:xfrm>
              <a:prstGeom prst="rect">
                <a:avLst/>
              </a:prstGeom>
              <a:blipFill>
                <a:blip r:embed="rId3"/>
                <a:stretch>
                  <a:fillRect l="-1799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BD0971-F8CF-0AF0-BD23-7C62DD0BE9B6}"/>
              </a:ext>
            </a:extLst>
          </p:cNvPr>
          <p:cNvCxnSpPr>
            <a:cxnSpLocks/>
          </p:cNvCxnSpPr>
          <p:nvPr/>
        </p:nvCxnSpPr>
        <p:spPr>
          <a:xfrm flipV="1">
            <a:off x="5842584" y="2118359"/>
            <a:ext cx="3377616" cy="105237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be 34">
            <a:extLst>
              <a:ext uri="{FF2B5EF4-FFF2-40B4-BE49-F238E27FC236}">
                <a16:creationId xmlns:a16="http://schemas.microsoft.com/office/drawing/2014/main" id="{47D3DA5F-38EA-F732-43E1-E286EA7BBDC9}"/>
              </a:ext>
            </a:extLst>
          </p:cNvPr>
          <p:cNvSpPr/>
          <p:nvPr/>
        </p:nvSpPr>
        <p:spPr>
          <a:xfrm>
            <a:off x="3075530" y="6019899"/>
            <a:ext cx="2611305" cy="329632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0517E6-3503-BD69-B51F-BD53A4098AFC}"/>
              </a:ext>
            </a:extLst>
          </p:cNvPr>
          <p:cNvSpPr txBox="1"/>
          <p:nvPr/>
        </p:nvSpPr>
        <p:spPr>
          <a:xfrm>
            <a:off x="3994004" y="634953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FD7F77-8501-2642-B7CB-093FE167C37C}"/>
              </a:ext>
            </a:extLst>
          </p:cNvPr>
          <p:cNvSpPr txBox="1"/>
          <p:nvPr/>
        </p:nvSpPr>
        <p:spPr>
          <a:xfrm>
            <a:off x="5686835" y="6019899"/>
            <a:ext cx="65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C931491B-93EB-52BA-E849-85AEA36BB879}"/>
              </a:ext>
            </a:extLst>
          </p:cNvPr>
          <p:cNvSpPr/>
          <p:nvPr/>
        </p:nvSpPr>
        <p:spPr>
          <a:xfrm>
            <a:off x="3442216" y="5433259"/>
            <a:ext cx="2611305" cy="329632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9A3750-C675-9118-D501-30D3A2BFFDBB}"/>
              </a:ext>
            </a:extLst>
          </p:cNvPr>
          <p:cNvSpPr txBox="1"/>
          <p:nvPr/>
        </p:nvSpPr>
        <p:spPr>
          <a:xfrm>
            <a:off x="4360690" y="575053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20DDCC-2F37-3D25-8490-6C2EB081E4D3}"/>
              </a:ext>
            </a:extLst>
          </p:cNvPr>
          <p:cNvSpPr txBox="1"/>
          <p:nvPr/>
        </p:nvSpPr>
        <p:spPr>
          <a:xfrm>
            <a:off x="6053521" y="5433259"/>
            <a:ext cx="65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0ABD78-C6E9-0604-0742-41517AEE207B}"/>
              </a:ext>
            </a:extLst>
          </p:cNvPr>
          <p:cNvSpPr txBox="1"/>
          <p:nvPr/>
        </p:nvSpPr>
        <p:spPr>
          <a:xfrm>
            <a:off x="4789321" y="5011870"/>
            <a:ext cx="65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42C7885B-8C94-959A-0429-47836A7329B7}"/>
              </a:ext>
            </a:extLst>
          </p:cNvPr>
          <p:cNvSpPr/>
          <p:nvPr/>
        </p:nvSpPr>
        <p:spPr>
          <a:xfrm>
            <a:off x="4360690" y="4590046"/>
            <a:ext cx="2611305" cy="329632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51F90C-6E9A-509A-D851-DD8FA6D077B5}"/>
              </a:ext>
            </a:extLst>
          </p:cNvPr>
          <p:cNvSpPr txBox="1"/>
          <p:nvPr/>
        </p:nvSpPr>
        <p:spPr>
          <a:xfrm>
            <a:off x="6971995" y="4590046"/>
            <a:ext cx="65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8EE530-6476-4384-A568-D2B7D53851E5}"/>
              </a:ext>
            </a:extLst>
          </p:cNvPr>
          <p:cNvSpPr txBox="1"/>
          <p:nvPr/>
        </p:nvSpPr>
        <p:spPr>
          <a:xfrm>
            <a:off x="5398480" y="48984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177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15BF7324-6658-F468-66AA-7A7D9E9AC120}"/>
              </a:ext>
            </a:extLst>
          </p:cNvPr>
          <p:cNvSpPr/>
          <p:nvPr/>
        </p:nvSpPr>
        <p:spPr>
          <a:xfrm>
            <a:off x="7400341" y="4550346"/>
            <a:ext cx="465195" cy="19425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71E6B7-B919-7C6D-13B5-93749223C31C}"/>
              </a:ext>
            </a:extLst>
          </p:cNvPr>
          <p:cNvSpPr txBox="1"/>
          <p:nvPr/>
        </p:nvSpPr>
        <p:spPr>
          <a:xfrm>
            <a:off x="8229600" y="5523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F6FFEFE-7E41-1DA9-095A-FD60D20D8F49}"/>
              </a:ext>
            </a:extLst>
          </p:cNvPr>
          <p:cNvCxnSpPr>
            <a:cxnSpLocks/>
          </p:cNvCxnSpPr>
          <p:nvPr/>
        </p:nvCxnSpPr>
        <p:spPr>
          <a:xfrm flipV="1">
            <a:off x="8516379" y="2097157"/>
            <a:ext cx="1238600" cy="3312624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9572DD8-A613-C657-45A6-CABD53EDBFD9}"/>
              </a:ext>
            </a:extLst>
          </p:cNvPr>
          <p:cNvSpPr txBox="1"/>
          <p:nvPr/>
        </p:nvSpPr>
        <p:spPr>
          <a:xfrm>
            <a:off x="1272233" y="556586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EE4EFB6-A71F-28B1-E07D-CDAC73731152}"/>
              </a:ext>
            </a:extLst>
          </p:cNvPr>
          <p:cNvCxnSpPr>
            <a:cxnSpLocks/>
          </p:cNvCxnSpPr>
          <p:nvPr/>
        </p:nvCxnSpPr>
        <p:spPr>
          <a:xfrm>
            <a:off x="2102911" y="5794660"/>
            <a:ext cx="8787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ame 51">
            <a:extLst>
              <a:ext uri="{FF2B5EF4-FFF2-40B4-BE49-F238E27FC236}">
                <a16:creationId xmlns:a16="http://schemas.microsoft.com/office/drawing/2014/main" id="{AC2B55BB-EDCA-F9FD-0F28-3F0666B0F796}"/>
              </a:ext>
            </a:extLst>
          </p:cNvPr>
          <p:cNvSpPr/>
          <p:nvPr/>
        </p:nvSpPr>
        <p:spPr>
          <a:xfrm>
            <a:off x="9247757" y="1840614"/>
            <a:ext cx="387302" cy="287488"/>
          </a:xfrm>
          <a:prstGeom prst="frame">
            <a:avLst>
              <a:gd name="adj1" fmla="val 349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rame 53">
            <a:extLst>
              <a:ext uri="{FF2B5EF4-FFF2-40B4-BE49-F238E27FC236}">
                <a16:creationId xmlns:a16="http://schemas.microsoft.com/office/drawing/2014/main" id="{F4907347-5E14-1A32-F973-802846EA5E24}"/>
              </a:ext>
            </a:extLst>
          </p:cNvPr>
          <p:cNvSpPr/>
          <p:nvPr/>
        </p:nvSpPr>
        <p:spPr>
          <a:xfrm>
            <a:off x="9621288" y="1830997"/>
            <a:ext cx="387302" cy="287488"/>
          </a:xfrm>
          <a:prstGeom prst="frame">
            <a:avLst>
              <a:gd name="adj1" fmla="val 349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FEC4AB-F3BB-3388-8C68-B9C4E32AD4A6}"/>
              </a:ext>
            </a:extLst>
          </p:cNvPr>
          <p:cNvSpPr txBox="1"/>
          <p:nvPr/>
        </p:nvSpPr>
        <p:spPr>
          <a:xfrm>
            <a:off x="49579" y="1544749"/>
            <a:ext cx="139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Conv1d layer</a:t>
            </a:r>
          </a:p>
        </p:txBody>
      </p:sp>
      <p:pic>
        <p:nvPicPr>
          <p:cNvPr id="56" name="Picture 55" descr="A graph of a temperature&#10;&#10;Description automatically generated with medium confidence">
            <a:extLst>
              <a:ext uri="{FF2B5EF4-FFF2-40B4-BE49-F238E27FC236}">
                <a16:creationId xmlns:a16="http://schemas.microsoft.com/office/drawing/2014/main" id="{9FE4114F-19E7-35B6-E417-C1C348E92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2112" y="2712805"/>
            <a:ext cx="1287377" cy="382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3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4569-141B-563A-919B-9BAE0FD8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understand conv1d in this context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749B4-C029-9F7C-00BF-B9741221FC8C}"/>
              </a:ext>
            </a:extLst>
          </p:cNvPr>
          <p:cNvSpPr txBox="1"/>
          <p:nvPr/>
        </p:nvSpPr>
        <p:spPr>
          <a:xfrm>
            <a:off x="867212" y="5128831"/>
            <a:ext cx="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pic>
        <p:nvPicPr>
          <p:cNvPr id="23" name="Picture 22" descr="A green board with text and numbers&#10;&#10;Description automatically generated">
            <a:extLst>
              <a:ext uri="{FF2B5EF4-FFF2-40B4-BE49-F238E27FC236}">
                <a16:creationId xmlns:a16="http://schemas.microsoft.com/office/drawing/2014/main" id="{4EA56DFD-98D9-C83C-3B05-46B6F6C7D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714" y="1521325"/>
            <a:ext cx="5801432" cy="24416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1F1EFD-3881-CDC0-D71E-694FCCA973B8}"/>
                  </a:ext>
                </a:extLst>
              </p:cNvPr>
              <p:cNvSpPr txBox="1"/>
              <p:nvPr/>
            </p:nvSpPr>
            <p:spPr>
              <a:xfrm>
                <a:off x="4894643" y="4172827"/>
                <a:ext cx="4085510" cy="493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𝑓𝑙𝑜𝑜𝑟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+ 1=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177+0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= 35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1F1EFD-3881-CDC0-D71E-694FCCA97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643" y="4172827"/>
                <a:ext cx="4085510" cy="493981"/>
              </a:xfrm>
              <a:prstGeom prst="rect">
                <a:avLst/>
              </a:prstGeom>
              <a:blipFill>
                <a:blip r:embed="rId3"/>
                <a:stretch>
                  <a:fillRect l="-31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BD0971-F8CF-0AF0-BD23-7C62DD0BE9B6}"/>
              </a:ext>
            </a:extLst>
          </p:cNvPr>
          <p:cNvCxnSpPr>
            <a:cxnSpLocks/>
          </p:cNvCxnSpPr>
          <p:nvPr/>
        </p:nvCxnSpPr>
        <p:spPr>
          <a:xfrm flipV="1">
            <a:off x="8603273" y="2452147"/>
            <a:ext cx="598335" cy="176042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F6FFEFE-7E41-1DA9-095A-FD60D20D8F49}"/>
              </a:ext>
            </a:extLst>
          </p:cNvPr>
          <p:cNvCxnSpPr>
            <a:cxnSpLocks/>
          </p:cNvCxnSpPr>
          <p:nvPr/>
        </p:nvCxnSpPr>
        <p:spPr>
          <a:xfrm flipH="1" flipV="1">
            <a:off x="9875594" y="2399900"/>
            <a:ext cx="1210298" cy="2861322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9572DD8-A613-C657-45A6-CABD53EDBFD9}"/>
              </a:ext>
            </a:extLst>
          </p:cNvPr>
          <p:cNvSpPr txBox="1"/>
          <p:nvPr/>
        </p:nvSpPr>
        <p:spPr>
          <a:xfrm>
            <a:off x="2850828" y="573751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EE4EFB6-A71F-28B1-E07D-CDAC73731152}"/>
              </a:ext>
            </a:extLst>
          </p:cNvPr>
          <p:cNvCxnSpPr>
            <a:cxnSpLocks/>
          </p:cNvCxnSpPr>
          <p:nvPr/>
        </p:nvCxnSpPr>
        <p:spPr>
          <a:xfrm flipH="1" flipV="1">
            <a:off x="336759" y="3843240"/>
            <a:ext cx="1526789" cy="521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ame 51">
            <a:extLst>
              <a:ext uri="{FF2B5EF4-FFF2-40B4-BE49-F238E27FC236}">
                <a16:creationId xmlns:a16="http://schemas.microsoft.com/office/drawing/2014/main" id="{AC2B55BB-EDCA-F9FD-0F28-3F0666B0F796}"/>
              </a:ext>
            </a:extLst>
          </p:cNvPr>
          <p:cNvSpPr/>
          <p:nvPr/>
        </p:nvSpPr>
        <p:spPr>
          <a:xfrm>
            <a:off x="9201608" y="2089014"/>
            <a:ext cx="387302" cy="287488"/>
          </a:xfrm>
          <a:prstGeom prst="frame">
            <a:avLst>
              <a:gd name="adj1" fmla="val 349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rame 53">
            <a:extLst>
              <a:ext uri="{FF2B5EF4-FFF2-40B4-BE49-F238E27FC236}">
                <a16:creationId xmlns:a16="http://schemas.microsoft.com/office/drawing/2014/main" id="{F4907347-5E14-1A32-F973-802846EA5E24}"/>
              </a:ext>
            </a:extLst>
          </p:cNvPr>
          <p:cNvSpPr/>
          <p:nvPr/>
        </p:nvSpPr>
        <p:spPr>
          <a:xfrm>
            <a:off x="9548996" y="2128102"/>
            <a:ext cx="326598" cy="209313"/>
          </a:xfrm>
          <a:prstGeom prst="frame">
            <a:avLst>
              <a:gd name="adj1" fmla="val 349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FEC4AB-F3BB-3388-8C68-B9C4E32AD4A6}"/>
              </a:ext>
            </a:extLst>
          </p:cNvPr>
          <p:cNvSpPr txBox="1"/>
          <p:nvPr/>
        </p:nvSpPr>
        <p:spPr>
          <a:xfrm>
            <a:off x="-41085" y="4682967"/>
            <a:ext cx="834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Pool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3579DE-83B9-C64A-B35A-F5EF1ABD177B}"/>
              </a:ext>
            </a:extLst>
          </p:cNvPr>
          <p:cNvSpPr/>
          <p:nvPr/>
        </p:nvSpPr>
        <p:spPr>
          <a:xfrm>
            <a:off x="701113" y="4594430"/>
            <a:ext cx="557593" cy="53072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70630-74AF-4F4D-24D1-C3EDA8FD0639}"/>
              </a:ext>
            </a:extLst>
          </p:cNvPr>
          <p:cNvSpPr txBox="1"/>
          <p:nvPr/>
        </p:nvSpPr>
        <p:spPr>
          <a:xfrm>
            <a:off x="1304625" y="4685316"/>
            <a:ext cx="44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E33E6BEC-9D4F-9EAB-E1F6-0B9C3644F0A6}"/>
              </a:ext>
            </a:extLst>
          </p:cNvPr>
          <p:cNvSpPr/>
          <p:nvPr/>
        </p:nvSpPr>
        <p:spPr>
          <a:xfrm>
            <a:off x="-26454" y="3513608"/>
            <a:ext cx="2611305" cy="329632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5BE87-2CEA-C76E-CEC8-25563A209176}"/>
              </a:ext>
            </a:extLst>
          </p:cNvPr>
          <p:cNvSpPr txBox="1"/>
          <p:nvPr/>
        </p:nvSpPr>
        <p:spPr>
          <a:xfrm>
            <a:off x="892020" y="384324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B75BC-B181-E7D5-D48F-31CE033166D5}"/>
              </a:ext>
            </a:extLst>
          </p:cNvPr>
          <p:cNvSpPr txBox="1"/>
          <p:nvPr/>
        </p:nvSpPr>
        <p:spPr>
          <a:xfrm>
            <a:off x="2584851" y="3513608"/>
            <a:ext cx="65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D96EE858-57F2-185C-D654-746C10BC9FB2}"/>
              </a:ext>
            </a:extLst>
          </p:cNvPr>
          <p:cNvSpPr/>
          <p:nvPr/>
        </p:nvSpPr>
        <p:spPr>
          <a:xfrm>
            <a:off x="340232" y="2926968"/>
            <a:ext cx="2611305" cy="329632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FC2A04-5B52-8C78-8468-3E9DE171E164}"/>
              </a:ext>
            </a:extLst>
          </p:cNvPr>
          <p:cNvSpPr txBox="1"/>
          <p:nvPr/>
        </p:nvSpPr>
        <p:spPr>
          <a:xfrm>
            <a:off x="1258706" y="32442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F357B-84E8-0764-2DFF-61CA0F9E00C2}"/>
              </a:ext>
            </a:extLst>
          </p:cNvPr>
          <p:cNvSpPr txBox="1"/>
          <p:nvPr/>
        </p:nvSpPr>
        <p:spPr>
          <a:xfrm>
            <a:off x="2951537" y="2926968"/>
            <a:ext cx="65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E40117-77C6-D769-6C41-697F36E6AD22}"/>
              </a:ext>
            </a:extLst>
          </p:cNvPr>
          <p:cNvSpPr txBox="1"/>
          <p:nvPr/>
        </p:nvSpPr>
        <p:spPr>
          <a:xfrm>
            <a:off x="1687337" y="2505579"/>
            <a:ext cx="65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F3CB330E-FD3F-3092-035F-A33E092FDF22}"/>
              </a:ext>
            </a:extLst>
          </p:cNvPr>
          <p:cNvSpPr/>
          <p:nvPr/>
        </p:nvSpPr>
        <p:spPr>
          <a:xfrm>
            <a:off x="1258706" y="2083755"/>
            <a:ext cx="2611305" cy="329632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A8372E-828E-60D9-367D-6118FA8CB939}"/>
              </a:ext>
            </a:extLst>
          </p:cNvPr>
          <p:cNvSpPr txBox="1"/>
          <p:nvPr/>
        </p:nvSpPr>
        <p:spPr>
          <a:xfrm>
            <a:off x="3870011" y="2083755"/>
            <a:ext cx="65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6FD2BD-5E2D-4E4D-EE44-40769E8CE42F}"/>
              </a:ext>
            </a:extLst>
          </p:cNvPr>
          <p:cNvSpPr txBox="1"/>
          <p:nvPr/>
        </p:nvSpPr>
        <p:spPr>
          <a:xfrm>
            <a:off x="2296496" y="239217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177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505E767D-5394-6010-904F-58222F94CD73}"/>
              </a:ext>
            </a:extLst>
          </p:cNvPr>
          <p:cNvSpPr/>
          <p:nvPr/>
        </p:nvSpPr>
        <p:spPr>
          <a:xfrm>
            <a:off x="4161705" y="2058279"/>
            <a:ext cx="465195" cy="19425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6DF048-DB22-B742-5CE7-9AA36602DBE0}"/>
              </a:ext>
            </a:extLst>
          </p:cNvPr>
          <p:cNvSpPr txBox="1"/>
          <p:nvPr/>
        </p:nvSpPr>
        <p:spPr>
          <a:xfrm>
            <a:off x="5127616" y="30171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97C66362-6F46-8834-8D31-F9E781FA6833}"/>
              </a:ext>
            </a:extLst>
          </p:cNvPr>
          <p:cNvSpPr/>
          <p:nvPr/>
        </p:nvSpPr>
        <p:spPr>
          <a:xfrm>
            <a:off x="-3622" y="3513608"/>
            <a:ext cx="340381" cy="369332"/>
          </a:xfrm>
          <a:prstGeom prst="cube">
            <a:avLst/>
          </a:prstGeom>
          <a:solidFill>
            <a:srgbClr val="FFFF00">
              <a:alpha val="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46C9DC29-AE24-A697-724A-729051857C36}"/>
              </a:ext>
            </a:extLst>
          </p:cNvPr>
          <p:cNvSpPr/>
          <p:nvPr/>
        </p:nvSpPr>
        <p:spPr>
          <a:xfrm>
            <a:off x="333247" y="2926968"/>
            <a:ext cx="340381" cy="369332"/>
          </a:xfrm>
          <a:prstGeom prst="cube">
            <a:avLst/>
          </a:prstGeom>
          <a:solidFill>
            <a:srgbClr val="FFFF00">
              <a:alpha val="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369DB28A-9B7E-3710-6BBE-3489B37F5EA8}"/>
              </a:ext>
            </a:extLst>
          </p:cNvPr>
          <p:cNvSpPr/>
          <p:nvPr/>
        </p:nvSpPr>
        <p:spPr>
          <a:xfrm>
            <a:off x="1253287" y="2090811"/>
            <a:ext cx="340381" cy="369332"/>
          </a:xfrm>
          <a:prstGeom prst="cube">
            <a:avLst/>
          </a:prstGeom>
          <a:solidFill>
            <a:srgbClr val="FFFF00">
              <a:alpha val="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D3C14D-419A-6FF9-E2E9-08D30BE00662}"/>
              </a:ext>
            </a:extLst>
          </p:cNvPr>
          <p:cNvSpPr txBox="1"/>
          <p:nvPr/>
        </p:nvSpPr>
        <p:spPr>
          <a:xfrm>
            <a:off x="1976552" y="2040389"/>
            <a:ext cx="65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848AB0-8410-ACDA-65C1-21D784AAA39D}"/>
              </a:ext>
            </a:extLst>
          </p:cNvPr>
          <p:cNvSpPr txBox="1"/>
          <p:nvPr/>
        </p:nvSpPr>
        <p:spPr>
          <a:xfrm>
            <a:off x="1266214" y="2885648"/>
            <a:ext cx="65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5369E90-6EA2-3653-B88C-660244EFE288}"/>
              </a:ext>
            </a:extLst>
          </p:cNvPr>
          <p:cNvSpPr txBox="1"/>
          <p:nvPr/>
        </p:nvSpPr>
        <p:spPr>
          <a:xfrm>
            <a:off x="921039" y="3468822"/>
            <a:ext cx="65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BCC1B772-6A06-490D-5FC2-8BE759BD4464}"/>
              </a:ext>
            </a:extLst>
          </p:cNvPr>
          <p:cNvSpPr/>
          <p:nvPr/>
        </p:nvSpPr>
        <p:spPr>
          <a:xfrm>
            <a:off x="2599130" y="2918748"/>
            <a:ext cx="340381" cy="369332"/>
          </a:xfrm>
          <a:prstGeom prst="cube">
            <a:avLst/>
          </a:prstGeom>
          <a:solidFill>
            <a:srgbClr val="FFFF00">
              <a:alpha val="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24F02639-E2C1-45DE-265F-35E86E7E4C05}"/>
              </a:ext>
            </a:extLst>
          </p:cNvPr>
          <p:cNvSpPr/>
          <p:nvPr/>
        </p:nvSpPr>
        <p:spPr>
          <a:xfrm>
            <a:off x="3529630" y="2082815"/>
            <a:ext cx="340381" cy="369332"/>
          </a:xfrm>
          <a:prstGeom prst="cube">
            <a:avLst/>
          </a:prstGeom>
          <a:solidFill>
            <a:srgbClr val="FFFF00">
              <a:alpha val="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9DBC9ADE-1848-1B61-BE5E-5145D59A6196}"/>
              </a:ext>
            </a:extLst>
          </p:cNvPr>
          <p:cNvSpPr/>
          <p:nvPr/>
        </p:nvSpPr>
        <p:spPr>
          <a:xfrm>
            <a:off x="2236962" y="3493516"/>
            <a:ext cx="340381" cy="369332"/>
          </a:xfrm>
          <a:prstGeom prst="cube">
            <a:avLst/>
          </a:prstGeom>
          <a:solidFill>
            <a:srgbClr val="FFFF00">
              <a:alpha val="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D79A9A-B402-5C62-2CD9-DCEFAB03BD8A}"/>
              </a:ext>
            </a:extLst>
          </p:cNvPr>
          <p:cNvSpPr txBox="1"/>
          <p:nvPr/>
        </p:nvSpPr>
        <p:spPr>
          <a:xfrm>
            <a:off x="232858" y="5562482"/>
            <a:ext cx="195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takes the max in each 5x5 grid and </a:t>
            </a:r>
            <a:r>
              <a:rPr lang="en-US" dirty="0" err="1"/>
              <a:t>downsamples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AEA946A-63A9-708C-707E-FDB6892D37DD}"/>
              </a:ext>
            </a:extLst>
          </p:cNvPr>
          <p:cNvCxnSpPr>
            <a:cxnSpLocks/>
          </p:cNvCxnSpPr>
          <p:nvPr/>
        </p:nvCxnSpPr>
        <p:spPr>
          <a:xfrm>
            <a:off x="4161705" y="5922185"/>
            <a:ext cx="21296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Brace 63">
            <a:extLst>
              <a:ext uri="{FF2B5EF4-FFF2-40B4-BE49-F238E27FC236}">
                <a16:creationId xmlns:a16="http://schemas.microsoft.com/office/drawing/2014/main" id="{2BAE433F-0497-5284-7156-5545E97253C3}"/>
              </a:ext>
            </a:extLst>
          </p:cNvPr>
          <p:cNvSpPr/>
          <p:nvPr/>
        </p:nvSpPr>
        <p:spPr>
          <a:xfrm>
            <a:off x="9383497" y="4630169"/>
            <a:ext cx="777206" cy="19425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AF9737-80E1-2D47-579A-AC913E0120EA}"/>
              </a:ext>
            </a:extLst>
          </p:cNvPr>
          <p:cNvSpPr txBox="1"/>
          <p:nvPr/>
        </p:nvSpPr>
        <p:spPr>
          <a:xfrm>
            <a:off x="10940602" y="53237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41A07111-4EA3-CB00-A5FB-91F7B4ECE14A}"/>
              </a:ext>
            </a:extLst>
          </p:cNvPr>
          <p:cNvSpPr/>
          <p:nvPr/>
        </p:nvSpPr>
        <p:spPr>
          <a:xfrm>
            <a:off x="6769771" y="6083987"/>
            <a:ext cx="1028073" cy="329632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DC0155-E3DE-7557-DA93-5364010C1BE6}"/>
              </a:ext>
            </a:extLst>
          </p:cNvPr>
          <p:cNvSpPr txBox="1"/>
          <p:nvPr/>
        </p:nvSpPr>
        <p:spPr>
          <a:xfrm>
            <a:off x="7896941" y="6064137"/>
            <a:ext cx="65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D90A9086-6BBB-2823-6EFD-17A6021806AE}"/>
              </a:ext>
            </a:extLst>
          </p:cNvPr>
          <p:cNvSpPr/>
          <p:nvPr/>
        </p:nvSpPr>
        <p:spPr>
          <a:xfrm>
            <a:off x="7136457" y="5497347"/>
            <a:ext cx="1028073" cy="329632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03B59F-13BD-18AB-1CA1-1D8ADB95D5EB}"/>
              </a:ext>
            </a:extLst>
          </p:cNvPr>
          <p:cNvSpPr txBox="1"/>
          <p:nvPr/>
        </p:nvSpPr>
        <p:spPr>
          <a:xfrm>
            <a:off x="7213941" y="5814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0CA8CD4-5208-371C-1371-EA1686C59211}"/>
              </a:ext>
            </a:extLst>
          </p:cNvPr>
          <p:cNvSpPr txBox="1"/>
          <p:nvPr/>
        </p:nvSpPr>
        <p:spPr>
          <a:xfrm>
            <a:off x="8185580" y="5445290"/>
            <a:ext cx="65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83D982-D26D-C7CB-35D2-93EADB84C4BD}"/>
              </a:ext>
            </a:extLst>
          </p:cNvPr>
          <p:cNvSpPr txBox="1"/>
          <p:nvPr/>
        </p:nvSpPr>
        <p:spPr>
          <a:xfrm>
            <a:off x="7642572" y="5075958"/>
            <a:ext cx="65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96F15AE1-49DB-D378-1A5A-C483C888F843}"/>
              </a:ext>
            </a:extLst>
          </p:cNvPr>
          <p:cNvSpPr/>
          <p:nvPr/>
        </p:nvSpPr>
        <p:spPr>
          <a:xfrm>
            <a:off x="8054931" y="4654134"/>
            <a:ext cx="1028073" cy="329632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E069A50-D544-8E74-1F97-AE50B0B4FE25}"/>
              </a:ext>
            </a:extLst>
          </p:cNvPr>
          <p:cNvSpPr txBox="1"/>
          <p:nvPr/>
        </p:nvSpPr>
        <p:spPr>
          <a:xfrm>
            <a:off x="9146521" y="4666808"/>
            <a:ext cx="65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40793DB-BBD8-E3B9-F9FD-CB7A8AFE239E}"/>
              </a:ext>
            </a:extLst>
          </p:cNvPr>
          <p:cNvSpPr txBox="1"/>
          <p:nvPr/>
        </p:nvSpPr>
        <p:spPr>
          <a:xfrm>
            <a:off x="8251731" y="4962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CFF20B-E719-BACA-FE71-72F1C7D76198}"/>
              </a:ext>
            </a:extLst>
          </p:cNvPr>
          <p:cNvSpPr txBox="1"/>
          <p:nvPr/>
        </p:nvSpPr>
        <p:spPr>
          <a:xfrm>
            <a:off x="6822644" y="6400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166363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EFC0-96AD-00BA-8A6D-4551211F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3- Indian Pines with Conv2d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08D47-C0A0-E21B-BF31-A119CD619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564045" cy="823912"/>
          </a:xfrm>
        </p:spPr>
        <p:txBody>
          <a:bodyPr/>
          <a:lstStyle/>
          <a:p>
            <a:r>
              <a:rPr lang="en-US" dirty="0" err="1"/>
              <a:t>PLS_Toolbox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CC277-6FF6-5D99-C1DF-ECB6C96C8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238225" cy="3684588"/>
          </a:xfrm>
        </p:spPr>
        <p:txBody>
          <a:bodyPr>
            <a:normAutofit/>
          </a:bodyPr>
          <a:lstStyle/>
          <a:p>
            <a:r>
              <a:rPr lang="en-US" dirty="0"/>
              <a:t>21025x220</a:t>
            </a:r>
          </a:p>
          <a:p>
            <a:r>
              <a:rPr lang="en-US" dirty="0"/>
              <a:t>145x145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D45C5-8840-D610-3AA2-7CCF6E965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02162" y="1681163"/>
            <a:ext cx="4353226" cy="823912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62CB2-9631-B9C9-C8C0-600D33783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02162" y="2505075"/>
            <a:ext cx="4353225" cy="3684588"/>
          </a:xfrm>
        </p:spPr>
        <p:txBody>
          <a:bodyPr>
            <a:normAutofit/>
          </a:bodyPr>
          <a:lstStyle/>
          <a:p>
            <a:r>
              <a:rPr lang="en-US" dirty="0"/>
              <a:t>21025x200</a:t>
            </a:r>
          </a:p>
          <a:p>
            <a:r>
              <a:rPr lang="en-US" dirty="0"/>
              <a:t>145x145</a:t>
            </a:r>
          </a:p>
          <a:p>
            <a:r>
              <a:rPr lang="en-US" dirty="0"/>
              <a:t>19x19x200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Creates image cubes with a window size of 19 and pads with 0’s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602002-EFAC-E41B-D80D-DD26B8844CB4}"/>
              </a:ext>
            </a:extLst>
          </p:cNvPr>
          <p:cNvSpPr txBox="1"/>
          <p:nvPr/>
        </p:nvSpPr>
        <p:spPr>
          <a:xfrm>
            <a:off x="4151587" y="2505075"/>
            <a:ext cx="26154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Size before training</a:t>
            </a:r>
          </a:p>
          <a:p>
            <a:endParaRPr lang="en-US" dirty="0"/>
          </a:p>
          <a:p>
            <a:r>
              <a:rPr lang="en-US" dirty="0"/>
              <a:t>Pixel size</a:t>
            </a:r>
          </a:p>
          <a:p>
            <a:endParaRPr lang="en-US" dirty="0"/>
          </a:p>
          <a:p>
            <a:r>
              <a:rPr lang="en-US" dirty="0"/>
              <a:t>Input Shape</a:t>
            </a:r>
          </a:p>
        </p:txBody>
      </p:sp>
    </p:spTree>
    <p:extLst>
      <p:ext uri="{BB962C8B-B14F-4D97-AF65-F5344CB8AC3E}">
        <p14:creationId xmlns:p14="http://schemas.microsoft.com/office/powerpoint/2010/main" val="22599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290</Words>
  <Application>Microsoft Macintosh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Hyperspectral Imaging Deep Learning Case Study</vt:lpstr>
      <vt:lpstr>Github + paper</vt:lpstr>
      <vt:lpstr>Important Notes</vt:lpstr>
      <vt:lpstr>Test Case 1- Indian Pines with SVM</vt:lpstr>
      <vt:lpstr>Test Case 2- Indian Pines with Conv1d</vt:lpstr>
      <vt:lpstr>How to understand conv1d in this context</vt:lpstr>
      <vt:lpstr>How to understand conv1d in this context</vt:lpstr>
      <vt:lpstr>How to understand conv1d in this context</vt:lpstr>
      <vt:lpstr>Test Case 3- Indian Pines with Conv2d</vt:lpstr>
      <vt:lpstr>Test Case 4- Indian Pines with Conv3d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Hyperspectral Imaging Deep Learning Case Study</dc:title>
  <dc:creator>Sean Roginski</dc:creator>
  <cp:lastModifiedBy>Sean Roginski</cp:lastModifiedBy>
  <cp:revision>22</cp:revision>
  <dcterms:created xsi:type="dcterms:W3CDTF">2024-01-18T15:48:22Z</dcterms:created>
  <dcterms:modified xsi:type="dcterms:W3CDTF">2024-01-19T14:40:17Z</dcterms:modified>
</cp:coreProperties>
</file>